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4.xml" ContentType="application/vnd.openxmlformats-officedocument.presentationml.notesSlide+xml"/>
  <Override PartName="/ppt/tags/tag95.xml" ContentType="application/vnd.openxmlformats-officedocument.presentationml.tags+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2.xml" ContentType="application/vnd.openxmlformats-officedocument.presentationml.notesSlide+xml"/>
  <Override PartName="/ppt/tags/tag133.xml" ContentType="application/vnd.openxmlformats-officedocument.presentationml.tags+xml"/>
  <Override PartName="/ppt/notesSlides/notesSlide2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4.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5.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7.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2.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3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3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35.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36.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37.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38.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39.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4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41.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4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324" r:id="rId2"/>
    <p:sldId id="358" r:id="rId3"/>
    <p:sldId id="323" r:id="rId4"/>
    <p:sldId id="1105" r:id="rId5"/>
    <p:sldId id="318" r:id="rId6"/>
    <p:sldId id="359" r:id="rId7"/>
    <p:sldId id="328" r:id="rId8"/>
    <p:sldId id="1106" r:id="rId9"/>
    <p:sldId id="1055" r:id="rId10"/>
    <p:sldId id="1057" r:id="rId11"/>
    <p:sldId id="1058" r:id="rId12"/>
    <p:sldId id="1080" r:id="rId13"/>
    <p:sldId id="339" r:id="rId14"/>
    <p:sldId id="340" r:id="rId15"/>
    <p:sldId id="1103" r:id="rId16"/>
    <p:sldId id="1107" r:id="rId17"/>
    <p:sldId id="1060" r:id="rId18"/>
    <p:sldId id="1062" r:id="rId19"/>
    <p:sldId id="341" r:id="rId20"/>
    <p:sldId id="342" r:id="rId21"/>
    <p:sldId id="345" r:id="rId22"/>
    <p:sldId id="346" r:id="rId23"/>
    <p:sldId id="1063" r:id="rId24"/>
    <p:sldId id="1064" r:id="rId25"/>
    <p:sldId id="1069" r:id="rId26"/>
    <p:sldId id="1065" r:id="rId27"/>
    <p:sldId id="1066" r:id="rId28"/>
    <p:sldId id="1067" r:id="rId29"/>
    <p:sldId id="1088" r:id="rId30"/>
    <p:sldId id="1085" r:id="rId31"/>
    <p:sldId id="1071" r:id="rId32"/>
    <p:sldId id="1072" r:id="rId33"/>
    <p:sldId id="348" r:id="rId34"/>
    <p:sldId id="1108" r:id="rId35"/>
    <p:sldId id="1090" r:id="rId36"/>
    <p:sldId id="1091" r:id="rId37"/>
    <p:sldId id="1092" r:id="rId38"/>
    <p:sldId id="1093" r:id="rId39"/>
    <p:sldId id="1094" r:id="rId40"/>
    <p:sldId id="1095" r:id="rId41"/>
    <p:sldId id="1097" r:id="rId42"/>
    <p:sldId id="1099" r:id="rId43"/>
    <p:sldId id="1098" r:id="rId44"/>
    <p:sldId id="347" r:id="rId45"/>
    <p:sldId id="1109" r:id="rId46"/>
    <p:sldId id="1075" r:id="rId47"/>
    <p:sldId id="1076" r:id="rId48"/>
    <p:sldId id="1078" r:id="rId49"/>
    <p:sldId id="1077" r:id="rId50"/>
    <p:sldId id="1079" r:id="rId51"/>
    <p:sldId id="352" r:id="rId52"/>
    <p:sldId id="353" r:id="rId53"/>
    <p:sldId id="354" r:id="rId54"/>
    <p:sldId id="1113" r:id="rId55"/>
    <p:sldId id="1115" r:id="rId56"/>
    <p:sldId id="1116" r:id="rId57"/>
    <p:sldId id="355" r:id="rId58"/>
    <p:sldId id="1117" r:id="rId59"/>
    <p:sldId id="1110" r:id="rId60"/>
    <p:sldId id="1061" r:id="rId61"/>
    <p:sldId id="1081" r:id="rId62"/>
    <p:sldId id="1112" r:id="rId63"/>
    <p:sldId id="1100" r:id="rId64"/>
    <p:sldId id="1083" r:id="rId65"/>
    <p:sldId id="343" r:id="rId66"/>
    <p:sldId id="1111" r:id="rId67"/>
    <p:sldId id="349" r:id="rId68"/>
    <p:sldId id="1087" r:id="rId69"/>
    <p:sldId id="1101" r:id="rId70"/>
    <p:sldId id="351" r:id="rId71"/>
    <p:sldId id="344" r:id="rId72"/>
    <p:sldId id="320"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 initials="sw" lastIdx="4" clrIdx="0">
    <p:extLst>
      <p:ext uri="{19B8F6BF-5375-455C-9EA6-DF929625EA0E}">
        <p15:presenceInfo xmlns:p15="http://schemas.microsoft.com/office/powerpoint/2012/main" userId="s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115FB49-3FBE-41CF-8DFC-A938FE5134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115FB49-3FBE-41CF-8DFC-A938FE5134F0}" styleName="GfK">
    <a:wholeTbl>
      <a:tcTxStyle>
        <a:fontRef idx="minor">
          <a:scrgbClr r="0" g="0" b="0"/>
        </a:fontRef>
        <a:schemeClr val="tx1"/>
      </a:tcTxStyle>
      <a:tcStyle>
        <a:tcBdr>
          <a:left>
            <a:ln>
              <a:noFill/>
            </a:ln>
          </a:left>
          <a:right>
            <a:ln>
              <a:noFill/>
            </a:ln>
          </a:right>
          <a:top>
            <a:ln>
              <a:noFill/>
            </a:ln>
          </a:top>
          <a:bottom>
            <a:ln>
              <a:noFill/>
            </a:ln>
          </a:bottom>
          <a:insideH>
            <a:ln w="6350" cmpd="sng">
              <a:solidFill>
                <a:schemeClr val="tx1"/>
              </a:solid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2" d="100"/>
          <a:sy n="82" d="100"/>
        </p:scale>
        <p:origin x="600" y="77"/>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p:scale>
          <a:sx n="190" d="100"/>
          <a:sy n="190" d="100"/>
        </p:scale>
        <p:origin x="1536" y="-29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61990547470636"/>
          <c:y val="0.23676018218794703"/>
          <c:w val="0.6208860007412158"/>
          <c:h val="0.76323981781205286"/>
        </c:manualLayout>
      </c:layout>
      <c:barChart>
        <c:barDir val="bar"/>
        <c:grouping val="stacked"/>
        <c:varyColors val="0"/>
        <c:ser>
          <c:idx val="0"/>
          <c:order val="0"/>
          <c:tx>
            <c:strRef>
              <c:f>Sheet1!$B$1</c:f>
              <c:strCache>
                <c:ptCount val="1"/>
                <c:pt idx="0">
                  <c:v>Felsővezető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Médiaügynökség: 38 fő</c:v>
                </c:pt>
                <c:pt idx="1">
                  <c:v>Hirdető: 43 fő</c:v>
                </c:pt>
              </c:strCache>
            </c:strRef>
          </c:cat>
          <c:val>
            <c:numRef>
              <c:f>Sheet1!$B$2:$B$3</c:f>
              <c:numCache>
                <c:formatCode>###0</c:formatCode>
                <c:ptCount val="2"/>
                <c:pt idx="0">
                  <c:v>15</c:v>
                </c:pt>
                <c:pt idx="1">
                  <c:v>16</c:v>
                </c:pt>
              </c:numCache>
            </c:numRef>
          </c:val>
          <c:extLst>
            <c:ext xmlns:c16="http://schemas.microsoft.com/office/drawing/2014/chart" uri="{C3380CC4-5D6E-409C-BE32-E72D297353CC}">
              <c16:uniqueId val="{00000000-E10C-4247-B789-2550FF72370A}"/>
            </c:ext>
          </c:extLst>
        </c:ser>
        <c:ser>
          <c:idx val="1"/>
          <c:order val="1"/>
          <c:tx>
            <c:strRef>
              <c:f>Sheet1!$C$1</c:f>
              <c:strCache>
                <c:ptCount val="1"/>
                <c:pt idx="0">
                  <c:v>Középvezető</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Médiaügynökség: 38 fő</c:v>
                </c:pt>
                <c:pt idx="1">
                  <c:v>Hirdető: 43 fő</c:v>
                </c:pt>
              </c:strCache>
            </c:strRef>
          </c:cat>
          <c:val>
            <c:numRef>
              <c:f>Sheet1!$C$2:$C$3</c:f>
              <c:numCache>
                <c:formatCode>###0</c:formatCode>
                <c:ptCount val="2"/>
                <c:pt idx="0">
                  <c:v>15</c:v>
                </c:pt>
                <c:pt idx="1">
                  <c:v>24</c:v>
                </c:pt>
              </c:numCache>
            </c:numRef>
          </c:val>
          <c:extLst>
            <c:ext xmlns:c16="http://schemas.microsoft.com/office/drawing/2014/chart" uri="{C3380CC4-5D6E-409C-BE32-E72D297353CC}">
              <c16:uniqueId val="{00000001-E10C-4247-B789-2550FF72370A}"/>
            </c:ext>
          </c:extLst>
        </c:ser>
        <c:ser>
          <c:idx val="2"/>
          <c:order val="2"/>
          <c:tx>
            <c:strRef>
              <c:f>Sheet1!$D$1</c:f>
              <c:strCache>
                <c:ptCount val="1"/>
                <c:pt idx="0">
                  <c:v>Nem vezető</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Médiaügynökség: 38 fő</c:v>
                </c:pt>
                <c:pt idx="1">
                  <c:v>Hirdető: 43 fő</c:v>
                </c:pt>
              </c:strCache>
            </c:strRef>
          </c:cat>
          <c:val>
            <c:numRef>
              <c:f>Sheet1!$D$2:$D$3</c:f>
              <c:numCache>
                <c:formatCode>###0</c:formatCode>
                <c:ptCount val="2"/>
                <c:pt idx="0">
                  <c:v>6</c:v>
                </c:pt>
                <c:pt idx="1">
                  <c:v>1</c:v>
                </c:pt>
              </c:numCache>
            </c:numRef>
          </c:val>
          <c:extLst>
            <c:ext xmlns:c16="http://schemas.microsoft.com/office/drawing/2014/chart" uri="{C3380CC4-5D6E-409C-BE32-E72D297353CC}">
              <c16:uniqueId val="{00000006-E10C-4247-B789-2550FF72370A}"/>
            </c:ext>
          </c:extLst>
        </c:ser>
        <c:ser>
          <c:idx val="3"/>
          <c:order val="3"/>
          <c:tx>
            <c:strRef>
              <c:f>Sheet1!$E$1</c:f>
              <c:strCache>
                <c:ptCount val="1"/>
                <c:pt idx="0">
                  <c:v>Egyéb, nem válaszol</c:v>
                </c:pt>
              </c:strCache>
            </c:strRef>
          </c:tx>
          <c:spPr>
            <a:solidFill>
              <a:schemeClr val="accent4"/>
            </a:solidFill>
            <a:ln>
              <a:noFill/>
            </a:ln>
            <a:effectLst/>
          </c:spPr>
          <c:invertIfNegative val="0"/>
          <c:dLbls>
            <c:delete val="1"/>
          </c:dLbls>
          <c:cat>
            <c:strRef>
              <c:f>Sheet1!$A$2:$A$3</c:f>
              <c:strCache>
                <c:ptCount val="2"/>
                <c:pt idx="0">
                  <c:v>Médiaügynökség: 38 fő</c:v>
                </c:pt>
                <c:pt idx="1">
                  <c:v>Hirdető: 43 fő</c:v>
                </c:pt>
              </c:strCache>
            </c:strRef>
          </c:cat>
          <c:val>
            <c:numRef>
              <c:f>Sheet1!$E$2:$E$3</c:f>
              <c:numCache>
                <c:formatCode>###0</c:formatCode>
                <c:ptCount val="2"/>
                <c:pt idx="0">
                  <c:v>2</c:v>
                </c:pt>
                <c:pt idx="1">
                  <c:v>2</c:v>
                </c:pt>
              </c:numCache>
            </c:numRef>
          </c:val>
          <c:extLst>
            <c:ext xmlns:c16="http://schemas.microsoft.com/office/drawing/2014/chart" uri="{C3380CC4-5D6E-409C-BE32-E72D297353CC}">
              <c16:uniqueId val="{00000007-E10C-4247-B789-2550FF72370A}"/>
            </c:ext>
          </c:extLst>
        </c:ser>
        <c:dLbls>
          <c:dLblPos val="ctr"/>
          <c:showLegendKey val="0"/>
          <c:showVal val="1"/>
          <c:showCatName val="0"/>
          <c:showSerName val="0"/>
          <c:showPercent val="0"/>
          <c:showBubbleSize val="0"/>
        </c:dLbls>
        <c:gapWidth val="100"/>
        <c:overlap val="100"/>
        <c:axId val="569752672"/>
        <c:axId val="569753064"/>
      </c:barChart>
      <c:catAx>
        <c:axId val="569752672"/>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hu-HU"/>
          </a:p>
        </c:txPr>
        <c:crossAx val="569753064"/>
        <c:crosses val="autoZero"/>
        <c:auto val="1"/>
        <c:lblAlgn val="ctr"/>
        <c:lblOffset val="100"/>
        <c:noMultiLvlLbl val="0"/>
      </c:catAx>
      <c:valAx>
        <c:axId val="569753064"/>
        <c:scaling>
          <c:orientation val="minMax"/>
        </c:scaling>
        <c:delete val="1"/>
        <c:axPos val="t"/>
        <c:numFmt formatCode="###0" sourceLinked="1"/>
        <c:majorTickMark val="out"/>
        <c:minorTickMark val="none"/>
        <c:tickLblPos val="nextTo"/>
        <c:crossAx val="569752672"/>
        <c:crosses val="autoZero"/>
        <c:crossBetween val="between"/>
      </c:valAx>
      <c:spPr>
        <a:noFill/>
        <a:ln>
          <a:noFill/>
        </a:ln>
        <a:effectLst/>
      </c:spPr>
    </c:plotArea>
    <c:legend>
      <c:legendPos val="r"/>
      <c:layout>
        <c:manualLayout>
          <c:xMode val="edge"/>
          <c:yMode val="edge"/>
          <c:x val="8.1526826408133468E-2"/>
          <c:y val="0.13559086830192812"/>
          <c:w val="0.86177392137253817"/>
          <c:h val="0.102925274631130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sz="1100">
          <a:solidFill>
            <a:schemeClr val="tx1"/>
          </a:solidFill>
        </a:defRPr>
      </a:pPr>
      <a:endParaRPr lang="hu-H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Hirdetők (n=43)</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Reachépítésben a televízió pótolhatatlan eszköz</c:v>
                </c:pt>
                <c:pt idx="1">
                  <c:v>A tévé a média-mixben a többi használt médiatípust is hatékonyabbá teszi</c:v>
                </c:pt>
                <c:pt idx="2">
                  <c:v>A tévé hatékonyságát támasztja alá, hogy az online gazdasági szereplők is nagy arányban használják média-mixeikben</c:v>
                </c:pt>
                <c:pt idx="3">
                  <c:v>A televízió olcsó hirdetési eszköz</c:v>
                </c:pt>
                <c:pt idx="4">
                  <c:v>A televíziós hirdetések megtérülése a legmagasabb egy befektetett forintra vetítve</c:v>
                </c:pt>
                <c:pt idx="5">
                  <c:v>A tévénézés közbeni internetezés kevésbé veszély, inkább lehetőség, mert azonnali konverzióra (pl. online keresésre) ösztönözhető vele a néző a tévéreklámok által</c:v>
                </c:pt>
                <c:pt idx="6">
                  <c:v>A tévé reklámok azok, melyekre akár még évek múlva is emlékeznek a fogyasztók</c:v>
                </c:pt>
              </c:strCache>
            </c:strRef>
          </c:cat>
          <c:val>
            <c:numRef>
              <c:f>Munka1!$B$2:$B$8</c:f>
              <c:numCache>
                <c:formatCode>0</c:formatCode>
                <c:ptCount val="7"/>
                <c:pt idx="0">
                  <c:v>100</c:v>
                </c:pt>
                <c:pt idx="1">
                  <c:v>88.372093023255815</c:v>
                </c:pt>
                <c:pt idx="2">
                  <c:v>81.395348837209298</c:v>
                </c:pt>
                <c:pt idx="3">
                  <c:v>46.511627906976742</c:v>
                </c:pt>
                <c:pt idx="4">
                  <c:v>60.465116279069761</c:v>
                </c:pt>
                <c:pt idx="5">
                  <c:v>76.744186046511629</c:v>
                </c:pt>
                <c:pt idx="6">
                  <c:v>53.488372093023251</c:v>
                </c:pt>
              </c:numCache>
            </c:numRef>
          </c:val>
          <c:extLst>
            <c:ext xmlns:c16="http://schemas.microsoft.com/office/drawing/2014/chart" uri="{C3380CC4-5D6E-409C-BE32-E72D297353CC}">
              <c16:uniqueId val="{00000000-116C-4299-8774-DE0B532FEFC0}"/>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Reachépítésben a televízió pótolhatatlan eszköz</c:v>
                </c:pt>
                <c:pt idx="1">
                  <c:v>A tévé a média-mixben a többi használt médiatípust is hatékonyabbá teszi</c:v>
                </c:pt>
                <c:pt idx="2">
                  <c:v>A tévé hatékonyságát támasztja alá, hogy az online gazdasági szereplők is nagy arányban használják média-mixeikben</c:v>
                </c:pt>
                <c:pt idx="3">
                  <c:v>A televízió olcsó hirdetési eszköz</c:v>
                </c:pt>
                <c:pt idx="4">
                  <c:v>A televíziós hirdetések megtérülése a legmagasabb egy befektetett forintra vetítve</c:v>
                </c:pt>
                <c:pt idx="5">
                  <c:v>A tévénézés közbeni internetezés kevésbé veszély, inkább lehetőség, mert azonnali konverzióra (pl. online keresésre) ösztönözhető vele a néző a tévéreklámok által</c:v>
                </c:pt>
                <c:pt idx="6">
                  <c:v>A tévé reklámok azok, melyekre akár még évek múlva is emlékeznek a fogyasztók</c:v>
                </c:pt>
              </c:strCache>
            </c:strRef>
          </c:cat>
          <c:val>
            <c:numRef>
              <c:f>Munka1!$C$2:$C$8</c:f>
              <c:numCache>
                <c:formatCode>0</c:formatCode>
                <c:ptCount val="7"/>
                <c:pt idx="0">
                  <c:v>65.116279069767444</c:v>
                </c:pt>
                <c:pt idx="1">
                  <c:v>32.558139534883722</c:v>
                </c:pt>
                <c:pt idx="2">
                  <c:v>37.209302325581397</c:v>
                </c:pt>
                <c:pt idx="3">
                  <c:v>13.953488372093023</c:v>
                </c:pt>
                <c:pt idx="4">
                  <c:v>16.279069767441861</c:v>
                </c:pt>
                <c:pt idx="5">
                  <c:v>13.953488372093023</c:v>
                </c:pt>
                <c:pt idx="6">
                  <c:v>20.930232558139537</c:v>
                </c:pt>
              </c:numCache>
            </c:numRef>
          </c:val>
          <c:extLst>
            <c:ext xmlns:c16="http://schemas.microsoft.com/office/drawing/2014/chart" uri="{C3380CC4-5D6E-409C-BE32-E72D297353CC}">
              <c16:uniqueId val="{00000001-116C-4299-8774-DE0B532FEFC0}"/>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1"/>
        <c:axPos val="l"/>
        <c:numFmt formatCode="General" sourceLinked="1"/>
        <c:majorTickMark val="none"/>
        <c:minorTickMark val="none"/>
        <c:tickLblPos val="nextTo"/>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Médiaügynökség (n=38)</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Reachépítésben a televízió pótolhatatlan eszköz</c:v>
                </c:pt>
                <c:pt idx="1">
                  <c:v>A tévé a média-mixben a többi használt médiatípust is hatékonyabbá teszi</c:v>
                </c:pt>
                <c:pt idx="2">
                  <c:v>A tévé hatékonyságát támasztja alá, hogy az online gazdasági szereplők is nagy arányban használják média-mixeikben</c:v>
                </c:pt>
                <c:pt idx="3">
                  <c:v>A televízió olcsó hirdetési eszköz</c:v>
                </c:pt>
                <c:pt idx="4">
                  <c:v>A televíziós hirdetések megtérülése a legmagasabb egy befektetett forintra vetítve</c:v>
                </c:pt>
                <c:pt idx="5">
                  <c:v>A tévénézés közbeni internetezés kevésbé veszély, inkább lehetőség, mert azonnali konverzióra (pl. online keresésre) ösztönözhető vele a néző a tévéreklámok által</c:v>
                </c:pt>
                <c:pt idx="6">
                  <c:v>A tévé reklámok azok, melyekre akár még évek múlva is emlékeznek a fogyasztók</c:v>
                </c:pt>
              </c:strCache>
            </c:strRef>
          </c:cat>
          <c:val>
            <c:numRef>
              <c:f>Munka1!$B$2:$B$8</c:f>
              <c:numCache>
                <c:formatCode>0</c:formatCode>
                <c:ptCount val="7"/>
                <c:pt idx="0">
                  <c:v>94.73684210526315</c:v>
                </c:pt>
                <c:pt idx="1">
                  <c:v>94.73684210526315</c:v>
                </c:pt>
                <c:pt idx="2">
                  <c:v>89.473684210526315</c:v>
                </c:pt>
                <c:pt idx="3">
                  <c:v>92.10526315789474</c:v>
                </c:pt>
                <c:pt idx="4">
                  <c:v>76.31578947368422</c:v>
                </c:pt>
                <c:pt idx="5">
                  <c:v>89.473684210526315</c:v>
                </c:pt>
                <c:pt idx="6">
                  <c:v>60.526315789473685</c:v>
                </c:pt>
              </c:numCache>
            </c:numRef>
          </c:val>
          <c:extLst>
            <c:ext xmlns:c16="http://schemas.microsoft.com/office/drawing/2014/chart" uri="{C3380CC4-5D6E-409C-BE32-E72D297353CC}">
              <c16:uniqueId val="{00000000-6AE7-45AA-BE42-2A1434FA8833}"/>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Reachépítésben a televízió pótolhatatlan eszköz</c:v>
                </c:pt>
                <c:pt idx="1">
                  <c:v>A tévé a média-mixben a többi használt médiatípust is hatékonyabbá teszi</c:v>
                </c:pt>
                <c:pt idx="2">
                  <c:v>A tévé hatékonyságát támasztja alá, hogy az online gazdasági szereplők is nagy arányban használják média-mixeikben</c:v>
                </c:pt>
                <c:pt idx="3">
                  <c:v>A televízió olcsó hirdetési eszköz</c:v>
                </c:pt>
                <c:pt idx="4">
                  <c:v>A televíziós hirdetések megtérülése a legmagasabb egy befektetett forintra vetítve</c:v>
                </c:pt>
                <c:pt idx="5">
                  <c:v>A tévénézés közbeni internetezés kevésbé veszély, inkább lehetőség, mert azonnali konverzióra (pl. online keresésre) ösztönözhető vele a néző a tévéreklámok által</c:v>
                </c:pt>
                <c:pt idx="6">
                  <c:v>A tévé reklámok azok, melyekre akár még évek múlva is emlékeznek a fogyasztók</c:v>
                </c:pt>
              </c:strCache>
            </c:strRef>
          </c:cat>
          <c:val>
            <c:numRef>
              <c:f>Munka1!$C$2:$C$8</c:f>
              <c:numCache>
                <c:formatCode>0</c:formatCode>
                <c:ptCount val="7"/>
                <c:pt idx="0">
                  <c:v>65.789473684210535</c:v>
                </c:pt>
                <c:pt idx="1">
                  <c:v>52.631578947368418</c:v>
                </c:pt>
                <c:pt idx="2">
                  <c:v>47.368421052631575</c:v>
                </c:pt>
                <c:pt idx="3">
                  <c:v>60.526315789473685</c:v>
                </c:pt>
                <c:pt idx="4">
                  <c:v>28.947368421052634</c:v>
                </c:pt>
                <c:pt idx="5">
                  <c:v>26.315789473684209</c:v>
                </c:pt>
                <c:pt idx="6">
                  <c:v>13.157894736842104</c:v>
                </c:pt>
              </c:numCache>
            </c:numRef>
          </c:val>
          <c:extLs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legend>
      <c:legendPos val="t"/>
      <c:layout>
        <c:manualLayout>
          <c:xMode val="edge"/>
          <c:yMode val="edge"/>
          <c:x val="0.55329793675923833"/>
          <c:y val="0.88468390600482449"/>
          <c:w val="0.33905233602811685"/>
          <c:h val="5.9127319390504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9129111259052"/>
          <c:y val="0.174829517238933"/>
          <c:w val="0.49435257768331342"/>
          <c:h val="0.70277095452610672"/>
        </c:manualLayout>
      </c:layout>
      <c:radarChart>
        <c:radarStyle val="marker"/>
        <c:varyColors val="0"/>
        <c:ser>
          <c:idx val="0"/>
          <c:order val="0"/>
          <c:tx>
            <c:strRef>
              <c:f>Sheet1!$B$1</c:f>
              <c:strCache>
                <c:ptCount val="1"/>
                <c:pt idx="0">
                  <c:v>Internet (erősségek átlaga: 67%)</c:v>
                </c:pt>
              </c:strCache>
            </c:strRef>
          </c:tx>
          <c:spPr>
            <a:ln w="22225" cap="rnd">
              <a:solidFill>
                <a:srgbClr val="0070C0"/>
              </a:solidFill>
              <a:round/>
            </a:ln>
            <a:effectLst/>
          </c:spPr>
          <c:marker>
            <c:symbol val="none"/>
          </c:marker>
          <c:dLbls>
            <c:delete val="1"/>
          </c:dLbls>
          <c:cat>
            <c:strRef>
              <c:f>Sheet1!$A$2:$A$10</c:f>
              <c:strCache>
                <c:ptCount val="9"/>
                <c:pt idx="0">
                  <c:v>Magas elérés</c:v>
                </c:pt>
                <c:pt idx="1">
                  <c:v>Együttműködési lehetőség a hirdető márka és a média között a tartalom tekintetében</c:v>
                </c:pt>
                <c:pt idx="2">
                  <c:v>Magas megtérülés</c:v>
                </c:pt>
                <c:pt idx="3">
                  <c:v>Biztonságos (brand safe) tartalmi környezet</c:v>
                </c:pt>
                <c:pt idx="4">
                  <c:v>Megbízható közönségmérés, adatok</c:v>
                </c:pt>
                <c:pt idx="5">
                  <c:v>A kampány teljesülésének folyamatos követhetősége</c:v>
                </c:pt>
                <c:pt idx="6">
                  <c:v>Egyszerű tervezés és vásárlás</c:v>
                </c:pt>
                <c:pt idx="7">
                  <c:v>Kreatív hirdetési megoldások lehetősége</c:v>
                </c:pt>
                <c:pt idx="8">
                  <c:v>Targetálhatóság</c:v>
                </c:pt>
              </c:strCache>
            </c:strRef>
          </c:cat>
          <c:val>
            <c:numRef>
              <c:f>Sheet1!$B$2:$B$10</c:f>
              <c:numCache>
                <c:formatCode>###0</c:formatCode>
                <c:ptCount val="9"/>
                <c:pt idx="0">
                  <c:v>65.116279069767444</c:v>
                </c:pt>
                <c:pt idx="1">
                  <c:v>81.395348837209298</c:v>
                </c:pt>
                <c:pt idx="2">
                  <c:v>51.162790697674424</c:v>
                </c:pt>
                <c:pt idx="3">
                  <c:v>18.604651162790699</c:v>
                </c:pt>
                <c:pt idx="4">
                  <c:v>72.093023255813947</c:v>
                </c:pt>
                <c:pt idx="5">
                  <c:v>97.674418604651152</c:v>
                </c:pt>
                <c:pt idx="6">
                  <c:v>30.232558139534881</c:v>
                </c:pt>
                <c:pt idx="7">
                  <c:v>88.372093023255815</c:v>
                </c:pt>
                <c:pt idx="8">
                  <c:v>100</c:v>
                </c:pt>
              </c:numCache>
            </c:numRef>
          </c:val>
          <c:extLst>
            <c:ext xmlns:c16="http://schemas.microsoft.com/office/drawing/2014/chart" uri="{C3380CC4-5D6E-409C-BE32-E72D297353CC}">
              <c16:uniqueId val="{00000000-2A2E-419E-8E0B-382D4DCA5F64}"/>
            </c:ext>
          </c:extLst>
        </c:ser>
        <c:ser>
          <c:idx val="1"/>
          <c:order val="1"/>
          <c:tx>
            <c:strRef>
              <c:f>Sheet1!$C$1</c:f>
              <c:strCache>
                <c:ptCount val="1"/>
                <c:pt idx="0">
                  <c:v>TV (53%)</c:v>
                </c:pt>
              </c:strCache>
            </c:strRef>
          </c:tx>
          <c:spPr>
            <a:ln w="22225" cap="rnd">
              <a:solidFill>
                <a:schemeClr val="tx2"/>
              </a:solidFill>
              <a:round/>
            </a:ln>
            <a:effectLst/>
          </c:spPr>
          <c:marker>
            <c:symbol val="none"/>
          </c:marker>
          <c:dLbls>
            <c:delete val="1"/>
          </c:dLbls>
          <c:cat>
            <c:strRef>
              <c:f>Sheet1!$A$2:$A$10</c:f>
              <c:strCache>
                <c:ptCount val="9"/>
                <c:pt idx="0">
                  <c:v>Magas elérés</c:v>
                </c:pt>
                <c:pt idx="1">
                  <c:v>Együttműködési lehetőség a hirdető márka és a média között a tartalom tekintetében</c:v>
                </c:pt>
                <c:pt idx="2">
                  <c:v>Magas megtérülés</c:v>
                </c:pt>
                <c:pt idx="3">
                  <c:v>Biztonságos (brand safe) tartalmi környezet</c:v>
                </c:pt>
                <c:pt idx="4">
                  <c:v>Megbízható közönségmérés, adatok</c:v>
                </c:pt>
                <c:pt idx="5">
                  <c:v>A kampány teljesülésének folyamatos követhetősége</c:v>
                </c:pt>
                <c:pt idx="6">
                  <c:v>Egyszerű tervezés és vásárlás</c:v>
                </c:pt>
                <c:pt idx="7">
                  <c:v>Kreatív hirdetési megoldások lehetősége</c:v>
                </c:pt>
                <c:pt idx="8">
                  <c:v>Targetálhatóság</c:v>
                </c:pt>
              </c:strCache>
            </c:strRef>
          </c:cat>
          <c:val>
            <c:numRef>
              <c:f>Sheet1!$C$2:$C$10</c:f>
              <c:numCache>
                <c:formatCode>###0</c:formatCode>
                <c:ptCount val="9"/>
                <c:pt idx="0">
                  <c:v>100</c:v>
                </c:pt>
                <c:pt idx="1">
                  <c:v>67.441860465116278</c:v>
                </c:pt>
                <c:pt idx="2">
                  <c:v>53.488372093023251</c:v>
                </c:pt>
                <c:pt idx="3">
                  <c:v>51.162790697674424</c:v>
                </c:pt>
                <c:pt idx="4">
                  <c:v>51.162790697674424</c:v>
                </c:pt>
                <c:pt idx="5">
                  <c:v>51.162790697674424</c:v>
                </c:pt>
                <c:pt idx="6">
                  <c:v>48.837209302325576</c:v>
                </c:pt>
                <c:pt idx="7">
                  <c:v>39.534883720930232</c:v>
                </c:pt>
                <c:pt idx="8">
                  <c:v>13.953488372093023</c:v>
                </c:pt>
              </c:numCache>
            </c:numRef>
          </c:val>
          <c:extLst>
            <c:ext xmlns:c16="http://schemas.microsoft.com/office/drawing/2014/chart" uri="{C3380CC4-5D6E-409C-BE32-E72D297353CC}">
              <c16:uniqueId val="{00000001-2A2E-419E-8E0B-382D4DCA5F64}"/>
            </c:ext>
          </c:extLst>
        </c:ser>
        <c:ser>
          <c:idx val="2"/>
          <c:order val="2"/>
          <c:tx>
            <c:strRef>
              <c:f>Sheet1!$D$1</c:f>
              <c:strCache>
                <c:ptCount val="1"/>
                <c:pt idx="0">
                  <c:v>Sajtó (34%)</c:v>
                </c:pt>
              </c:strCache>
            </c:strRef>
          </c:tx>
          <c:spPr>
            <a:ln w="22225" cap="rnd">
              <a:solidFill>
                <a:srgbClr val="00B050"/>
              </a:solidFill>
              <a:round/>
            </a:ln>
            <a:effectLst/>
          </c:spPr>
          <c:marker>
            <c:symbol val="none"/>
          </c:marker>
          <c:dLbls>
            <c:delete val="1"/>
          </c:dLbls>
          <c:cat>
            <c:strRef>
              <c:f>Sheet1!$A$2:$A$10</c:f>
              <c:strCache>
                <c:ptCount val="9"/>
                <c:pt idx="0">
                  <c:v>Magas elérés</c:v>
                </c:pt>
                <c:pt idx="1">
                  <c:v>Együttműködési lehetőség a hirdető márka és a média között a tartalom tekintetében</c:v>
                </c:pt>
                <c:pt idx="2">
                  <c:v>Magas megtérülés</c:v>
                </c:pt>
                <c:pt idx="3">
                  <c:v>Biztonságos (brand safe) tartalmi környezet</c:v>
                </c:pt>
                <c:pt idx="4">
                  <c:v>Megbízható közönségmérés, adatok</c:v>
                </c:pt>
                <c:pt idx="5">
                  <c:v>A kampány teljesülésének folyamatos követhetősége</c:v>
                </c:pt>
                <c:pt idx="6">
                  <c:v>Egyszerű tervezés és vásárlás</c:v>
                </c:pt>
                <c:pt idx="7">
                  <c:v>Kreatív hirdetési megoldások lehetősége</c:v>
                </c:pt>
                <c:pt idx="8">
                  <c:v>Targetálhatóság</c:v>
                </c:pt>
              </c:strCache>
            </c:strRef>
          </c:cat>
          <c:val>
            <c:numRef>
              <c:f>Sheet1!$D$2:$D$10</c:f>
              <c:numCache>
                <c:formatCode>###0</c:formatCode>
                <c:ptCount val="9"/>
                <c:pt idx="0">
                  <c:v>13.953488372093023</c:v>
                </c:pt>
                <c:pt idx="1">
                  <c:v>76.744186046511629</c:v>
                </c:pt>
                <c:pt idx="2">
                  <c:v>2.3255813953488373</c:v>
                </c:pt>
                <c:pt idx="3">
                  <c:v>58.139534883720934</c:v>
                </c:pt>
                <c:pt idx="4">
                  <c:v>11.627906976744185</c:v>
                </c:pt>
                <c:pt idx="5">
                  <c:v>9.3023255813953494</c:v>
                </c:pt>
                <c:pt idx="6">
                  <c:v>67.441860465116278</c:v>
                </c:pt>
                <c:pt idx="7">
                  <c:v>37.209302325581397</c:v>
                </c:pt>
                <c:pt idx="8">
                  <c:v>32.558139534883722</c:v>
                </c:pt>
              </c:numCache>
            </c:numRef>
          </c:val>
          <c:extLst>
            <c:ext xmlns:c16="http://schemas.microsoft.com/office/drawing/2014/chart" uri="{C3380CC4-5D6E-409C-BE32-E72D297353CC}">
              <c16:uniqueId val="{00000002-2A2E-419E-8E0B-382D4DCA5F64}"/>
            </c:ext>
          </c:extLst>
        </c:ser>
        <c:ser>
          <c:idx val="3"/>
          <c:order val="3"/>
          <c:tx>
            <c:strRef>
              <c:f>Sheet1!$E$1</c:f>
              <c:strCache>
                <c:ptCount val="1"/>
                <c:pt idx="0">
                  <c:v>Rádió (32%)</c:v>
                </c:pt>
              </c:strCache>
            </c:strRef>
          </c:tx>
          <c:spPr>
            <a:ln w="22225" cap="rnd">
              <a:solidFill>
                <a:srgbClr val="7030A0"/>
              </a:solidFill>
              <a:round/>
            </a:ln>
            <a:effectLst/>
          </c:spPr>
          <c:marker>
            <c:symbol val="none"/>
          </c:marker>
          <c:dLbls>
            <c:delete val="1"/>
          </c:dLbls>
          <c:cat>
            <c:strRef>
              <c:f>Sheet1!$A$2:$A$10</c:f>
              <c:strCache>
                <c:ptCount val="9"/>
                <c:pt idx="0">
                  <c:v>Magas elérés</c:v>
                </c:pt>
                <c:pt idx="1">
                  <c:v>Együttműködési lehetőség a hirdető márka és a média között a tartalom tekintetében</c:v>
                </c:pt>
                <c:pt idx="2">
                  <c:v>Magas megtérülés</c:v>
                </c:pt>
                <c:pt idx="3">
                  <c:v>Biztonságos (brand safe) tartalmi környezet</c:v>
                </c:pt>
                <c:pt idx="4">
                  <c:v>Megbízható közönségmérés, adatok</c:v>
                </c:pt>
                <c:pt idx="5">
                  <c:v>A kampány teljesülésének folyamatos követhetősége</c:v>
                </c:pt>
                <c:pt idx="6">
                  <c:v>Egyszerű tervezés és vásárlás</c:v>
                </c:pt>
                <c:pt idx="7">
                  <c:v>Kreatív hirdetési megoldások lehetősége</c:v>
                </c:pt>
                <c:pt idx="8">
                  <c:v>Targetálhatóság</c:v>
                </c:pt>
              </c:strCache>
            </c:strRef>
          </c:cat>
          <c:val>
            <c:numRef>
              <c:f>Sheet1!$E$2:$E$10</c:f>
              <c:numCache>
                <c:formatCode>###0</c:formatCode>
                <c:ptCount val="9"/>
                <c:pt idx="0">
                  <c:v>46.511627906976742</c:v>
                </c:pt>
                <c:pt idx="1">
                  <c:v>79.069767441860463</c:v>
                </c:pt>
                <c:pt idx="2">
                  <c:v>11.627906976744185</c:v>
                </c:pt>
                <c:pt idx="3">
                  <c:v>46.511627906976742</c:v>
                </c:pt>
                <c:pt idx="4">
                  <c:v>9.3023255813953494</c:v>
                </c:pt>
                <c:pt idx="5">
                  <c:v>11.627906976744185</c:v>
                </c:pt>
                <c:pt idx="6">
                  <c:v>55.813953488372093</c:v>
                </c:pt>
                <c:pt idx="7">
                  <c:v>18.604651162790699</c:v>
                </c:pt>
                <c:pt idx="8">
                  <c:v>4.6511627906976747</c:v>
                </c:pt>
              </c:numCache>
            </c:numRef>
          </c:val>
          <c:extLst>
            <c:ext xmlns:c16="http://schemas.microsoft.com/office/drawing/2014/chart" uri="{C3380CC4-5D6E-409C-BE32-E72D297353CC}">
              <c16:uniqueId val="{00000003-2A2E-419E-8E0B-382D4DCA5F64}"/>
            </c:ext>
          </c:extLst>
        </c:ser>
        <c:ser>
          <c:idx val="4"/>
          <c:order val="4"/>
          <c:tx>
            <c:strRef>
              <c:f>Sheet1!$F$1</c:f>
              <c:strCache>
                <c:ptCount val="1"/>
                <c:pt idx="0">
                  <c:v>Outdoor (21%)</c:v>
                </c:pt>
              </c:strCache>
            </c:strRef>
          </c:tx>
          <c:spPr>
            <a:ln w="22225" cap="rnd">
              <a:solidFill>
                <a:srgbClr val="E2B726"/>
              </a:solidFill>
              <a:round/>
            </a:ln>
            <a:effectLst/>
          </c:spPr>
          <c:marker>
            <c:symbol val="none"/>
          </c:marker>
          <c:dLbls>
            <c:delete val="1"/>
          </c:dLbls>
          <c:cat>
            <c:strRef>
              <c:f>Sheet1!$A$2:$A$10</c:f>
              <c:strCache>
                <c:ptCount val="9"/>
                <c:pt idx="0">
                  <c:v>Magas elérés</c:v>
                </c:pt>
                <c:pt idx="1">
                  <c:v>Együttműködési lehetőség a hirdető márka és a média között a tartalom tekintetében</c:v>
                </c:pt>
                <c:pt idx="2">
                  <c:v>Magas megtérülés</c:v>
                </c:pt>
                <c:pt idx="3">
                  <c:v>Biztonságos (brand safe) tartalmi környezet</c:v>
                </c:pt>
                <c:pt idx="4">
                  <c:v>Megbízható közönségmérés, adatok</c:v>
                </c:pt>
                <c:pt idx="5">
                  <c:v>A kampány teljesülésének folyamatos követhetősége</c:v>
                </c:pt>
                <c:pt idx="6">
                  <c:v>Egyszerű tervezés és vásárlás</c:v>
                </c:pt>
                <c:pt idx="7">
                  <c:v>Kreatív hirdetési megoldások lehetősége</c:v>
                </c:pt>
                <c:pt idx="8">
                  <c:v>Targetálhatóság</c:v>
                </c:pt>
              </c:strCache>
            </c:strRef>
          </c:cat>
          <c:val>
            <c:numRef>
              <c:f>Sheet1!$F$2:$F$10</c:f>
              <c:numCache>
                <c:formatCode>###0</c:formatCode>
                <c:ptCount val="9"/>
                <c:pt idx="0">
                  <c:v>37.209302325581397</c:v>
                </c:pt>
                <c:pt idx="1">
                  <c:v>4.6511627906976747</c:v>
                </c:pt>
                <c:pt idx="2">
                  <c:v>11.627906976744185</c:v>
                </c:pt>
                <c:pt idx="3">
                  <c:v>27.906976744186046</c:v>
                </c:pt>
                <c:pt idx="4">
                  <c:v>0</c:v>
                </c:pt>
                <c:pt idx="5">
                  <c:v>9.3023255813953494</c:v>
                </c:pt>
                <c:pt idx="6">
                  <c:v>39.534883720930232</c:v>
                </c:pt>
                <c:pt idx="7">
                  <c:v>51.162790697674424</c:v>
                </c:pt>
                <c:pt idx="8">
                  <c:v>6.9767441860465116</c:v>
                </c:pt>
              </c:numCache>
            </c:numRef>
          </c:val>
          <c:extLst>
            <c:ext xmlns:c16="http://schemas.microsoft.com/office/drawing/2014/chart" uri="{C3380CC4-5D6E-409C-BE32-E72D297353CC}">
              <c16:uniqueId val="{00000004-2A2E-419E-8E0B-382D4DCA5F64}"/>
            </c:ext>
          </c:extLst>
        </c:ser>
        <c:dLbls>
          <c:showLegendKey val="0"/>
          <c:showVal val="1"/>
          <c:showCatName val="0"/>
          <c:showSerName val="0"/>
          <c:showPercent val="0"/>
          <c:showBubbleSize val="0"/>
        </c:dLbls>
        <c:axId val="569752672"/>
        <c:axId val="569753064"/>
      </c:radarChart>
      <c:catAx>
        <c:axId val="569752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hu-HU"/>
          </a:p>
        </c:txPr>
        <c:crossAx val="569753064"/>
        <c:crosses val="autoZero"/>
        <c:auto val="1"/>
        <c:lblAlgn val="ctr"/>
        <c:lblOffset val="100"/>
        <c:noMultiLvlLbl val="0"/>
      </c:catAx>
      <c:valAx>
        <c:axId val="569753064"/>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hu-HU"/>
          </a:p>
        </c:txPr>
        <c:crossAx val="569752672"/>
        <c:crosses val="autoZero"/>
        <c:crossBetween val="between"/>
      </c:valAx>
      <c:spPr>
        <a:noFill/>
        <a:ln>
          <a:noFill/>
        </a:ln>
        <a:effectLst/>
      </c:spPr>
    </c:plotArea>
    <c:legend>
      <c:legendPos val="r"/>
      <c:layout>
        <c:manualLayout>
          <c:xMode val="edge"/>
          <c:yMode val="edge"/>
          <c:x val="6.2595424836601313E-2"/>
          <c:y val="7.9008229284903517E-2"/>
          <c:w val="0.93095130718954244"/>
          <c:h val="0.1261266494040862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sz="900">
          <a:solidFill>
            <a:schemeClr val="tx1"/>
          </a:solidFill>
        </a:defRPr>
      </a:pPr>
      <a:endParaRPr lang="hu-H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9129111259052"/>
          <c:y val="0.174829517238933"/>
          <c:w val="0.49435257768331342"/>
          <c:h val="0.70277095452610672"/>
        </c:manualLayout>
      </c:layout>
      <c:radarChart>
        <c:radarStyle val="marker"/>
        <c:varyColors val="0"/>
        <c:ser>
          <c:idx val="0"/>
          <c:order val="0"/>
          <c:tx>
            <c:strRef>
              <c:f>Sheet1!$B$1</c:f>
              <c:strCache>
                <c:ptCount val="1"/>
                <c:pt idx="0">
                  <c:v>Internet (erősségek átlaga: 68%)</c:v>
                </c:pt>
              </c:strCache>
            </c:strRef>
          </c:tx>
          <c:spPr>
            <a:ln w="22225" cap="rnd">
              <a:solidFill>
                <a:srgbClr val="0070C0"/>
              </a:solidFill>
              <a:round/>
            </a:ln>
            <a:effectLst/>
          </c:spPr>
          <c:marker>
            <c:symbol val="none"/>
          </c:marker>
          <c:dLbls>
            <c:delete val="1"/>
          </c:dLbls>
          <c:cat>
            <c:strRef>
              <c:f>Sheet1!$A$2:$A$10</c:f>
              <c:strCache>
                <c:ptCount val="9"/>
                <c:pt idx="0">
                  <c:v>Magas elérés</c:v>
                </c:pt>
                <c:pt idx="1">
                  <c:v>Együttműködési lehetőség a hirdető márka és a média között a tartalom tekintetében</c:v>
                </c:pt>
                <c:pt idx="2">
                  <c:v>Magas megtérülés</c:v>
                </c:pt>
                <c:pt idx="3">
                  <c:v>Biztonságos (brand safe) tartalmi környezet</c:v>
                </c:pt>
                <c:pt idx="4">
                  <c:v>Megbízható közönségmérés, adatok</c:v>
                </c:pt>
                <c:pt idx="5">
                  <c:v>A kampány teljesülésének folyamatos követhetősége</c:v>
                </c:pt>
                <c:pt idx="6">
                  <c:v>Egyszerű tervezés és vásárlás</c:v>
                </c:pt>
                <c:pt idx="7">
                  <c:v>Kreatív hirdetési megoldások lehetősége</c:v>
                </c:pt>
                <c:pt idx="8">
                  <c:v>Targetálhatóság</c:v>
                </c:pt>
              </c:strCache>
            </c:strRef>
          </c:cat>
          <c:val>
            <c:numRef>
              <c:f>Sheet1!$B$2:$B$10</c:f>
              <c:numCache>
                <c:formatCode>###0</c:formatCode>
                <c:ptCount val="9"/>
                <c:pt idx="0">
                  <c:v>57.894736842105267</c:v>
                </c:pt>
                <c:pt idx="1">
                  <c:v>94.73684210526315</c:v>
                </c:pt>
                <c:pt idx="2">
                  <c:v>63.157894736842103</c:v>
                </c:pt>
                <c:pt idx="3">
                  <c:v>7.8947368421052628</c:v>
                </c:pt>
                <c:pt idx="4">
                  <c:v>68.421052631578945</c:v>
                </c:pt>
                <c:pt idx="5">
                  <c:v>94.73684210526315</c:v>
                </c:pt>
                <c:pt idx="6">
                  <c:v>28.947368421052634</c:v>
                </c:pt>
                <c:pt idx="7">
                  <c:v>97.368421052631575</c:v>
                </c:pt>
                <c:pt idx="8">
                  <c:v>94.73684210526315</c:v>
                </c:pt>
              </c:numCache>
            </c:numRef>
          </c:val>
          <c:extLst>
            <c:ext xmlns:c16="http://schemas.microsoft.com/office/drawing/2014/chart" uri="{C3380CC4-5D6E-409C-BE32-E72D297353CC}">
              <c16:uniqueId val="{00000000-C934-458E-86DD-50FDB161BEEF}"/>
            </c:ext>
          </c:extLst>
        </c:ser>
        <c:ser>
          <c:idx val="1"/>
          <c:order val="1"/>
          <c:tx>
            <c:strRef>
              <c:f>Sheet1!$C$1</c:f>
              <c:strCache>
                <c:ptCount val="1"/>
                <c:pt idx="0">
                  <c:v>TV (69%)</c:v>
                </c:pt>
              </c:strCache>
            </c:strRef>
          </c:tx>
          <c:spPr>
            <a:ln w="22225" cap="rnd">
              <a:solidFill>
                <a:schemeClr val="tx2"/>
              </a:solidFill>
              <a:round/>
            </a:ln>
            <a:effectLst/>
          </c:spPr>
          <c:marker>
            <c:symbol val="none"/>
          </c:marker>
          <c:dLbls>
            <c:delete val="1"/>
          </c:dLbls>
          <c:cat>
            <c:strRef>
              <c:f>Sheet1!$A$2:$A$10</c:f>
              <c:strCache>
                <c:ptCount val="9"/>
                <c:pt idx="0">
                  <c:v>Magas elérés</c:v>
                </c:pt>
                <c:pt idx="1">
                  <c:v>Együttműködési lehetőség a hirdető márka és a média között a tartalom tekintetében</c:v>
                </c:pt>
                <c:pt idx="2">
                  <c:v>Magas megtérülés</c:v>
                </c:pt>
                <c:pt idx="3">
                  <c:v>Biztonságos (brand safe) tartalmi környezet</c:v>
                </c:pt>
                <c:pt idx="4">
                  <c:v>Megbízható közönségmérés, adatok</c:v>
                </c:pt>
                <c:pt idx="5">
                  <c:v>A kampány teljesülésének folyamatos követhetősége</c:v>
                </c:pt>
                <c:pt idx="6">
                  <c:v>Egyszerű tervezés és vásárlás</c:v>
                </c:pt>
                <c:pt idx="7">
                  <c:v>Kreatív hirdetési megoldások lehetősége</c:v>
                </c:pt>
                <c:pt idx="8">
                  <c:v>Targetálhatóság</c:v>
                </c:pt>
              </c:strCache>
            </c:strRef>
          </c:cat>
          <c:val>
            <c:numRef>
              <c:f>Sheet1!$C$2:$C$10</c:f>
              <c:numCache>
                <c:formatCode>###0</c:formatCode>
                <c:ptCount val="9"/>
                <c:pt idx="0">
                  <c:v>100</c:v>
                </c:pt>
                <c:pt idx="1">
                  <c:v>71.05263157894737</c:v>
                </c:pt>
                <c:pt idx="2">
                  <c:v>81.578947368421055</c:v>
                </c:pt>
                <c:pt idx="3">
                  <c:v>63.157894736842103</c:v>
                </c:pt>
                <c:pt idx="4">
                  <c:v>78.94736842105263</c:v>
                </c:pt>
                <c:pt idx="5">
                  <c:v>94.73684210526315</c:v>
                </c:pt>
                <c:pt idx="6">
                  <c:v>57.894736842105267</c:v>
                </c:pt>
                <c:pt idx="7">
                  <c:v>44.736842105263158</c:v>
                </c:pt>
                <c:pt idx="8">
                  <c:v>31.578947368421051</c:v>
                </c:pt>
              </c:numCache>
            </c:numRef>
          </c:val>
          <c:extLst>
            <c:ext xmlns:c16="http://schemas.microsoft.com/office/drawing/2014/chart" uri="{C3380CC4-5D6E-409C-BE32-E72D297353CC}">
              <c16:uniqueId val="{00000001-C934-458E-86DD-50FDB161BEEF}"/>
            </c:ext>
          </c:extLst>
        </c:ser>
        <c:ser>
          <c:idx val="2"/>
          <c:order val="2"/>
          <c:tx>
            <c:strRef>
              <c:f>Sheet1!$D$1</c:f>
              <c:strCache>
                <c:ptCount val="1"/>
                <c:pt idx="0">
                  <c:v>Sajtó (41%)</c:v>
                </c:pt>
              </c:strCache>
            </c:strRef>
          </c:tx>
          <c:spPr>
            <a:ln w="22225" cap="rnd">
              <a:solidFill>
                <a:srgbClr val="00B050"/>
              </a:solidFill>
              <a:round/>
            </a:ln>
            <a:effectLst/>
          </c:spPr>
          <c:marker>
            <c:symbol val="none"/>
          </c:marker>
          <c:dLbls>
            <c:delete val="1"/>
          </c:dLbls>
          <c:cat>
            <c:strRef>
              <c:f>Sheet1!$A$2:$A$10</c:f>
              <c:strCache>
                <c:ptCount val="9"/>
                <c:pt idx="0">
                  <c:v>Magas elérés</c:v>
                </c:pt>
                <c:pt idx="1">
                  <c:v>Együttműködési lehetőség a hirdető márka és a média között a tartalom tekintetében</c:v>
                </c:pt>
                <c:pt idx="2">
                  <c:v>Magas megtérülés</c:v>
                </c:pt>
                <c:pt idx="3">
                  <c:v>Biztonságos (brand safe) tartalmi környezet</c:v>
                </c:pt>
                <c:pt idx="4">
                  <c:v>Megbízható közönségmérés, adatok</c:v>
                </c:pt>
                <c:pt idx="5">
                  <c:v>A kampány teljesülésének folyamatos követhetősége</c:v>
                </c:pt>
                <c:pt idx="6">
                  <c:v>Egyszerű tervezés és vásárlás</c:v>
                </c:pt>
                <c:pt idx="7">
                  <c:v>Kreatív hirdetési megoldások lehetősége</c:v>
                </c:pt>
                <c:pt idx="8">
                  <c:v>Targetálhatóság</c:v>
                </c:pt>
              </c:strCache>
            </c:strRef>
          </c:cat>
          <c:val>
            <c:numRef>
              <c:f>Sheet1!$D$2:$D$10</c:f>
              <c:numCache>
                <c:formatCode>###0</c:formatCode>
                <c:ptCount val="9"/>
                <c:pt idx="0">
                  <c:v>5.2631578947368416</c:v>
                </c:pt>
                <c:pt idx="1">
                  <c:v>84.210526315789465</c:v>
                </c:pt>
                <c:pt idx="2">
                  <c:v>0</c:v>
                </c:pt>
                <c:pt idx="3">
                  <c:v>65.789473684210535</c:v>
                </c:pt>
                <c:pt idx="4">
                  <c:v>15.789473684210526</c:v>
                </c:pt>
                <c:pt idx="5">
                  <c:v>23.684210526315788</c:v>
                </c:pt>
                <c:pt idx="6">
                  <c:v>86.842105263157904</c:v>
                </c:pt>
                <c:pt idx="7">
                  <c:v>57.894736842105267</c:v>
                </c:pt>
                <c:pt idx="8">
                  <c:v>31.578947368421051</c:v>
                </c:pt>
              </c:numCache>
            </c:numRef>
          </c:val>
          <c:extLst>
            <c:ext xmlns:c16="http://schemas.microsoft.com/office/drawing/2014/chart" uri="{C3380CC4-5D6E-409C-BE32-E72D297353CC}">
              <c16:uniqueId val="{00000002-C934-458E-86DD-50FDB161BEEF}"/>
            </c:ext>
          </c:extLst>
        </c:ser>
        <c:ser>
          <c:idx val="3"/>
          <c:order val="3"/>
          <c:tx>
            <c:strRef>
              <c:f>Sheet1!$E$1</c:f>
              <c:strCache>
                <c:ptCount val="1"/>
                <c:pt idx="0">
                  <c:v>Rádió (35%)</c:v>
                </c:pt>
              </c:strCache>
            </c:strRef>
          </c:tx>
          <c:spPr>
            <a:ln w="22225" cap="rnd">
              <a:solidFill>
                <a:srgbClr val="7030A0"/>
              </a:solidFill>
              <a:round/>
            </a:ln>
            <a:effectLst/>
          </c:spPr>
          <c:marker>
            <c:symbol val="none"/>
          </c:marker>
          <c:dLbls>
            <c:delete val="1"/>
          </c:dLbls>
          <c:cat>
            <c:strRef>
              <c:f>Sheet1!$A$2:$A$10</c:f>
              <c:strCache>
                <c:ptCount val="9"/>
                <c:pt idx="0">
                  <c:v>Magas elérés</c:v>
                </c:pt>
                <c:pt idx="1">
                  <c:v>Együttműködési lehetőség a hirdető márka és a média között a tartalom tekintetében</c:v>
                </c:pt>
                <c:pt idx="2">
                  <c:v>Magas megtérülés</c:v>
                </c:pt>
                <c:pt idx="3">
                  <c:v>Biztonságos (brand safe) tartalmi környezet</c:v>
                </c:pt>
                <c:pt idx="4">
                  <c:v>Megbízható közönségmérés, adatok</c:v>
                </c:pt>
                <c:pt idx="5">
                  <c:v>A kampány teljesülésének folyamatos követhetősége</c:v>
                </c:pt>
                <c:pt idx="6">
                  <c:v>Egyszerű tervezés és vásárlás</c:v>
                </c:pt>
                <c:pt idx="7">
                  <c:v>Kreatív hirdetési megoldások lehetősége</c:v>
                </c:pt>
                <c:pt idx="8">
                  <c:v>Targetálhatóság</c:v>
                </c:pt>
              </c:strCache>
            </c:strRef>
          </c:cat>
          <c:val>
            <c:numRef>
              <c:f>Sheet1!$E$2:$E$10</c:f>
              <c:numCache>
                <c:formatCode>###0</c:formatCode>
                <c:ptCount val="9"/>
                <c:pt idx="0">
                  <c:v>31.578947368421051</c:v>
                </c:pt>
                <c:pt idx="1">
                  <c:v>68.421052631578945</c:v>
                </c:pt>
                <c:pt idx="2">
                  <c:v>10.526315789473683</c:v>
                </c:pt>
                <c:pt idx="3">
                  <c:v>44.736842105263158</c:v>
                </c:pt>
                <c:pt idx="4">
                  <c:v>15.789473684210526</c:v>
                </c:pt>
                <c:pt idx="5">
                  <c:v>10.526315789473683</c:v>
                </c:pt>
                <c:pt idx="6">
                  <c:v>86.842105263157904</c:v>
                </c:pt>
                <c:pt idx="7">
                  <c:v>26.315789473684209</c:v>
                </c:pt>
                <c:pt idx="8">
                  <c:v>21.052631578947366</c:v>
                </c:pt>
              </c:numCache>
            </c:numRef>
          </c:val>
          <c:extLst>
            <c:ext xmlns:c16="http://schemas.microsoft.com/office/drawing/2014/chart" uri="{C3380CC4-5D6E-409C-BE32-E72D297353CC}">
              <c16:uniqueId val="{00000003-C934-458E-86DD-50FDB161BEEF}"/>
            </c:ext>
          </c:extLst>
        </c:ser>
        <c:ser>
          <c:idx val="4"/>
          <c:order val="4"/>
          <c:tx>
            <c:strRef>
              <c:f>Sheet1!$F$1</c:f>
              <c:strCache>
                <c:ptCount val="1"/>
                <c:pt idx="0">
                  <c:v>Outdoor (40%)</c:v>
                </c:pt>
              </c:strCache>
            </c:strRef>
          </c:tx>
          <c:spPr>
            <a:ln w="22225" cap="rnd">
              <a:solidFill>
                <a:srgbClr val="E2B726"/>
              </a:solidFill>
              <a:round/>
            </a:ln>
            <a:effectLst/>
          </c:spPr>
          <c:marker>
            <c:symbol val="none"/>
          </c:marker>
          <c:dLbls>
            <c:delete val="1"/>
          </c:dLbls>
          <c:cat>
            <c:strRef>
              <c:f>Sheet1!$A$2:$A$10</c:f>
              <c:strCache>
                <c:ptCount val="9"/>
                <c:pt idx="0">
                  <c:v>Magas elérés</c:v>
                </c:pt>
                <c:pt idx="1">
                  <c:v>Együttműködési lehetőség a hirdető márka és a média között a tartalom tekintetében</c:v>
                </c:pt>
                <c:pt idx="2">
                  <c:v>Magas megtérülés</c:v>
                </c:pt>
                <c:pt idx="3">
                  <c:v>Biztonságos (brand safe) tartalmi környezet</c:v>
                </c:pt>
                <c:pt idx="4">
                  <c:v>Megbízható közönségmérés, adatok</c:v>
                </c:pt>
                <c:pt idx="5">
                  <c:v>A kampány teljesülésének folyamatos követhetősége</c:v>
                </c:pt>
                <c:pt idx="6">
                  <c:v>Egyszerű tervezés és vásárlás</c:v>
                </c:pt>
                <c:pt idx="7">
                  <c:v>Kreatív hirdetési megoldások lehetősége</c:v>
                </c:pt>
                <c:pt idx="8">
                  <c:v>Targetálhatóság</c:v>
                </c:pt>
              </c:strCache>
            </c:strRef>
          </c:cat>
          <c:val>
            <c:numRef>
              <c:f>Sheet1!$F$2:$F$10</c:f>
              <c:numCache>
                <c:formatCode>###0</c:formatCode>
                <c:ptCount val="9"/>
                <c:pt idx="0">
                  <c:v>92.10526315789474</c:v>
                </c:pt>
                <c:pt idx="1">
                  <c:v>10.526315789473683</c:v>
                </c:pt>
                <c:pt idx="2">
                  <c:v>13.157894736842104</c:v>
                </c:pt>
                <c:pt idx="3">
                  <c:v>34.210526315789473</c:v>
                </c:pt>
                <c:pt idx="4">
                  <c:v>13.157894736842104</c:v>
                </c:pt>
                <c:pt idx="5">
                  <c:v>26.315789473684209</c:v>
                </c:pt>
                <c:pt idx="6">
                  <c:v>63.157894736842103</c:v>
                </c:pt>
                <c:pt idx="7">
                  <c:v>55.26315789473685</c:v>
                </c:pt>
                <c:pt idx="8">
                  <c:v>50</c:v>
                </c:pt>
              </c:numCache>
            </c:numRef>
          </c:val>
          <c:extLst>
            <c:ext xmlns:c16="http://schemas.microsoft.com/office/drawing/2014/chart" uri="{C3380CC4-5D6E-409C-BE32-E72D297353CC}">
              <c16:uniqueId val="{00000004-C934-458E-86DD-50FDB161BEEF}"/>
            </c:ext>
          </c:extLst>
        </c:ser>
        <c:dLbls>
          <c:showLegendKey val="0"/>
          <c:showVal val="1"/>
          <c:showCatName val="0"/>
          <c:showSerName val="0"/>
          <c:showPercent val="0"/>
          <c:showBubbleSize val="0"/>
        </c:dLbls>
        <c:axId val="569752672"/>
        <c:axId val="569753064"/>
      </c:radarChart>
      <c:catAx>
        <c:axId val="569752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hu-HU"/>
          </a:p>
        </c:txPr>
        <c:crossAx val="569753064"/>
        <c:crosses val="autoZero"/>
        <c:auto val="1"/>
        <c:lblAlgn val="ctr"/>
        <c:lblOffset val="100"/>
        <c:noMultiLvlLbl val="0"/>
      </c:catAx>
      <c:valAx>
        <c:axId val="569753064"/>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hu-HU"/>
          </a:p>
        </c:txPr>
        <c:crossAx val="569752672"/>
        <c:crosses val="autoZero"/>
        <c:crossBetween val="between"/>
      </c:valAx>
      <c:spPr>
        <a:noFill/>
        <a:ln>
          <a:noFill/>
        </a:ln>
        <a:effectLst/>
      </c:spPr>
    </c:plotArea>
    <c:legend>
      <c:legendPos val="r"/>
      <c:layout>
        <c:manualLayout>
          <c:xMode val="edge"/>
          <c:yMode val="edge"/>
          <c:x val="7.297124183006537E-2"/>
          <c:y val="8.182374432463109E-2"/>
          <c:w val="0.92472581699346401"/>
          <c:h val="0.140204224602724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sz="900">
          <a:solidFill>
            <a:schemeClr val="tx1"/>
          </a:solidFill>
        </a:defRPr>
      </a:pPr>
      <a:endParaRPr lang="hu-H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Hirdető (n=43), %</a:t>
            </a:r>
          </a:p>
        </c:rich>
      </c:tx>
      <c:layout>
        <c:manualLayout>
          <c:xMode val="edge"/>
          <c:yMode val="edge"/>
          <c:x val="8.1047233759001677E-2"/>
          <c:y val="5.342447542442731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37081064382290335"/>
          <c:w val="0.42768059592234281"/>
          <c:h val="0.50272552666463255"/>
        </c:manualLayout>
      </c:layout>
      <c:barChart>
        <c:barDir val="bar"/>
        <c:grouping val="percentStacked"/>
        <c:varyColors val="0"/>
        <c:ser>
          <c:idx val="0"/>
          <c:order val="0"/>
          <c:tx>
            <c:strRef>
              <c:f>Munka1!$B$1</c:f>
              <c:strCache>
                <c:ptCount val="1"/>
                <c:pt idx="0">
                  <c:v>(Szinte) mindig mérjük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Munka1!$A$2:$A$3</c:f>
              <c:strCache>
                <c:ptCount val="2"/>
                <c:pt idx="0">
                  <c:v>TV reklámok megtérülésének mérése</c:v>
                </c:pt>
                <c:pt idx="1">
                  <c:v>Online reklámok megtérülésésének mérése</c:v>
                </c:pt>
              </c:strCache>
            </c:strRef>
          </c:cat>
          <c:val>
            <c:numRef>
              <c:f>Munka1!$B$2:$B$3</c:f>
              <c:numCache>
                <c:formatCode>###0</c:formatCode>
                <c:ptCount val="2"/>
                <c:pt idx="0">
                  <c:v>51.162790697674424</c:v>
                </c:pt>
                <c:pt idx="1">
                  <c:v>60.465116279069761</c:v>
                </c:pt>
              </c:numCache>
            </c:numRef>
          </c:val>
          <c:extLst>
            <c:ext xmlns:c16="http://schemas.microsoft.com/office/drawing/2014/chart" uri="{C3380CC4-5D6E-409C-BE32-E72D297353CC}">
              <c16:uniqueId val="{00000000-6AE7-45AA-BE42-2A1434FA8833}"/>
            </c:ext>
          </c:extLst>
        </c:ser>
        <c:ser>
          <c:idx val="1"/>
          <c:order val="1"/>
          <c:tx>
            <c:strRef>
              <c:f>Munka1!$C$1</c:f>
              <c:strCache>
                <c:ptCount val="1"/>
                <c:pt idx="0">
                  <c:v>Alkalmanként mérjük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Munka1!$A$2:$A$3</c:f>
              <c:strCache>
                <c:ptCount val="2"/>
                <c:pt idx="0">
                  <c:v>TV reklámok megtérülésének mérése</c:v>
                </c:pt>
                <c:pt idx="1">
                  <c:v>Online reklámok megtérülésésének mérése</c:v>
                </c:pt>
              </c:strCache>
            </c:strRef>
          </c:cat>
          <c:val>
            <c:numRef>
              <c:f>Munka1!$C$2:$C$3</c:f>
              <c:numCache>
                <c:formatCode>###0</c:formatCode>
                <c:ptCount val="2"/>
                <c:pt idx="0">
                  <c:v>23.255813953488371</c:v>
                </c:pt>
                <c:pt idx="1">
                  <c:v>18.604651162790699</c:v>
                </c:pt>
              </c:numCache>
            </c:numRef>
          </c:val>
          <c:extLst>
            <c:ext xmlns:c16="http://schemas.microsoft.com/office/drawing/2014/chart" uri="{C3380CC4-5D6E-409C-BE32-E72D297353CC}">
              <c16:uniqueId val="{00000000-ACBE-492E-BD45-B8131C566BC3}"/>
            </c:ext>
          </c:extLst>
        </c:ser>
        <c:ser>
          <c:idx val="2"/>
          <c:order val="2"/>
          <c:tx>
            <c:strRef>
              <c:f>Munka1!$D$1</c:f>
              <c:strCache>
                <c:ptCount val="1"/>
                <c:pt idx="0">
                  <c:v>Nem szoktuk mérni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Munka1!$A$2:$A$3</c:f>
              <c:strCache>
                <c:ptCount val="2"/>
                <c:pt idx="0">
                  <c:v>TV reklámok megtérülésének mérése</c:v>
                </c:pt>
                <c:pt idx="1">
                  <c:v>Online reklámok megtérülésésének mérése</c:v>
                </c:pt>
              </c:strCache>
            </c:strRef>
          </c:cat>
          <c:val>
            <c:numRef>
              <c:f>Munka1!$D$2:$D$3</c:f>
              <c:numCache>
                <c:formatCode>###0</c:formatCode>
                <c:ptCount val="2"/>
                <c:pt idx="0">
                  <c:v>23.255813953488371</c:v>
                </c:pt>
                <c:pt idx="1">
                  <c:v>18.604651162790699</c:v>
                </c:pt>
              </c:numCache>
            </c:numRef>
          </c:val>
          <c:extLst>
            <c:ext xmlns:c16="http://schemas.microsoft.com/office/drawing/2014/chart" uri="{C3380CC4-5D6E-409C-BE32-E72D297353CC}">
              <c16:uniqueId val="{00000003-ACBE-492E-BD45-B8131C566BC3}"/>
            </c:ext>
          </c:extLst>
        </c:ser>
        <c:ser>
          <c:idx val="3"/>
          <c:order val="3"/>
          <c:tx>
            <c:strRef>
              <c:f>Munka1!$E$1</c:f>
              <c:strCache>
                <c:ptCount val="1"/>
                <c:pt idx="0">
                  <c:v>Nem tudom</c:v>
                </c:pt>
              </c:strCache>
            </c:strRef>
          </c:tx>
          <c:spPr>
            <a:solidFill>
              <a:schemeClr val="tx1"/>
            </a:solidFill>
            <a:ln>
              <a:noFill/>
            </a:ln>
            <a:effectLst/>
          </c:spPr>
          <c:invertIfNegative val="0"/>
          <c:dLbls>
            <c:delete val="1"/>
          </c:dLbls>
          <c:cat>
            <c:strRef>
              <c:f>Munka1!$A$2:$A$3</c:f>
              <c:strCache>
                <c:ptCount val="2"/>
                <c:pt idx="0">
                  <c:v>TV reklámok megtérülésének mérése</c:v>
                </c:pt>
                <c:pt idx="1">
                  <c:v>Online reklámok megtérülésésének mérése</c:v>
                </c:pt>
              </c:strCache>
            </c:strRef>
          </c:cat>
          <c:val>
            <c:numRef>
              <c:f>Munka1!$E$2:$E$3</c:f>
              <c:numCache>
                <c:formatCode>###0</c:formatCode>
                <c:ptCount val="2"/>
                <c:pt idx="0">
                  <c:v>2.3255813953488373</c:v>
                </c:pt>
                <c:pt idx="1">
                  <c:v>2.3255813953488373</c:v>
                </c:pt>
              </c:numCache>
            </c:numRef>
          </c:val>
          <c:extLst>
            <c:ext xmlns:c16="http://schemas.microsoft.com/office/drawing/2014/chart" uri="{C3380CC4-5D6E-409C-BE32-E72D297353CC}">
              <c16:uniqueId val="{00000004-ACBE-492E-BD45-B8131C566BC3}"/>
            </c:ext>
          </c:extLst>
        </c:ser>
        <c:dLbls>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
          <c:min val="0"/>
        </c:scaling>
        <c:delete val="1"/>
        <c:axPos val="t"/>
        <c:numFmt formatCode="#,##0" sourceLinked="0"/>
        <c:majorTickMark val="out"/>
        <c:minorTickMark val="none"/>
        <c:tickLblPos val="nextTo"/>
        <c:crossAx val="857854376"/>
        <c:crosses val="autoZero"/>
        <c:crossBetween val="between"/>
      </c:valAx>
      <c:spPr>
        <a:noFill/>
        <a:ln>
          <a:noFill/>
        </a:ln>
        <a:effectLst/>
      </c:spPr>
    </c:plotArea>
    <c:legend>
      <c:legendPos val="r"/>
      <c:layout>
        <c:manualLayout>
          <c:xMode val="edge"/>
          <c:yMode val="edge"/>
          <c:x val="0.2455426659006299"/>
          <c:y val="0.10178760212653623"/>
          <c:w val="0.75245906849723854"/>
          <c:h val="0.260118076191175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Hirdető (n=43)</a:t>
            </a:r>
          </a:p>
        </c:rich>
      </c:tx>
      <c:layout>
        <c:manualLayout>
          <c:xMode val="edge"/>
          <c:yMode val="edge"/>
          <c:x val="0.56458397308444308"/>
          <c:y val="3.091334662833220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0-C4E0-4F77-ADD2-84B952942C5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Search Engine Marketing (SEM)</c:v>
                </c:pt>
                <c:pt idx="1">
                  <c:v>TV szpot</c:v>
                </c:pt>
                <c:pt idx="2">
                  <c:v>Performance kampányok</c:v>
                </c:pt>
                <c:pt idx="3">
                  <c:v>Közösségi média hirdetések</c:v>
                </c:pt>
                <c:pt idx="4">
                  <c:v>Internet Display</c:v>
                </c:pt>
                <c:pt idx="5">
                  <c:v>Pre-Post Roll</c:v>
                </c:pt>
              </c:strCache>
            </c:strRef>
          </c:cat>
          <c:val>
            <c:numRef>
              <c:f>Munka1!$B$2:$B$7</c:f>
              <c:numCache>
                <c:formatCode>###0.0</c:formatCode>
                <c:ptCount val="6"/>
                <c:pt idx="0">
                  <c:v>2.4473684210526314</c:v>
                </c:pt>
                <c:pt idx="1">
                  <c:v>2.6410256410256401</c:v>
                </c:pt>
                <c:pt idx="2">
                  <c:v>3.1515151515151514</c:v>
                </c:pt>
                <c:pt idx="3">
                  <c:v>3.1764705882352944</c:v>
                </c:pt>
                <c:pt idx="4">
                  <c:v>3.8181818181818183</c:v>
                </c:pt>
                <c:pt idx="5">
                  <c:v>4.5517241379310356</c:v>
                </c:pt>
              </c:numCache>
            </c:numRef>
          </c:val>
          <c:extLst>
            <c:ext xmlns:c16="http://schemas.microsoft.com/office/drawing/2014/chart" uri="{C3380CC4-5D6E-409C-BE32-E72D297353CC}">
              <c16:uniqueId val="{00000000-6E0A-4E92-B4DF-121F99C7F960}"/>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1"/>
        <c:axPos val="l"/>
        <c:numFmt formatCode="General" sourceLinked="1"/>
        <c:majorTickMark val="none"/>
        <c:minorTickMark val="none"/>
        <c:tickLblPos val="nextTo"/>
        <c:crossAx val="857856016"/>
        <c:crosses val="autoZero"/>
        <c:auto val="1"/>
        <c:lblAlgn val="ctr"/>
        <c:lblOffset val="100"/>
        <c:noMultiLvlLbl val="0"/>
      </c:catAx>
      <c:valAx>
        <c:axId val="857856016"/>
        <c:scaling>
          <c:orientation val="minMax"/>
          <c:max val="6"/>
          <c:min val="1"/>
        </c:scaling>
        <c:delete val="1"/>
        <c:axPos val="t"/>
        <c:numFmt formatCode="###0.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Médiaügynökség (n=38)</a:t>
            </a:r>
          </a:p>
        </c:rich>
      </c:tx>
      <c:layout>
        <c:manualLayout>
          <c:xMode val="edge"/>
          <c:yMode val="edge"/>
          <c:x val="0.56458397308444308"/>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0-D71D-46A0-9628-AA630F4969D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Search Engine Marketing (SEM)</c:v>
                </c:pt>
                <c:pt idx="1">
                  <c:v>TV szpot</c:v>
                </c:pt>
                <c:pt idx="2">
                  <c:v>Performance kampányok</c:v>
                </c:pt>
                <c:pt idx="3">
                  <c:v>Közösségi média hirdetések</c:v>
                </c:pt>
                <c:pt idx="4">
                  <c:v>Internet Display</c:v>
                </c:pt>
                <c:pt idx="5">
                  <c:v>Pre-Post Roll</c:v>
                </c:pt>
              </c:strCache>
            </c:strRef>
          </c:cat>
          <c:val>
            <c:numRef>
              <c:f>Munka1!$B$2:$B$7</c:f>
              <c:numCache>
                <c:formatCode>###0.0</c:formatCode>
                <c:ptCount val="6"/>
                <c:pt idx="0">
                  <c:v>2.2580645161290325</c:v>
                </c:pt>
                <c:pt idx="1">
                  <c:v>2.1562499999999996</c:v>
                </c:pt>
                <c:pt idx="2">
                  <c:v>2.4516129032258065</c:v>
                </c:pt>
                <c:pt idx="3">
                  <c:v>4.2068965517241379</c:v>
                </c:pt>
                <c:pt idx="4">
                  <c:v>4.7142857142857153</c:v>
                </c:pt>
                <c:pt idx="5">
                  <c:v>4.8928571428571415</c:v>
                </c:pt>
              </c:numCache>
            </c:numRef>
          </c:val>
          <c:extLst>
            <c:ext xmlns:c16="http://schemas.microsoft.com/office/drawing/2014/chart" uri="{C3380CC4-5D6E-409C-BE32-E72D297353CC}">
              <c16:uniqueId val="{00000000-6AE7-45AA-BE42-2A1434FA8833}"/>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6"/>
          <c:min val="1"/>
        </c:scaling>
        <c:delete val="1"/>
        <c:axPos val="t"/>
        <c:numFmt formatCode="###0.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Premium</c:v>
                </c:pt>
              </c:strCache>
            </c:strRef>
          </c:tx>
          <c:spPr>
            <a:solidFill>
              <a:schemeClr val="accent1"/>
            </a:solidFill>
            <a:ln>
              <a:noFill/>
            </a:ln>
            <a:effectLst/>
          </c:spPr>
          <c:cat>
            <c:strRef>
              <c:f>Sheet1!$A$2:$A$6</c:f>
              <c:strCache>
                <c:ptCount val="5"/>
                <c:pt idx="0">
                  <c:v>1/5/2002</c:v>
                </c:pt>
                <c:pt idx="1">
                  <c:v>1/6/2002</c:v>
                </c:pt>
                <c:pt idx="2">
                  <c:v>1/7/2002</c:v>
                </c:pt>
                <c:pt idx="3">
                  <c:v>1/8/2002</c:v>
                </c:pt>
                <c:pt idx="4">
                  <c:v>1/9/2002</c:v>
                </c:pt>
              </c:strCache>
            </c:strRef>
          </c:cat>
          <c:val>
            <c:numRef>
              <c:f>Sheet1!$B$2:$B$6</c:f>
              <c:numCache>
                <c:formatCode>General</c:formatCode>
                <c:ptCount val="5"/>
                <c:pt idx="0">
                  <c:v>20</c:v>
                </c:pt>
                <c:pt idx="1">
                  <c:v>24</c:v>
                </c:pt>
                <c:pt idx="2">
                  <c:v>28</c:v>
                </c:pt>
                <c:pt idx="3">
                  <c:v>32</c:v>
                </c:pt>
                <c:pt idx="4">
                  <c:v>36</c:v>
                </c:pt>
              </c:numCache>
            </c:numRef>
          </c:val>
          <c:extLst>
            <c:ext xmlns:c16="http://schemas.microsoft.com/office/drawing/2014/chart" uri="{C3380CC4-5D6E-409C-BE32-E72D297353CC}">
              <c16:uniqueId val="{00000000-518A-487E-AA24-DFC3E94E50EC}"/>
            </c:ext>
          </c:extLst>
        </c:ser>
        <c:ser>
          <c:idx val="1"/>
          <c:order val="1"/>
          <c:tx>
            <c:strRef>
              <c:f>Sheet1!$C$1</c:f>
              <c:strCache>
                <c:ptCount val="1"/>
                <c:pt idx="0">
                  <c:v>Mainstream</c:v>
                </c:pt>
              </c:strCache>
            </c:strRef>
          </c:tx>
          <c:spPr>
            <a:solidFill>
              <a:schemeClr val="accent2"/>
            </a:solidFill>
            <a:ln>
              <a:noFill/>
            </a:ln>
            <a:effectLst/>
          </c:spPr>
          <c:cat>
            <c:strRef>
              <c:f>Sheet1!$A$2:$A$6</c:f>
              <c:strCache>
                <c:ptCount val="5"/>
                <c:pt idx="0">
                  <c:v>1/5/2002</c:v>
                </c:pt>
                <c:pt idx="1">
                  <c:v>1/6/2002</c:v>
                </c:pt>
                <c:pt idx="2">
                  <c:v>1/7/2002</c:v>
                </c:pt>
                <c:pt idx="3">
                  <c:v>1/8/2002</c:v>
                </c:pt>
                <c:pt idx="4">
                  <c:v>1/9/2002</c:v>
                </c:pt>
              </c:strCache>
            </c:strRef>
          </c:cat>
          <c:val>
            <c:numRef>
              <c:f>Sheet1!$C$2:$C$6</c:f>
              <c:numCache>
                <c:formatCode>General</c:formatCode>
                <c:ptCount val="5"/>
                <c:pt idx="0">
                  <c:v>70</c:v>
                </c:pt>
                <c:pt idx="1">
                  <c:v>64</c:v>
                </c:pt>
                <c:pt idx="2">
                  <c:v>58</c:v>
                </c:pt>
                <c:pt idx="3">
                  <c:v>52</c:v>
                </c:pt>
                <c:pt idx="4">
                  <c:v>46</c:v>
                </c:pt>
              </c:numCache>
            </c:numRef>
          </c:val>
          <c:extLst>
            <c:ext xmlns:c16="http://schemas.microsoft.com/office/drawing/2014/chart" uri="{C3380CC4-5D6E-409C-BE32-E72D297353CC}">
              <c16:uniqueId val="{00000003-518A-487E-AA24-DFC3E94E50EC}"/>
            </c:ext>
          </c:extLst>
        </c:ser>
        <c:ser>
          <c:idx val="2"/>
          <c:order val="2"/>
          <c:tx>
            <c:strRef>
              <c:f>Sheet1!$D$1</c:f>
              <c:strCache>
                <c:ptCount val="1"/>
                <c:pt idx="0">
                  <c:v>Private Label</c:v>
                </c:pt>
              </c:strCache>
            </c:strRef>
          </c:tx>
          <c:spPr>
            <a:solidFill>
              <a:schemeClr val="accent3"/>
            </a:solidFill>
            <a:ln w="25400">
              <a:noFill/>
            </a:ln>
            <a:effectLst/>
          </c:spPr>
          <c:cat>
            <c:strRef>
              <c:f>Sheet1!$A$2:$A$6</c:f>
              <c:strCache>
                <c:ptCount val="5"/>
                <c:pt idx="0">
                  <c:v>1/5/2002</c:v>
                </c:pt>
                <c:pt idx="1">
                  <c:v>1/6/2002</c:v>
                </c:pt>
                <c:pt idx="2">
                  <c:v>1/7/2002</c:v>
                </c:pt>
                <c:pt idx="3">
                  <c:v>1/8/2002</c:v>
                </c:pt>
                <c:pt idx="4">
                  <c:v>1/9/2002</c:v>
                </c:pt>
              </c:strCache>
            </c:strRef>
          </c:cat>
          <c:val>
            <c:numRef>
              <c:f>Sheet1!$D$2:$D$6</c:f>
              <c:numCache>
                <c:formatCode>General</c:formatCode>
                <c:ptCount val="5"/>
                <c:pt idx="0">
                  <c:v>10</c:v>
                </c:pt>
                <c:pt idx="1">
                  <c:v>12</c:v>
                </c:pt>
                <c:pt idx="2">
                  <c:v>14</c:v>
                </c:pt>
                <c:pt idx="3">
                  <c:v>16</c:v>
                </c:pt>
                <c:pt idx="4">
                  <c:v>18</c:v>
                </c:pt>
              </c:numCache>
            </c:numRef>
          </c:val>
          <c:extLst>
            <c:ext xmlns:c16="http://schemas.microsoft.com/office/drawing/2014/chart" uri="{C3380CC4-5D6E-409C-BE32-E72D297353CC}">
              <c16:uniqueId val="{00000004-518A-487E-AA24-DFC3E94E50EC}"/>
            </c:ext>
          </c:extLst>
        </c:ser>
        <c:dLbls>
          <c:showLegendKey val="0"/>
          <c:showVal val="0"/>
          <c:showCatName val="0"/>
          <c:showSerName val="0"/>
          <c:showPercent val="0"/>
          <c:showBubbleSize val="0"/>
        </c:dLbls>
        <c:axId val="695047120"/>
        <c:axId val="1268132736"/>
      </c:areaChart>
      <c:catAx>
        <c:axId val="695047120"/>
        <c:scaling>
          <c:orientation val="minMax"/>
        </c:scaling>
        <c:delete val="1"/>
        <c:axPos val="b"/>
        <c:numFmt formatCode="General" sourceLinked="1"/>
        <c:majorTickMark val="out"/>
        <c:minorTickMark val="none"/>
        <c:tickLblPos val="nextTo"/>
        <c:crossAx val="1268132736"/>
        <c:crosses val="autoZero"/>
        <c:auto val="1"/>
        <c:lblAlgn val="ctr"/>
        <c:lblOffset val="100"/>
        <c:noMultiLvlLbl val="0"/>
      </c:catAx>
      <c:valAx>
        <c:axId val="1268132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50471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Hirdetők (n=43)</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A prémium reklámhelyek külön értékesítése</c:v>
                </c:pt>
                <c:pt idx="1">
                  <c:v>A vásárlási célcsoportok számának bővítése </c:v>
                </c:pt>
                <c:pt idx="2">
                  <c:v>A jelenlegi csomagkínálat bővítése</c:v>
                </c:pt>
                <c:pt idx="3">
                  <c:v>A leadási formátumok egységesítése a csatornák között</c:v>
                </c:pt>
                <c:pt idx="4">
                  <c:v>A foglalási idők jelenlegi átlagos 6 hetes időtartamának rövidítése</c:v>
                </c:pt>
                <c:pt idx="5">
                  <c:v>Az átlagos 6-8 napos anyagleadási határidők rövidítése</c:v>
                </c:pt>
              </c:strCache>
            </c:strRef>
          </c:cat>
          <c:val>
            <c:numRef>
              <c:f>Munka1!$B$2:$B$7</c:f>
              <c:numCache>
                <c:formatCode>###0</c:formatCode>
                <c:ptCount val="6"/>
                <c:pt idx="0">
                  <c:v>69.767441860465112</c:v>
                </c:pt>
                <c:pt idx="1">
                  <c:v>69.767441860465112</c:v>
                </c:pt>
                <c:pt idx="2">
                  <c:v>62.790697674418603</c:v>
                </c:pt>
                <c:pt idx="3">
                  <c:v>90.697674418604649</c:v>
                </c:pt>
                <c:pt idx="4">
                  <c:v>74.418604651162795</c:v>
                </c:pt>
                <c:pt idx="5">
                  <c:v>55.813953488372093</c:v>
                </c:pt>
              </c:numCache>
            </c:numRef>
          </c:val>
          <c:extLst>
            <c:ext xmlns:c16="http://schemas.microsoft.com/office/drawing/2014/chart" uri="{C3380CC4-5D6E-409C-BE32-E72D297353CC}">
              <c16:uniqueId val="{00000000-116C-4299-8774-DE0B532FEFC0}"/>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A prémium reklámhelyek külön értékesítése</c:v>
                </c:pt>
                <c:pt idx="1">
                  <c:v>A vásárlási célcsoportok számának bővítése </c:v>
                </c:pt>
                <c:pt idx="2">
                  <c:v>A jelenlegi csomagkínálat bővítése</c:v>
                </c:pt>
                <c:pt idx="3">
                  <c:v>A leadási formátumok egységesítése a csatornák között</c:v>
                </c:pt>
                <c:pt idx="4">
                  <c:v>A foglalási idők jelenlegi átlagos 6 hetes időtartamának rövidítése</c:v>
                </c:pt>
                <c:pt idx="5">
                  <c:v>Az átlagos 6-8 napos anyagleadási határidők rövidítése</c:v>
                </c:pt>
              </c:strCache>
            </c:strRef>
          </c:cat>
          <c:val>
            <c:numRef>
              <c:f>Munka1!$C$2:$C$7</c:f>
              <c:numCache>
                <c:formatCode>###0</c:formatCode>
                <c:ptCount val="6"/>
                <c:pt idx="0">
                  <c:v>51.162790697674424</c:v>
                </c:pt>
                <c:pt idx="1">
                  <c:v>30.232558139534881</c:v>
                </c:pt>
                <c:pt idx="2">
                  <c:v>25.581395348837212</c:v>
                </c:pt>
                <c:pt idx="3">
                  <c:v>18.604651162790699</c:v>
                </c:pt>
                <c:pt idx="4">
                  <c:v>11.627906976744185</c:v>
                </c:pt>
                <c:pt idx="5">
                  <c:v>4.6511627906976747</c:v>
                </c:pt>
              </c:numCache>
            </c:numRef>
          </c:val>
          <c:extLst>
            <c:ext xmlns:c16="http://schemas.microsoft.com/office/drawing/2014/chart" uri="{C3380CC4-5D6E-409C-BE32-E72D297353CC}">
              <c16:uniqueId val="{00000001-116C-4299-8774-DE0B532FEFC0}"/>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1"/>
        <c:axPos val="l"/>
        <c:numFmt formatCode="General" sourceLinked="1"/>
        <c:majorTickMark val="none"/>
        <c:minorTickMark val="none"/>
        <c:tickLblPos val="nextTo"/>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Médiaügynökség (n=38)</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Szükséges fejlesztés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A prémium reklámhelyek külön értékesítése</c:v>
                </c:pt>
                <c:pt idx="1">
                  <c:v>A vásárlási célcsoportok számának bővítése </c:v>
                </c:pt>
                <c:pt idx="2">
                  <c:v>A jelenlegi csomagkínálat bővítése</c:v>
                </c:pt>
                <c:pt idx="3">
                  <c:v>A leadási formátumok egységesítése a csatornák között</c:v>
                </c:pt>
                <c:pt idx="4">
                  <c:v>A foglalási idők jelenlegi átlagos 6 hetes időtartamának rövidítése</c:v>
                </c:pt>
                <c:pt idx="5">
                  <c:v>Az átlagos 6-8 napos anyagleadási határidők rövidítése</c:v>
                </c:pt>
              </c:strCache>
            </c:strRef>
          </c:cat>
          <c:val>
            <c:numRef>
              <c:f>Munka1!$B$2:$B$7</c:f>
              <c:numCache>
                <c:formatCode>###0</c:formatCode>
                <c:ptCount val="6"/>
                <c:pt idx="0">
                  <c:v>65.789473684210535</c:v>
                </c:pt>
                <c:pt idx="1">
                  <c:v>52.631578947368418</c:v>
                </c:pt>
                <c:pt idx="2">
                  <c:v>47.368421052631575</c:v>
                </c:pt>
                <c:pt idx="3">
                  <c:v>89.473684210526315</c:v>
                </c:pt>
                <c:pt idx="4">
                  <c:v>71.05263157894737</c:v>
                </c:pt>
                <c:pt idx="5">
                  <c:v>71.05263157894737</c:v>
                </c:pt>
              </c:numCache>
            </c:numRef>
          </c:val>
          <c:extLst>
            <c:ext xmlns:c16="http://schemas.microsoft.com/office/drawing/2014/chart" uri="{C3380CC4-5D6E-409C-BE32-E72D297353CC}">
              <c16:uniqueId val="{00000000-6AE7-45AA-BE42-2A1434FA8833}"/>
            </c:ext>
          </c:extLst>
        </c:ser>
        <c:ser>
          <c:idx val="1"/>
          <c:order val="1"/>
          <c:tx>
            <c:strRef>
              <c:f>Munka1!$C$1</c:f>
              <c:strCache>
                <c:ptCount val="1"/>
                <c:pt idx="0">
                  <c:v>Szükséges, és fizetne is felárat érte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A prémium reklámhelyek külön értékesítése</c:v>
                </c:pt>
                <c:pt idx="1">
                  <c:v>A vásárlási célcsoportok számának bővítése </c:v>
                </c:pt>
                <c:pt idx="2">
                  <c:v>A jelenlegi csomagkínálat bővítése</c:v>
                </c:pt>
                <c:pt idx="3">
                  <c:v>A leadási formátumok egységesítése a csatornák között</c:v>
                </c:pt>
                <c:pt idx="4">
                  <c:v>A foglalási idők jelenlegi átlagos 6 hetes időtartamának rövidítése</c:v>
                </c:pt>
                <c:pt idx="5">
                  <c:v>Az átlagos 6-8 napos anyagleadási határidők rövidítése</c:v>
                </c:pt>
              </c:strCache>
            </c:strRef>
          </c:cat>
          <c:val>
            <c:numRef>
              <c:f>Munka1!$C$2:$C$7</c:f>
              <c:numCache>
                <c:formatCode>###0</c:formatCode>
                <c:ptCount val="6"/>
                <c:pt idx="0">
                  <c:v>42.105263157894733</c:v>
                </c:pt>
                <c:pt idx="1">
                  <c:v>10.526315789473683</c:v>
                </c:pt>
                <c:pt idx="2">
                  <c:v>10.526315789473683</c:v>
                </c:pt>
                <c:pt idx="3">
                  <c:v>2.6315789473684208</c:v>
                </c:pt>
                <c:pt idx="4">
                  <c:v>2.6315789473684208</c:v>
                </c:pt>
                <c:pt idx="5">
                  <c:v>0</c:v>
                </c:pt>
              </c:numCache>
            </c:numRef>
          </c:val>
          <c:extLs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legend>
      <c:legendPos val="t"/>
      <c:layout>
        <c:manualLayout>
          <c:xMode val="edge"/>
          <c:yMode val="edge"/>
          <c:x val="0.42180609794780421"/>
          <c:y val="0.88468390600482449"/>
          <c:w val="0.57819390205219579"/>
          <c:h val="6.35739576495069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461495374215"/>
          <c:y val="0.52917236332959261"/>
          <c:w val="0.77675970769089275"/>
          <c:h val="0.47082763667040745"/>
        </c:manualLayout>
      </c:layout>
      <c:barChart>
        <c:barDir val="bar"/>
        <c:grouping val="stacked"/>
        <c:varyColors val="0"/>
        <c:ser>
          <c:idx val="0"/>
          <c:order val="0"/>
          <c:tx>
            <c:strRef>
              <c:f>Sheet1!$B$1</c:f>
              <c:strCache>
                <c:ptCount val="1"/>
                <c:pt idx="0">
                  <c:v>Az 5 legnagyobb ügynökség között van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Médiaügynökség: 38 fő</c:v>
                </c:pt>
              </c:strCache>
            </c:strRef>
          </c:cat>
          <c:val>
            <c:numRef>
              <c:f>Sheet1!$B$2</c:f>
              <c:numCache>
                <c:formatCode>###0</c:formatCode>
                <c:ptCount val="1"/>
                <c:pt idx="0">
                  <c:v>20</c:v>
                </c:pt>
              </c:numCache>
            </c:numRef>
          </c:val>
          <c:extLst>
            <c:ext xmlns:c16="http://schemas.microsoft.com/office/drawing/2014/chart" uri="{C3380CC4-5D6E-409C-BE32-E72D297353CC}">
              <c16:uniqueId val="{00000000-AAFC-4DAB-9F3E-26652CCDF2D8}"/>
            </c:ext>
          </c:extLst>
        </c:ser>
        <c:ser>
          <c:idx val="1"/>
          <c:order val="1"/>
          <c:tx>
            <c:strRef>
              <c:f>Sheet1!$C$1</c:f>
              <c:strCache>
                <c:ptCount val="1"/>
                <c:pt idx="0">
                  <c:v>A 6-10. hely között szerepel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Médiaügynökség: 38 fő</c:v>
                </c:pt>
              </c:strCache>
            </c:strRef>
          </c:cat>
          <c:val>
            <c:numRef>
              <c:f>Sheet1!$C$2</c:f>
              <c:numCache>
                <c:formatCode>###0</c:formatCode>
                <c:ptCount val="1"/>
                <c:pt idx="0">
                  <c:v>7</c:v>
                </c:pt>
              </c:numCache>
            </c:numRef>
          </c:val>
          <c:extLst>
            <c:ext xmlns:c16="http://schemas.microsoft.com/office/drawing/2014/chart" uri="{C3380CC4-5D6E-409C-BE32-E72D297353CC}">
              <c16:uniqueId val="{00000001-AAFC-4DAB-9F3E-26652CCDF2D8}"/>
            </c:ext>
          </c:extLst>
        </c:ser>
        <c:ser>
          <c:idx val="2"/>
          <c:order val="2"/>
          <c:tx>
            <c:strRef>
              <c:f>Sheet1!$D$1</c:f>
              <c:strCache>
                <c:ptCount val="1"/>
                <c:pt idx="0">
                  <c:v>Nincs a 10 legnagyobb ügynökség között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Médiaügynökség: 38 fő</c:v>
                </c:pt>
              </c:strCache>
            </c:strRef>
          </c:cat>
          <c:val>
            <c:numRef>
              <c:f>Sheet1!$D$2</c:f>
              <c:numCache>
                <c:formatCode>###0</c:formatCode>
                <c:ptCount val="1"/>
                <c:pt idx="0">
                  <c:v>10</c:v>
                </c:pt>
              </c:numCache>
            </c:numRef>
          </c:val>
          <c:extLst>
            <c:ext xmlns:c16="http://schemas.microsoft.com/office/drawing/2014/chart" uri="{C3380CC4-5D6E-409C-BE32-E72D297353CC}">
              <c16:uniqueId val="{00000002-AAFC-4DAB-9F3E-26652CCDF2D8}"/>
            </c:ext>
          </c:extLst>
        </c:ser>
        <c:ser>
          <c:idx val="3"/>
          <c:order val="3"/>
          <c:tx>
            <c:strRef>
              <c:f>Sheet1!$E$1</c:f>
              <c:strCache>
                <c:ptCount val="1"/>
                <c:pt idx="0">
                  <c:v>Nem válaszol</c:v>
                </c:pt>
              </c:strCache>
            </c:strRef>
          </c:tx>
          <c:spPr>
            <a:solidFill>
              <a:schemeClr val="accent4"/>
            </a:solidFill>
            <a:ln>
              <a:noFill/>
            </a:ln>
            <a:effectLst/>
          </c:spPr>
          <c:invertIfNegative val="0"/>
          <c:dLbls>
            <c:delete val="1"/>
          </c:dLbls>
          <c:cat>
            <c:strRef>
              <c:f>Sheet1!$A$2</c:f>
              <c:strCache>
                <c:ptCount val="1"/>
                <c:pt idx="0">
                  <c:v>Médiaügynökség: 38 fő</c:v>
                </c:pt>
              </c:strCache>
            </c:strRef>
          </c:cat>
          <c:val>
            <c:numRef>
              <c:f>Sheet1!$E$2</c:f>
              <c:numCache>
                <c:formatCode>###0</c:formatCode>
                <c:ptCount val="1"/>
                <c:pt idx="0">
                  <c:v>1</c:v>
                </c:pt>
              </c:numCache>
            </c:numRef>
          </c:val>
          <c:extLst>
            <c:ext xmlns:c16="http://schemas.microsoft.com/office/drawing/2014/chart" uri="{C3380CC4-5D6E-409C-BE32-E72D297353CC}">
              <c16:uniqueId val="{00000003-AAFC-4DAB-9F3E-26652CCDF2D8}"/>
            </c:ext>
          </c:extLst>
        </c:ser>
        <c:dLbls>
          <c:dLblPos val="ctr"/>
          <c:showLegendKey val="0"/>
          <c:showVal val="1"/>
          <c:showCatName val="0"/>
          <c:showSerName val="0"/>
          <c:showPercent val="0"/>
          <c:showBubbleSize val="0"/>
        </c:dLbls>
        <c:gapWidth val="100"/>
        <c:overlap val="100"/>
        <c:axId val="569752672"/>
        <c:axId val="569753064"/>
      </c:barChart>
      <c:catAx>
        <c:axId val="569752672"/>
        <c:scaling>
          <c:orientation val="maxMin"/>
        </c:scaling>
        <c:delete val="1"/>
        <c:axPos val="l"/>
        <c:numFmt formatCode="General" sourceLinked="1"/>
        <c:majorTickMark val="none"/>
        <c:minorTickMark val="none"/>
        <c:tickLblPos val="nextTo"/>
        <c:crossAx val="569753064"/>
        <c:crosses val="autoZero"/>
        <c:auto val="1"/>
        <c:lblAlgn val="ctr"/>
        <c:lblOffset val="100"/>
        <c:noMultiLvlLbl val="0"/>
      </c:catAx>
      <c:valAx>
        <c:axId val="569753064"/>
        <c:scaling>
          <c:orientation val="minMax"/>
        </c:scaling>
        <c:delete val="1"/>
        <c:axPos val="t"/>
        <c:numFmt formatCode="###0" sourceLinked="1"/>
        <c:majorTickMark val="out"/>
        <c:minorTickMark val="none"/>
        <c:tickLblPos val="nextTo"/>
        <c:crossAx val="569752672"/>
        <c:crosses val="autoZero"/>
        <c:crossBetween val="between"/>
      </c:valAx>
      <c:spPr>
        <a:noFill/>
        <a:ln>
          <a:noFill/>
        </a:ln>
        <a:effectLst/>
      </c:spPr>
    </c:plotArea>
    <c:legend>
      <c:legendPos val="r"/>
      <c:layout>
        <c:manualLayout>
          <c:xMode val="edge"/>
          <c:yMode val="edge"/>
          <c:x val="1.4929893618052465E-2"/>
          <c:y val="0.13559086830192812"/>
          <c:w val="0.92837083405436349"/>
          <c:h val="0.454031866189634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sz="1100">
          <a:solidFill>
            <a:schemeClr val="tx1"/>
          </a:solidFill>
        </a:defRPr>
      </a:pPr>
      <a:endParaRPr lang="hu-H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Hirdetők (n=43)</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Az alacsony tévé árak túl sok hirdetőt vonzanak a tévébe. Ez bizonyos időszakokban alulteljesítésekhez vezet. Ezzel a hirdetők többet vesztenek, mint amennyit az alacsony árakkal nyernek. Ezt a problémát megoldaná az áremelés. </c:v>
                </c:pt>
                <c:pt idx="1">
                  <c:v>Az alacsony hirdetési árak mellett olyan termékeket is a televízióban hirdetnek, melyek más országokban nem tudnának ott megjelenni.</c:v>
                </c:pt>
                <c:pt idx="2">
                  <c:v>Túl sok a szpot a televíziókban. Egy áremelés miatt a szpotszám csökkenne, miközben a hirdetők a kevesebb reklám miatt magasabb nézői figyelmet kapnának cserébe.</c:v>
                </c:pt>
                <c:pt idx="3">
                  <c:v>Az alacsony hirdetési árak nem ösztönöznek a hatékonyság növelésére, új utak keresésére. </c:v>
                </c:pt>
              </c:strCache>
            </c:strRef>
          </c:cat>
          <c:val>
            <c:numRef>
              <c:f>Munka1!$B$2:$B$5</c:f>
              <c:numCache>
                <c:formatCode>###0</c:formatCode>
                <c:ptCount val="4"/>
                <c:pt idx="0">
                  <c:v>51.162790697674424</c:v>
                </c:pt>
                <c:pt idx="1">
                  <c:v>55.813953488372093</c:v>
                </c:pt>
                <c:pt idx="2">
                  <c:v>58.139534883720934</c:v>
                </c:pt>
                <c:pt idx="3">
                  <c:v>32.558139534883722</c:v>
                </c:pt>
              </c:numCache>
            </c:numRef>
          </c:val>
          <c:extLst>
            <c:ext xmlns:c16="http://schemas.microsoft.com/office/drawing/2014/chart" uri="{C3380CC4-5D6E-409C-BE32-E72D297353CC}">
              <c16:uniqueId val="{00000000-116C-4299-8774-DE0B532FEFC0}"/>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Az alacsony tévé árak túl sok hirdetőt vonzanak a tévébe. Ez bizonyos időszakokban alulteljesítésekhez vezet. Ezzel a hirdetők többet vesztenek, mint amennyit az alacsony árakkal nyernek. Ezt a problémát megoldaná az áremelés. </c:v>
                </c:pt>
                <c:pt idx="1">
                  <c:v>Az alacsony hirdetési árak mellett olyan termékeket is a televízióban hirdetnek, melyek más országokban nem tudnának ott megjelenni.</c:v>
                </c:pt>
                <c:pt idx="2">
                  <c:v>Túl sok a szpot a televíziókban. Egy áremelés miatt a szpotszám csökkenne, miközben a hirdetők a kevesebb reklám miatt magasabb nézői figyelmet kapnának cserébe.</c:v>
                </c:pt>
                <c:pt idx="3">
                  <c:v>Az alacsony hirdetési árak nem ösztönöznek a hatékonyság növelésére, új utak keresésére. </c:v>
                </c:pt>
              </c:strCache>
            </c:strRef>
          </c:cat>
          <c:val>
            <c:numRef>
              <c:f>Munka1!$C$2:$C$5</c:f>
              <c:numCache>
                <c:formatCode>###0</c:formatCode>
                <c:ptCount val="4"/>
                <c:pt idx="0">
                  <c:v>16.279069767441861</c:v>
                </c:pt>
                <c:pt idx="1">
                  <c:v>16.279069767441861</c:v>
                </c:pt>
                <c:pt idx="2">
                  <c:v>13.953488372093023</c:v>
                </c:pt>
                <c:pt idx="3">
                  <c:v>11.627906976744185</c:v>
                </c:pt>
              </c:numCache>
            </c:numRef>
          </c:val>
          <c:extLst>
            <c:ext xmlns:c16="http://schemas.microsoft.com/office/drawing/2014/chart" uri="{C3380CC4-5D6E-409C-BE32-E72D297353CC}">
              <c16:uniqueId val="{00000001-116C-4299-8774-DE0B532FEFC0}"/>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1"/>
        <c:axPos val="l"/>
        <c:numFmt formatCode="General" sourceLinked="1"/>
        <c:majorTickMark val="none"/>
        <c:minorTickMark val="none"/>
        <c:tickLblPos val="nextTo"/>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Médiaügynökség (n=38)</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Az alacsony tévé árak túl sok hirdetőt vonzanak a tévébe. Ez bizonyos időszakokban alulteljesítésekhez vezet. Ezzel a hirdetők többet vesztenek, mint amennyit az alacsony árakkal nyernek. Ezt a problémát megoldaná az áremelés. </c:v>
                </c:pt>
                <c:pt idx="1">
                  <c:v>Az alacsony hirdetési árak mellett olyan termékeket is a televízióban hirdetnek, melyek más országokban nem tudnának ott megjelenni.</c:v>
                </c:pt>
                <c:pt idx="2">
                  <c:v>Túl sok a szpot a televíziókban. Egy áremelés miatt a szpotszám csökkenne, miközben a hirdetők a kevesebb reklám miatt magasabb nézői figyelmet kapnának cserébe.</c:v>
                </c:pt>
                <c:pt idx="3">
                  <c:v>Az alacsony hirdetési árak nem ösztönöznek a hatékonyság növelésére, új utak keresésére. </c:v>
                </c:pt>
              </c:strCache>
            </c:strRef>
          </c:cat>
          <c:val>
            <c:numRef>
              <c:f>Munka1!$B$2:$B$5</c:f>
              <c:numCache>
                <c:formatCode>###0</c:formatCode>
                <c:ptCount val="4"/>
                <c:pt idx="0">
                  <c:v>73.68421052631578</c:v>
                </c:pt>
                <c:pt idx="1">
                  <c:v>71.05263157894737</c:v>
                </c:pt>
                <c:pt idx="2">
                  <c:v>76.31578947368422</c:v>
                </c:pt>
                <c:pt idx="3">
                  <c:v>60.526315789473685</c:v>
                </c:pt>
              </c:numCache>
            </c:numRef>
          </c:val>
          <c:extLst>
            <c:ext xmlns:c16="http://schemas.microsoft.com/office/drawing/2014/chart" uri="{C3380CC4-5D6E-409C-BE32-E72D297353CC}">
              <c16:uniqueId val="{00000000-6AE7-45AA-BE42-2A1434FA8833}"/>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Az alacsony tévé árak túl sok hirdetőt vonzanak a tévébe. Ez bizonyos időszakokban alulteljesítésekhez vezet. Ezzel a hirdetők többet vesztenek, mint amennyit az alacsony árakkal nyernek. Ezt a problémát megoldaná az áremelés. </c:v>
                </c:pt>
                <c:pt idx="1">
                  <c:v>Az alacsony hirdetési árak mellett olyan termékeket is a televízióban hirdetnek, melyek más országokban nem tudnának ott megjelenni.</c:v>
                </c:pt>
                <c:pt idx="2">
                  <c:v>Túl sok a szpot a televíziókban. Egy áremelés miatt a szpotszám csökkenne, miközben a hirdetők a kevesebb reklám miatt magasabb nézői figyelmet kapnának cserébe.</c:v>
                </c:pt>
                <c:pt idx="3">
                  <c:v>Az alacsony hirdetési árak nem ösztönöznek a hatékonyság növelésére, új utak keresésére. </c:v>
                </c:pt>
              </c:strCache>
            </c:strRef>
          </c:cat>
          <c:val>
            <c:numRef>
              <c:f>Munka1!$C$2:$C$5</c:f>
              <c:numCache>
                <c:formatCode>###0</c:formatCode>
                <c:ptCount val="4"/>
                <c:pt idx="0">
                  <c:v>36.84210526315789</c:v>
                </c:pt>
                <c:pt idx="1">
                  <c:v>34.210526315789473</c:v>
                </c:pt>
                <c:pt idx="2">
                  <c:v>28.947368421052634</c:v>
                </c:pt>
                <c:pt idx="3">
                  <c:v>18.421052631578945</c:v>
                </c:pt>
              </c:numCache>
            </c:numRef>
          </c:val>
          <c:extLs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legend>
      <c:legendPos val="t"/>
      <c:layout>
        <c:manualLayout>
          <c:xMode val="edge"/>
          <c:yMode val="edge"/>
          <c:x val="0.55329793675923833"/>
          <c:y val="0.88468390600482449"/>
          <c:w val="0.33905233602811685"/>
          <c:h val="5.9127319390504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Médiaügynökség (n=38), %</a:t>
            </a:r>
          </a:p>
        </c:rich>
      </c:tx>
      <c:layout>
        <c:manualLayout>
          <c:xMode val="edge"/>
          <c:yMode val="edge"/>
          <c:x val="5.0461110144423178E-2"/>
          <c:y val="3.412915960290138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39577962645767106"/>
          <c:y val="0.29362938053679971"/>
          <c:w val="0.41287351366712766"/>
          <c:h val="0.66351982517734853"/>
        </c:manualLayout>
      </c:layout>
      <c:barChart>
        <c:barDir val="bar"/>
        <c:grouping val="percentStacked"/>
        <c:varyColors val="0"/>
        <c:ser>
          <c:idx val="0"/>
          <c:order val="0"/>
          <c:tx>
            <c:strRef>
              <c:f>Munka1!$B$1</c:f>
              <c:strCache>
                <c:ptCount val="1"/>
                <c:pt idx="0">
                  <c:v>Teljesen elégedett</c:v>
                </c:pt>
              </c:strCache>
            </c:strRef>
          </c:tx>
          <c:spPr>
            <a:solidFill>
              <a:srgbClr val="4962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Munka1!$B$2:$B$5</c:f>
              <c:numCache>
                <c:formatCode>###0</c:formatCode>
                <c:ptCount val="4"/>
                <c:pt idx="0">
                  <c:v>10.526315789473683</c:v>
                </c:pt>
                <c:pt idx="1">
                  <c:v>13.157894736842104</c:v>
                </c:pt>
                <c:pt idx="2">
                  <c:v>0</c:v>
                </c:pt>
                <c:pt idx="3">
                  <c:v>23.684210526315788</c:v>
                </c:pt>
              </c:numCache>
            </c:numRef>
          </c:val>
          <c:extLst>
            <c:ext xmlns:c16="http://schemas.microsoft.com/office/drawing/2014/chart" uri="{C3380CC4-5D6E-409C-BE32-E72D297353CC}">
              <c16:uniqueId val="{00000000-6AE7-45AA-BE42-2A1434FA8833}"/>
            </c:ext>
          </c:extLst>
        </c:ser>
        <c:ser>
          <c:idx val="1"/>
          <c:order val="1"/>
          <c:tx>
            <c:strRef>
              <c:f>Munka1!$C$1</c:f>
              <c:strCache>
                <c:ptCount val="1"/>
                <c:pt idx="0">
                  <c:v>Inkább elégedett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Munka1!$C$2:$C$5</c:f>
              <c:numCache>
                <c:formatCode>###0</c:formatCode>
                <c:ptCount val="4"/>
                <c:pt idx="0">
                  <c:v>63.157894736842103</c:v>
                </c:pt>
                <c:pt idx="1">
                  <c:v>52.631578947368418</c:v>
                </c:pt>
                <c:pt idx="2">
                  <c:v>50</c:v>
                </c:pt>
                <c:pt idx="3">
                  <c:v>47.368421052631575</c:v>
                </c:pt>
              </c:numCache>
            </c:numRef>
          </c:val>
          <c:extLst>
            <c:ext xmlns:c16="http://schemas.microsoft.com/office/drawing/2014/chart" uri="{C3380CC4-5D6E-409C-BE32-E72D297353CC}">
              <c16:uniqueId val="{00000000-ACBE-492E-BD45-B8131C566BC3}"/>
            </c:ext>
          </c:extLst>
        </c:ser>
        <c:ser>
          <c:idx val="2"/>
          <c:order val="2"/>
          <c:tx>
            <c:strRef>
              <c:f>Munka1!$D$1</c:f>
              <c:strCache>
                <c:ptCount val="1"/>
                <c:pt idx="0">
                  <c:v>Inkább nem elégedett</c:v>
                </c:pt>
              </c:strCache>
            </c:strRef>
          </c:tx>
          <c:spPr>
            <a:solidFill>
              <a:srgbClr val="C391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Munka1!$D$2:$D$5</c:f>
              <c:numCache>
                <c:formatCode>###0</c:formatCode>
                <c:ptCount val="4"/>
                <c:pt idx="0">
                  <c:v>18.421052631578945</c:v>
                </c:pt>
                <c:pt idx="1">
                  <c:v>26.315789473684209</c:v>
                </c:pt>
                <c:pt idx="2">
                  <c:v>36.84210526315789</c:v>
                </c:pt>
                <c:pt idx="3">
                  <c:v>23.684210526315788</c:v>
                </c:pt>
              </c:numCache>
            </c:numRef>
          </c:val>
          <c:extLst>
            <c:ext xmlns:c16="http://schemas.microsoft.com/office/drawing/2014/chart" uri="{C3380CC4-5D6E-409C-BE32-E72D297353CC}">
              <c16:uniqueId val="{00000003-ACBE-492E-BD45-B8131C566BC3}"/>
            </c:ext>
          </c:extLst>
        </c:ser>
        <c:ser>
          <c:idx val="3"/>
          <c:order val="3"/>
          <c:tx>
            <c:strRef>
              <c:f>Munka1!$E$1</c:f>
              <c:strCache>
                <c:ptCount val="1"/>
                <c:pt idx="0">
                  <c:v>Egyáltalán nem elégedett</c:v>
                </c:pt>
              </c:strCache>
            </c:strRef>
          </c:tx>
          <c:spPr>
            <a:solidFill>
              <a:srgbClr val="85280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Munka1!$E$2:$E$5</c:f>
              <c:numCache>
                <c:formatCode>###0</c:formatCode>
                <c:ptCount val="4"/>
                <c:pt idx="0">
                  <c:v>7.8947368421052628</c:v>
                </c:pt>
                <c:pt idx="1">
                  <c:v>7.8947368421052628</c:v>
                </c:pt>
                <c:pt idx="2">
                  <c:v>13.157894736842104</c:v>
                </c:pt>
                <c:pt idx="3">
                  <c:v>5.2631578947368416</c:v>
                </c:pt>
              </c:numCache>
            </c:numRef>
          </c:val>
          <c:extLst>
            <c:ext xmlns:c16="http://schemas.microsoft.com/office/drawing/2014/chart" uri="{C3380CC4-5D6E-409C-BE32-E72D297353CC}">
              <c16:uniqueId val="{00000004-ACBE-492E-BD45-B8131C566BC3}"/>
            </c:ext>
          </c:extLst>
        </c:ser>
        <c:ser>
          <c:idx val="4"/>
          <c:order val="4"/>
          <c:tx>
            <c:strRef>
              <c:f>Munka1!$F$1</c:f>
              <c:strCache>
                <c:ptCount val="1"/>
                <c:pt idx="0">
                  <c:v>Nem tudom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Munka1!$F$2:$F$5</c:f>
              <c:numCache>
                <c:formatCode>General</c:formatCode>
                <c:ptCount val="4"/>
              </c:numCache>
            </c:numRef>
          </c:val>
          <c:extLst>
            <c:ext xmlns:c16="http://schemas.microsoft.com/office/drawing/2014/chart" uri="{C3380CC4-5D6E-409C-BE32-E72D297353CC}">
              <c16:uniqueId val="{00000000-B818-43A8-9A61-4ED3D9A079F1}"/>
            </c:ext>
          </c:extLst>
        </c:ser>
        <c:dLbls>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
          <c:min val="0"/>
        </c:scaling>
        <c:delete val="1"/>
        <c:axPos val="t"/>
        <c:numFmt formatCode="#,##0" sourceLinked="0"/>
        <c:majorTickMark val="out"/>
        <c:minorTickMark val="none"/>
        <c:tickLblPos val="nextTo"/>
        <c:crossAx val="857854376"/>
        <c:crosses val="autoZero"/>
        <c:crossBetween val="between"/>
      </c:valAx>
      <c:spPr>
        <a:noFill/>
        <a:ln>
          <a:noFill/>
        </a:ln>
        <a:effectLst/>
      </c:spPr>
    </c:plotArea>
    <c:legend>
      <c:legendPos val="r"/>
      <c:layout>
        <c:manualLayout>
          <c:xMode val="edge"/>
          <c:yMode val="edge"/>
          <c:x val="4.4102296683479196E-2"/>
          <c:y val="0.12429880391831648"/>
          <c:w val="0.94655878830718343"/>
          <c:h val="0.19258447081583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Hirdető (n=43), %</a:t>
            </a:r>
          </a:p>
        </c:rich>
      </c:tx>
      <c:layout>
        <c:manualLayout>
          <c:xMode val="edge"/>
          <c:yMode val="edge"/>
          <c:x val="0.34561736136741722"/>
          <c:y val="5.985624736493595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39577962645767106"/>
          <c:y val="0.29362938053679971"/>
          <c:w val="0.41287351366712766"/>
          <c:h val="0.66351982517734853"/>
        </c:manualLayout>
      </c:layout>
      <c:barChart>
        <c:barDir val="bar"/>
        <c:grouping val="percentStacked"/>
        <c:varyColors val="0"/>
        <c:ser>
          <c:idx val="0"/>
          <c:order val="0"/>
          <c:tx>
            <c:strRef>
              <c:f>Munka1!$B$1</c:f>
              <c:strCache>
                <c:ptCount val="1"/>
                <c:pt idx="0">
                  <c:v>Teljesen elégedett</c:v>
                </c:pt>
              </c:strCache>
            </c:strRef>
          </c:tx>
          <c:spPr>
            <a:solidFill>
              <a:srgbClr val="4962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Munka1!$B$2:$B$5</c:f>
              <c:numCache>
                <c:formatCode>General</c:formatCode>
                <c:ptCount val="4"/>
                <c:pt idx="2" formatCode="###0">
                  <c:v>2.3255813953488373</c:v>
                </c:pt>
                <c:pt idx="3" formatCode="###0">
                  <c:v>2.3255813953488373</c:v>
                </c:pt>
              </c:numCache>
            </c:numRef>
          </c:val>
          <c:extLst>
            <c:ext xmlns:c16="http://schemas.microsoft.com/office/drawing/2014/chart" uri="{C3380CC4-5D6E-409C-BE32-E72D297353CC}">
              <c16:uniqueId val="{00000000-CA84-42B8-9D0E-604DC8747906}"/>
            </c:ext>
          </c:extLst>
        </c:ser>
        <c:ser>
          <c:idx val="1"/>
          <c:order val="1"/>
          <c:tx>
            <c:strRef>
              <c:f>Munka1!$C$1</c:f>
              <c:strCache>
                <c:ptCount val="1"/>
                <c:pt idx="0">
                  <c:v>Inkább elégedett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Munka1!$C$2:$C$5</c:f>
              <c:numCache>
                <c:formatCode>###0</c:formatCode>
                <c:ptCount val="4"/>
                <c:pt idx="0">
                  <c:v>39.534883720930232</c:v>
                </c:pt>
                <c:pt idx="1">
                  <c:v>39.534883720930232</c:v>
                </c:pt>
                <c:pt idx="2">
                  <c:v>27.906976744186046</c:v>
                </c:pt>
                <c:pt idx="3">
                  <c:v>23.255813953488371</c:v>
                </c:pt>
              </c:numCache>
            </c:numRef>
          </c:val>
          <c:extLst>
            <c:ext xmlns:c16="http://schemas.microsoft.com/office/drawing/2014/chart" uri="{C3380CC4-5D6E-409C-BE32-E72D297353CC}">
              <c16:uniqueId val="{00000001-CA84-42B8-9D0E-604DC8747906}"/>
            </c:ext>
          </c:extLst>
        </c:ser>
        <c:ser>
          <c:idx val="2"/>
          <c:order val="2"/>
          <c:tx>
            <c:strRef>
              <c:f>Munka1!$D$1</c:f>
              <c:strCache>
                <c:ptCount val="1"/>
                <c:pt idx="0">
                  <c:v>Inkább nem elégedett</c:v>
                </c:pt>
              </c:strCache>
            </c:strRef>
          </c:tx>
          <c:spPr>
            <a:solidFill>
              <a:srgbClr val="C391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Munka1!$D$2:$D$5</c:f>
              <c:numCache>
                <c:formatCode>###0</c:formatCode>
                <c:ptCount val="4"/>
                <c:pt idx="0">
                  <c:v>34.883720930232556</c:v>
                </c:pt>
                <c:pt idx="1">
                  <c:v>27.906976744186046</c:v>
                </c:pt>
                <c:pt idx="2">
                  <c:v>44.186046511627907</c:v>
                </c:pt>
                <c:pt idx="3">
                  <c:v>32.558139534883722</c:v>
                </c:pt>
              </c:numCache>
            </c:numRef>
          </c:val>
          <c:extLst>
            <c:ext xmlns:c16="http://schemas.microsoft.com/office/drawing/2014/chart" uri="{C3380CC4-5D6E-409C-BE32-E72D297353CC}">
              <c16:uniqueId val="{00000002-CA84-42B8-9D0E-604DC8747906}"/>
            </c:ext>
          </c:extLst>
        </c:ser>
        <c:ser>
          <c:idx val="3"/>
          <c:order val="3"/>
          <c:tx>
            <c:strRef>
              <c:f>Munka1!$E$1</c:f>
              <c:strCache>
                <c:ptCount val="1"/>
                <c:pt idx="0">
                  <c:v>Egyáltalán nem elégedett</c:v>
                </c:pt>
              </c:strCache>
            </c:strRef>
          </c:tx>
          <c:spPr>
            <a:solidFill>
              <a:srgbClr val="85280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Munka1!$E$2:$E$5</c:f>
              <c:numCache>
                <c:formatCode>###0</c:formatCode>
                <c:ptCount val="4"/>
                <c:pt idx="0">
                  <c:v>16.279069767441861</c:v>
                </c:pt>
                <c:pt idx="1">
                  <c:v>23.255813953488371</c:v>
                </c:pt>
                <c:pt idx="2">
                  <c:v>18.604651162790699</c:v>
                </c:pt>
                <c:pt idx="3">
                  <c:v>18.604651162790699</c:v>
                </c:pt>
              </c:numCache>
            </c:numRef>
          </c:val>
          <c:extLst>
            <c:ext xmlns:c16="http://schemas.microsoft.com/office/drawing/2014/chart" uri="{C3380CC4-5D6E-409C-BE32-E72D297353CC}">
              <c16:uniqueId val="{00000003-CA84-42B8-9D0E-604DC8747906}"/>
            </c:ext>
          </c:extLst>
        </c:ser>
        <c:ser>
          <c:idx val="4"/>
          <c:order val="4"/>
          <c:tx>
            <c:strRef>
              <c:f>Munka1!$F$1</c:f>
              <c:strCache>
                <c:ptCount val="1"/>
                <c:pt idx="0">
                  <c:v>Nem tudom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Munka1!$F$2:$F$5</c:f>
              <c:numCache>
                <c:formatCode>###0</c:formatCode>
                <c:ptCount val="4"/>
                <c:pt idx="0">
                  <c:v>9.3023255813953494</c:v>
                </c:pt>
                <c:pt idx="1">
                  <c:v>9.3023255813953494</c:v>
                </c:pt>
                <c:pt idx="2">
                  <c:v>6.9767441860465116</c:v>
                </c:pt>
                <c:pt idx="3">
                  <c:v>23.255813953488371</c:v>
                </c:pt>
              </c:numCache>
            </c:numRef>
          </c:val>
          <c:extLst>
            <c:ext xmlns:c16="http://schemas.microsoft.com/office/drawing/2014/chart" uri="{C3380CC4-5D6E-409C-BE32-E72D297353CC}">
              <c16:uniqueId val="{00000004-CA84-42B8-9D0E-604DC8747906}"/>
            </c:ext>
          </c:extLst>
        </c:ser>
        <c:dLbls>
          <c:showLegendKey val="0"/>
          <c:showVal val="1"/>
          <c:showCatName val="0"/>
          <c:showSerName val="0"/>
          <c:showPercent val="0"/>
          <c:showBubbleSize val="0"/>
        </c:dLbls>
        <c:gapWidth val="80"/>
        <c:overlap val="100"/>
        <c:axId val="857854376"/>
        <c:axId val="857856016"/>
      </c:barChart>
      <c:catAx>
        <c:axId val="857854376"/>
        <c:scaling>
          <c:orientation val="maxMin"/>
        </c:scaling>
        <c:delete val="1"/>
        <c:axPos val="l"/>
        <c:numFmt formatCode="General" sourceLinked="1"/>
        <c:majorTickMark val="none"/>
        <c:minorTickMark val="none"/>
        <c:tickLblPos val="nextTo"/>
        <c:crossAx val="857856016"/>
        <c:crosses val="autoZero"/>
        <c:auto val="1"/>
        <c:lblAlgn val="ctr"/>
        <c:lblOffset val="100"/>
        <c:noMultiLvlLbl val="0"/>
      </c:catAx>
      <c:valAx>
        <c:axId val="857856016"/>
        <c:scaling>
          <c:orientation val="minMax"/>
          <c:max val="1"/>
          <c:min val="0"/>
        </c:scaling>
        <c:delete val="1"/>
        <c:axPos val="t"/>
        <c:numFmt formatCode="#,##0" sourceLinked="0"/>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Hirdető (n=43)</a:t>
            </a:r>
          </a:p>
        </c:rich>
      </c:tx>
      <c:layout>
        <c:manualLayout>
          <c:xMode val="edge"/>
          <c:yMode val="edge"/>
          <c:x val="0.5711494996241625"/>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Digitális és TV közönségmérés harmonizálása, integrálása, közös reach adat létrehozása az integrált kampányok közös kiértékelhetősége érdekében</c:v>
                </c:pt>
                <c:pt idx="1">
                  <c:v>Set-top-box-ból, vagy más, internet szolgáltatásokból kinyerhető nézettségi adatok integrálása</c:v>
                </c:pt>
                <c:pt idx="2">
                  <c:v>TV közönségmérés panel méretének bővítése</c:v>
                </c:pt>
                <c:pt idx="3">
                  <c:v>Több szempont szerinti elemzési lehetőségek (pl. attitűd alapú, érdeklődési körök szerinti szegmentáció)</c:v>
                </c:pt>
              </c:strCache>
            </c:strRef>
          </c:cat>
          <c:val>
            <c:numRef>
              <c:f>Munka1!$B$2:$B$5</c:f>
              <c:numCache>
                <c:formatCode>###0</c:formatCode>
                <c:ptCount val="4"/>
                <c:pt idx="0">
                  <c:v>83.720930232558146</c:v>
                </c:pt>
                <c:pt idx="1">
                  <c:v>72.093023255813947</c:v>
                </c:pt>
                <c:pt idx="2">
                  <c:v>39.534883720930232</c:v>
                </c:pt>
                <c:pt idx="3">
                  <c:v>51.162790697674424</c:v>
                </c:pt>
              </c:numCache>
            </c:numRef>
          </c:val>
          <c:extLst>
            <c:ext xmlns:c16="http://schemas.microsoft.com/office/drawing/2014/chart" uri="{C3380CC4-5D6E-409C-BE32-E72D297353CC}">
              <c16:uniqueId val="{00000000-E28A-4FCC-9AF1-E45177B9659D}"/>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1"/>
        <c:axPos val="l"/>
        <c:numFmt formatCode="General" sourceLinked="1"/>
        <c:majorTickMark val="none"/>
        <c:minorTickMark val="none"/>
        <c:tickLblPos val="nextTo"/>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Médiaügynökség (n=38)</a:t>
            </a:r>
          </a:p>
        </c:rich>
      </c:tx>
      <c:layout>
        <c:manualLayout>
          <c:xMode val="edge"/>
          <c:yMode val="edge"/>
          <c:x val="0.56458397308444308"/>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Digitális és TV közönségmérés harmonizálása, integrálása, közös reach adat létrehozása az integrált kampányok közös kiértékelhetősége érdekében</c:v>
                </c:pt>
                <c:pt idx="1">
                  <c:v>Set-top-box-ból, vagy más, internet szolgáltatásokból kinyerhető nézettségi adatok integrálása</c:v>
                </c:pt>
                <c:pt idx="2">
                  <c:v>TV közönségmérés panel méretének bővítése</c:v>
                </c:pt>
                <c:pt idx="3">
                  <c:v>Több szempont szerinti elemzési lehetőségek (pl. attitűd alapú, érdeklődési körök szerinti szegmentáció)</c:v>
                </c:pt>
              </c:strCache>
            </c:strRef>
          </c:cat>
          <c:val>
            <c:numRef>
              <c:f>Munka1!$B$2:$B$5</c:f>
              <c:numCache>
                <c:formatCode>###0</c:formatCode>
                <c:ptCount val="4"/>
                <c:pt idx="0">
                  <c:v>94.73684210526315</c:v>
                </c:pt>
                <c:pt idx="1">
                  <c:v>71.05263157894737</c:v>
                </c:pt>
                <c:pt idx="2">
                  <c:v>71.05263157894737</c:v>
                </c:pt>
                <c:pt idx="3">
                  <c:v>34.210526315789473</c:v>
                </c:pt>
              </c:numCache>
            </c:numRef>
          </c:val>
          <c:extLst>
            <c:ext xmlns:c16="http://schemas.microsoft.com/office/drawing/2014/chart" uri="{C3380CC4-5D6E-409C-BE32-E72D297353CC}">
              <c16:uniqueId val="{00000000-6AE7-45AA-BE42-2A1434FA8833}"/>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Panelbővítés</a:t>
            </a:r>
            <a:r>
              <a:rPr lang="hu-HU" sz="1400" b="1" baseline="0" dirty="0">
                <a:solidFill>
                  <a:schemeClr val="tx1"/>
                </a:solidFill>
              </a:rPr>
              <a:t> megtérülése</a:t>
            </a:r>
            <a:endParaRPr lang="hu-HU" sz="1400" b="1" dirty="0">
              <a:solidFill>
                <a:schemeClr val="tx1"/>
              </a:solidFill>
            </a:endParaRPr>
          </a:p>
        </c:rich>
      </c:tx>
      <c:layout>
        <c:manualLayout>
          <c:xMode val="edge"/>
          <c:yMode val="edge"/>
          <c:x val="0.10848161599474831"/>
          <c:y val="1.2163707364394399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60288579630139394"/>
          <c:y val="0.12170898388013675"/>
          <c:w val="0.39382692508299499"/>
          <c:h val="0.79365097287312136"/>
        </c:manualLayout>
      </c:layout>
      <c:barChart>
        <c:barDir val="bar"/>
        <c:grouping val="clustered"/>
        <c:varyColors val="0"/>
        <c:ser>
          <c:idx val="0"/>
          <c:order val="0"/>
          <c:tx>
            <c:strRef>
              <c:f>Munka1!$B$1</c:f>
              <c:strCache>
                <c:ptCount val="1"/>
                <c:pt idx="0">
                  <c:v>Oszlop1</c:v>
                </c:pt>
              </c:strCache>
            </c:strRef>
          </c:tx>
          <c:spPr>
            <a:solidFill>
              <a:schemeClr val="accent4"/>
            </a:solidFill>
            <a:ln>
              <a:noFill/>
            </a:ln>
            <a:effectLst/>
          </c:spPr>
          <c:invertIfNegative val="0"/>
          <c:dPt>
            <c:idx val="3"/>
            <c:invertIfNegative val="0"/>
            <c:bubble3D val="0"/>
            <c:spPr>
              <a:solidFill>
                <a:schemeClr val="tx1"/>
              </a:solidFill>
              <a:ln>
                <a:noFill/>
              </a:ln>
              <a:effectLst/>
            </c:spPr>
            <c:extLst>
              <c:ext xmlns:c16="http://schemas.microsoft.com/office/drawing/2014/chart" uri="{C3380CC4-5D6E-409C-BE32-E72D297353CC}">
                <c16:uniqueId val="{00000001-7CEE-48AD-BFEB-D59DD41E6BB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Igen, mert megbízhatóbbá válna a nézettségi előrejelzés, ez pedig növelné az inventory kihasználásának hatékonyságát a kisebb célcsoportokon és az alacsony nézettségű csatornákon is</c:v>
                </c:pt>
                <c:pt idx="1">
                  <c:v>Igen, a „nullás” szpotok számának csökkenésével nőne az inventory, ami növelheti a bevételeket</c:v>
                </c:pt>
                <c:pt idx="2">
                  <c:v>Igen, a jobb mérés hozzájárulhat a hirdetési árak növeléséhez</c:v>
                </c:pt>
                <c:pt idx="3">
                  <c:v>Nem, a nagyobb panelméret nem jelentene nagyobb bevételt a tévéknek.</c:v>
                </c:pt>
              </c:strCache>
            </c:strRef>
          </c:cat>
          <c:val>
            <c:numRef>
              <c:f>Munka1!$B$2:$B$5</c:f>
              <c:numCache>
                <c:formatCode>###0</c:formatCode>
                <c:ptCount val="4"/>
                <c:pt idx="0">
                  <c:v>66</c:v>
                </c:pt>
                <c:pt idx="1">
                  <c:v>64</c:v>
                </c:pt>
                <c:pt idx="2">
                  <c:v>23</c:v>
                </c:pt>
                <c:pt idx="3">
                  <c:v>9</c:v>
                </c:pt>
              </c:numCache>
            </c:numRef>
          </c:val>
          <c:extLst>
            <c:ext xmlns:c16="http://schemas.microsoft.com/office/drawing/2014/chart" uri="{C3380CC4-5D6E-409C-BE32-E72D297353CC}">
              <c16:uniqueId val="{00000000-E28A-4FCC-9AF1-E45177B9659D}"/>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Panelbővítés hatása</a:t>
            </a:r>
          </a:p>
        </c:rich>
      </c:tx>
      <c:layout>
        <c:manualLayout>
          <c:xMode val="edge"/>
          <c:yMode val="edge"/>
          <c:x val="0.29107964869775893"/>
          <c:y val="2.35651350794646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83633143476077287"/>
        </c:manualLayout>
      </c:layout>
      <c:barChart>
        <c:barDir val="bar"/>
        <c:grouping val="clustered"/>
        <c:varyColors val="0"/>
        <c:ser>
          <c:idx val="0"/>
          <c:order val="0"/>
          <c:tx>
            <c:strRef>
              <c:f>Munka1!$B$1</c:f>
              <c:strCache>
                <c:ptCount val="1"/>
                <c:pt idx="0">
                  <c:v>Oszlop1</c:v>
                </c:pt>
              </c:strCache>
            </c:strRef>
          </c:tx>
          <c:spPr>
            <a:solidFill>
              <a:srgbClr val="4962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 mérés megbízhatóságának, hitelességének javítása általában.</c:v>
                </c:pt>
                <c:pt idx="1">
                  <c:v>A „nullás” szpotok számának csökkentése</c:v>
                </c:pt>
                <c:pt idx="2">
                  <c:v>Kisebb elérésű csatornák elemzési lehetőségeinek bővülése</c:v>
                </c:pt>
                <c:pt idx="3">
                  <c:v>Kisebb célcsoportok viselkedésének jobb elemezhetősége</c:v>
                </c:pt>
                <c:pt idx="4">
                  <c:v>A kampányok jobb tervezhetősége</c:v>
                </c:pt>
              </c:strCache>
            </c:strRef>
          </c:cat>
          <c:val>
            <c:numRef>
              <c:f>Munka1!$B$2:$B$6</c:f>
              <c:numCache>
                <c:formatCode>###0</c:formatCode>
                <c:ptCount val="5"/>
                <c:pt idx="0">
                  <c:v>82</c:v>
                </c:pt>
                <c:pt idx="1">
                  <c:v>70</c:v>
                </c:pt>
                <c:pt idx="2">
                  <c:v>57</c:v>
                </c:pt>
                <c:pt idx="3">
                  <c:v>55</c:v>
                </c:pt>
                <c:pt idx="4">
                  <c:v>43</c:v>
                </c:pt>
              </c:numCache>
            </c:numRef>
          </c:val>
          <c:extLst>
            <c:ext xmlns:c16="http://schemas.microsoft.com/office/drawing/2014/chart" uri="{C3380CC4-5D6E-409C-BE32-E72D297353CC}">
              <c16:uniqueId val="{00000000-6AE7-45AA-BE42-2A1434FA8833}"/>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Harmonizáció</a:t>
            </a:r>
            <a:r>
              <a:rPr lang="hu-HU" sz="1400" b="1" baseline="0" dirty="0">
                <a:solidFill>
                  <a:schemeClr val="tx1"/>
                </a:solidFill>
              </a:rPr>
              <a:t> kívánt foka</a:t>
            </a:r>
            <a:endParaRPr lang="hu-HU" sz="1400" b="1" dirty="0">
              <a:solidFill>
                <a:schemeClr val="tx1"/>
              </a:solidFill>
            </a:endParaRPr>
          </a:p>
        </c:rich>
      </c:tx>
      <c:layout>
        <c:manualLayout>
          <c:xMode val="edge"/>
          <c:yMode val="edge"/>
          <c:x val="0.10848161599474831"/>
          <c:y val="2.389201349831271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9.1695312029346304E-2"/>
          <c:y val="0.17894768097399907"/>
          <c:w val="0.89108761509162637"/>
          <c:h val="0.34989572141154607"/>
        </c:manualLayout>
      </c:layout>
      <c:barChart>
        <c:barDir val="col"/>
        <c:grouping val="clustered"/>
        <c:varyColors val="0"/>
        <c:ser>
          <c:idx val="0"/>
          <c:order val="0"/>
          <c:tx>
            <c:strRef>
              <c:f>Munka1!$B$1</c:f>
              <c:strCache>
                <c:ptCount val="1"/>
                <c:pt idx="0">
                  <c:v>Oszlop1</c:v>
                </c:pt>
              </c:strCache>
            </c:strRef>
          </c:tx>
          <c:spPr>
            <a:solidFill>
              <a:schemeClr val="accent1"/>
            </a:solidFill>
            <a:ln>
              <a:noFill/>
            </a:ln>
            <a:effectLst/>
          </c:spPr>
          <c:invertIfNegative val="0"/>
          <c:dPt>
            <c:idx val="2"/>
            <c:invertIfNegative val="0"/>
            <c:bubble3D val="0"/>
            <c:spPr>
              <a:solidFill>
                <a:schemeClr val="accent6"/>
              </a:solidFill>
              <a:ln>
                <a:noFill/>
              </a:ln>
              <a:effectLst/>
            </c:spPr>
            <c:extLst>
              <c:ext xmlns:c16="http://schemas.microsoft.com/office/drawing/2014/chart" uri="{C3380CC4-5D6E-409C-BE32-E72D297353CC}">
                <c16:uniqueId val="{00000001-0A7E-4844-B9EA-8D1B1D3F3643}"/>
              </c:ext>
            </c:extLst>
          </c:dPt>
          <c:dPt>
            <c:idx val="5"/>
            <c:invertIfNegative val="0"/>
            <c:bubble3D val="0"/>
            <c:spPr>
              <a:solidFill>
                <a:schemeClr val="bg2">
                  <a:lumMod val="50000"/>
                  <a:lumOff val="50000"/>
                </a:schemeClr>
              </a:solidFill>
              <a:ln>
                <a:noFill/>
              </a:ln>
              <a:effectLst/>
            </c:spPr>
            <c:extLst>
              <c:ext xmlns:c16="http://schemas.microsoft.com/office/drawing/2014/chart" uri="{C3380CC4-5D6E-409C-BE32-E72D297353CC}">
                <c16:uniqueId val="{00000000-0A7E-4844-B9EA-8D1B1D3F36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A mutatószámok és definíciók egységesítését</c:v>
                </c:pt>
                <c:pt idx="1">
                  <c:v>Célcsoportok harmonizálását</c:v>
                </c:pt>
                <c:pt idx="2">
                  <c:v>Adatok közös elérhetőségét – (multimedia reach kalkulálhatósága)</c:v>
                </c:pt>
                <c:pt idx="3">
                  <c:v>A mérés teljes egységesítését (single source, azaz egyforrású mérés közös panelen)</c:v>
                </c:pt>
                <c:pt idx="4">
                  <c:v>A közös mérésre épülő közös vásárlási platformot</c:v>
                </c:pt>
                <c:pt idx="5">
                  <c:v>Nem tudom</c:v>
                </c:pt>
              </c:strCache>
            </c:strRef>
          </c:cat>
          <c:val>
            <c:numRef>
              <c:f>Munka1!$B$2:$B$7</c:f>
              <c:numCache>
                <c:formatCode>###0</c:formatCode>
                <c:ptCount val="6"/>
                <c:pt idx="0">
                  <c:v>15</c:v>
                </c:pt>
                <c:pt idx="1">
                  <c:v>3</c:v>
                </c:pt>
                <c:pt idx="2">
                  <c:v>38</c:v>
                </c:pt>
                <c:pt idx="3">
                  <c:v>28</c:v>
                </c:pt>
                <c:pt idx="4">
                  <c:v>14</c:v>
                </c:pt>
                <c:pt idx="5">
                  <c:v>3</c:v>
                </c:pt>
              </c:numCache>
            </c:numRef>
          </c:val>
          <c:extLst>
            <c:ext xmlns:c16="http://schemas.microsoft.com/office/drawing/2014/chart" uri="{C3380CC4-5D6E-409C-BE32-E72D297353CC}">
              <c16:uniqueId val="{00000000-E28A-4FCC-9AF1-E45177B9659D}"/>
            </c:ext>
          </c:extLst>
        </c:ser>
        <c:dLbls>
          <c:showLegendKey val="0"/>
          <c:showVal val="0"/>
          <c:showCatName val="0"/>
          <c:showSerName val="0"/>
          <c:showPercent val="0"/>
          <c:showBubbleSize val="0"/>
        </c:dLbls>
        <c:gapWidth val="80"/>
        <c:axId val="857854376"/>
        <c:axId val="857856016"/>
      </c:barChart>
      <c:catAx>
        <c:axId val="85785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100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scaling>
        <c:delete val="1"/>
        <c:axPos val="l"/>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Házi megoldás a Digitális és TV  mérés harmonizálására</a:t>
            </a:r>
          </a:p>
        </c:rich>
      </c:tx>
      <c:layout>
        <c:manualLayout>
          <c:xMode val="edge"/>
          <c:yMode val="edge"/>
          <c:x val="7.8824786324786331E-2"/>
          <c:y val="3.596652091010941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17586967494447811"/>
          <c:y val="0.2291873762713012"/>
          <c:w val="0.38494548758328295"/>
          <c:h val="0.74471966112088694"/>
        </c:manualLayout>
      </c:layout>
      <c:pieChart>
        <c:varyColors val="1"/>
        <c:ser>
          <c:idx val="0"/>
          <c:order val="0"/>
          <c:tx>
            <c:strRef>
              <c:f>Munka1!$B$1</c:f>
              <c:strCache>
                <c:ptCount val="1"/>
                <c:pt idx="0">
                  <c:v>Oszlop1</c:v>
                </c:pt>
              </c:strCache>
            </c:strRef>
          </c:tx>
          <c:spPr>
            <a:solidFill>
              <a:schemeClr val="tx1"/>
            </a:solidFill>
          </c:spPr>
          <c:dPt>
            <c:idx val="0"/>
            <c:bubble3D val="0"/>
            <c:spPr>
              <a:solidFill>
                <a:srgbClr val="496249"/>
              </a:solidFill>
              <a:ln>
                <a:noFill/>
              </a:ln>
              <a:effectLst/>
            </c:spPr>
            <c:extLst>
              <c:ext xmlns:c16="http://schemas.microsoft.com/office/drawing/2014/chart" uri="{C3380CC4-5D6E-409C-BE32-E72D297353CC}">
                <c16:uniqueId val="{00000000-BC7F-461A-8DAB-F2DE3C635898}"/>
              </c:ext>
            </c:extLst>
          </c:dPt>
          <c:dPt>
            <c:idx val="1"/>
            <c:bubble3D val="0"/>
            <c:spPr>
              <a:solidFill>
                <a:schemeClr val="accent2"/>
              </a:solidFill>
              <a:ln>
                <a:noFill/>
              </a:ln>
              <a:effectLst/>
            </c:spPr>
            <c:extLst>
              <c:ext xmlns:c16="http://schemas.microsoft.com/office/drawing/2014/chart" uri="{C3380CC4-5D6E-409C-BE32-E72D297353CC}">
                <c16:uniqueId val="{00000001-BC7F-461A-8DAB-F2DE3C635898}"/>
              </c:ext>
            </c:extLst>
          </c:dPt>
          <c:dPt>
            <c:idx val="2"/>
            <c:bubble3D val="0"/>
            <c:spPr>
              <a:solidFill>
                <a:schemeClr val="bg2">
                  <a:lumMod val="50000"/>
                  <a:lumOff val="50000"/>
                </a:schemeClr>
              </a:solidFill>
              <a:ln>
                <a:noFill/>
              </a:ln>
              <a:effectLst/>
            </c:spPr>
            <c:extLst>
              <c:ext xmlns:c16="http://schemas.microsoft.com/office/drawing/2014/chart" uri="{C3380CC4-5D6E-409C-BE32-E72D297353CC}">
                <c16:uniqueId val="{00000002-BC7F-461A-8DAB-F2DE3C635898}"/>
              </c:ext>
            </c:extLst>
          </c:dPt>
          <c:dLbls>
            <c:dLbl>
              <c:idx val="0"/>
              <c:layout>
                <c:manualLayout>
                  <c:x val="8.5470085470085472E-2"/>
                  <c:y val="0.1570837751924813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7F-461A-8DAB-F2DE3C635898}"/>
                </c:ext>
              </c:extLst>
            </c:dLbl>
            <c:dLbl>
              <c:idx val="1"/>
              <c:layout>
                <c:manualLayout>
                  <c:x val="-7.2335621508849854E-2"/>
                  <c:y val="-2.066891778848438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7F-461A-8DAB-F2DE3C635898}"/>
                </c:ext>
              </c:extLst>
            </c:dLbl>
            <c:dLbl>
              <c:idx val="2"/>
              <c:layout>
                <c:manualLayout>
                  <c:x val="-4.0598290598290621E-2"/>
                  <c:y val="-1.240135067309063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7F-461A-8DAB-F2DE3C6358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Munka1!$A$2:$A$4</c:f>
              <c:strCache>
                <c:ptCount val="3"/>
                <c:pt idx="0">
                  <c:v>Igen, alkalmazunk erre saját megoldást, de ettől függetlenül támogatnánk egy „currency” megoldást</c:v>
                </c:pt>
                <c:pt idx="1">
                  <c:v>Jelenleg nincs erre megfelelő megoldásunk</c:v>
                </c:pt>
                <c:pt idx="2">
                  <c:v>Nem tudom</c:v>
                </c:pt>
              </c:strCache>
            </c:strRef>
          </c:cat>
          <c:val>
            <c:numRef>
              <c:f>Munka1!$B$2:$B$4</c:f>
              <c:numCache>
                <c:formatCode>###0</c:formatCode>
                <c:ptCount val="3"/>
                <c:pt idx="0">
                  <c:v>31</c:v>
                </c:pt>
                <c:pt idx="1">
                  <c:v>61</c:v>
                </c:pt>
                <c:pt idx="2">
                  <c:v>8</c:v>
                </c:pt>
              </c:numCache>
            </c:numRef>
          </c:val>
          <c:extLst>
            <c:ext xmlns:c16="http://schemas.microsoft.com/office/drawing/2014/chart" uri="{C3380CC4-5D6E-409C-BE32-E72D297353CC}">
              <c16:uniqueId val="{00000000-6AE7-45AA-BE42-2A1434FA883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14676466343777"/>
          <c:y val="0.52917236332959261"/>
          <c:w val="0.74535912828972384"/>
          <c:h val="0.47082763667040745"/>
        </c:manualLayout>
      </c:layout>
      <c:barChart>
        <c:barDir val="bar"/>
        <c:grouping val="stacked"/>
        <c:varyColors val="0"/>
        <c:ser>
          <c:idx val="0"/>
          <c:order val="0"/>
          <c:tx>
            <c:strRef>
              <c:f>Sheet1!$B$1</c:f>
              <c:strCache>
                <c:ptCount val="1"/>
                <c:pt idx="0">
                  <c:v>A 20 legnagyobb hirdető között van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Hirdető: 43 fő</c:v>
                </c:pt>
              </c:strCache>
            </c:strRef>
          </c:cat>
          <c:val>
            <c:numRef>
              <c:f>Sheet1!$B$2</c:f>
              <c:numCache>
                <c:formatCode>###0</c:formatCode>
                <c:ptCount val="1"/>
                <c:pt idx="0">
                  <c:v>7</c:v>
                </c:pt>
              </c:numCache>
            </c:numRef>
          </c:val>
          <c:extLst>
            <c:ext xmlns:c16="http://schemas.microsoft.com/office/drawing/2014/chart" uri="{C3380CC4-5D6E-409C-BE32-E72D297353CC}">
              <c16:uniqueId val="{00000000-A991-4F09-9419-2B282D170B20}"/>
            </c:ext>
          </c:extLst>
        </c:ser>
        <c:ser>
          <c:idx val="1"/>
          <c:order val="1"/>
          <c:tx>
            <c:strRef>
              <c:f>Sheet1!$C$1</c:f>
              <c:strCache>
                <c:ptCount val="1"/>
                <c:pt idx="0">
                  <c:v>A 21-40 hely között szerepel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Hirdető: 43 fő</c:v>
                </c:pt>
              </c:strCache>
            </c:strRef>
          </c:cat>
          <c:val>
            <c:numRef>
              <c:f>Sheet1!$C$2</c:f>
              <c:numCache>
                <c:formatCode>###0</c:formatCode>
                <c:ptCount val="1"/>
                <c:pt idx="0">
                  <c:v>16</c:v>
                </c:pt>
              </c:numCache>
            </c:numRef>
          </c:val>
          <c:extLst>
            <c:ext xmlns:c16="http://schemas.microsoft.com/office/drawing/2014/chart" uri="{C3380CC4-5D6E-409C-BE32-E72D297353CC}">
              <c16:uniqueId val="{00000001-A991-4F09-9419-2B282D170B20}"/>
            </c:ext>
          </c:extLst>
        </c:ser>
        <c:ser>
          <c:idx val="2"/>
          <c:order val="2"/>
          <c:tx>
            <c:strRef>
              <c:f>Sheet1!$D$1</c:f>
              <c:strCache>
                <c:ptCount val="1"/>
                <c:pt idx="0">
                  <c:v>Nincs a 40 legnagyobb hirdető között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Hirdető: 43 fő</c:v>
                </c:pt>
              </c:strCache>
            </c:strRef>
          </c:cat>
          <c:val>
            <c:numRef>
              <c:f>Sheet1!$D$2</c:f>
              <c:numCache>
                <c:formatCode>###0</c:formatCode>
                <c:ptCount val="1"/>
                <c:pt idx="0">
                  <c:v>18</c:v>
                </c:pt>
              </c:numCache>
            </c:numRef>
          </c:val>
          <c:extLst>
            <c:ext xmlns:c16="http://schemas.microsoft.com/office/drawing/2014/chart" uri="{C3380CC4-5D6E-409C-BE32-E72D297353CC}">
              <c16:uniqueId val="{00000002-A991-4F09-9419-2B282D170B20}"/>
            </c:ext>
          </c:extLst>
        </c:ser>
        <c:ser>
          <c:idx val="3"/>
          <c:order val="3"/>
          <c:tx>
            <c:strRef>
              <c:f>Sheet1!$E$1</c:f>
              <c:strCache>
                <c:ptCount val="1"/>
                <c:pt idx="0">
                  <c:v>Nem válaszol</c:v>
                </c:pt>
              </c:strCache>
            </c:strRef>
          </c:tx>
          <c:spPr>
            <a:solidFill>
              <a:schemeClr val="accent4"/>
            </a:solidFill>
            <a:ln>
              <a:noFill/>
            </a:ln>
            <a:effectLst/>
          </c:spPr>
          <c:invertIfNegative val="0"/>
          <c:dLbls>
            <c:delete val="1"/>
          </c:dLbls>
          <c:cat>
            <c:strRef>
              <c:f>Sheet1!$A$2</c:f>
              <c:strCache>
                <c:ptCount val="1"/>
                <c:pt idx="0">
                  <c:v>Hirdető: 43 fő</c:v>
                </c:pt>
              </c:strCache>
            </c:strRef>
          </c:cat>
          <c:val>
            <c:numRef>
              <c:f>Sheet1!$E$2</c:f>
              <c:numCache>
                <c:formatCode>###0</c:formatCode>
                <c:ptCount val="1"/>
                <c:pt idx="0">
                  <c:v>2</c:v>
                </c:pt>
              </c:numCache>
            </c:numRef>
          </c:val>
          <c:extLst>
            <c:ext xmlns:c16="http://schemas.microsoft.com/office/drawing/2014/chart" uri="{C3380CC4-5D6E-409C-BE32-E72D297353CC}">
              <c16:uniqueId val="{00000003-A991-4F09-9419-2B282D170B20}"/>
            </c:ext>
          </c:extLst>
        </c:ser>
        <c:dLbls>
          <c:dLblPos val="ctr"/>
          <c:showLegendKey val="0"/>
          <c:showVal val="1"/>
          <c:showCatName val="0"/>
          <c:showSerName val="0"/>
          <c:showPercent val="0"/>
          <c:showBubbleSize val="0"/>
        </c:dLbls>
        <c:gapWidth val="100"/>
        <c:overlap val="100"/>
        <c:axId val="569752672"/>
        <c:axId val="569753064"/>
      </c:barChart>
      <c:catAx>
        <c:axId val="569752672"/>
        <c:scaling>
          <c:orientation val="maxMin"/>
        </c:scaling>
        <c:delete val="1"/>
        <c:axPos val="l"/>
        <c:numFmt formatCode="General" sourceLinked="1"/>
        <c:majorTickMark val="none"/>
        <c:minorTickMark val="none"/>
        <c:tickLblPos val="nextTo"/>
        <c:crossAx val="569753064"/>
        <c:crosses val="autoZero"/>
        <c:auto val="1"/>
        <c:lblAlgn val="ctr"/>
        <c:lblOffset val="100"/>
        <c:noMultiLvlLbl val="0"/>
      </c:catAx>
      <c:valAx>
        <c:axId val="569753064"/>
        <c:scaling>
          <c:orientation val="minMax"/>
        </c:scaling>
        <c:delete val="1"/>
        <c:axPos val="t"/>
        <c:numFmt formatCode="###0" sourceLinked="1"/>
        <c:majorTickMark val="out"/>
        <c:minorTickMark val="none"/>
        <c:tickLblPos val="nextTo"/>
        <c:crossAx val="569752672"/>
        <c:crosses val="autoZero"/>
        <c:crossBetween val="between"/>
      </c:valAx>
      <c:spPr>
        <a:noFill/>
        <a:ln>
          <a:noFill/>
        </a:ln>
        <a:effectLst/>
      </c:spPr>
    </c:plotArea>
    <c:legend>
      <c:legendPos val="r"/>
      <c:layout>
        <c:manualLayout>
          <c:xMode val="edge"/>
          <c:yMode val="edge"/>
          <c:x val="3.8536801004977229E-2"/>
          <c:y val="5.929251824030176E-2"/>
          <c:w val="0.86613433560683428"/>
          <c:h val="0.454031866189634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sz="1100">
          <a:solidFill>
            <a:schemeClr val="tx1"/>
          </a:solidFill>
        </a:defRPr>
      </a:pPr>
      <a:endParaRPr lang="hu-H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Munka1!$B$2:$B$12</c:f>
              <c:numCache>
                <c:formatCode>###0</c:formatCode>
                <c:ptCount val="11"/>
                <c:pt idx="0">
                  <c:v>-1.3157894736842104</c:v>
                </c:pt>
                <c:pt idx="1">
                  <c:v>-2.6315789473684208</c:v>
                </c:pt>
                <c:pt idx="2">
                  <c:v>-10.526315789473683</c:v>
                </c:pt>
                <c:pt idx="3">
                  <c:v>-15.789473684210526</c:v>
                </c:pt>
                <c:pt idx="4">
                  <c:v>-17.105263157894736</c:v>
                </c:pt>
                <c:pt idx="5">
                  <c:v>-9.2105263157894726</c:v>
                </c:pt>
                <c:pt idx="6">
                  <c:v>-25</c:v>
                </c:pt>
                <c:pt idx="7">
                  <c:v>-7.8947368421052628</c:v>
                </c:pt>
                <c:pt idx="8">
                  <c:v>-19.736842105263158</c:v>
                </c:pt>
                <c:pt idx="9">
                  <c:v>-6.5789473684210522</c:v>
                </c:pt>
                <c:pt idx="10">
                  <c:v>-22.368421052631579</c:v>
                </c:pt>
              </c:numCache>
            </c:numRef>
          </c:val>
          <c:extLst>
            <c:ext xmlns:c16="http://schemas.microsoft.com/office/drawing/2014/chart" uri="{C3380CC4-5D6E-409C-BE32-E72D297353CC}">
              <c16:uniqueId val="{00000000-DD92-4B40-BEBA-4BDAD8293513}"/>
            </c:ext>
          </c:extLst>
        </c:ser>
        <c:ser>
          <c:idx val="1"/>
          <c:order val="1"/>
          <c:tx>
            <c:strRef>
              <c:f>Munka1!$C$1</c:f>
              <c:strCache>
                <c:ptCount val="1"/>
                <c:pt idx="0">
                  <c:v>2. adatsor</c:v>
                </c:pt>
              </c:strCache>
            </c:strRef>
          </c:tx>
          <c:spPr>
            <a:solidFill>
              <a:schemeClr val="accent3">
                <a:lumMod val="40000"/>
                <a:lumOff val="60000"/>
              </a:schemeClr>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Munka1!$C$2:$C$12</c:f>
              <c:numCache>
                <c:formatCode>###0</c:formatCode>
                <c:ptCount val="11"/>
                <c:pt idx="0">
                  <c:v>0</c:v>
                </c:pt>
                <c:pt idx="1">
                  <c:v>0</c:v>
                </c:pt>
                <c:pt idx="2">
                  <c:v>-2.6315789473684208</c:v>
                </c:pt>
                <c:pt idx="3">
                  <c:v>-2.6315789473684208</c:v>
                </c:pt>
                <c:pt idx="4">
                  <c:v>-7.8947368421052628</c:v>
                </c:pt>
                <c:pt idx="5">
                  <c:v>-7.8947368421052628</c:v>
                </c:pt>
                <c:pt idx="6">
                  <c:v>-10.526315789473683</c:v>
                </c:pt>
                <c:pt idx="7">
                  <c:v>-10.526315789473683</c:v>
                </c:pt>
                <c:pt idx="8">
                  <c:v>-15.789473684210526</c:v>
                </c:pt>
                <c:pt idx="9">
                  <c:v>-21.052631578947366</c:v>
                </c:pt>
                <c:pt idx="10">
                  <c:v>-18.421052631578945</c:v>
                </c:pt>
              </c:numCache>
            </c:numRef>
          </c:val>
          <c:extLst>
            <c:ext xmlns:c16="http://schemas.microsoft.com/office/drawing/2014/chart" uri="{C3380CC4-5D6E-409C-BE32-E72D297353CC}">
              <c16:uniqueId val="{00000001-DD92-4B40-BEBA-4BDAD8293513}"/>
            </c:ext>
          </c:extLst>
        </c:ser>
        <c:ser>
          <c:idx val="2"/>
          <c:order val="2"/>
          <c:tx>
            <c:strRef>
              <c:f>Munka1!$D$1</c:f>
              <c:strCache>
                <c:ptCount val="1"/>
                <c:pt idx="0">
                  <c:v>3. adatsor</c:v>
                </c:pt>
              </c:strCache>
            </c:strRef>
          </c:tx>
          <c:spPr>
            <a:solidFill>
              <a:schemeClr val="tx1"/>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Munka1!$D$2:$D$12</c:f>
              <c:numCache>
                <c:formatCode>###0</c:formatCode>
                <c:ptCount val="11"/>
                <c:pt idx="0">
                  <c:v>1.3157894736842104</c:v>
                </c:pt>
                <c:pt idx="1">
                  <c:v>2.6315789473684208</c:v>
                </c:pt>
                <c:pt idx="2">
                  <c:v>10.526315789473683</c:v>
                </c:pt>
                <c:pt idx="3">
                  <c:v>15.789473684210526</c:v>
                </c:pt>
                <c:pt idx="4">
                  <c:v>17.105263157894736</c:v>
                </c:pt>
                <c:pt idx="5">
                  <c:v>9.2105263157894726</c:v>
                </c:pt>
                <c:pt idx="6">
                  <c:v>25</c:v>
                </c:pt>
                <c:pt idx="7">
                  <c:v>7.8947368421052628</c:v>
                </c:pt>
                <c:pt idx="8">
                  <c:v>19.736842105263158</c:v>
                </c:pt>
                <c:pt idx="9">
                  <c:v>6.5789473684210522</c:v>
                </c:pt>
                <c:pt idx="10">
                  <c:v>22.368421052631579</c:v>
                </c:pt>
              </c:numCache>
            </c:numRef>
          </c:val>
          <c:extLst>
            <c:ext xmlns:c16="http://schemas.microsoft.com/office/drawing/2014/chart" uri="{C3380CC4-5D6E-409C-BE32-E72D297353CC}">
              <c16:uniqueId val="{00000002-DD92-4B40-BEBA-4BDAD8293513}"/>
            </c:ext>
          </c:extLst>
        </c:ser>
        <c:ser>
          <c:idx val="3"/>
          <c:order val="3"/>
          <c:tx>
            <c:strRef>
              <c:f>Munka1!$E$1</c:f>
              <c:strCache>
                <c:ptCount val="1"/>
                <c:pt idx="0">
                  <c:v>4. adatsor</c:v>
                </c:pt>
              </c:strCache>
            </c:strRef>
          </c:tx>
          <c:spPr>
            <a:solidFill>
              <a:schemeClr val="accent2"/>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Munka1!$E$2:$E$12</c:f>
              <c:numCache>
                <c:formatCode>###0</c:formatCode>
                <c:ptCount val="11"/>
                <c:pt idx="0">
                  <c:v>94.73684210526315</c:v>
                </c:pt>
                <c:pt idx="1">
                  <c:v>94.73684210526315</c:v>
                </c:pt>
                <c:pt idx="2">
                  <c:v>60.526315789473685</c:v>
                </c:pt>
                <c:pt idx="3">
                  <c:v>57.894736842105267</c:v>
                </c:pt>
                <c:pt idx="4">
                  <c:v>47.368421052631575</c:v>
                </c:pt>
                <c:pt idx="5">
                  <c:v>63.157894736842103</c:v>
                </c:pt>
                <c:pt idx="6">
                  <c:v>34.210526315789473</c:v>
                </c:pt>
                <c:pt idx="7">
                  <c:v>71.05263157894737</c:v>
                </c:pt>
                <c:pt idx="8">
                  <c:v>39.473684210526315</c:v>
                </c:pt>
                <c:pt idx="9">
                  <c:v>47.368421052631575</c:v>
                </c:pt>
                <c:pt idx="10">
                  <c:v>21.052631578947366</c:v>
                </c:pt>
              </c:numCache>
            </c:numRef>
          </c:val>
          <c:extLst>
            <c:ext xmlns:c16="http://schemas.microsoft.com/office/drawing/2014/chart" uri="{C3380CC4-5D6E-409C-BE32-E72D297353CC}">
              <c16:uniqueId val="{00000003-DD92-4B40-BEBA-4BDAD8293513}"/>
            </c:ext>
          </c:extLst>
        </c:ser>
        <c:dLbls>
          <c:showLegendKey val="0"/>
          <c:showVal val="0"/>
          <c:showCatName val="0"/>
          <c:showSerName val="0"/>
          <c:showPercent val="0"/>
          <c:showBubbleSize val="0"/>
        </c:dLbls>
        <c:gapWidth val="74"/>
        <c:overlap val="100"/>
        <c:axId val="847394240"/>
        <c:axId val="847392928"/>
      </c:barChart>
      <c:catAx>
        <c:axId val="84739424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847392928"/>
        <c:crosses val="autoZero"/>
        <c:auto val="1"/>
        <c:lblAlgn val="ctr"/>
        <c:lblOffset val="1000"/>
        <c:noMultiLvlLbl val="0"/>
      </c:catAx>
      <c:valAx>
        <c:axId val="847392928"/>
        <c:scaling>
          <c:orientation val="minMax"/>
        </c:scaling>
        <c:delete val="1"/>
        <c:axPos val="t"/>
        <c:numFmt formatCode="###0" sourceLinked="1"/>
        <c:majorTickMark val="none"/>
        <c:minorTickMark val="none"/>
        <c:tickLblPos val="nextTo"/>
        <c:crossAx val="847394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Munka1!$B$2:$B$12</c:f>
              <c:numCache>
                <c:formatCode>0</c:formatCode>
                <c:ptCount val="11"/>
                <c:pt idx="0">
                  <c:v>-2.3255813953488373</c:v>
                </c:pt>
                <c:pt idx="1">
                  <c:v>-4.6511627906976747</c:v>
                </c:pt>
                <c:pt idx="2">
                  <c:v>-8.1395348837209305</c:v>
                </c:pt>
                <c:pt idx="3">
                  <c:v>-13.953488372093023</c:v>
                </c:pt>
                <c:pt idx="4">
                  <c:v>-11.627906976744185</c:v>
                </c:pt>
                <c:pt idx="5">
                  <c:v>-6.9767441860465116</c:v>
                </c:pt>
                <c:pt idx="6">
                  <c:v>-17.441860465116278</c:v>
                </c:pt>
                <c:pt idx="7">
                  <c:v>-5.8139534883720927</c:v>
                </c:pt>
                <c:pt idx="8">
                  <c:v>-16.279069767441861</c:v>
                </c:pt>
                <c:pt idx="9">
                  <c:v>-6.9767441860465116</c:v>
                </c:pt>
                <c:pt idx="10">
                  <c:v>-11.627906976744185</c:v>
                </c:pt>
              </c:numCache>
            </c:numRef>
          </c:val>
          <c:extLst>
            <c:ext xmlns:c16="http://schemas.microsoft.com/office/drawing/2014/chart" uri="{C3380CC4-5D6E-409C-BE32-E72D297353CC}">
              <c16:uniqueId val="{00000000-4D35-43E6-A087-AD44412DE32F}"/>
            </c:ext>
          </c:extLst>
        </c:ser>
        <c:ser>
          <c:idx val="1"/>
          <c:order val="1"/>
          <c:tx>
            <c:strRef>
              <c:f>Munka1!$C$1</c:f>
              <c:strCache>
                <c:ptCount val="1"/>
                <c:pt idx="0">
                  <c:v>2. adatsor</c:v>
                </c:pt>
              </c:strCache>
            </c:strRef>
          </c:tx>
          <c:spPr>
            <a:solidFill>
              <a:schemeClr val="accent3">
                <a:lumMod val="40000"/>
                <a:lumOff val="60000"/>
              </a:schemeClr>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Munka1!$C$2:$C$12</c:f>
              <c:numCache>
                <c:formatCode>0</c:formatCode>
                <c:ptCount val="11"/>
                <c:pt idx="0">
                  <c:v>0</c:v>
                </c:pt>
                <c:pt idx="1">
                  <c:v>-4.6511627906976747</c:v>
                </c:pt>
                <c:pt idx="2">
                  <c:v>-2.3255813953488373</c:v>
                </c:pt>
                <c:pt idx="3">
                  <c:v>-11.627906976744185</c:v>
                </c:pt>
                <c:pt idx="4">
                  <c:v>-16.279069767441861</c:v>
                </c:pt>
                <c:pt idx="5">
                  <c:v>-20.930232558139537</c:v>
                </c:pt>
                <c:pt idx="6">
                  <c:v>-34.883720930232556</c:v>
                </c:pt>
                <c:pt idx="7">
                  <c:v>-41.860465116279073</c:v>
                </c:pt>
                <c:pt idx="8">
                  <c:v>-34.883720930232556</c:v>
                </c:pt>
                <c:pt idx="9">
                  <c:v>-34.883720930232556</c:v>
                </c:pt>
                <c:pt idx="10">
                  <c:v>-34.883720930232556</c:v>
                </c:pt>
              </c:numCache>
            </c:numRef>
          </c:val>
          <c:extLst>
            <c:ext xmlns:c16="http://schemas.microsoft.com/office/drawing/2014/chart" uri="{C3380CC4-5D6E-409C-BE32-E72D297353CC}">
              <c16:uniqueId val="{00000001-4D35-43E6-A087-AD44412DE32F}"/>
            </c:ext>
          </c:extLst>
        </c:ser>
        <c:ser>
          <c:idx val="2"/>
          <c:order val="2"/>
          <c:tx>
            <c:strRef>
              <c:f>Munka1!$D$1</c:f>
              <c:strCache>
                <c:ptCount val="1"/>
                <c:pt idx="0">
                  <c:v>3. adatsor</c:v>
                </c:pt>
              </c:strCache>
            </c:strRef>
          </c:tx>
          <c:spPr>
            <a:solidFill>
              <a:schemeClr val="tx1"/>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Munka1!$D$2:$D$12</c:f>
              <c:numCache>
                <c:formatCode>0</c:formatCode>
                <c:ptCount val="11"/>
                <c:pt idx="0">
                  <c:v>2.3255813953488373</c:v>
                </c:pt>
                <c:pt idx="1">
                  <c:v>4.6511627906976747</c:v>
                </c:pt>
                <c:pt idx="2">
                  <c:v>8.1395348837209305</c:v>
                </c:pt>
                <c:pt idx="3">
                  <c:v>13.953488372093023</c:v>
                </c:pt>
                <c:pt idx="4">
                  <c:v>11.627906976744185</c:v>
                </c:pt>
                <c:pt idx="5">
                  <c:v>6.9767441860465116</c:v>
                </c:pt>
                <c:pt idx="6">
                  <c:v>17.441860465116278</c:v>
                </c:pt>
                <c:pt idx="7">
                  <c:v>5.8139534883720927</c:v>
                </c:pt>
                <c:pt idx="8">
                  <c:v>16.279069767441861</c:v>
                </c:pt>
                <c:pt idx="9">
                  <c:v>6.9767441860465116</c:v>
                </c:pt>
                <c:pt idx="10">
                  <c:v>11.627906976744185</c:v>
                </c:pt>
              </c:numCache>
            </c:numRef>
          </c:val>
          <c:extLst>
            <c:ext xmlns:c16="http://schemas.microsoft.com/office/drawing/2014/chart" uri="{C3380CC4-5D6E-409C-BE32-E72D297353CC}">
              <c16:uniqueId val="{00000002-4D35-43E6-A087-AD44412DE32F}"/>
            </c:ext>
          </c:extLst>
        </c:ser>
        <c:ser>
          <c:idx val="3"/>
          <c:order val="3"/>
          <c:tx>
            <c:strRef>
              <c:f>Munka1!$E$1</c:f>
              <c:strCache>
                <c:ptCount val="1"/>
                <c:pt idx="0">
                  <c:v>4. adatsor</c:v>
                </c:pt>
              </c:strCache>
            </c:strRef>
          </c:tx>
          <c:spPr>
            <a:solidFill>
              <a:schemeClr val="accent2"/>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Munka1!$E$2:$E$12</c:f>
              <c:numCache>
                <c:formatCode>0</c:formatCode>
                <c:ptCount val="11"/>
                <c:pt idx="0">
                  <c:v>95.348837209302332</c:v>
                </c:pt>
                <c:pt idx="1">
                  <c:v>83.720930232558146</c:v>
                </c:pt>
                <c:pt idx="2">
                  <c:v>72.093023255813947</c:v>
                </c:pt>
                <c:pt idx="3">
                  <c:v>53.488372093023251</c:v>
                </c:pt>
                <c:pt idx="4">
                  <c:v>44.186046511627907</c:v>
                </c:pt>
                <c:pt idx="5">
                  <c:v>51.162790697674424</c:v>
                </c:pt>
                <c:pt idx="6">
                  <c:v>23.255813953488371</c:v>
                </c:pt>
                <c:pt idx="7">
                  <c:v>37.209302325581397</c:v>
                </c:pt>
                <c:pt idx="8">
                  <c:v>13.953488372093023</c:v>
                </c:pt>
                <c:pt idx="9">
                  <c:v>30.232558139534881</c:v>
                </c:pt>
                <c:pt idx="10">
                  <c:v>11.627906976744185</c:v>
                </c:pt>
              </c:numCache>
            </c:numRef>
          </c:val>
          <c:extLst>
            <c:ext xmlns:c16="http://schemas.microsoft.com/office/drawing/2014/chart" uri="{C3380CC4-5D6E-409C-BE32-E72D297353CC}">
              <c16:uniqueId val="{00000003-4D35-43E6-A087-AD44412DE32F}"/>
            </c:ext>
          </c:extLst>
        </c:ser>
        <c:dLbls>
          <c:showLegendKey val="0"/>
          <c:showVal val="0"/>
          <c:showCatName val="0"/>
          <c:showSerName val="0"/>
          <c:showPercent val="0"/>
          <c:showBubbleSize val="0"/>
        </c:dLbls>
        <c:gapWidth val="74"/>
        <c:overlap val="100"/>
        <c:axId val="847394240"/>
        <c:axId val="847392928"/>
      </c:barChart>
      <c:catAx>
        <c:axId val="84739424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847392928"/>
        <c:crosses val="autoZero"/>
        <c:auto val="1"/>
        <c:lblAlgn val="ctr"/>
        <c:lblOffset val="1000"/>
        <c:noMultiLvlLbl val="0"/>
      </c:catAx>
      <c:valAx>
        <c:axId val="847392928"/>
        <c:scaling>
          <c:orientation val="minMax"/>
        </c:scaling>
        <c:delete val="1"/>
        <c:axPos val="t"/>
        <c:numFmt formatCode="0" sourceLinked="1"/>
        <c:majorTickMark val="none"/>
        <c:minorTickMark val="none"/>
        <c:tickLblPos val="nextTo"/>
        <c:crossAx val="847394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2018</c:v>
                </c:pt>
                <c:pt idx="1">
                  <c:v>2019</c:v>
                </c:pt>
                <c:pt idx="2">
                  <c:v>2020</c:v>
                </c:pt>
                <c:pt idx="4">
                  <c:v>2018</c:v>
                </c:pt>
                <c:pt idx="5">
                  <c:v>2019</c:v>
                </c:pt>
                <c:pt idx="6">
                  <c:v>2020</c:v>
                </c:pt>
              </c:numCache>
            </c:numRef>
          </c:cat>
          <c:val>
            <c:numRef>
              <c:f>Sheet1!$B$2:$B$8</c:f>
              <c:numCache>
                <c:formatCode>0</c:formatCode>
                <c:ptCount val="7"/>
                <c:pt idx="0">
                  <c:v>260</c:v>
                </c:pt>
                <c:pt idx="1">
                  <c:v>280</c:v>
                </c:pt>
                <c:pt idx="2">
                  <c:v>300</c:v>
                </c:pt>
                <c:pt idx="4">
                  <c:v>260</c:v>
                </c:pt>
                <c:pt idx="5">
                  <c:v>280</c:v>
                </c:pt>
                <c:pt idx="6">
                  <c:v>300</c:v>
                </c:pt>
              </c:numCache>
            </c:numRef>
          </c:val>
          <c:extLst>
            <c:ext xmlns:c16="http://schemas.microsoft.com/office/drawing/2014/chart" uri="{C3380CC4-5D6E-409C-BE32-E72D297353CC}">
              <c16:uniqueId val="{00000000-EE33-40CB-B4F5-EE69F5D8DD57}"/>
            </c:ext>
          </c:extLst>
        </c:ser>
        <c:dLbls>
          <c:showLegendKey val="0"/>
          <c:showVal val="0"/>
          <c:showCatName val="0"/>
          <c:showSerName val="0"/>
          <c:showPercent val="0"/>
          <c:showBubbleSize val="0"/>
        </c:dLbls>
        <c:gapWidth val="100"/>
        <c:overlap val="-10"/>
        <c:axId val="569752672"/>
        <c:axId val="569753064"/>
      </c:barChart>
      <c:catAx>
        <c:axId val="569752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569753064"/>
        <c:crosses val="autoZero"/>
        <c:auto val="1"/>
        <c:lblAlgn val="ctr"/>
        <c:lblOffset val="100"/>
        <c:noMultiLvlLbl val="0"/>
      </c:catAx>
      <c:valAx>
        <c:axId val="569753064"/>
        <c:scaling>
          <c:orientation val="minMax"/>
          <c:min val="0"/>
        </c:scaling>
        <c:delete val="1"/>
        <c:axPos val="l"/>
        <c:numFmt formatCode="0" sourceLinked="1"/>
        <c:majorTickMark val="out"/>
        <c:minorTickMark val="none"/>
        <c:tickLblPos val="nextTo"/>
        <c:crossAx val="56975267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hu-H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Hirdető (n=43)</a:t>
            </a:r>
          </a:p>
        </c:rich>
      </c:tx>
      <c:layout>
        <c:manualLayout>
          <c:xMode val="edge"/>
          <c:yMode val="edge"/>
          <c:x val="0.5711494996241625"/>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Termékelhelyezés</c:v>
                </c:pt>
                <c:pt idx="1">
                  <c:v>Okostévén kattintható hirdetések</c:v>
                </c:pt>
                <c:pt idx="2">
                  <c:v>Személyre szabott hirdetések</c:v>
                </c:pt>
                <c:pt idx="3">
                  <c:v>Virtuális reklám (pl. animált logo megjelenés, osztott képernyő, stb.)</c:v>
                </c:pt>
                <c:pt idx="4">
                  <c:v>Támogatott tartalom (szponzoráció)</c:v>
                </c:pt>
              </c:strCache>
            </c:strRef>
          </c:cat>
          <c:val>
            <c:numRef>
              <c:f>Munka1!$B$2:$B$6</c:f>
              <c:numCache>
                <c:formatCode>###0</c:formatCode>
                <c:ptCount val="5"/>
                <c:pt idx="0">
                  <c:v>41.860465116279073</c:v>
                </c:pt>
                <c:pt idx="1">
                  <c:v>44.186046511627907</c:v>
                </c:pt>
                <c:pt idx="2">
                  <c:v>46.511627906976742</c:v>
                </c:pt>
                <c:pt idx="3">
                  <c:v>51.162790697674424</c:v>
                </c:pt>
                <c:pt idx="4">
                  <c:v>51.162790697674424</c:v>
                </c:pt>
              </c:numCache>
            </c:numRef>
          </c:val>
          <c:extLst>
            <c:ext xmlns:c16="http://schemas.microsoft.com/office/drawing/2014/chart" uri="{C3380CC4-5D6E-409C-BE32-E72D297353CC}">
              <c16:uniqueId val="{00000000-E28A-4FCC-9AF1-E45177B9659D}"/>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1"/>
        <c:axPos val="l"/>
        <c:numFmt formatCode="General" sourceLinked="1"/>
        <c:majorTickMark val="none"/>
        <c:minorTickMark val="none"/>
        <c:tickLblPos val="nextTo"/>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Médiaügynökség (n=38)</a:t>
            </a:r>
          </a:p>
        </c:rich>
      </c:tx>
      <c:layout>
        <c:manualLayout>
          <c:xMode val="edge"/>
          <c:yMode val="edge"/>
          <c:x val="0.56458397308444308"/>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Termékelhelyezés</c:v>
                </c:pt>
                <c:pt idx="1">
                  <c:v>Okostévén kattintható hirdetések</c:v>
                </c:pt>
                <c:pt idx="2">
                  <c:v>Személyre szabott hirdetések</c:v>
                </c:pt>
                <c:pt idx="3">
                  <c:v>Virtuális reklám (pl. animált logo megjelenés, osztott képernyő, stb.)</c:v>
                </c:pt>
                <c:pt idx="4">
                  <c:v>Támogatott tartalom (szponzoráció)</c:v>
                </c:pt>
              </c:strCache>
            </c:strRef>
          </c:cat>
          <c:val>
            <c:numRef>
              <c:f>Munka1!$B$2:$B$6</c:f>
              <c:numCache>
                <c:formatCode>###0</c:formatCode>
                <c:ptCount val="5"/>
                <c:pt idx="0">
                  <c:v>68.421052631578945</c:v>
                </c:pt>
                <c:pt idx="1">
                  <c:v>60.526315789473685</c:v>
                </c:pt>
                <c:pt idx="2">
                  <c:v>57.894736842105267</c:v>
                </c:pt>
                <c:pt idx="3">
                  <c:v>36.84210526315789</c:v>
                </c:pt>
                <c:pt idx="4">
                  <c:v>34.210526315789473</c:v>
                </c:pt>
              </c:numCache>
            </c:numRef>
          </c:val>
          <c:extLst>
            <c:ext xmlns:c16="http://schemas.microsoft.com/office/drawing/2014/chart" uri="{C3380CC4-5D6E-409C-BE32-E72D297353CC}">
              <c16:uniqueId val="{00000000-6AE7-45AA-BE42-2A1434FA8833}"/>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Hirdető (n=43)</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Az 5-10 évvel ezelőtti állapothoz képest az egyes célcsoportok, generációk médiafogyasztási szokásai eltérő mértékben változtak meg.</c:v>
                </c:pt>
                <c:pt idx="1">
                  <c:v>A fogyasztók figyelmének megragadása manapság nehezebb, mint valaha</c:v>
                </c:pt>
                <c:pt idx="2">
                  <c:v>Bár rengeteg újdonság, innováció érhető el a médiapiacon, az eddig bevált eszközök továbbra is hatékonyan használhatók.</c:v>
                </c:pt>
              </c:strCache>
            </c:strRef>
          </c:cat>
          <c:val>
            <c:numRef>
              <c:f>Munka1!$B$2:$B$4</c:f>
              <c:numCache>
                <c:formatCode>###0</c:formatCode>
                <c:ptCount val="3"/>
                <c:pt idx="0">
                  <c:v>97.674418604651152</c:v>
                </c:pt>
                <c:pt idx="1">
                  <c:v>90.697674418604649</c:v>
                </c:pt>
                <c:pt idx="2">
                  <c:v>81.395348837209298</c:v>
                </c:pt>
              </c:numCache>
            </c:numRef>
          </c:val>
          <c:extLst>
            <c:ext xmlns:c16="http://schemas.microsoft.com/office/drawing/2014/chart" uri="{C3380CC4-5D6E-409C-BE32-E72D297353CC}">
              <c16:uniqueId val="{00000000-E28A-4FCC-9AF1-E45177B9659D}"/>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Az 5-10 évvel ezelőtti állapothoz képest az egyes célcsoportok, generációk médiafogyasztási szokásai eltérő mértékben változtak meg.</c:v>
                </c:pt>
                <c:pt idx="1">
                  <c:v>A fogyasztók figyelmének megragadása manapság nehezebb, mint valaha</c:v>
                </c:pt>
                <c:pt idx="2">
                  <c:v>Bár rengeteg újdonság, innováció érhető el a médiapiacon, az eddig bevált eszközök továbbra is hatékonyan használhatók.</c:v>
                </c:pt>
              </c:strCache>
            </c:strRef>
          </c:cat>
          <c:val>
            <c:numRef>
              <c:f>Munka1!$C$2:$C$4</c:f>
              <c:numCache>
                <c:formatCode>###0</c:formatCode>
                <c:ptCount val="3"/>
                <c:pt idx="0">
                  <c:v>51.162790697674424</c:v>
                </c:pt>
                <c:pt idx="1">
                  <c:v>51.162790697674424</c:v>
                </c:pt>
                <c:pt idx="2">
                  <c:v>16.279069767441861</c:v>
                </c:pt>
              </c:numCache>
            </c:numRef>
          </c:val>
          <c:extLst>
            <c:ext xmlns:c16="http://schemas.microsoft.com/office/drawing/2014/chart" uri="{C3380CC4-5D6E-409C-BE32-E72D297353CC}">
              <c16:uniqueId val="{00000001-E28A-4FCC-9AF1-E45177B9659D}"/>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1"/>
        <c:axPos val="l"/>
        <c:numFmt formatCode="General" sourceLinked="1"/>
        <c:majorTickMark val="none"/>
        <c:minorTickMark val="none"/>
        <c:tickLblPos val="nextTo"/>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Médiaügynökség (n=38)</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Az 5-10 évvel ezelőtti állapothoz képest az egyes célcsoportok, generációk médiafogyasztási szokásai eltérő mértékben változtak meg.</c:v>
                </c:pt>
                <c:pt idx="1">
                  <c:v>A fogyasztók figyelmének megragadása manapság nehezebb, mint valaha</c:v>
                </c:pt>
                <c:pt idx="2">
                  <c:v>Bár rengeteg újdonság, innováció érhető el a médiapiacon, az eddig bevált eszközök továbbra is hatékonyan használhatók.</c:v>
                </c:pt>
              </c:strCache>
            </c:strRef>
          </c:cat>
          <c:val>
            <c:numRef>
              <c:f>Munka1!$B$2:$B$4</c:f>
              <c:numCache>
                <c:formatCode>###0</c:formatCode>
                <c:ptCount val="3"/>
                <c:pt idx="0">
                  <c:v>97.368421052631575</c:v>
                </c:pt>
                <c:pt idx="1">
                  <c:v>92.10526315789474</c:v>
                </c:pt>
                <c:pt idx="2">
                  <c:v>84.210526315789465</c:v>
                </c:pt>
              </c:numCache>
            </c:numRef>
          </c:val>
          <c:extLst>
            <c:ext xmlns:c16="http://schemas.microsoft.com/office/drawing/2014/chart" uri="{C3380CC4-5D6E-409C-BE32-E72D297353CC}">
              <c16:uniqueId val="{00000000-6AE7-45AA-BE42-2A1434FA8833}"/>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Az 5-10 évvel ezelőtti állapothoz képest az egyes célcsoportok, generációk médiafogyasztási szokásai eltérő mértékben változtak meg.</c:v>
                </c:pt>
                <c:pt idx="1">
                  <c:v>A fogyasztók figyelmének megragadása manapság nehezebb, mint valaha</c:v>
                </c:pt>
                <c:pt idx="2">
                  <c:v>Bár rengeteg újdonság, innováció érhető el a médiapiacon, az eddig bevált eszközök továbbra is hatékonyan használhatók.</c:v>
                </c:pt>
              </c:strCache>
            </c:strRef>
          </c:cat>
          <c:val>
            <c:numRef>
              <c:f>Munka1!$C$2:$C$4</c:f>
              <c:numCache>
                <c:formatCode>###0</c:formatCode>
                <c:ptCount val="3"/>
                <c:pt idx="0">
                  <c:v>57.894736842105267</c:v>
                </c:pt>
                <c:pt idx="1">
                  <c:v>42.105263157894733</c:v>
                </c:pt>
                <c:pt idx="2">
                  <c:v>23.684210526315788</c:v>
                </c:pt>
              </c:numCache>
            </c:numRef>
          </c:val>
          <c:extLs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legend>
      <c:legendPos val="t"/>
      <c:layout>
        <c:manualLayout>
          <c:xMode val="edge"/>
          <c:yMode val="edge"/>
          <c:x val="0.55329793675923833"/>
          <c:y val="0.88468390600482449"/>
          <c:w val="0.3724431926863136"/>
          <c:h val="6.36027264823416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Hirdetők (n=43)</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Magyarországon csak kevesen hajlandók fizetni reklámmentes tartalomért</c:v>
                </c:pt>
                <c:pt idx="1">
                  <c:v>A nemzetközi előfizetéses tartalomszolgáltatók limitált magyar nyelvű műsormennyisége határt szab a nézői szokások gyors átalakulásának.</c:v>
                </c:pt>
                <c:pt idx="2">
                  <c:v>Új megoldásokkal (VOD, catch-up tv) a televíziónak komoly lehetőségei vannak a nézői figyelemért folytatott versenyben</c:v>
                </c:pt>
                <c:pt idx="3">
                  <c:v>A televíziók képesek saját tartalommal eredményesen küzdeni a nézői figyelemért </c:v>
                </c:pt>
                <c:pt idx="4">
                  <c:v>A lineáris televíziózás a digitális világban is magas nézettséget tud generálni</c:v>
                </c:pt>
                <c:pt idx="5">
                  <c:v>A mozgóképfogyasztás napjainkban is leginkább a lineáris tévénézést jelenti</c:v>
                </c:pt>
              </c:strCache>
            </c:strRef>
          </c:cat>
          <c:val>
            <c:numRef>
              <c:f>Munka1!$B$2:$B$7</c:f>
              <c:numCache>
                <c:formatCode>###0</c:formatCode>
                <c:ptCount val="6"/>
                <c:pt idx="0">
                  <c:v>86.04651162790698</c:v>
                </c:pt>
                <c:pt idx="1">
                  <c:v>65.116279069767444</c:v>
                </c:pt>
                <c:pt idx="2">
                  <c:v>69.767441860465112</c:v>
                </c:pt>
                <c:pt idx="3">
                  <c:v>67.441860465116278</c:v>
                </c:pt>
                <c:pt idx="4">
                  <c:v>76.744186046511629</c:v>
                </c:pt>
                <c:pt idx="5">
                  <c:v>34.883720930232556</c:v>
                </c:pt>
              </c:numCache>
            </c:numRef>
          </c:val>
          <c:extLst>
            <c:ext xmlns:c16="http://schemas.microsoft.com/office/drawing/2014/chart" uri="{C3380CC4-5D6E-409C-BE32-E72D297353CC}">
              <c16:uniqueId val="{00000000-116C-4299-8774-DE0B532FEFC0}"/>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Magyarországon csak kevesen hajlandók fizetni reklámmentes tartalomért</c:v>
                </c:pt>
                <c:pt idx="1">
                  <c:v>A nemzetközi előfizetéses tartalomszolgáltatók limitált magyar nyelvű műsormennyisége határt szab a nézői szokások gyors átalakulásának.</c:v>
                </c:pt>
                <c:pt idx="2">
                  <c:v>Új megoldásokkal (VOD, catch-up tv) a televíziónak komoly lehetőségei vannak a nézői figyelemért folytatott versenyben</c:v>
                </c:pt>
                <c:pt idx="3">
                  <c:v>A televíziók képesek saját tartalommal eredményesen küzdeni a nézői figyelemért </c:v>
                </c:pt>
                <c:pt idx="4">
                  <c:v>A lineáris televíziózás a digitális világban is magas nézettséget tud generálni</c:v>
                </c:pt>
                <c:pt idx="5">
                  <c:v>A mozgóképfogyasztás napjainkban is leginkább a lineáris tévénézést jelenti</c:v>
                </c:pt>
              </c:strCache>
            </c:strRef>
          </c:cat>
          <c:val>
            <c:numRef>
              <c:f>Munka1!$C$2:$C$7</c:f>
              <c:numCache>
                <c:formatCode>###0</c:formatCode>
                <c:ptCount val="6"/>
                <c:pt idx="0">
                  <c:v>39.534883720930232</c:v>
                </c:pt>
                <c:pt idx="1">
                  <c:v>18.604651162790699</c:v>
                </c:pt>
                <c:pt idx="2">
                  <c:v>13.953488372093023</c:v>
                </c:pt>
                <c:pt idx="3">
                  <c:v>11.627906976744185</c:v>
                </c:pt>
                <c:pt idx="4">
                  <c:v>11.627906976744185</c:v>
                </c:pt>
                <c:pt idx="5">
                  <c:v>4.6511627906976747</c:v>
                </c:pt>
              </c:numCache>
            </c:numRef>
          </c:val>
          <c:extLst>
            <c:ext xmlns:c16="http://schemas.microsoft.com/office/drawing/2014/chart" uri="{C3380CC4-5D6E-409C-BE32-E72D297353CC}">
              <c16:uniqueId val="{00000001-116C-4299-8774-DE0B532FEFC0}"/>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1"/>
        <c:axPos val="l"/>
        <c:numFmt formatCode="General" sourceLinked="1"/>
        <c:majorTickMark val="none"/>
        <c:minorTickMark val="none"/>
        <c:tickLblPos val="nextTo"/>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Médiaügynökség (n=38)</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Magyarországon csak kevesen hajlandók fizetni reklámmentes tartalomért</c:v>
                </c:pt>
                <c:pt idx="1">
                  <c:v>A nemzetközi előfizetéses tartalomszolgáltatók limitált magyar nyelvű műsormennyisége határt szab a nézői szokások gyors átalakulásának.</c:v>
                </c:pt>
                <c:pt idx="2">
                  <c:v>Új megoldásokkal (VOD, catch-up tv) a televíziónak komoly lehetőségei vannak a nézői figyelemért folytatott versenyben</c:v>
                </c:pt>
                <c:pt idx="3">
                  <c:v>A televíziók képesek saját tartalommal eredményesen küzdeni a nézői figyelemért </c:v>
                </c:pt>
                <c:pt idx="4">
                  <c:v>A lineáris televíziózás a digitális világban is magas nézettséget tud generálni</c:v>
                </c:pt>
                <c:pt idx="5">
                  <c:v>A mozgóképfogyasztás napjainkban is leginkább a lineáris tévénézést jelenti</c:v>
                </c:pt>
              </c:strCache>
            </c:strRef>
          </c:cat>
          <c:val>
            <c:numRef>
              <c:f>Munka1!$B$2:$B$7</c:f>
              <c:numCache>
                <c:formatCode>###0</c:formatCode>
                <c:ptCount val="6"/>
                <c:pt idx="0">
                  <c:v>89.473684210526315</c:v>
                </c:pt>
                <c:pt idx="1">
                  <c:v>60.526315789473685</c:v>
                </c:pt>
                <c:pt idx="2">
                  <c:v>94.73684210526315</c:v>
                </c:pt>
                <c:pt idx="3">
                  <c:v>94.73684210526315</c:v>
                </c:pt>
                <c:pt idx="4">
                  <c:v>89.473684210526315</c:v>
                </c:pt>
                <c:pt idx="5">
                  <c:v>50</c:v>
                </c:pt>
              </c:numCache>
            </c:numRef>
          </c:val>
          <c:extLst>
            <c:ext xmlns:c16="http://schemas.microsoft.com/office/drawing/2014/chart" uri="{C3380CC4-5D6E-409C-BE32-E72D297353CC}">
              <c16:uniqueId val="{00000000-6AE7-45AA-BE42-2A1434FA8833}"/>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Magyarországon csak kevesen hajlandók fizetni reklámmentes tartalomért</c:v>
                </c:pt>
                <c:pt idx="1">
                  <c:v>A nemzetközi előfizetéses tartalomszolgáltatók limitált magyar nyelvű műsormennyisége határt szab a nézői szokások gyors átalakulásának.</c:v>
                </c:pt>
                <c:pt idx="2">
                  <c:v>Új megoldásokkal (VOD, catch-up tv) a televíziónak komoly lehetőségei vannak a nézői figyelemért folytatott versenyben</c:v>
                </c:pt>
                <c:pt idx="3">
                  <c:v>A televíziók képesek saját tartalommal eredményesen küzdeni a nézői figyelemért </c:v>
                </c:pt>
                <c:pt idx="4">
                  <c:v>A lineáris televíziózás a digitális világban is magas nézettséget tud generálni</c:v>
                </c:pt>
                <c:pt idx="5">
                  <c:v>A mozgóképfogyasztás napjainkban is leginkább a lineáris tévénézést jelenti</c:v>
                </c:pt>
              </c:strCache>
            </c:strRef>
          </c:cat>
          <c:val>
            <c:numRef>
              <c:f>Munka1!$C$2:$C$7</c:f>
              <c:numCache>
                <c:formatCode>###0</c:formatCode>
                <c:ptCount val="6"/>
                <c:pt idx="0">
                  <c:v>68.421052631578945</c:v>
                </c:pt>
                <c:pt idx="1">
                  <c:v>23.684210526315788</c:v>
                </c:pt>
                <c:pt idx="2">
                  <c:v>28.947368421052634</c:v>
                </c:pt>
                <c:pt idx="3">
                  <c:v>21.052631578947366</c:v>
                </c:pt>
                <c:pt idx="4">
                  <c:v>18.421052631578945</c:v>
                </c:pt>
                <c:pt idx="5">
                  <c:v>15.789473684210526</c:v>
                </c:pt>
              </c:numCache>
            </c:numRef>
          </c:val>
          <c:extLs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legend>
      <c:legendPos val="t"/>
      <c:layout>
        <c:manualLayout>
          <c:xMode val="edge"/>
          <c:yMode val="edge"/>
          <c:x val="0.55329793675923833"/>
          <c:y val="0.88468390600482449"/>
          <c:w val="0.33905233602811685"/>
          <c:h val="5.9127319390504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Hirdetők (n=43)</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 növekvő digitális média használat jelentős része párhuzamos használatot jelent a hagyományos tévés tartalommal.</c:v>
                </c:pt>
                <c:pt idx="1">
                  <c:v>A tévénézési szokások jelentősebb változása csak a Z-generációs és fiatalabb (25 év alatti) fogyasztók esetében figyelhető meg</c:v>
                </c:pt>
                <c:pt idx="2">
                  <c:v>A jelenleg keveset tévéző fiatalok többet fognak tévézni későbbi életszakaszukban, amikor családot alapítanak</c:v>
                </c:pt>
              </c:strCache>
            </c:strRef>
          </c:cat>
          <c:val>
            <c:numRef>
              <c:f>Munka1!$B$2:$B$4</c:f>
              <c:numCache>
                <c:formatCode>###0</c:formatCode>
                <c:ptCount val="3"/>
                <c:pt idx="0">
                  <c:v>74</c:v>
                </c:pt>
                <c:pt idx="1">
                  <c:v>46.511627906976742</c:v>
                </c:pt>
                <c:pt idx="2">
                  <c:v>32.558139534883722</c:v>
                </c:pt>
              </c:numCache>
            </c:numRef>
          </c:val>
          <c:extLst>
            <c:ext xmlns:c16="http://schemas.microsoft.com/office/drawing/2014/chart" uri="{C3380CC4-5D6E-409C-BE32-E72D297353CC}">
              <c16:uniqueId val="{00000000-116C-4299-8774-DE0B532FEFC0}"/>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 növekvő digitális média használat jelentős része párhuzamos használatot jelent a hagyományos tévés tartalommal.</c:v>
                </c:pt>
                <c:pt idx="1">
                  <c:v>A tévénézési szokások jelentősebb változása csak a Z-generációs és fiatalabb (25 év alatti) fogyasztók esetében figyelhető meg</c:v>
                </c:pt>
                <c:pt idx="2">
                  <c:v>A jelenleg keveset tévéző fiatalok többet fognak tévézni későbbi életszakaszukban, amikor családot alapítanak</c:v>
                </c:pt>
              </c:strCache>
            </c:strRef>
          </c:cat>
          <c:val>
            <c:numRef>
              <c:f>Munka1!$C$2:$C$4</c:f>
              <c:numCache>
                <c:formatCode>###0</c:formatCode>
                <c:ptCount val="3"/>
                <c:pt idx="0">
                  <c:v>44</c:v>
                </c:pt>
                <c:pt idx="1">
                  <c:v>13.953488372093023</c:v>
                </c:pt>
                <c:pt idx="2">
                  <c:v>2.3255813953488373</c:v>
                </c:pt>
              </c:numCache>
            </c:numRef>
          </c:val>
          <c:extLst>
            <c:ext xmlns:c16="http://schemas.microsoft.com/office/drawing/2014/chart" uri="{C3380CC4-5D6E-409C-BE32-E72D297353CC}">
              <c16:uniqueId val="{00000001-116C-4299-8774-DE0B532FEFC0}"/>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1"/>
        <c:axPos val="l"/>
        <c:numFmt formatCode="General" sourceLinked="1"/>
        <c:majorTickMark val="none"/>
        <c:minorTickMark val="none"/>
        <c:tickLblPos val="nextTo"/>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u-HU" sz="1400" b="1" dirty="0">
                <a:solidFill>
                  <a:schemeClr val="tx1"/>
                </a:solidFill>
              </a:rPr>
              <a:t>Médiaügynökség (n=38)</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 növekvő digitális média használat jelentős része párhuzamos használatot jelent a hagyományos tévés tartalommal.</c:v>
                </c:pt>
                <c:pt idx="1">
                  <c:v>A tévénézési szokások jelentősebb változása csak a Z-generációs és fiatalabb (25 év alatti) fogyasztók esetében figyelhető meg</c:v>
                </c:pt>
                <c:pt idx="2">
                  <c:v>A jelenleg keveset tévéző fiatalok többet fognak tévézni későbbi életszakaszukban, amikor családot alapítanak</c:v>
                </c:pt>
              </c:strCache>
            </c:strRef>
          </c:cat>
          <c:val>
            <c:numRef>
              <c:f>Munka1!$B$2:$B$4</c:f>
              <c:numCache>
                <c:formatCode>###0</c:formatCode>
                <c:ptCount val="3"/>
                <c:pt idx="0">
                  <c:v>79</c:v>
                </c:pt>
                <c:pt idx="1">
                  <c:v>60.526315789473685</c:v>
                </c:pt>
                <c:pt idx="2">
                  <c:v>60.526315789473685</c:v>
                </c:pt>
              </c:numCache>
            </c:numRef>
          </c:val>
          <c:extLst>
            <c:ext xmlns:c16="http://schemas.microsoft.com/office/drawing/2014/chart" uri="{C3380CC4-5D6E-409C-BE32-E72D297353CC}">
              <c16:uniqueId val="{00000000-6AE7-45AA-BE42-2A1434FA8833}"/>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 növekvő digitális média használat jelentős része párhuzamos használatot jelent a hagyományos tévés tartalommal.</c:v>
                </c:pt>
                <c:pt idx="1">
                  <c:v>A tévénézési szokások jelentősebb változása csak a Z-generációs és fiatalabb (25 év alatti) fogyasztók esetében figyelhető meg</c:v>
                </c:pt>
                <c:pt idx="2">
                  <c:v>A jelenleg keveset tévéző fiatalok többet fognak tévézni későbbi életszakaszukban, amikor családot alapítanak</c:v>
                </c:pt>
              </c:strCache>
            </c:strRef>
          </c:cat>
          <c:val>
            <c:numRef>
              <c:f>Munka1!$C$2:$C$4</c:f>
              <c:numCache>
                <c:formatCode>###0</c:formatCode>
                <c:ptCount val="3"/>
                <c:pt idx="0">
                  <c:v>24</c:v>
                </c:pt>
                <c:pt idx="1">
                  <c:v>10.526315789473683</c:v>
                </c:pt>
                <c:pt idx="2">
                  <c:v>5.2631578947368416</c:v>
                </c:pt>
              </c:numCache>
            </c:numRef>
          </c:val>
          <c:extLs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857854376"/>
        <c:axId val="857856016"/>
      </c:barChart>
      <c:catAx>
        <c:axId val="8578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crossAx val="857856016"/>
        <c:crosses val="autoZero"/>
        <c:auto val="1"/>
        <c:lblAlgn val="ctr"/>
        <c:lblOffset val="100"/>
        <c:noMultiLvlLbl val="0"/>
      </c:catAx>
      <c:valAx>
        <c:axId val="857856016"/>
        <c:scaling>
          <c:orientation val="minMax"/>
          <c:max val="120"/>
          <c:min val="0"/>
        </c:scaling>
        <c:delete val="1"/>
        <c:axPos val="t"/>
        <c:numFmt formatCode="###0" sourceLinked="1"/>
        <c:majorTickMark val="out"/>
        <c:minorTickMark val="none"/>
        <c:tickLblPos val="nextTo"/>
        <c:crossAx val="857854376"/>
        <c:crosses val="autoZero"/>
        <c:crossBetween val="between"/>
      </c:valAx>
      <c:spPr>
        <a:noFill/>
        <a:ln>
          <a:noFill/>
        </a:ln>
        <a:effectLst/>
      </c:spPr>
    </c:plotArea>
    <c:legend>
      <c:legendPos val="t"/>
      <c:layout>
        <c:manualLayout>
          <c:xMode val="edge"/>
          <c:yMode val="edge"/>
          <c:x val="0.55329793675923833"/>
          <c:y val="0.88468390600482449"/>
          <c:w val="0.33905233602811685"/>
          <c:h val="5.9127319390504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3B1F8-6D62-4D30-9D58-5CC5D51CE00D}" type="datetimeFigureOut">
              <a:rPr lang="en-US" smtClean="0"/>
              <a:t>12/2/2019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FA928F-0A46-4B66-9905-FB1D800EB32E}" type="slidenum">
              <a:rPr lang="en-US" smtClean="0"/>
              <a:t>‹#›</a:t>
            </a:fld>
            <a:endParaRPr lang="en-US"/>
          </a:p>
        </p:txBody>
      </p:sp>
    </p:spTree>
    <p:extLst>
      <p:ext uri="{BB962C8B-B14F-4D97-AF65-F5344CB8AC3E}">
        <p14:creationId xmlns:p14="http://schemas.microsoft.com/office/powerpoint/2010/main" val="1623121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solidFill>
                  <a:schemeClr val="tx1"/>
                </a:solidFill>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solidFill>
                  <a:schemeClr val="tx1"/>
                </a:solidFill>
              </a:defRPr>
            </a:lvl1pPr>
          </a:lstStyle>
          <a:p>
            <a:fld id="{8045A0D1-07B4-46FF-9F04-18BB5AAA8479}" type="datetimeFigureOut">
              <a:rPr lang="en-US" smtClean="0"/>
              <a:pPr/>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solidFill>
                  <a:schemeClr val="tx1"/>
                </a:solidFill>
              </a:defRPr>
            </a:lvl1pPr>
          </a:lstStyle>
          <a:p>
            <a:fld id="{7A99B2F4-8F99-4FDD-A50D-433216698ED4}" type="slidenum">
              <a:rPr lang="en-US" smtClean="0"/>
              <a:pPr/>
              <a:t>‹#›</a:t>
            </a:fld>
            <a:endParaRPr lang="en-US"/>
          </a:p>
        </p:txBody>
      </p:sp>
    </p:spTree>
    <p:extLst>
      <p:ext uri="{BB962C8B-B14F-4D97-AF65-F5344CB8AC3E}">
        <p14:creationId xmlns:p14="http://schemas.microsoft.com/office/powerpoint/2010/main" val="362850185"/>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1pPr>
    <a:lvl2pPr marL="54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2pPr>
    <a:lvl3pPr marL="90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3pPr>
    <a:lvl4pPr marL="126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4pPr>
    <a:lvl5pPr marL="162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99B2F4-8F99-4FDD-A50D-433216698ED4}" type="slidenum">
              <a:rPr lang="en-US" smtClean="0"/>
              <a:pPr/>
              <a:t>3</a:t>
            </a:fld>
            <a:endParaRPr lang="en-US"/>
          </a:p>
        </p:txBody>
      </p:sp>
    </p:spTree>
    <p:extLst>
      <p:ext uri="{BB962C8B-B14F-4D97-AF65-F5344CB8AC3E}">
        <p14:creationId xmlns:p14="http://schemas.microsoft.com/office/powerpoint/2010/main" val="1092219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4849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2582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534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74603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09467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2494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5946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58682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16262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537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33471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28669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3524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341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30517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6845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77860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06232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24517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27992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1872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98006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7903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39007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2001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43731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66574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9526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41166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6458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44796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8756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50125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05075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4057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990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9580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4578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4012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324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a:t>
            </a:r>
            <a:r>
              <a:rPr lang="en-US" sz="900" b="0" i="1" kern="1200" dirty="0" err="1">
                <a:solidFill>
                  <a:schemeClr val="tx1"/>
                </a:solidFill>
                <a:effectLst/>
                <a:latin typeface="+mn-lt"/>
                <a:ea typeface="+mn-ea"/>
                <a:cs typeface="+mn-cs"/>
              </a:rPr>
              <a:t>Verdoux</a:t>
            </a:r>
            <a:r>
              <a:rPr lang="en-US" sz="900" b="0" i="1" kern="1200" dirty="0">
                <a:solidFill>
                  <a:schemeClr val="tx1"/>
                </a:solidFill>
                <a:effectLst/>
                <a:latin typeface="+mn-lt"/>
                <a:ea typeface="+mn-ea"/>
                <a:cs typeface="+mn-cs"/>
              </a:rPr>
              <a:t>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t>
            </a:r>
            <a:r>
              <a:rPr lang="en-US" sz="900" b="0" i="1" kern="1200" dirty="0" err="1">
                <a:solidFill>
                  <a:schemeClr val="tx1"/>
                </a:solidFill>
                <a:effectLst/>
                <a:latin typeface="+mn-lt"/>
                <a:ea typeface="+mn-ea"/>
                <a:cs typeface="+mn-cs"/>
              </a:rPr>
              <a:t>Tradesy</a:t>
            </a:r>
            <a:r>
              <a:rPr lang="en-US" sz="900" b="0" i="1" kern="1200" dirty="0">
                <a:solidFill>
                  <a:schemeClr val="tx1"/>
                </a:solidFill>
                <a:effectLst/>
                <a:latin typeface="+mn-lt"/>
                <a:ea typeface="+mn-ea"/>
                <a:cs typeface="+mn-cs"/>
              </a:rPr>
              <a:t>,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and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itself are estimated to grow 49% between 2017 and 2018, a much greater increase than traditional retail (9%), off-price retail (7%) and the apparel category overall (2%). </a:t>
            </a:r>
          </a:p>
          <a:p>
            <a:r>
              <a:rPr lang="en-US" sz="900" b="0" i="1" kern="1200" dirty="0" err="1">
                <a:solidFill>
                  <a:schemeClr val="tx1"/>
                </a:solidFill>
                <a:effectLst/>
                <a:latin typeface="+mn-lt"/>
                <a:ea typeface="+mn-ea"/>
                <a:cs typeface="+mn-cs"/>
              </a:rPr>
              <a:t>Rresale</a:t>
            </a:r>
            <a:r>
              <a:rPr lang="en-US" sz="900" b="0" i="1" kern="1200" dirty="0">
                <a:solidFill>
                  <a:schemeClr val="tx1"/>
                </a:solidFill>
                <a:effectLst/>
                <a:latin typeface="+mn-lt"/>
                <a:ea typeface="+mn-ea"/>
                <a:cs typeface="+mn-cs"/>
              </a:rPr>
              <a:t> items went from making up 3% of all consumers' wardrobes in 2007 to 6% in 2017.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a:t>
            </a:r>
            <a:r>
              <a:rPr lang="en-US" sz="900" b="0" i="1" kern="1200" dirty="0" err="1">
                <a:solidFill>
                  <a:schemeClr val="tx1"/>
                </a:solidFill>
                <a:effectLst/>
                <a:latin typeface="+mn-lt"/>
                <a:ea typeface="+mn-ea"/>
                <a:cs typeface="+mn-cs"/>
              </a:rPr>
              <a:t>ThredUp</a:t>
            </a:r>
            <a:r>
              <a:rPr lang="en-US" sz="900" b="0" i="1" kern="1200" dirty="0">
                <a:solidFill>
                  <a:schemeClr val="tx1"/>
                </a:solidFill>
                <a:effectLst/>
                <a:latin typeface="+mn-lt"/>
                <a:ea typeface="+mn-ea"/>
                <a:cs typeface="+mn-cs"/>
              </a:rPr>
              <a:t>, Reformation, </a:t>
            </a:r>
            <a:r>
              <a:rPr lang="en-US" sz="900" b="0" i="1" kern="1200" dirty="0" err="1">
                <a:solidFill>
                  <a:schemeClr val="tx1"/>
                </a:solidFill>
                <a:effectLst/>
                <a:latin typeface="+mn-lt"/>
                <a:ea typeface="+mn-ea"/>
                <a:cs typeface="+mn-cs"/>
              </a:rPr>
              <a:t>PoshMark</a:t>
            </a:r>
            <a:r>
              <a:rPr lang="en-US" sz="900" b="0" i="1" kern="1200" dirty="0">
                <a:solidFill>
                  <a:schemeClr val="tx1"/>
                </a:solidFill>
                <a:effectLst/>
                <a:latin typeface="+mn-lt"/>
                <a:ea typeface="+mn-ea"/>
                <a:cs typeface="+mn-cs"/>
              </a:rPr>
              <a:t> and The </a:t>
            </a:r>
            <a:r>
              <a:rPr lang="en-US" sz="900" b="0" i="1" kern="1200" dirty="0" err="1">
                <a:solidFill>
                  <a:schemeClr val="tx1"/>
                </a:solidFill>
                <a:effectLst/>
                <a:latin typeface="+mn-lt"/>
                <a:ea typeface="+mn-ea"/>
                <a:cs typeface="+mn-cs"/>
              </a:rPr>
              <a:t>RealReal</a:t>
            </a:r>
            <a:r>
              <a:rPr lang="en-US" sz="900" b="0" i="1" kern="1200" dirty="0">
                <a:solidFill>
                  <a:schemeClr val="tx1"/>
                </a:solidFill>
                <a:effectLst/>
                <a:latin typeface="+mn-lt"/>
                <a:ea typeface="+mn-ea"/>
                <a:cs typeface="+mn-cs"/>
              </a:rPr>
              <a:t>.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a:t>
            </a:r>
            <a:r>
              <a:rPr lang="en-US" sz="900" b="0" i="1" u="none" strike="noStrike" kern="1200" dirty="0" err="1">
                <a:solidFill>
                  <a:schemeClr val="tx1"/>
                </a:solidFill>
                <a:effectLst/>
                <a:latin typeface="+mn-lt"/>
                <a:ea typeface="+mn-ea"/>
                <a:cs typeface="+mn-cs"/>
                <a:hlinkClick r:id="rId4"/>
              </a:rPr>
              <a:t>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a:t>
            </a:r>
            <a:r>
              <a:rPr lang="en-US" sz="900" b="0" i="1" u="none" strike="noStrike" kern="1200" dirty="0" err="1">
                <a:solidFill>
                  <a:schemeClr val="tx1"/>
                </a:solidFill>
                <a:effectLst/>
                <a:latin typeface="+mn-lt"/>
                <a:ea typeface="+mn-ea"/>
                <a:cs typeface="+mn-cs"/>
                <a:hlinkClick r:id="rId6"/>
              </a:rPr>
              <a:t>line</a:t>
            </a:r>
            <a:r>
              <a:rPr lang="en-US" sz="900" b="0" i="1" kern="1200" dirty="0" err="1">
                <a:solidFill>
                  <a:schemeClr val="tx1"/>
                </a:solidFill>
                <a:effectLst/>
                <a:latin typeface="+mn-lt"/>
                <a:ea typeface="+mn-ea"/>
                <a:cs typeface="+mn-cs"/>
              </a:rPr>
              <a:t>,gives</a:t>
            </a:r>
            <a:r>
              <a:rPr lang="en-US" sz="900" b="0" i="1" kern="1200" dirty="0">
                <a:solidFill>
                  <a:schemeClr val="tx1"/>
                </a:solidFill>
                <a:effectLst/>
                <a:latin typeface="+mn-lt"/>
                <a:ea typeface="+mn-ea"/>
                <a:cs typeface="+mn-cs"/>
              </a:rPr>
              <a:t>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81550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1">
    <p:spTree>
      <p:nvGrpSpPr>
        <p:cNvPr id="1" name=""/>
        <p:cNvGrpSpPr/>
        <p:nvPr/>
      </p:nvGrpSpPr>
      <p:grpSpPr>
        <a:xfrm>
          <a:off x="0" y="0"/>
          <a:ext cx="0" cy="0"/>
          <a:chOff x="0" y="0"/>
          <a:chExt cx="0" cy="0"/>
        </a:xfrm>
      </p:grpSpPr>
      <p:pic>
        <p:nvPicPr>
          <p:cNvPr id="32" name="picture">
            <a:extLst>
              <a:ext uri="{FF2B5EF4-FFF2-40B4-BE49-F238E27FC236}">
                <a16:creationId xmlns:a16="http://schemas.microsoft.com/office/drawing/2014/main" id="{4F153214-AFE7-D540-937D-96E89FDAD54B}"/>
              </a:ext>
            </a:extLst>
          </p:cNvPr>
          <p:cNvPicPr>
            <a:picLocks noChangeAspect="1"/>
          </p:cNvPicPr>
          <p:nvPr/>
        </p:nvPicPr>
        <p:blipFill rotWithShape="1">
          <a:blip r:embed="rId2"/>
          <a:srcRect l="2437" t="1" r="7487" b="9924"/>
          <a:stretch/>
        </p:blipFill>
        <p:spPr>
          <a:xfrm>
            <a:off x="2620212" y="-8808"/>
            <a:ext cx="9697299" cy="6866807"/>
          </a:xfrm>
          <a:prstGeom prst="rect">
            <a:avLst/>
          </a:prstGeom>
        </p:spPr>
      </p:pic>
      <p:sp>
        <p:nvSpPr>
          <p:cNvPr id="29" name="shpPicture"/>
          <p:cNvSpPr/>
          <p:nvPr/>
        </p:nvSpPr>
        <p:spPr>
          <a:xfrm>
            <a:off x="0" y="0"/>
            <a:ext cx="4956718" cy="6858000"/>
          </a:xfrm>
          <a:custGeom>
            <a:avLst/>
            <a:gdLst>
              <a:gd name="connsiteX0" fmla="*/ 0 w 4956718"/>
              <a:gd name="connsiteY0" fmla="*/ 0 h 6858000"/>
              <a:gd name="connsiteX1" fmla="*/ 3707268 w 4956718"/>
              <a:gd name="connsiteY1" fmla="*/ 0 h 6858000"/>
              <a:gd name="connsiteX2" fmla="*/ 4956718 w 4956718"/>
              <a:gd name="connsiteY2" fmla="*/ 4163677 h 6858000"/>
              <a:gd name="connsiteX3" fmla="*/ 3376226 w 4956718"/>
              <a:gd name="connsiteY3" fmla="*/ 6858000 h 6858000"/>
              <a:gd name="connsiteX4" fmla="*/ 0 w 49567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6718" h="6858000">
                <a:moveTo>
                  <a:pt x="0" y="0"/>
                </a:moveTo>
                <a:lnTo>
                  <a:pt x="3707268" y="0"/>
                </a:lnTo>
                <a:lnTo>
                  <a:pt x="4956718" y="4163677"/>
                </a:lnTo>
                <a:lnTo>
                  <a:pt x="337622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5000"/>
              </a:lnSpc>
            </a:pPr>
            <a:endParaRPr lang="en-US" sz="1600" dirty="0"/>
          </a:p>
        </p:txBody>
      </p:sp>
      <p:grpSp>
        <p:nvGrpSpPr>
          <p:cNvPr id="14" name="logo">
            <a:extLst>
              <a:ext uri="{FF2B5EF4-FFF2-40B4-BE49-F238E27FC236}">
                <a16:creationId xmlns:a16="http://schemas.microsoft.com/office/drawing/2014/main"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3EA3BA3C-82AC-45BA-9659-DD8E28BB5C16}" type="datetime5">
              <a:rPr lang="en-US" smtClean="0"/>
              <a:t>2-Dec-19</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a:t>Title of presentation (Insert / Header &amp; Footer / Apply to All)</a:t>
            </a:r>
            <a:endParaRPr lang="en-US" dirty="0"/>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a:t>
            </a:fld>
            <a:endParaRPr lang="en-US"/>
          </a:p>
        </p:txBody>
      </p:sp>
      <p:sp>
        <p:nvSpPr>
          <p:cNvPr id="2" name="Title 1"/>
          <p:cNvSpPr>
            <a:spLocks noGrp="1"/>
          </p:cNvSpPr>
          <p:nvPr>
            <p:ph type="ctrTitle" hasCustomPrompt="1"/>
          </p:nvPr>
        </p:nvSpPr>
        <p:spPr>
          <a:xfrm>
            <a:off x="417600" y="1628775"/>
            <a:ext cx="3816000" cy="2236264"/>
          </a:xfrm>
        </p:spPr>
        <p:txBody>
          <a:bodyPr anchor="b"/>
          <a:lstStyle>
            <a:lvl1pPr algn="l">
              <a:defRPr sz="3600" baseline="0"/>
            </a:lvl1pPr>
          </a:lstStyle>
          <a:p>
            <a:r>
              <a:rPr lang="en-US" dirty="0"/>
              <a:t>Click to add presentation title</a:t>
            </a:r>
          </a:p>
        </p:txBody>
      </p:sp>
      <p:sp>
        <p:nvSpPr>
          <p:cNvPr id="3" name="Subtitle 2"/>
          <p:cNvSpPr>
            <a:spLocks noGrp="1"/>
          </p:cNvSpPr>
          <p:nvPr>
            <p:ph type="subTitle" idx="1" hasCustomPrompt="1"/>
          </p:nvPr>
        </p:nvSpPr>
        <p:spPr>
          <a:xfrm>
            <a:off x="417600" y="4094163"/>
            <a:ext cx="3816000" cy="1080000"/>
          </a:xfrm>
        </p:spPr>
        <p:txBody>
          <a:bodyPr/>
          <a:lstStyle>
            <a:lvl1pPr marL="0" indent="0" algn="l">
              <a:spcBef>
                <a:spcPts val="0"/>
              </a:spcBef>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1" name="Text Placeholder 30"/>
          <p:cNvSpPr>
            <a:spLocks noGrp="1"/>
          </p:cNvSpPr>
          <p:nvPr>
            <p:ph type="body" sz="quarter" idx="14" hasCustomPrompt="1"/>
          </p:nvPr>
        </p:nvSpPr>
        <p:spPr>
          <a:xfrm>
            <a:off x="417600" y="5393268"/>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Name</a:t>
            </a:r>
          </a:p>
        </p:txBody>
      </p:sp>
      <p:sp>
        <p:nvSpPr>
          <p:cNvPr id="34" name="Text Placeholder 30"/>
          <p:cNvSpPr>
            <a:spLocks noGrp="1"/>
          </p:cNvSpPr>
          <p:nvPr>
            <p:ph type="body" sz="quarter" idx="15" hasCustomPrompt="1"/>
          </p:nvPr>
        </p:nvSpPr>
        <p:spPr>
          <a:xfrm>
            <a:off x="417600" y="5691446"/>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Department</a:t>
            </a:r>
          </a:p>
        </p:txBody>
      </p:sp>
    </p:spTree>
    <p:extLst>
      <p:ext uri="{BB962C8B-B14F-4D97-AF65-F5344CB8AC3E}">
        <p14:creationId xmlns:p14="http://schemas.microsoft.com/office/powerpoint/2010/main" val="223323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0C2FFEBC-2BB8-4026-95F3-22D358B37101}"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5" name="Picture Placeholder 4"/>
          <p:cNvSpPr>
            <a:spLocks noGrp="1"/>
          </p:cNvSpPr>
          <p:nvPr>
            <p:ph type="pic" sz="quarter" idx="17" hasCustomPrompt="1"/>
          </p:nvPr>
        </p:nvSpPr>
        <p:spPr>
          <a:xfrm>
            <a:off x="1075062" y="1637783"/>
            <a:ext cx="5220000" cy="4599506"/>
          </a:xfrm>
          <a:solidFill>
            <a:srgbClr val="D9DADB"/>
          </a:solidFill>
        </p:spPr>
        <p:txBody>
          <a:bodyPr/>
          <a:lstStyle>
            <a:lvl1pPr marL="0" indent="0">
              <a:buNone/>
              <a:defRPr/>
            </a:lvl1pPr>
          </a:lstStyle>
          <a:p>
            <a:r>
              <a:rPr lang="en-US" dirty="0"/>
              <a:t>Insert picture</a:t>
            </a:r>
          </a:p>
        </p:txBody>
      </p:sp>
      <p:sp>
        <p:nvSpPr>
          <p:cNvPr id="9" name="Picture Placeholder 4"/>
          <p:cNvSpPr>
            <a:spLocks noGrp="1"/>
          </p:cNvSpPr>
          <p:nvPr>
            <p:ph type="pic" sz="quarter" idx="18" hasCustomPrompt="1"/>
          </p:nvPr>
        </p:nvSpPr>
        <p:spPr>
          <a:xfrm>
            <a:off x="6600525" y="1637783"/>
            <a:ext cx="5220000" cy="4599506"/>
          </a:xfrm>
          <a:solidFill>
            <a:srgbClr val="D9DADB"/>
          </a:solidFill>
        </p:spPr>
        <p:txBody>
          <a:bodyPr/>
          <a:lstStyle>
            <a:lvl1pPr marL="0" indent="0">
              <a:buNone/>
              <a:defRPr/>
            </a:lvl1pPr>
          </a:lstStyle>
          <a:p>
            <a:r>
              <a:rPr lang="en-US" dirty="0"/>
              <a:t>Insert picture</a:t>
            </a:r>
          </a:p>
        </p:txBody>
      </p:sp>
      <p:sp>
        <p:nvSpPr>
          <p:cNvPr id="11" name="Text Placeholder 4"/>
          <p:cNvSpPr>
            <a:spLocks noGrp="1"/>
          </p:cNvSpPr>
          <p:nvPr>
            <p:ph type="body" sz="quarter" idx="19"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19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9D45F382-CD09-4611-8552-1549F9F12240}"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629618"/>
            <a:ext cx="5220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6600525" y="1629618"/>
            <a:ext cx="5220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86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E67FA33E-39D1-4C68-AC07-495881E0A93B}"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1" y="1629618"/>
            <a:ext cx="3384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4755793" y="1629618"/>
            <a:ext cx="3384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8" hasCustomPrompt="1"/>
          </p:nvPr>
        </p:nvSpPr>
        <p:spPr>
          <a:xfrm>
            <a:off x="8436525" y="1629618"/>
            <a:ext cx="3384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9"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7735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ntents 1">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C2672A55-7139-4AA9-8041-42818C956C2C}"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92088"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3174234"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8" hasCustomPrompt="1"/>
          </p:nvPr>
        </p:nvSpPr>
        <p:spPr>
          <a:xfrm>
            <a:off x="6156380"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9" hasCustomPrompt="1"/>
          </p:nvPr>
        </p:nvSpPr>
        <p:spPr>
          <a:xfrm>
            <a:off x="9138525"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20"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269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ur contents 2">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C1A94770-6330-463A-BD32-DB4363F98C83}"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92088" y="1629617"/>
            <a:ext cx="610297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6600525" y="1629617"/>
            <a:ext cx="523414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8" hasCustomPrompt="1"/>
          </p:nvPr>
        </p:nvSpPr>
        <p:spPr>
          <a:xfrm>
            <a:off x="192088" y="4077289"/>
            <a:ext cx="610297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9" hasCustomPrompt="1"/>
          </p:nvPr>
        </p:nvSpPr>
        <p:spPr>
          <a:xfrm>
            <a:off x="6600525" y="4077289"/>
            <a:ext cx="523414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20"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03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rge charts and table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C8265AAA-10E5-49CF-B48E-DC443F79F14E}"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92088" y="1629617"/>
            <a:ext cx="11642581" cy="4599506"/>
          </a:xfrm>
        </p:spPr>
        <p:txBody>
          <a:bodyPr anchor="t"/>
          <a:lstStyle>
            <a:lvl1pPr marL="0" indent="0" algn="ctr">
              <a:spcBef>
                <a:spcPts val="1000"/>
              </a:spcBef>
              <a:buNone/>
              <a:defRPr sz="2800" baseline="0"/>
            </a:lvl1pPr>
            <a:lvl2pPr marL="0" indent="0">
              <a:spcBef>
                <a:spcPts val="1000"/>
              </a:spcBef>
              <a:buNone/>
              <a:defRPr sz="2800"/>
            </a:lvl2pPr>
            <a:lvl3pPr marL="0" indent="0">
              <a:spcBef>
                <a:spcPts val="1000"/>
              </a:spcBef>
              <a:buNone/>
              <a:defRPr sz="2800"/>
            </a:lvl3pPr>
            <a:lvl4pPr>
              <a:spcBef>
                <a:spcPts val="1000"/>
              </a:spcBef>
              <a:buNone/>
              <a:defRPr sz="2800"/>
            </a:lvl4pPr>
            <a:lvl5pPr marL="0" indent="0">
              <a:spcBef>
                <a:spcPts val="1000"/>
              </a:spcBef>
              <a:buNone/>
              <a:defRPr sz="2800"/>
            </a:lvl5pPr>
          </a:lstStyle>
          <a:p>
            <a:pPr lvl="0"/>
            <a:r>
              <a:rPr lang="en-US" dirty="0"/>
              <a:t>Use this layout for large charts and tables only. Please, do not use with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650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rt with description">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7E0CC7EF-9DF0-4DDD-B873-4143C4455B77}"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Chart Placeholder 3"/>
          <p:cNvSpPr>
            <a:spLocks noGrp="1"/>
          </p:cNvSpPr>
          <p:nvPr>
            <p:ph type="chart" sz="quarter" idx="17" hasCustomPrompt="1"/>
          </p:nvPr>
        </p:nvSpPr>
        <p:spPr>
          <a:xfrm>
            <a:off x="192088" y="1629617"/>
            <a:ext cx="5903913" cy="4599506"/>
          </a:xfrm>
        </p:spPr>
        <p:txBody>
          <a:bodyPr/>
          <a:lstStyle>
            <a:lvl1pPr>
              <a:defRPr/>
            </a:lvl1pPr>
          </a:lstStyle>
          <a:p>
            <a:r>
              <a:rPr lang="en-US" dirty="0"/>
              <a:t>Click to add chart</a:t>
            </a:r>
          </a:p>
        </p:txBody>
      </p:sp>
      <p:sp>
        <p:nvSpPr>
          <p:cNvPr id="6" name="Text Placeholder 5"/>
          <p:cNvSpPr>
            <a:spLocks noGrp="1"/>
          </p:cNvSpPr>
          <p:nvPr>
            <p:ph type="body" sz="quarter" idx="18" hasCustomPrompt="1"/>
          </p:nvPr>
        </p:nvSpPr>
        <p:spPr>
          <a:xfrm>
            <a:off x="6206067" y="3393019"/>
            <a:ext cx="5628602" cy="2023841"/>
          </a:xfrm>
          <a:solidFill>
            <a:srgbClr val="D9DADB"/>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19"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593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otebook">
    <p:spTree>
      <p:nvGrpSpPr>
        <p:cNvPr id="1" name=""/>
        <p:cNvGrpSpPr/>
        <p:nvPr/>
      </p:nvGrpSpPr>
      <p:grpSpPr>
        <a:xfrm>
          <a:off x="0" y="0"/>
          <a:ext cx="0" cy="0"/>
          <a:chOff x="0" y="0"/>
          <a:chExt cx="0" cy="0"/>
        </a:xfrm>
      </p:grpSpPr>
      <p:pic>
        <p:nvPicPr>
          <p:cNvPr id="13" name="Notebook">
            <a:extLst>
              <a:ext uri="{FF2B5EF4-FFF2-40B4-BE49-F238E27FC236}">
                <a16:creationId xmlns:a16="http://schemas.microsoft.com/office/drawing/2014/main" id="{6DEE1461-64EC-7246-8FA6-71C6BF497627}"/>
              </a:ext>
            </a:extLst>
          </p:cNvPr>
          <p:cNvPicPr>
            <a:picLocks noChangeAspect="1"/>
          </p:cNvPicPr>
          <p:nvPr/>
        </p:nvPicPr>
        <p:blipFill>
          <a:blip r:embed="rId2"/>
          <a:stretch>
            <a:fillRect/>
          </a:stretch>
        </p:blipFill>
        <p:spPr>
          <a:xfrm>
            <a:off x="3651351" y="1267197"/>
            <a:ext cx="8528460" cy="5161713"/>
          </a:xfrm>
          <a:prstGeom prst="rect">
            <a:avLst/>
          </a:prstGeom>
        </p:spPr>
      </p:pic>
      <p:sp>
        <p:nvSpPr>
          <p:cNvPr id="21" name="Date Placeholder 20"/>
          <p:cNvSpPr>
            <a:spLocks noGrp="1"/>
          </p:cNvSpPr>
          <p:nvPr>
            <p:ph type="dt" sz="half" idx="14"/>
          </p:nvPr>
        </p:nvSpPr>
        <p:spPr/>
        <p:txBody>
          <a:bodyPr/>
          <a:lstStyle/>
          <a:p>
            <a:fld id="{DC5CC4D7-5797-439F-A8BE-F20DB0B4B50C}"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852623"/>
            <a:ext cx="3287388" cy="3658714"/>
          </a:xfrm>
        </p:spPr>
        <p:txBody>
          <a:bodyPr anchor="ctr"/>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4904507" y="1821610"/>
            <a:ext cx="6001200" cy="3664800"/>
          </a:xfrm>
          <a:solidFill>
            <a:srgbClr val="D9DADB"/>
          </a:solidFill>
        </p:spPr>
        <p:txBody>
          <a:bodyPr/>
          <a:lstStyle>
            <a:lvl1pPr marL="0" indent="0">
              <a:buNone/>
              <a:defRPr/>
            </a:lvl1pPr>
          </a:lstStyle>
          <a:p>
            <a:r>
              <a:rPr lang="en-US" dirty="0"/>
              <a:t>Insert picture</a:t>
            </a:r>
          </a:p>
        </p:txBody>
      </p:sp>
      <p:sp>
        <p:nvSpPr>
          <p:cNvPr id="11"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7505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t">
    <p:spTree>
      <p:nvGrpSpPr>
        <p:cNvPr id="1" name=""/>
        <p:cNvGrpSpPr/>
        <p:nvPr/>
      </p:nvGrpSpPr>
      <p:grpSpPr>
        <a:xfrm>
          <a:off x="0" y="0"/>
          <a:ext cx="0" cy="0"/>
          <a:chOff x="0" y="0"/>
          <a:chExt cx="0" cy="0"/>
        </a:xfrm>
      </p:grpSpPr>
      <p:pic>
        <p:nvPicPr>
          <p:cNvPr id="12" name="Grafik 3">
            <a:extLst>
              <a:ext uri="{FF2B5EF4-FFF2-40B4-BE49-F238E27FC236}">
                <a16:creationId xmlns:a16="http://schemas.microsoft.com/office/drawing/2014/main" id="{1D97A272-8DE5-144D-9076-0F435EC79171}"/>
              </a:ext>
            </a:extLst>
          </p:cNvPr>
          <p:cNvPicPr>
            <a:picLocks noChangeAspect="1"/>
          </p:cNvPicPr>
          <p:nvPr/>
        </p:nvPicPr>
        <p:blipFill rotWithShape="1">
          <a:blip r:embed="rId2"/>
          <a:srcRect t="12473" b="9902"/>
          <a:stretch/>
        </p:blipFill>
        <p:spPr>
          <a:xfrm>
            <a:off x="4422451" y="1441279"/>
            <a:ext cx="6858000" cy="5323585"/>
          </a:xfrm>
          <a:prstGeom prst="rect">
            <a:avLst/>
          </a:prstGeom>
        </p:spPr>
      </p:pic>
      <p:sp>
        <p:nvSpPr>
          <p:cNvPr id="21" name="Date Placeholder 20"/>
          <p:cNvSpPr>
            <a:spLocks noGrp="1"/>
          </p:cNvSpPr>
          <p:nvPr>
            <p:ph type="dt" sz="half" idx="14"/>
          </p:nvPr>
        </p:nvSpPr>
        <p:spPr/>
        <p:txBody>
          <a:bodyPr/>
          <a:lstStyle/>
          <a:p>
            <a:fld id="{22BF40EB-4E4B-4735-9535-C7494D4B38E6}"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852623"/>
            <a:ext cx="3287388" cy="3658714"/>
          </a:xfrm>
        </p:spPr>
        <p:txBody>
          <a:bodyPr anchor="ctr"/>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5135561" y="2010934"/>
            <a:ext cx="5491064" cy="3428280"/>
          </a:xfrm>
          <a:solidFill>
            <a:srgbClr val="D9DADB"/>
          </a:solidFill>
        </p:spPr>
        <p:txBody>
          <a:bodyPr/>
          <a:lstStyle>
            <a:lvl1pPr marL="0" indent="0">
              <a:buNone/>
              <a:defRPr/>
            </a:lvl1pPr>
          </a:lstStyle>
          <a:p>
            <a:r>
              <a:rPr lang="en-US" dirty="0"/>
              <a:t>Insert picture</a:t>
            </a:r>
          </a:p>
        </p:txBody>
      </p:sp>
      <p:sp>
        <p:nvSpPr>
          <p:cNvPr id="11"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7718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martphone">
    <p:spTree>
      <p:nvGrpSpPr>
        <p:cNvPr id="1" name=""/>
        <p:cNvGrpSpPr/>
        <p:nvPr/>
      </p:nvGrpSpPr>
      <p:grpSpPr>
        <a:xfrm>
          <a:off x="0" y="0"/>
          <a:ext cx="0" cy="0"/>
          <a:chOff x="0" y="0"/>
          <a:chExt cx="0" cy="0"/>
        </a:xfrm>
      </p:grpSpPr>
      <p:pic>
        <p:nvPicPr>
          <p:cNvPr id="10" name="Grafik 2">
            <a:extLst>
              <a:ext uri="{FF2B5EF4-FFF2-40B4-BE49-F238E27FC236}">
                <a16:creationId xmlns:a16="http://schemas.microsoft.com/office/drawing/2014/main" id="{6421FD8A-F5D4-E041-A727-98ABA693B1A7}"/>
              </a:ext>
            </a:extLst>
          </p:cNvPr>
          <p:cNvPicPr>
            <a:picLocks noChangeAspect="1"/>
          </p:cNvPicPr>
          <p:nvPr/>
        </p:nvPicPr>
        <p:blipFill rotWithShape="1">
          <a:blip r:embed="rId2"/>
          <a:srcRect b="1774"/>
          <a:stretch/>
        </p:blipFill>
        <p:spPr>
          <a:xfrm>
            <a:off x="5472449" y="1362516"/>
            <a:ext cx="4953000" cy="4865134"/>
          </a:xfrm>
          <a:prstGeom prst="rect">
            <a:avLst/>
          </a:prstGeom>
          <a:effectLst>
            <a:reflection blurRad="6350" stA="48000" endPos="6000" dir="5400000" sy="-100000" algn="bl" rotWithShape="0"/>
          </a:effectLst>
        </p:spPr>
      </p:pic>
      <p:sp>
        <p:nvSpPr>
          <p:cNvPr id="21" name="Date Placeholder 20"/>
          <p:cNvSpPr>
            <a:spLocks noGrp="1"/>
          </p:cNvSpPr>
          <p:nvPr>
            <p:ph type="dt" sz="half" idx="14"/>
          </p:nvPr>
        </p:nvSpPr>
        <p:spPr/>
        <p:txBody>
          <a:bodyPr/>
          <a:lstStyle/>
          <a:p>
            <a:fld id="{3A57DC1E-3194-45CD-A5C4-CC4893251E0F}"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1" y="1852623"/>
            <a:ext cx="5241071" cy="3658714"/>
          </a:xfrm>
        </p:spPr>
        <p:txBody>
          <a:bodyPr anchor="ctr"/>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6923531" y="1784822"/>
            <a:ext cx="2006654" cy="4104000"/>
          </a:xfrm>
          <a:solidFill>
            <a:srgbClr val="D9DADB"/>
          </a:solidFill>
        </p:spPr>
        <p:txBody>
          <a:bodyPr/>
          <a:lstStyle>
            <a:lvl1pPr marL="0" indent="0">
              <a:buNone/>
              <a:defRPr/>
            </a:lvl1pPr>
          </a:lstStyle>
          <a:p>
            <a:r>
              <a:rPr lang="en-US" dirty="0"/>
              <a:t>Insert picture</a:t>
            </a:r>
          </a:p>
        </p:txBody>
      </p:sp>
      <p:sp>
        <p:nvSpPr>
          <p:cNvPr id="12"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773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2">
    <p:spTree>
      <p:nvGrpSpPr>
        <p:cNvPr id="1" name=""/>
        <p:cNvGrpSpPr/>
        <p:nvPr/>
      </p:nvGrpSpPr>
      <p:grpSpPr>
        <a:xfrm>
          <a:off x="0" y="0"/>
          <a:ext cx="0" cy="0"/>
          <a:chOff x="0" y="0"/>
          <a:chExt cx="0" cy="0"/>
        </a:xfrm>
      </p:grpSpPr>
      <p:pic>
        <p:nvPicPr>
          <p:cNvPr id="29" name="picture">
            <a:extLst>
              <a:ext uri="{FF2B5EF4-FFF2-40B4-BE49-F238E27FC236}">
                <a16:creationId xmlns:a16="http://schemas.microsoft.com/office/drawing/2014/main" id="{8BF907F5-A9CD-2740-AF54-6BACB62334AE}"/>
              </a:ext>
            </a:extLst>
          </p:cNvPr>
          <p:cNvPicPr>
            <a:picLocks noChangeAspect="1"/>
          </p:cNvPicPr>
          <p:nvPr/>
        </p:nvPicPr>
        <p:blipFill rotWithShape="1">
          <a:blip r:embed="rId2"/>
          <a:srcRect l="2437" t="1" r="7487" b="9924"/>
          <a:stretch/>
        </p:blipFill>
        <p:spPr>
          <a:xfrm>
            <a:off x="2620212" y="-8808"/>
            <a:ext cx="9697299" cy="6866807"/>
          </a:xfrm>
          <a:prstGeom prst="rect">
            <a:avLst/>
          </a:prstGeom>
        </p:spPr>
      </p:pic>
      <p:sp>
        <p:nvSpPr>
          <p:cNvPr id="32" name="shpPicture"/>
          <p:cNvSpPr/>
          <p:nvPr/>
        </p:nvSpPr>
        <p:spPr>
          <a:xfrm>
            <a:off x="1" y="0"/>
            <a:ext cx="4112145" cy="6858000"/>
          </a:xfrm>
          <a:custGeom>
            <a:avLst/>
            <a:gdLst>
              <a:gd name="connsiteX0" fmla="*/ 0 w 4112145"/>
              <a:gd name="connsiteY0" fmla="*/ 0 h 6858000"/>
              <a:gd name="connsiteX1" fmla="*/ 2588964 w 4112145"/>
              <a:gd name="connsiteY1" fmla="*/ 0 h 6858000"/>
              <a:gd name="connsiteX2" fmla="*/ 4112145 w 4112145"/>
              <a:gd name="connsiteY2" fmla="*/ 3083531 h 6858000"/>
              <a:gd name="connsiteX3" fmla="*/ 2697661 w 4112145"/>
              <a:gd name="connsiteY3" fmla="*/ 6858000 h 6858000"/>
              <a:gd name="connsiteX4" fmla="*/ 0 w 41121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145" h="6858000">
                <a:moveTo>
                  <a:pt x="0" y="0"/>
                </a:moveTo>
                <a:lnTo>
                  <a:pt x="2588964" y="0"/>
                </a:lnTo>
                <a:lnTo>
                  <a:pt x="4112145" y="3083531"/>
                </a:lnTo>
                <a:lnTo>
                  <a:pt x="269766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grpSp>
        <p:nvGrpSpPr>
          <p:cNvPr id="14" name="logo">
            <a:extLst>
              <a:ext uri="{FF2B5EF4-FFF2-40B4-BE49-F238E27FC236}">
                <a16:creationId xmlns:a16="http://schemas.microsoft.com/office/drawing/2014/main"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7630F4D0-4FCA-495D-93CB-4308FDD6CACA}" type="datetime5">
              <a:rPr lang="en-US" smtClean="0"/>
              <a:t>2-Dec-19</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a:t>Title of presentation (Insert / Header &amp; Footer / Apply to All)</a:t>
            </a:r>
            <a:endParaRPr lang="en-US" dirty="0"/>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a:t>
            </a:fld>
            <a:endParaRPr lang="en-US"/>
          </a:p>
        </p:txBody>
      </p:sp>
      <p:sp>
        <p:nvSpPr>
          <p:cNvPr id="2" name="Title 1"/>
          <p:cNvSpPr>
            <a:spLocks noGrp="1"/>
          </p:cNvSpPr>
          <p:nvPr>
            <p:ph type="ctrTitle" hasCustomPrompt="1"/>
          </p:nvPr>
        </p:nvSpPr>
        <p:spPr>
          <a:xfrm>
            <a:off x="4524589" y="1628775"/>
            <a:ext cx="5707662" cy="2236264"/>
          </a:xfrm>
        </p:spPr>
        <p:txBody>
          <a:bodyPr anchor="b"/>
          <a:lstStyle>
            <a:lvl1pPr algn="l">
              <a:defRPr sz="3600" baseline="0"/>
            </a:lvl1pPr>
          </a:lstStyle>
          <a:p>
            <a:r>
              <a:rPr lang="en-US" dirty="0"/>
              <a:t>Click to add a longer presentation title</a:t>
            </a:r>
          </a:p>
        </p:txBody>
      </p:sp>
      <p:sp>
        <p:nvSpPr>
          <p:cNvPr id="3" name="Subtitle 2"/>
          <p:cNvSpPr>
            <a:spLocks noGrp="1"/>
          </p:cNvSpPr>
          <p:nvPr>
            <p:ph type="subTitle" idx="1" hasCustomPrompt="1"/>
          </p:nvPr>
        </p:nvSpPr>
        <p:spPr>
          <a:xfrm>
            <a:off x="4524589" y="4094163"/>
            <a:ext cx="5707662" cy="1080000"/>
          </a:xfrm>
        </p:spPr>
        <p:txBody>
          <a:bodyPr/>
          <a:lstStyle>
            <a:lvl1pPr marL="0" indent="0" algn="l">
              <a:spcBef>
                <a:spcPts val="0"/>
              </a:spcBef>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1" name="Text Placeholder 30"/>
          <p:cNvSpPr>
            <a:spLocks noGrp="1"/>
          </p:cNvSpPr>
          <p:nvPr>
            <p:ph type="body" sz="quarter" idx="14" hasCustomPrompt="1"/>
          </p:nvPr>
        </p:nvSpPr>
        <p:spPr>
          <a:xfrm>
            <a:off x="417600" y="5393268"/>
            <a:ext cx="2494933"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Name</a:t>
            </a:r>
          </a:p>
        </p:txBody>
      </p:sp>
      <p:sp>
        <p:nvSpPr>
          <p:cNvPr id="34" name="Text Placeholder 30"/>
          <p:cNvSpPr>
            <a:spLocks noGrp="1"/>
          </p:cNvSpPr>
          <p:nvPr>
            <p:ph type="body" sz="quarter" idx="15" hasCustomPrompt="1"/>
          </p:nvPr>
        </p:nvSpPr>
        <p:spPr>
          <a:xfrm>
            <a:off x="417600" y="5691446"/>
            <a:ext cx="2494933"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Department</a:t>
            </a:r>
          </a:p>
        </p:txBody>
      </p:sp>
    </p:spTree>
    <p:extLst>
      <p:ext uri="{BB962C8B-B14F-4D97-AF65-F5344CB8AC3E}">
        <p14:creationId xmlns:p14="http://schemas.microsoft.com/office/powerpoint/2010/main" val="3800448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ne contact">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1056217" y="1833656"/>
            <a:ext cx="3203503" cy="3935319"/>
          </a:xfrm>
          <a:solidFill>
            <a:srgbClr val="D9DADB"/>
          </a:solidFill>
        </p:spPr>
        <p:txBody>
          <a:bodyPr/>
          <a:lstStyle>
            <a:lvl1pPr marL="0" indent="0">
              <a:buNone/>
              <a:defRPr sz="1400"/>
            </a:lvl1pPr>
          </a:lstStyle>
          <a:p>
            <a:r>
              <a:rPr lang="en-US" dirty="0"/>
              <a:t>Insert picture</a:t>
            </a:r>
          </a:p>
        </p:txBody>
      </p:sp>
      <p:sp>
        <p:nvSpPr>
          <p:cNvPr id="21" name="Date Placeholder 20"/>
          <p:cNvSpPr>
            <a:spLocks noGrp="1"/>
          </p:cNvSpPr>
          <p:nvPr>
            <p:ph type="dt" sz="half" idx="14"/>
          </p:nvPr>
        </p:nvSpPr>
        <p:spPr/>
        <p:txBody>
          <a:bodyPr/>
          <a:lstStyle/>
          <a:p>
            <a:fld id="{59171ED9-6851-4525-A763-2524710A57F8}"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id="{6B969E7B-9C39-4443-9B02-74C1E7C5CCAC}"/>
              </a:ext>
            </a:extLst>
          </p:cNvPr>
          <p:cNvGrpSpPr/>
          <p:nvPr/>
        </p:nvGrpSpPr>
        <p:grpSpPr>
          <a:xfrm>
            <a:off x="4451001" y="2884199"/>
            <a:ext cx="171180" cy="171180"/>
            <a:chOff x="3392092" y="1841122"/>
            <a:chExt cx="646508" cy="646508"/>
          </a:xfrm>
        </p:grpSpPr>
        <p:sp>
          <p:nvSpPr>
            <p:cNvPr id="9" name="Rechteck 14">
              <a:extLst>
                <a:ext uri="{FF2B5EF4-FFF2-40B4-BE49-F238E27FC236}">
                  <a16:creationId xmlns:a16="http://schemas.microsoft.com/office/drawing/2014/main"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id="{DED6A25A-5DE2-1441-8BA2-C68D3B4F9209}"/>
              </a:ext>
            </a:extLst>
          </p:cNvPr>
          <p:cNvGrpSpPr>
            <a:grpSpLocks noChangeAspect="1"/>
          </p:cNvGrpSpPr>
          <p:nvPr>
            <p:custDataLst>
              <p:tags r:id="rId1"/>
            </p:custDataLst>
          </p:nvPr>
        </p:nvGrpSpPr>
        <p:grpSpPr>
          <a:xfrm>
            <a:off x="4451002" y="3169087"/>
            <a:ext cx="171180" cy="171180"/>
            <a:chOff x="328396" y="5313940"/>
            <a:chExt cx="720000" cy="720000"/>
          </a:xfrm>
        </p:grpSpPr>
        <p:sp>
          <p:nvSpPr>
            <p:cNvPr id="12" name="Rectangle 4">
              <a:extLst>
                <a:ext uri="{FF2B5EF4-FFF2-40B4-BE49-F238E27FC236}">
                  <a16:creationId xmlns:a16="http://schemas.microsoft.com/office/drawing/2014/main"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20" name="Straight Connector 19"/>
          <p:cNvCxnSpPr/>
          <p:nvPr/>
        </p:nvCxnSpPr>
        <p:spPr>
          <a:xfrm>
            <a:off x="4451001" y="3494093"/>
            <a:ext cx="246319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9" hasCustomPrompt="1"/>
          </p:nvPr>
        </p:nvSpPr>
        <p:spPr>
          <a:xfrm>
            <a:off x="4451001" y="182440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4451001" y="203621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4451001" y="233279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695884" y="286146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695884" y="314427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5" name="Text Placeholder 34"/>
          <p:cNvSpPr>
            <a:spLocks noGrp="1"/>
          </p:cNvSpPr>
          <p:nvPr>
            <p:ph type="body" sz="quarter" idx="24" hasCustomPrompt="1"/>
          </p:nvPr>
        </p:nvSpPr>
        <p:spPr>
          <a:xfrm>
            <a:off x="4492626" y="3681413"/>
            <a:ext cx="4492594" cy="2087562"/>
          </a:xfrm>
        </p:spPr>
        <p:txBody>
          <a:bodyPr/>
          <a:lstStyle>
            <a:lvl1pPr>
              <a:defRPr sz="1400" baseline="0"/>
            </a:lvl1pPr>
            <a:lvl2pPr>
              <a:defRPr sz="1400"/>
            </a:lvl2pPr>
            <a:lvl3pPr>
              <a:defRPr sz="1400"/>
            </a:lvl3pPr>
            <a:lvl4pPr>
              <a:defRPr sz="1400"/>
            </a:lvl4pPr>
            <a:lvl5pPr>
              <a:defRPr sz="1400"/>
            </a:lvl5pPr>
          </a:lstStyle>
          <a:p>
            <a:pPr lvl="0"/>
            <a:r>
              <a:rPr lang="en-US" dirty="0"/>
              <a:t>Additional information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6844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ac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3F4603FF-FCF6-4AE0-9349-4AF38C1FF5B2}"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id="{6B969E7B-9C39-4443-9B02-74C1E7C5CCAC}"/>
              </a:ext>
            </a:extLst>
          </p:cNvPr>
          <p:cNvGrpSpPr/>
          <p:nvPr/>
        </p:nvGrpSpPr>
        <p:grpSpPr>
          <a:xfrm>
            <a:off x="3770065" y="2868319"/>
            <a:ext cx="171180" cy="171180"/>
            <a:chOff x="3392092" y="1841122"/>
            <a:chExt cx="646508" cy="646508"/>
          </a:xfrm>
        </p:grpSpPr>
        <p:sp>
          <p:nvSpPr>
            <p:cNvPr id="9" name="Rechteck 14">
              <a:extLst>
                <a:ext uri="{FF2B5EF4-FFF2-40B4-BE49-F238E27FC236}">
                  <a16:creationId xmlns:a16="http://schemas.microsoft.com/office/drawing/2014/main"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id="{DED6A25A-5DE2-1441-8BA2-C68D3B4F9209}"/>
              </a:ext>
            </a:extLst>
          </p:cNvPr>
          <p:cNvGrpSpPr>
            <a:grpSpLocks noChangeAspect="1"/>
          </p:cNvGrpSpPr>
          <p:nvPr>
            <p:custDataLst>
              <p:tags r:id="rId1"/>
            </p:custDataLst>
          </p:nvPr>
        </p:nvGrpSpPr>
        <p:grpSpPr>
          <a:xfrm>
            <a:off x="3770066" y="3153207"/>
            <a:ext cx="171180" cy="171180"/>
            <a:chOff x="328396" y="5313940"/>
            <a:chExt cx="720000" cy="720000"/>
          </a:xfrm>
        </p:grpSpPr>
        <p:sp>
          <p:nvSpPr>
            <p:cNvPr id="12" name="Rectangle 4">
              <a:extLst>
                <a:ext uri="{FF2B5EF4-FFF2-40B4-BE49-F238E27FC236}">
                  <a16:creationId xmlns:a16="http://schemas.microsoft.com/office/drawing/2014/main"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grpSp>
        <p:nvGrpSpPr>
          <p:cNvPr id="14" name="Gruppieren 2">
            <a:extLst>
              <a:ext uri="{FF2B5EF4-FFF2-40B4-BE49-F238E27FC236}">
                <a16:creationId xmlns:a16="http://schemas.microsoft.com/office/drawing/2014/main" id="{BE697CE9-EBDE-6B4A-BE70-582D92A8A831}"/>
              </a:ext>
            </a:extLst>
          </p:cNvPr>
          <p:cNvGrpSpPr/>
          <p:nvPr/>
        </p:nvGrpSpPr>
        <p:grpSpPr>
          <a:xfrm>
            <a:off x="8701917" y="2868319"/>
            <a:ext cx="171180" cy="171180"/>
            <a:chOff x="3392092" y="1841122"/>
            <a:chExt cx="646508" cy="646508"/>
          </a:xfrm>
        </p:grpSpPr>
        <p:sp>
          <p:nvSpPr>
            <p:cNvPr id="15" name="Rechteck 14">
              <a:extLst>
                <a:ext uri="{FF2B5EF4-FFF2-40B4-BE49-F238E27FC236}">
                  <a16:creationId xmlns:a16="http://schemas.microsoft.com/office/drawing/2014/main"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6" name="Freeform 15">
              <a:extLst>
                <a:ext uri="{FF2B5EF4-FFF2-40B4-BE49-F238E27FC236}">
                  <a16:creationId xmlns:a16="http://schemas.microsoft.com/office/drawing/2014/main"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7" name="Group 3">
            <a:extLst>
              <a:ext uri="{FF2B5EF4-FFF2-40B4-BE49-F238E27FC236}">
                <a16:creationId xmlns:a16="http://schemas.microsoft.com/office/drawing/2014/main" id="{7104BADD-8CD1-6F4A-B894-869C3BDB3EEB}"/>
              </a:ext>
            </a:extLst>
          </p:cNvPr>
          <p:cNvGrpSpPr>
            <a:grpSpLocks noChangeAspect="1"/>
          </p:cNvGrpSpPr>
          <p:nvPr>
            <p:custDataLst>
              <p:tags r:id="rId2"/>
            </p:custDataLst>
          </p:nvPr>
        </p:nvGrpSpPr>
        <p:grpSpPr>
          <a:xfrm>
            <a:off x="8701918" y="3153207"/>
            <a:ext cx="171180" cy="171180"/>
            <a:chOff x="328396" y="5313940"/>
            <a:chExt cx="720000" cy="720000"/>
          </a:xfrm>
        </p:grpSpPr>
        <p:sp>
          <p:nvSpPr>
            <p:cNvPr id="18" name="Rectangle 4">
              <a:extLst>
                <a:ext uri="{FF2B5EF4-FFF2-40B4-BE49-F238E27FC236}">
                  <a16:creationId xmlns:a16="http://schemas.microsoft.com/office/drawing/2014/main"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9" name="Freeform 76">
              <a:extLst>
                <a:ext uri="{FF2B5EF4-FFF2-40B4-BE49-F238E27FC236}">
                  <a16:creationId xmlns:a16="http://schemas.microsoft.com/office/drawing/2014/main"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20" name="Straight Connector 19"/>
          <p:cNvCxnSpPr/>
          <p:nvPr/>
        </p:nvCxnSpPr>
        <p:spPr>
          <a:xfrm>
            <a:off x="2371725"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87766"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7" hasCustomPrompt="1"/>
          </p:nvPr>
        </p:nvSpPr>
        <p:spPr>
          <a:xfrm>
            <a:off x="2355914" y="1808984"/>
            <a:ext cx="1188677" cy="1547840"/>
          </a:xfrm>
          <a:solidFill>
            <a:srgbClr val="D9DADB"/>
          </a:solidFill>
        </p:spPr>
        <p:txBody>
          <a:bodyPr/>
          <a:lstStyle>
            <a:lvl1pPr marL="0" indent="0">
              <a:buNone/>
              <a:defRPr sz="1400"/>
            </a:lvl1pPr>
          </a:lstStyle>
          <a:p>
            <a:r>
              <a:rPr lang="en-US" dirty="0"/>
              <a:t>Insert picture</a:t>
            </a:r>
          </a:p>
        </p:txBody>
      </p:sp>
      <p:sp>
        <p:nvSpPr>
          <p:cNvPr id="25" name="Picture Placeholder 3"/>
          <p:cNvSpPr>
            <a:spLocks noGrp="1"/>
          </p:cNvSpPr>
          <p:nvPr>
            <p:ph type="pic" sz="quarter" idx="18" hasCustomPrompt="1"/>
          </p:nvPr>
        </p:nvSpPr>
        <p:spPr>
          <a:xfrm>
            <a:off x="7287766" y="1808984"/>
            <a:ext cx="1188677" cy="1547840"/>
          </a:xfrm>
          <a:solidFill>
            <a:srgbClr val="D9DADB"/>
          </a:solidFill>
        </p:spPr>
        <p:txBody>
          <a:bodyPr/>
          <a:lstStyle>
            <a:lvl1pPr marL="0" indent="0">
              <a:buNone/>
              <a:defRPr sz="1400"/>
            </a:lvl1pPr>
          </a:lstStyle>
          <a:p>
            <a:r>
              <a:rPr lang="en-US" dirty="0"/>
              <a:t>Insert picture</a:t>
            </a:r>
          </a:p>
        </p:txBody>
      </p:sp>
      <p:sp>
        <p:nvSpPr>
          <p:cNvPr id="6" name="Text Placeholder 5"/>
          <p:cNvSpPr>
            <a:spLocks noGrp="1"/>
          </p:cNvSpPr>
          <p:nvPr>
            <p:ph type="body" sz="quarter" idx="19" hasCustomPrompt="1"/>
          </p:nvPr>
        </p:nvSpPr>
        <p:spPr>
          <a:xfrm>
            <a:off x="3770065"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3770065"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3770065"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014948"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014948"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0" name="Text Placeholder 5"/>
          <p:cNvSpPr>
            <a:spLocks noGrp="1"/>
          </p:cNvSpPr>
          <p:nvPr>
            <p:ph type="body" sz="quarter" idx="24" hasCustomPrompt="1"/>
          </p:nvPr>
        </p:nvSpPr>
        <p:spPr>
          <a:xfrm>
            <a:off x="8701917"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31" name="Text Placeholder 5"/>
          <p:cNvSpPr>
            <a:spLocks noGrp="1"/>
          </p:cNvSpPr>
          <p:nvPr>
            <p:ph type="body" sz="quarter" idx="25" hasCustomPrompt="1"/>
          </p:nvPr>
        </p:nvSpPr>
        <p:spPr>
          <a:xfrm>
            <a:off x="8701917"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32" name="Text Placeholder 5"/>
          <p:cNvSpPr>
            <a:spLocks noGrp="1"/>
          </p:cNvSpPr>
          <p:nvPr>
            <p:ph type="body" sz="quarter" idx="26" hasCustomPrompt="1"/>
          </p:nvPr>
        </p:nvSpPr>
        <p:spPr>
          <a:xfrm>
            <a:off x="8701917"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33" name="Text Placeholder 5"/>
          <p:cNvSpPr>
            <a:spLocks noGrp="1"/>
          </p:cNvSpPr>
          <p:nvPr>
            <p:ph type="body" sz="quarter" idx="27" hasCustomPrompt="1"/>
          </p:nvPr>
        </p:nvSpPr>
        <p:spPr>
          <a:xfrm>
            <a:off x="8946800"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34" name="Text Placeholder 5"/>
          <p:cNvSpPr>
            <a:spLocks noGrp="1"/>
          </p:cNvSpPr>
          <p:nvPr>
            <p:ph type="body" sz="quarter" idx="28" hasCustomPrompt="1"/>
          </p:nvPr>
        </p:nvSpPr>
        <p:spPr>
          <a:xfrm>
            <a:off x="8946800"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Tree>
    <p:extLst>
      <p:ext uri="{BB962C8B-B14F-4D97-AF65-F5344CB8AC3E}">
        <p14:creationId xmlns:p14="http://schemas.microsoft.com/office/powerpoint/2010/main" val="3607071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ac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6580B400-49DF-489E-B82C-8D138BFCC234}"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id="{6B969E7B-9C39-4443-9B02-74C1E7C5CCAC}"/>
              </a:ext>
            </a:extLst>
          </p:cNvPr>
          <p:cNvGrpSpPr/>
          <p:nvPr/>
        </p:nvGrpSpPr>
        <p:grpSpPr>
          <a:xfrm>
            <a:off x="3770065" y="2868319"/>
            <a:ext cx="171180" cy="171180"/>
            <a:chOff x="3392092" y="1841122"/>
            <a:chExt cx="646508" cy="646508"/>
          </a:xfrm>
        </p:grpSpPr>
        <p:sp>
          <p:nvSpPr>
            <p:cNvPr id="9" name="Rechteck 14">
              <a:extLst>
                <a:ext uri="{FF2B5EF4-FFF2-40B4-BE49-F238E27FC236}">
                  <a16:creationId xmlns:a16="http://schemas.microsoft.com/office/drawing/2014/main"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id="{DED6A25A-5DE2-1441-8BA2-C68D3B4F9209}"/>
              </a:ext>
            </a:extLst>
          </p:cNvPr>
          <p:cNvGrpSpPr>
            <a:grpSpLocks noChangeAspect="1"/>
          </p:cNvGrpSpPr>
          <p:nvPr>
            <p:custDataLst>
              <p:tags r:id="rId1"/>
            </p:custDataLst>
          </p:nvPr>
        </p:nvGrpSpPr>
        <p:grpSpPr>
          <a:xfrm>
            <a:off x="3770066" y="3153207"/>
            <a:ext cx="171180" cy="171180"/>
            <a:chOff x="328396" y="5313940"/>
            <a:chExt cx="720000" cy="720000"/>
          </a:xfrm>
        </p:grpSpPr>
        <p:sp>
          <p:nvSpPr>
            <p:cNvPr id="12" name="Rectangle 4">
              <a:extLst>
                <a:ext uri="{FF2B5EF4-FFF2-40B4-BE49-F238E27FC236}">
                  <a16:creationId xmlns:a16="http://schemas.microsoft.com/office/drawing/2014/main"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grpSp>
        <p:nvGrpSpPr>
          <p:cNvPr id="14" name="Gruppieren 2">
            <a:extLst>
              <a:ext uri="{FF2B5EF4-FFF2-40B4-BE49-F238E27FC236}">
                <a16:creationId xmlns:a16="http://schemas.microsoft.com/office/drawing/2014/main" id="{BE697CE9-EBDE-6B4A-BE70-582D92A8A831}"/>
              </a:ext>
            </a:extLst>
          </p:cNvPr>
          <p:cNvGrpSpPr/>
          <p:nvPr/>
        </p:nvGrpSpPr>
        <p:grpSpPr>
          <a:xfrm>
            <a:off x="8701917" y="2868319"/>
            <a:ext cx="171180" cy="171180"/>
            <a:chOff x="3392092" y="1841122"/>
            <a:chExt cx="646508" cy="646508"/>
          </a:xfrm>
        </p:grpSpPr>
        <p:sp>
          <p:nvSpPr>
            <p:cNvPr id="15" name="Rechteck 14">
              <a:extLst>
                <a:ext uri="{FF2B5EF4-FFF2-40B4-BE49-F238E27FC236}">
                  <a16:creationId xmlns:a16="http://schemas.microsoft.com/office/drawing/2014/main"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6" name="Freeform 15">
              <a:extLst>
                <a:ext uri="{FF2B5EF4-FFF2-40B4-BE49-F238E27FC236}">
                  <a16:creationId xmlns:a16="http://schemas.microsoft.com/office/drawing/2014/main"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7" name="Group 3">
            <a:extLst>
              <a:ext uri="{FF2B5EF4-FFF2-40B4-BE49-F238E27FC236}">
                <a16:creationId xmlns:a16="http://schemas.microsoft.com/office/drawing/2014/main" id="{7104BADD-8CD1-6F4A-B894-869C3BDB3EEB}"/>
              </a:ext>
            </a:extLst>
          </p:cNvPr>
          <p:cNvGrpSpPr>
            <a:grpSpLocks noChangeAspect="1"/>
          </p:cNvGrpSpPr>
          <p:nvPr>
            <p:custDataLst>
              <p:tags r:id="rId2"/>
            </p:custDataLst>
          </p:nvPr>
        </p:nvGrpSpPr>
        <p:grpSpPr>
          <a:xfrm>
            <a:off x="8701918" y="3153207"/>
            <a:ext cx="171180" cy="171180"/>
            <a:chOff x="328396" y="5313940"/>
            <a:chExt cx="720000" cy="720000"/>
          </a:xfrm>
        </p:grpSpPr>
        <p:sp>
          <p:nvSpPr>
            <p:cNvPr id="18" name="Rectangle 4">
              <a:extLst>
                <a:ext uri="{FF2B5EF4-FFF2-40B4-BE49-F238E27FC236}">
                  <a16:creationId xmlns:a16="http://schemas.microsoft.com/office/drawing/2014/main"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9" name="Freeform 76">
              <a:extLst>
                <a:ext uri="{FF2B5EF4-FFF2-40B4-BE49-F238E27FC236}">
                  <a16:creationId xmlns:a16="http://schemas.microsoft.com/office/drawing/2014/main"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20" name="Straight Connector 19"/>
          <p:cNvCxnSpPr/>
          <p:nvPr/>
        </p:nvCxnSpPr>
        <p:spPr>
          <a:xfrm>
            <a:off x="2371725"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87766"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7" hasCustomPrompt="1"/>
          </p:nvPr>
        </p:nvSpPr>
        <p:spPr>
          <a:xfrm>
            <a:off x="2355914" y="1808984"/>
            <a:ext cx="1188677" cy="1547840"/>
          </a:xfrm>
          <a:solidFill>
            <a:srgbClr val="D9DADB"/>
          </a:solidFill>
        </p:spPr>
        <p:txBody>
          <a:bodyPr/>
          <a:lstStyle>
            <a:lvl1pPr marL="0" indent="0">
              <a:buNone/>
              <a:defRPr sz="1400"/>
            </a:lvl1pPr>
          </a:lstStyle>
          <a:p>
            <a:r>
              <a:rPr lang="en-US" dirty="0"/>
              <a:t>Insert picture</a:t>
            </a:r>
          </a:p>
        </p:txBody>
      </p:sp>
      <p:sp>
        <p:nvSpPr>
          <p:cNvPr id="25" name="Picture Placeholder 3"/>
          <p:cNvSpPr>
            <a:spLocks noGrp="1"/>
          </p:cNvSpPr>
          <p:nvPr>
            <p:ph type="pic" sz="quarter" idx="18" hasCustomPrompt="1"/>
          </p:nvPr>
        </p:nvSpPr>
        <p:spPr>
          <a:xfrm>
            <a:off x="7287766" y="1808984"/>
            <a:ext cx="1188677" cy="1547840"/>
          </a:xfrm>
          <a:solidFill>
            <a:srgbClr val="D9DADB"/>
          </a:solidFill>
        </p:spPr>
        <p:txBody>
          <a:bodyPr/>
          <a:lstStyle>
            <a:lvl1pPr marL="0" indent="0">
              <a:buNone/>
              <a:defRPr sz="1400"/>
            </a:lvl1pPr>
          </a:lstStyle>
          <a:p>
            <a:r>
              <a:rPr lang="en-US" dirty="0"/>
              <a:t>Insert picture</a:t>
            </a:r>
          </a:p>
        </p:txBody>
      </p:sp>
      <p:sp>
        <p:nvSpPr>
          <p:cNvPr id="6" name="Text Placeholder 5"/>
          <p:cNvSpPr>
            <a:spLocks noGrp="1"/>
          </p:cNvSpPr>
          <p:nvPr>
            <p:ph type="body" sz="quarter" idx="19" hasCustomPrompt="1"/>
          </p:nvPr>
        </p:nvSpPr>
        <p:spPr>
          <a:xfrm>
            <a:off x="3770065"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3770065"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3770065"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014948"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014948"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0" name="Text Placeholder 5"/>
          <p:cNvSpPr>
            <a:spLocks noGrp="1"/>
          </p:cNvSpPr>
          <p:nvPr>
            <p:ph type="body" sz="quarter" idx="24" hasCustomPrompt="1"/>
          </p:nvPr>
        </p:nvSpPr>
        <p:spPr>
          <a:xfrm>
            <a:off x="8701917"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31" name="Text Placeholder 5"/>
          <p:cNvSpPr>
            <a:spLocks noGrp="1"/>
          </p:cNvSpPr>
          <p:nvPr>
            <p:ph type="body" sz="quarter" idx="25" hasCustomPrompt="1"/>
          </p:nvPr>
        </p:nvSpPr>
        <p:spPr>
          <a:xfrm>
            <a:off x="8701917"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32" name="Text Placeholder 5"/>
          <p:cNvSpPr>
            <a:spLocks noGrp="1"/>
          </p:cNvSpPr>
          <p:nvPr>
            <p:ph type="body" sz="quarter" idx="26" hasCustomPrompt="1"/>
          </p:nvPr>
        </p:nvSpPr>
        <p:spPr>
          <a:xfrm>
            <a:off x="8701917"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33" name="Text Placeholder 5"/>
          <p:cNvSpPr>
            <a:spLocks noGrp="1"/>
          </p:cNvSpPr>
          <p:nvPr>
            <p:ph type="body" sz="quarter" idx="27" hasCustomPrompt="1"/>
          </p:nvPr>
        </p:nvSpPr>
        <p:spPr>
          <a:xfrm>
            <a:off x="8946800"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34" name="Text Placeholder 5"/>
          <p:cNvSpPr>
            <a:spLocks noGrp="1"/>
          </p:cNvSpPr>
          <p:nvPr>
            <p:ph type="body" sz="quarter" idx="28" hasCustomPrompt="1"/>
          </p:nvPr>
        </p:nvSpPr>
        <p:spPr>
          <a:xfrm>
            <a:off x="8946800"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grpSp>
        <p:nvGrpSpPr>
          <p:cNvPr id="35" name="Gruppieren 2">
            <a:extLst>
              <a:ext uri="{FF2B5EF4-FFF2-40B4-BE49-F238E27FC236}">
                <a16:creationId xmlns:a16="http://schemas.microsoft.com/office/drawing/2014/main" id="{BE697CE9-EBDE-6B4A-BE70-582D92A8A831}"/>
              </a:ext>
            </a:extLst>
          </p:cNvPr>
          <p:cNvGrpSpPr/>
          <p:nvPr/>
        </p:nvGrpSpPr>
        <p:grpSpPr>
          <a:xfrm>
            <a:off x="3770065" y="5045939"/>
            <a:ext cx="171180" cy="171180"/>
            <a:chOff x="3392092" y="1841122"/>
            <a:chExt cx="646508" cy="646508"/>
          </a:xfrm>
        </p:grpSpPr>
        <p:sp>
          <p:nvSpPr>
            <p:cNvPr id="36" name="Rechteck 14">
              <a:extLst>
                <a:ext uri="{FF2B5EF4-FFF2-40B4-BE49-F238E27FC236}">
                  <a16:creationId xmlns:a16="http://schemas.microsoft.com/office/drawing/2014/main"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37" name="Freeform 36">
              <a:extLst>
                <a:ext uri="{FF2B5EF4-FFF2-40B4-BE49-F238E27FC236}">
                  <a16:creationId xmlns:a16="http://schemas.microsoft.com/office/drawing/2014/main"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38" name="Group 3">
            <a:extLst>
              <a:ext uri="{FF2B5EF4-FFF2-40B4-BE49-F238E27FC236}">
                <a16:creationId xmlns:a16="http://schemas.microsoft.com/office/drawing/2014/main" id="{7104BADD-8CD1-6F4A-B894-869C3BDB3EEB}"/>
              </a:ext>
            </a:extLst>
          </p:cNvPr>
          <p:cNvGrpSpPr>
            <a:grpSpLocks noChangeAspect="1"/>
          </p:cNvGrpSpPr>
          <p:nvPr>
            <p:custDataLst>
              <p:tags r:id="rId3"/>
            </p:custDataLst>
          </p:nvPr>
        </p:nvGrpSpPr>
        <p:grpSpPr>
          <a:xfrm>
            <a:off x="3770066" y="5330827"/>
            <a:ext cx="171180" cy="171180"/>
            <a:chOff x="328396" y="5313940"/>
            <a:chExt cx="720000" cy="720000"/>
          </a:xfrm>
        </p:grpSpPr>
        <p:sp>
          <p:nvSpPr>
            <p:cNvPr id="39" name="Rectangle 4">
              <a:extLst>
                <a:ext uri="{FF2B5EF4-FFF2-40B4-BE49-F238E27FC236}">
                  <a16:creationId xmlns:a16="http://schemas.microsoft.com/office/drawing/2014/main"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40" name="Freeform 76">
              <a:extLst>
                <a:ext uri="{FF2B5EF4-FFF2-40B4-BE49-F238E27FC236}">
                  <a16:creationId xmlns:a16="http://schemas.microsoft.com/office/drawing/2014/main"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41" name="Straight Connector 40"/>
          <p:cNvCxnSpPr/>
          <p:nvPr/>
        </p:nvCxnSpPr>
        <p:spPr>
          <a:xfrm>
            <a:off x="2355914" y="565583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2" name="Picture Placeholder 3"/>
          <p:cNvSpPr>
            <a:spLocks noGrp="1"/>
          </p:cNvSpPr>
          <p:nvPr>
            <p:ph type="pic" sz="quarter" idx="29" hasCustomPrompt="1"/>
          </p:nvPr>
        </p:nvSpPr>
        <p:spPr>
          <a:xfrm>
            <a:off x="2355914" y="3986604"/>
            <a:ext cx="1188677" cy="1547840"/>
          </a:xfrm>
          <a:solidFill>
            <a:srgbClr val="D9DADB"/>
          </a:solidFill>
        </p:spPr>
        <p:txBody>
          <a:bodyPr/>
          <a:lstStyle>
            <a:lvl1pPr marL="0" indent="0">
              <a:buNone/>
              <a:defRPr sz="1400"/>
            </a:lvl1pPr>
          </a:lstStyle>
          <a:p>
            <a:r>
              <a:rPr lang="en-US" dirty="0"/>
              <a:t>Insert picture</a:t>
            </a:r>
          </a:p>
        </p:txBody>
      </p:sp>
      <p:sp>
        <p:nvSpPr>
          <p:cNvPr id="43" name="Text Placeholder 5"/>
          <p:cNvSpPr>
            <a:spLocks noGrp="1"/>
          </p:cNvSpPr>
          <p:nvPr>
            <p:ph type="body" sz="quarter" idx="30" hasCustomPrompt="1"/>
          </p:nvPr>
        </p:nvSpPr>
        <p:spPr>
          <a:xfrm>
            <a:off x="3770065" y="398614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44" name="Text Placeholder 5"/>
          <p:cNvSpPr>
            <a:spLocks noGrp="1"/>
          </p:cNvSpPr>
          <p:nvPr>
            <p:ph type="body" sz="quarter" idx="31" hasCustomPrompt="1"/>
          </p:nvPr>
        </p:nvSpPr>
        <p:spPr>
          <a:xfrm>
            <a:off x="3770065" y="419795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45" name="Text Placeholder 5"/>
          <p:cNvSpPr>
            <a:spLocks noGrp="1"/>
          </p:cNvSpPr>
          <p:nvPr>
            <p:ph type="body" sz="quarter" idx="32" hasCustomPrompt="1"/>
          </p:nvPr>
        </p:nvSpPr>
        <p:spPr>
          <a:xfrm>
            <a:off x="3770065" y="449453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46" name="Text Placeholder 5"/>
          <p:cNvSpPr>
            <a:spLocks noGrp="1"/>
          </p:cNvSpPr>
          <p:nvPr>
            <p:ph type="body" sz="quarter" idx="33" hasCustomPrompt="1"/>
          </p:nvPr>
        </p:nvSpPr>
        <p:spPr>
          <a:xfrm>
            <a:off x="4014948" y="502320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47" name="Text Placeholder 5"/>
          <p:cNvSpPr>
            <a:spLocks noGrp="1"/>
          </p:cNvSpPr>
          <p:nvPr>
            <p:ph type="body" sz="quarter" idx="34" hasCustomPrompt="1"/>
          </p:nvPr>
        </p:nvSpPr>
        <p:spPr>
          <a:xfrm>
            <a:off x="4014948" y="530601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Tree>
    <p:extLst>
      <p:ext uri="{BB962C8B-B14F-4D97-AF65-F5344CB8AC3E}">
        <p14:creationId xmlns:p14="http://schemas.microsoft.com/office/powerpoint/2010/main" val="1132001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ntac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279C7CF9-AE45-4637-9DF5-AFC713D6D2FE}"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id="{6B969E7B-9C39-4443-9B02-74C1E7C5CCAC}"/>
              </a:ext>
            </a:extLst>
          </p:cNvPr>
          <p:cNvGrpSpPr/>
          <p:nvPr/>
        </p:nvGrpSpPr>
        <p:grpSpPr>
          <a:xfrm>
            <a:off x="3770065" y="2868319"/>
            <a:ext cx="171180" cy="171180"/>
            <a:chOff x="3392092" y="1841122"/>
            <a:chExt cx="646508" cy="646508"/>
          </a:xfrm>
        </p:grpSpPr>
        <p:sp>
          <p:nvSpPr>
            <p:cNvPr id="9" name="Rechteck 14">
              <a:extLst>
                <a:ext uri="{FF2B5EF4-FFF2-40B4-BE49-F238E27FC236}">
                  <a16:creationId xmlns:a16="http://schemas.microsoft.com/office/drawing/2014/main"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id="{DED6A25A-5DE2-1441-8BA2-C68D3B4F9209}"/>
              </a:ext>
            </a:extLst>
          </p:cNvPr>
          <p:cNvGrpSpPr>
            <a:grpSpLocks noChangeAspect="1"/>
          </p:cNvGrpSpPr>
          <p:nvPr>
            <p:custDataLst>
              <p:tags r:id="rId1"/>
            </p:custDataLst>
          </p:nvPr>
        </p:nvGrpSpPr>
        <p:grpSpPr>
          <a:xfrm>
            <a:off x="3770066" y="3153207"/>
            <a:ext cx="171180" cy="171180"/>
            <a:chOff x="328396" y="5313940"/>
            <a:chExt cx="720000" cy="720000"/>
          </a:xfrm>
        </p:grpSpPr>
        <p:sp>
          <p:nvSpPr>
            <p:cNvPr id="12" name="Rectangle 4">
              <a:extLst>
                <a:ext uri="{FF2B5EF4-FFF2-40B4-BE49-F238E27FC236}">
                  <a16:creationId xmlns:a16="http://schemas.microsoft.com/office/drawing/2014/main"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grpSp>
        <p:nvGrpSpPr>
          <p:cNvPr id="14" name="Gruppieren 2">
            <a:extLst>
              <a:ext uri="{FF2B5EF4-FFF2-40B4-BE49-F238E27FC236}">
                <a16:creationId xmlns:a16="http://schemas.microsoft.com/office/drawing/2014/main" id="{BE697CE9-EBDE-6B4A-BE70-582D92A8A831}"/>
              </a:ext>
            </a:extLst>
          </p:cNvPr>
          <p:cNvGrpSpPr/>
          <p:nvPr/>
        </p:nvGrpSpPr>
        <p:grpSpPr>
          <a:xfrm>
            <a:off x="8701917" y="2868319"/>
            <a:ext cx="171180" cy="171180"/>
            <a:chOff x="3392092" y="1841122"/>
            <a:chExt cx="646508" cy="646508"/>
          </a:xfrm>
        </p:grpSpPr>
        <p:sp>
          <p:nvSpPr>
            <p:cNvPr id="15" name="Rechteck 14">
              <a:extLst>
                <a:ext uri="{FF2B5EF4-FFF2-40B4-BE49-F238E27FC236}">
                  <a16:creationId xmlns:a16="http://schemas.microsoft.com/office/drawing/2014/main"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6" name="Freeform 15">
              <a:extLst>
                <a:ext uri="{FF2B5EF4-FFF2-40B4-BE49-F238E27FC236}">
                  <a16:creationId xmlns:a16="http://schemas.microsoft.com/office/drawing/2014/main"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7" name="Group 3">
            <a:extLst>
              <a:ext uri="{FF2B5EF4-FFF2-40B4-BE49-F238E27FC236}">
                <a16:creationId xmlns:a16="http://schemas.microsoft.com/office/drawing/2014/main" id="{7104BADD-8CD1-6F4A-B894-869C3BDB3EEB}"/>
              </a:ext>
            </a:extLst>
          </p:cNvPr>
          <p:cNvGrpSpPr>
            <a:grpSpLocks noChangeAspect="1"/>
          </p:cNvGrpSpPr>
          <p:nvPr>
            <p:custDataLst>
              <p:tags r:id="rId2"/>
            </p:custDataLst>
          </p:nvPr>
        </p:nvGrpSpPr>
        <p:grpSpPr>
          <a:xfrm>
            <a:off x="8701918" y="3153207"/>
            <a:ext cx="171180" cy="171180"/>
            <a:chOff x="328396" y="5313940"/>
            <a:chExt cx="720000" cy="720000"/>
          </a:xfrm>
        </p:grpSpPr>
        <p:sp>
          <p:nvSpPr>
            <p:cNvPr id="18" name="Rectangle 4">
              <a:extLst>
                <a:ext uri="{FF2B5EF4-FFF2-40B4-BE49-F238E27FC236}">
                  <a16:creationId xmlns:a16="http://schemas.microsoft.com/office/drawing/2014/main"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9" name="Freeform 76">
              <a:extLst>
                <a:ext uri="{FF2B5EF4-FFF2-40B4-BE49-F238E27FC236}">
                  <a16:creationId xmlns:a16="http://schemas.microsoft.com/office/drawing/2014/main"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20" name="Straight Connector 19"/>
          <p:cNvCxnSpPr/>
          <p:nvPr/>
        </p:nvCxnSpPr>
        <p:spPr>
          <a:xfrm>
            <a:off x="2371725"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87766"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7" hasCustomPrompt="1"/>
          </p:nvPr>
        </p:nvSpPr>
        <p:spPr>
          <a:xfrm>
            <a:off x="2355914" y="1808984"/>
            <a:ext cx="1188677" cy="1547840"/>
          </a:xfrm>
          <a:solidFill>
            <a:srgbClr val="D9DADB"/>
          </a:solidFill>
        </p:spPr>
        <p:txBody>
          <a:bodyPr/>
          <a:lstStyle>
            <a:lvl1pPr marL="0" indent="0">
              <a:buNone/>
              <a:defRPr sz="1400"/>
            </a:lvl1pPr>
          </a:lstStyle>
          <a:p>
            <a:r>
              <a:rPr lang="en-US" dirty="0"/>
              <a:t>Insert picture</a:t>
            </a:r>
          </a:p>
        </p:txBody>
      </p:sp>
      <p:sp>
        <p:nvSpPr>
          <p:cNvPr id="25" name="Picture Placeholder 3"/>
          <p:cNvSpPr>
            <a:spLocks noGrp="1"/>
          </p:cNvSpPr>
          <p:nvPr>
            <p:ph type="pic" sz="quarter" idx="18" hasCustomPrompt="1"/>
          </p:nvPr>
        </p:nvSpPr>
        <p:spPr>
          <a:xfrm>
            <a:off x="7287766" y="1808984"/>
            <a:ext cx="1188677" cy="1547840"/>
          </a:xfrm>
          <a:solidFill>
            <a:srgbClr val="D9DADB"/>
          </a:solidFill>
        </p:spPr>
        <p:txBody>
          <a:bodyPr/>
          <a:lstStyle>
            <a:lvl1pPr marL="0" indent="0">
              <a:buNone/>
              <a:defRPr sz="1400"/>
            </a:lvl1pPr>
          </a:lstStyle>
          <a:p>
            <a:r>
              <a:rPr lang="en-US" dirty="0"/>
              <a:t>Insert picture</a:t>
            </a:r>
          </a:p>
        </p:txBody>
      </p:sp>
      <p:sp>
        <p:nvSpPr>
          <p:cNvPr id="6" name="Text Placeholder 5"/>
          <p:cNvSpPr>
            <a:spLocks noGrp="1"/>
          </p:cNvSpPr>
          <p:nvPr>
            <p:ph type="body" sz="quarter" idx="19" hasCustomPrompt="1"/>
          </p:nvPr>
        </p:nvSpPr>
        <p:spPr>
          <a:xfrm>
            <a:off x="3770065"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3770065"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3770065"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014948"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014948"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0" name="Text Placeholder 5"/>
          <p:cNvSpPr>
            <a:spLocks noGrp="1"/>
          </p:cNvSpPr>
          <p:nvPr>
            <p:ph type="body" sz="quarter" idx="24" hasCustomPrompt="1"/>
          </p:nvPr>
        </p:nvSpPr>
        <p:spPr>
          <a:xfrm>
            <a:off x="8701917"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31" name="Text Placeholder 5"/>
          <p:cNvSpPr>
            <a:spLocks noGrp="1"/>
          </p:cNvSpPr>
          <p:nvPr>
            <p:ph type="body" sz="quarter" idx="25" hasCustomPrompt="1"/>
          </p:nvPr>
        </p:nvSpPr>
        <p:spPr>
          <a:xfrm>
            <a:off x="8701917"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32" name="Text Placeholder 5"/>
          <p:cNvSpPr>
            <a:spLocks noGrp="1"/>
          </p:cNvSpPr>
          <p:nvPr>
            <p:ph type="body" sz="quarter" idx="26" hasCustomPrompt="1"/>
          </p:nvPr>
        </p:nvSpPr>
        <p:spPr>
          <a:xfrm>
            <a:off x="8701917"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33" name="Text Placeholder 5"/>
          <p:cNvSpPr>
            <a:spLocks noGrp="1"/>
          </p:cNvSpPr>
          <p:nvPr>
            <p:ph type="body" sz="quarter" idx="27" hasCustomPrompt="1"/>
          </p:nvPr>
        </p:nvSpPr>
        <p:spPr>
          <a:xfrm>
            <a:off x="8946800"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34" name="Text Placeholder 5"/>
          <p:cNvSpPr>
            <a:spLocks noGrp="1"/>
          </p:cNvSpPr>
          <p:nvPr>
            <p:ph type="body" sz="quarter" idx="28" hasCustomPrompt="1"/>
          </p:nvPr>
        </p:nvSpPr>
        <p:spPr>
          <a:xfrm>
            <a:off x="8946800"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grpSp>
        <p:nvGrpSpPr>
          <p:cNvPr id="35" name="Gruppieren 2">
            <a:extLst>
              <a:ext uri="{FF2B5EF4-FFF2-40B4-BE49-F238E27FC236}">
                <a16:creationId xmlns:a16="http://schemas.microsoft.com/office/drawing/2014/main" id="{BE697CE9-EBDE-6B4A-BE70-582D92A8A831}"/>
              </a:ext>
            </a:extLst>
          </p:cNvPr>
          <p:cNvGrpSpPr/>
          <p:nvPr/>
        </p:nvGrpSpPr>
        <p:grpSpPr>
          <a:xfrm>
            <a:off x="3770065" y="5045939"/>
            <a:ext cx="171180" cy="171180"/>
            <a:chOff x="3392092" y="1841122"/>
            <a:chExt cx="646508" cy="646508"/>
          </a:xfrm>
        </p:grpSpPr>
        <p:sp>
          <p:nvSpPr>
            <p:cNvPr id="36" name="Rechteck 14">
              <a:extLst>
                <a:ext uri="{FF2B5EF4-FFF2-40B4-BE49-F238E27FC236}">
                  <a16:creationId xmlns:a16="http://schemas.microsoft.com/office/drawing/2014/main"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37" name="Freeform 36">
              <a:extLst>
                <a:ext uri="{FF2B5EF4-FFF2-40B4-BE49-F238E27FC236}">
                  <a16:creationId xmlns:a16="http://schemas.microsoft.com/office/drawing/2014/main"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38" name="Group 3">
            <a:extLst>
              <a:ext uri="{FF2B5EF4-FFF2-40B4-BE49-F238E27FC236}">
                <a16:creationId xmlns:a16="http://schemas.microsoft.com/office/drawing/2014/main" id="{7104BADD-8CD1-6F4A-B894-869C3BDB3EEB}"/>
              </a:ext>
            </a:extLst>
          </p:cNvPr>
          <p:cNvGrpSpPr>
            <a:grpSpLocks noChangeAspect="1"/>
          </p:cNvGrpSpPr>
          <p:nvPr>
            <p:custDataLst>
              <p:tags r:id="rId3"/>
            </p:custDataLst>
          </p:nvPr>
        </p:nvGrpSpPr>
        <p:grpSpPr>
          <a:xfrm>
            <a:off x="3770066" y="5330827"/>
            <a:ext cx="171180" cy="171180"/>
            <a:chOff x="328396" y="5313940"/>
            <a:chExt cx="720000" cy="720000"/>
          </a:xfrm>
        </p:grpSpPr>
        <p:sp>
          <p:nvSpPr>
            <p:cNvPr id="39" name="Rectangle 4">
              <a:extLst>
                <a:ext uri="{FF2B5EF4-FFF2-40B4-BE49-F238E27FC236}">
                  <a16:creationId xmlns:a16="http://schemas.microsoft.com/office/drawing/2014/main"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40" name="Freeform 76">
              <a:extLst>
                <a:ext uri="{FF2B5EF4-FFF2-40B4-BE49-F238E27FC236}">
                  <a16:creationId xmlns:a16="http://schemas.microsoft.com/office/drawing/2014/main"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41" name="Straight Connector 40"/>
          <p:cNvCxnSpPr/>
          <p:nvPr/>
        </p:nvCxnSpPr>
        <p:spPr>
          <a:xfrm>
            <a:off x="2355914" y="565583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2" name="Picture Placeholder 3"/>
          <p:cNvSpPr>
            <a:spLocks noGrp="1"/>
          </p:cNvSpPr>
          <p:nvPr>
            <p:ph type="pic" sz="quarter" idx="29" hasCustomPrompt="1"/>
          </p:nvPr>
        </p:nvSpPr>
        <p:spPr>
          <a:xfrm>
            <a:off x="2355914" y="3986604"/>
            <a:ext cx="1188677" cy="1547840"/>
          </a:xfrm>
          <a:solidFill>
            <a:srgbClr val="D9DADB"/>
          </a:solidFill>
        </p:spPr>
        <p:txBody>
          <a:bodyPr/>
          <a:lstStyle>
            <a:lvl1pPr marL="0" indent="0">
              <a:buNone/>
              <a:defRPr sz="1400"/>
            </a:lvl1pPr>
          </a:lstStyle>
          <a:p>
            <a:r>
              <a:rPr lang="en-US" dirty="0"/>
              <a:t>Insert picture</a:t>
            </a:r>
          </a:p>
        </p:txBody>
      </p:sp>
      <p:sp>
        <p:nvSpPr>
          <p:cNvPr id="43" name="Text Placeholder 5"/>
          <p:cNvSpPr>
            <a:spLocks noGrp="1"/>
          </p:cNvSpPr>
          <p:nvPr>
            <p:ph type="body" sz="quarter" idx="30" hasCustomPrompt="1"/>
          </p:nvPr>
        </p:nvSpPr>
        <p:spPr>
          <a:xfrm>
            <a:off x="3770065" y="398614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44" name="Text Placeholder 5"/>
          <p:cNvSpPr>
            <a:spLocks noGrp="1"/>
          </p:cNvSpPr>
          <p:nvPr>
            <p:ph type="body" sz="quarter" idx="31" hasCustomPrompt="1"/>
          </p:nvPr>
        </p:nvSpPr>
        <p:spPr>
          <a:xfrm>
            <a:off x="3770065" y="419795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45" name="Text Placeholder 5"/>
          <p:cNvSpPr>
            <a:spLocks noGrp="1"/>
          </p:cNvSpPr>
          <p:nvPr>
            <p:ph type="body" sz="quarter" idx="32" hasCustomPrompt="1"/>
          </p:nvPr>
        </p:nvSpPr>
        <p:spPr>
          <a:xfrm>
            <a:off x="3770065" y="449453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46" name="Text Placeholder 5"/>
          <p:cNvSpPr>
            <a:spLocks noGrp="1"/>
          </p:cNvSpPr>
          <p:nvPr>
            <p:ph type="body" sz="quarter" idx="33" hasCustomPrompt="1"/>
          </p:nvPr>
        </p:nvSpPr>
        <p:spPr>
          <a:xfrm>
            <a:off x="4014948" y="502320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47" name="Text Placeholder 5"/>
          <p:cNvSpPr>
            <a:spLocks noGrp="1"/>
          </p:cNvSpPr>
          <p:nvPr>
            <p:ph type="body" sz="quarter" idx="34" hasCustomPrompt="1"/>
          </p:nvPr>
        </p:nvSpPr>
        <p:spPr>
          <a:xfrm>
            <a:off x="4014948" y="530601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grpSp>
        <p:nvGrpSpPr>
          <p:cNvPr id="48" name="Gruppieren 2">
            <a:extLst>
              <a:ext uri="{FF2B5EF4-FFF2-40B4-BE49-F238E27FC236}">
                <a16:creationId xmlns:a16="http://schemas.microsoft.com/office/drawing/2014/main" id="{BE697CE9-EBDE-6B4A-BE70-582D92A8A831}"/>
              </a:ext>
            </a:extLst>
          </p:cNvPr>
          <p:cNvGrpSpPr/>
          <p:nvPr/>
        </p:nvGrpSpPr>
        <p:grpSpPr>
          <a:xfrm>
            <a:off x="8701917" y="5043528"/>
            <a:ext cx="171180" cy="171180"/>
            <a:chOff x="3392092" y="1841122"/>
            <a:chExt cx="646508" cy="646508"/>
          </a:xfrm>
        </p:grpSpPr>
        <p:sp>
          <p:nvSpPr>
            <p:cNvPr id="49" name="Rechteck 14">
              <a:extLst>
                <a:ext uri="{FF2B5EF4-FFF2-40B4-BE49-F238E27FC236}">
                  <a16:creationId xmlns:a16="http://schemas.microsoft.com/office/drawing/2014/main"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50" name="Freeform 49">
              <a:extLst>
                <a:ext uri="{FF2B5EF4-FFF2-40B4-BE49-F238E27FC236}">
                  <a16:creationId xmlns:a16="http://schemas.microsoft.com/office/drawing/2014/main"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51" name="Group 3">
            <a:extLst>
              <a:ext uri="{FF2B5EF4-FFF2-40B4-BE49-F238E27FC236}">
                <a16:creationId xmlns:a16="http://schemas.microsoft.com/office/drawing/2014/main" id="{7104BADD-8CD1-6F4A-B894-869C3BDB3EEB}"/>
              </a:ext>
            </a:extLst>
          </p:cNvPr>
          <p:cNvGrpSpPr>
            <a:grpSpLocks noChangeAspect="1"/>
          </p:cNvGrpSpPr>
          <p:nvPr>
            <p:custDataLst>
              <p:tags r:id="rId4"/>
            </p:custDataLst>
          </p:nvPr>
        </p:nvGrpSpPr>
        <p:grpSpPr>
          <a:xfrm>
            <a:off x="8701918" y="5328416"/>
            <a:ext cx="171180" cy="171180"/>
            <a:chOff x="328396" y="5313940"/>
            <a:chExt cx="720000" cy="720000"/>
          </a:xfrm>
        </p:grpSpPr>
        <p:sp>
          <p:nvSpPr>
            <p:cNvPr id="52" name="Rectangle 4">
              <a:extLst>
                <a:ext uri="{FF2B5EF4-FFF2-40B4-BE49-F238E27FC236}">
                  <a16:creationId xmlns:a16="http://schemas.microsoft.com/office/drawing/2014/main"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53" name="Freeform 76">
              <a:extLst>
                <a:ext uri="{FF2B5EF4-FFF2-40B4-BE49-F238E27FC236}">
                  <a16:creationId xmlns:a16="http://schemas.microsoft.com/office/drawing/2014/main"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54" name="Straight Connector 53"/>
          <p:cNvCxnSpPr/>
          <p:nvPr/>
        </p:nvCxnSpPr>
        <p:spPr>
          <a:xfrm>
            <a:off x="7287766" y="5653422"/>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5" name="Picture Placeholder 3"/>
          <p:cNvSpPr>
            <a:spLocks noGrp="1"/>
          </p:cNvSpPr>
          <p:nvPr>
            <p:ph type="pic" sz="quarter" idx="35" hasCustomPrompt="1"/>
          </p:nvPr>
        </p:nvSpPr>
        <p:spPr>
          <a:xfrm>
            <a:off x="7287766" y="3984193"/>
            <a:ext cx="1188677" cy="1547840"/>
          </a:xfrm>
          <a:solidFill>
            <a:srgbClr val="D9DADB"/>
          </a:solidFill>
        </p:spPr>
        <p:txBody>
          <a:bodyPr/>
          <a:lstStyle>
            <a:lvl1pPr marL="0" indent="0">
              <a:buNone/>
              <a:defRPr sz="1400"/>
            </a:lvl1pPr>
          </a:lstStyle>
          <a:p>
            <a:r>
              <a:rPr lang="en-US" dirty="0"/>
              <a:t>Insert picture</a:t>
            </a:r>
          </a:p>
        </p:txBody>
      </p:sp>
      <p:sp>
        <p:nvSpPr>
          <p:cNvPr id="56" name="Text Placeholder 5"/>
          <p:cNvSpPr>
            <a:spLocks noGrp="1"/>
          </p:cNvSpPr>
          <p:nvPr>
            <p:ph type="body" sz="quarter" idx="36" hasCustomPrompt="1"/>
          </p:nvPr>
        </p:nvSpPr>
        <p:spPr>
          <a:xfrm>
            <a:off x="8701917" y="3983730"/>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57" name="Text Placeholder 5"/>
          <p:cNvSpPr>
            <a:spLocks noGrp="1"/>
          </p:cNvSpPr>
          <p:nvPr>
            <p:ph type="body" sz="quarter" idx="37" hasCustomPrompt="1"/>
          </p:nvPr>
        </p:nvSpPr>
        <p:spPr>
          <a:xfrm>
            <a:off x="8701917" y="4195546"/>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58" name="Text Placeholder 5"/>
          <p:cNvSpPr>
            <a:spLocks noGrp="1"/>
          </p:cNvSpPr>
          <p:nvPr>
            <p:ph type="body" sz="quarter" idx="38" hasCustomPrompt="1"/>
          </p:nvPr>
        </p:nvSpPr>
        <p:spPr>
          <a:xfrm>
            <a:off x="8701917" y="4492121"/>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59" name="Text Placeholder 5"/>
          <p:cNvSpPr>
            <a:spLocks noGrp="1"/>
          </p:cNvSpPr>
          <p:nvPr>
            <p:ph type="body" sz="quarter" idx="39" hasCustomPrompt="1"/>
          </p:nvPr>
        </p:nvSpPr>
        <p:spPr>
          <a:xfrm>
            <a:off x="8946800" y="5020797"/>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60" name="Text Placeholder 5"/>
          <p:cNvSpPr>
            <a:spLocks noGrp="1"/>
          </p:cNvSpPr>
          <p:nvPr>
            <p:ph type="body" sz="quarter" idx="40" hasCustomPrompt="1"/>
          </p:nvPr>
        </p:nvSpPr>
        <p:spPr>
          <a:xfrm>
            <a:off x="8946800" y="5303604"/>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Tree>
    <p:extLst>
      <p:ext uri="{BB962C8B-B14F-4D97-AF65-F5344CB8AC3E}">
        <p14:creationId xmlns:p14="http://schemas.microsoft.com/office/powerpoint/2010/main" val="667800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30" name="picture">
            <a:extLst>
              <a:ext uri="{FF2B5EF4-FFF2-40B4-BE49-F238E27FC236}">
                <a16:creationId xmlns:a16="http://schemas.microsoft.com/office/drawing/2014/main" id="{8BF907F5-A9CD-2740-AF54-6BACB62334AE}"/>
              </a:ext>
            </a:extLst>
          </p:cNvPr>
          <p:cNvPicPr>
            <a:picLocks noChangeAspect="1"/>
          </p:cNvPicPr>
          <p:nvPr/>
        </p:nvPicPr>
        <p:blipFill rotWithShape="1">
          <a:blip r:embed="rId2"/>
          <a:srcRect l="2437" t="1" r="7487" b="9924"/>
          <a:stretch/>
        </p:blipFill>
        <p:spPr>
          <a:xfrm>
            <a:off x="2620212" y="-8808"/>
            <a:ext cx="9697299" cy="6866807"/>
          </a:xfrm>
          <a:prstGeom prst="rect">
            <a:avLst/>
          </a:prstGeom>
        </p:spPr>
      </p:pic>
      <p:sp>
        <p:nvSpPr>
          <p:cNvPr id="29" name="shpPicture"/>
          <p:cNvSpPr/>
          <p:nvPr/>
        </p:nvSpPr>
        <p:spPr>
          <a:xfrm>
            <a:off x="0" y="0"/>
            <a:ext cx="4347306" cy="6858000"/>
          </a:xfrm>
          <a:custGeom>
            <a:avLst/>
            <a:gdLst>
              <a:gd name="connsiteX0" fmla="*/ 0 w 4347306"/>
              <a:gd name="connsiteY0" fmla="*/ 0 h 6858000"/>
              <a:gd name="connsiteX1" fmla="*/ 3252806 w 4347306"/>
              <a:gd name="connsiteY1" fmla="*/ 0 h 6858000"/>
              <a:gd name="connsiteX2" fmla="*/ 4347306 w 4347306"/>
              <a:gd name="connsiteY2" fmla="*/ 4140909 h 6858000"/>
              <a:gd name="connsiteX3" fmla="*/ 2943442 w 4347306"/>
              <a:gd name="connsiteY3" fmla="*/ 6858000 h 6858000"/>
              <a:gd name="connsiteX4" fmla="*/ 0 w 43473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306" h="6858000">
                <a:moveTo>
                  <a:pt x="0" y="0"/>
                </a:moveTo>
                <a:lnTo>
                  <a:pt x="3252806" y="0"/>
                </a:lnTo>
                <a:lnTo>
                  <a:pt x="4347306" y="4140909"/>
                </a:lnTo>
                <a:lnTo>
                  <a:pt x="294344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grpSp>
        <p:nvGrpSpPr>
          <p:cNvPr id="14" name="logo">
            <a:extLst>
              <a:ext uri="{FF2B5EF4-FFF2-40B4-BE49-F238E27FC236}">
                <a16:creationId xmlns:a16="http://schemas.microsoft.com/office/drawing/2014/main"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D76217CC-534C-41BF-930C-27B1184E95F2}" type="datetime5">
              <a:rPr lang="en-US" smtClean="0"/>
              <a:t>2-Dec-19</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a:t>Title of presentation (Insert / Header &amp; Footer / Apply to All)</a:t>
            </a:r>
            <a:endParaRPr lang="en-US" dirty="0"/>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a:t>
            </a:fld>
            <a:endParaRPr lang="en-US"/>
          </a:p>
        </p:txBody>
      </p:sp>
      <p:sp>
        <p:nvSpPr>
          <p:cNvPr id="2" name="Title 1"/>
          <p:cNvSpPr>
            <a:spLocks noGrp="1"/>
          </p:cNvSpPr>
          <p:nvPr>
            <p:ph type="ctrTitle" hasCustomPrompt="1"/>
          </p:nvPr>
        </p:nvSpPr>
        <p:spPr>
          <a:xfrm>
            <a:off x="4777671" y="2019727"/>
            <a:ext cx="3816000" cy="2236264"/>
          </a:xfrm>
        </p:spPr>
        <p:txBody>
          <a:bodyPr anchor="b"/>
          <a:lstStyle>
            <a:lvl1pPr algn="l">
              <a:defRPr sz="3600"/>
            </a:lvl1pPr>
          </a:lstStyle>
          <a:p>
            <a:r>
              <a:rPr lang="en-US" dirty="0"/>
              <a:t>Click to add thank you</a:t>
            </a:r>
          </a:p>
        </p:txBody>
      </p:sp>
    </p:spTree>
    <p:extLst>
      <p:ext uri="{BB962C8B-B14F-4D97-AF65-F5344CB8AC3E}">
        <p14:creationId xmlns:p14="http://schemas.microsoft.com/office/powerpoint/2010/main" val="2811016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5" name="Rectangle 4"/>
          <p:cNvSpPr/>
          <p:nvPr/>
        </p:nvSpPr>
        <p:spPr bwMode="white">
          <a:xfrm>
            <a:off x="0" y="0"/>
            <a:ext cx="514350" cy="162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2DD22AFC-145E-4433-8756-926F8A0E61FA}" type="datetime5">
              <a:rPr lang="en-US" smtClean="0"/>
              <a:t>2-Dec-19</a:t>
            </a:fld>
            <a:endParaRPr lang="en-US" dirty="0"/>
          </a:p>
        </p:txBody>
      </p:sp>
      <p:sp>
        <p:nvSpPr>
          <p:cNvPr id="7" name="Footer Placeholder 6"/>
          <p:cNvSpPr>
            <a:spLocks noGrp="1"/>
          </p:cNvSpPr>
          <p:nvPr>
            <p:ph type="ftr" sz="quarter" idx="11"/>
          </p:nvPr>
        </p:nvSpPr>
        <p:spPr/>
        <p:txBody>
          <a:bodyPr/>
          <a:lstStyle/>
          <a:p>
            <a:r>
              <a:rPr lang="en-US"/>
              <a:t>Title of presentation (Insert / Header &amp; Footer / Apply to All)</a:t>
            </a:r>
            <a:endParaRPr lang="en-US" dirty="0"/>
          </a:p>
        </p:txBody>
      </p:sp>
      <p:sp>
        <p:nvSpPr>
          <p:cNvPr id="8" name="Slide Number Placeholder 7"/>
          <p:cNvSpPr>
            <a:spLocks noGrp="1"/>
          </p:cNvSpPr>
          <p:nvPr>
            <p:ph type="sldNum" sz="quarter" idx="12"/>
          </p:nvPr>
        </p:nvSpPr>
        <p:spPr/>
        <p:txBody>
          <a:bodyPr/>
          <a:lstStyle/>
          <a:p>
            <a:fld id="{5F3E29E4-0979-4FCA-B4C5-5FC6044C982A}" type="slidenum">
              <a:rPr lang="en-US" smtClean="0"/>
              <a:pPr/>
              <a:t>‹#›</a:t>
            </a:fld>
            <a:endParaRPr lang="en-US"/>
          </a:p>
        </p:txBody>
      </p:sp>
      <p:sp>
        <p:nvSpPr>
          <p:cNvPr id="10"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4001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AF5B2FD7-A1C3-4F99-9996-6254468DC4CB}" type="datetime5">
              <a:rPr lang="en-US" smtClean="0"/>
              <a:t>2-Dec-19</a:t>
            </a:fld>
            <a:endParaRPr lang="en-US" dirty="0"/>
          </a:p>
        </p:txBody>
      </p:sp>
      <p:sp>
        <p:nvSpPr>
          <p:cNvPr id="8" name="Footer Placeholder 7"/>
          <p:cNvSpPr>
            <a:spLocks noGrp="1"/>
          </p:cNvSpPr>
          <p:nvPr>
            <p:ph type="ftr" sz="quarter" idx="11"/>
          </p:nvPr>
        </p:nvSpPr>
        <p:spPr/>
        <p:txBody>
          <a:bodyPr/>
          <a:lstStyle/>
          <a:p>
            <a:r>
              <a:rPr lang="en-US"/>
              <a:t>Title of presentation (Insert / Header &amp; Footer / Apply to All)</a:t>
            </a:r>
            <a:endParaRPr lang="en-US" dirty="0"/>
          </a:p>
        </p:txBody>
      </p:sp>
      <p:sp>
        <p:nvSpPr>
          <p:cNvPr id="9" name="Slide Number Placeholder 8"/>
          <p:cNvSpPr>
            <a:spLocks noGrp="1"/>
          </p:cNvSpPr>
          <p:nvPr>
            <p:ph type="sldNum" sz="quarter" idx="12"/>
          </p:nvPr>
        </p:nvSpPr>
        <p:spPr/>
        <p:txBody>
          <a:bodyPr/>
          <a:lstStyle/>
          <a:p>
            <a:fld id="{5F3E29E4-0979-4FCA-B4C5-5FC6044C982A}" type="slidenum">
              <a:rPr lang="en-US" smtClean="0"/>
              <a:pPr/>
              <a:t>‹#›</a:t>
            </a:fld>
            <a:endParaRPr lang="en-US"/>
          </a:p>
        </p:txBody>
      </p:sp>
    </p:spTree>
    <p:extLst>
      <p:ext uri="{BB962C8B-B14F-4D97-AF65-F5344CB8AC3E}">
        <p14:creationId xmlns:p14="http://schemas.microsoft.com/office/powerpoint/2010/main" val="334019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6278" y="404813"/>
            <a:ext cx="1400175" cy="5832474"/>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076400" y="404813"/>
            <a:ext cx="5943525" cy="583247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A1079567-0E61-4D85-B570-3273C3AD246A}" type="datetime5">
              <a:rPr lang="en-US" smtClean="0"/>
              <a:t>2-Dec-19</a:t>
            </a:fld>
            <a:endParaRPr lang="en-US" dirty="0"/>
          </a:p>
        </p:txBody>
      </p:sp>
      <p:sp>
        <p:nvSpPr>
          <p:cNvPr id="8" name="Footer Placeholder 7"/>
          <p:cNvSpPr>
            <a:spLocks noGrp="1"/>
          </p:cNvSpPr>
          <p:nvPr>
            <p:ph type="ftr" sz="quarter" idx="11"/>
          </p:nvPr>
        </p:nvSpPr>
        <p:spPr/>
        <p:txBody>
          <a:bodyPr/>
          <a:lstStyle/>
          <a:p>
            <a:r>
              <a:rPr lang="en-US"/>
              <a:t>Title of presentation (Insert / Header &amp; Footer / Apply to All)</a:t>
            </a:r>
            <a:endParaRPr lang="en-US" dirty="0"/>
          </a:p>
        </p:txBody>
      </p:sp>
      <p:sp>
        <p:nvSpPr>
          <p:cNvPr id="9" name="Slide Number Placeholder 8"/>
          <p:cNvSpPr>
            <a:spLocks noGrp="1"/>
          </p:cNvSpPr>
          <p:nvPr>
            <p:ph type="sldNum" sz="quarter" idx="12"/>
          </p:nvPr>
        </p:nvSpPr>
        <p:spPr/>
        <p:txBody>
          <a:bodyPr/>
          <a:lstStyle/>
          <a:p>
            <a:fld id="{5F3E29E4-0979-4FCA-B4C5-5FC6044C982A}" type="slidenum">
              <a:rPr lang="en-US" smtClean="0"/>
              <a:pPr/>
              <a:t>‹#›</a:t>
            </a:fld>
            <a:endParaRPr lang="en-US"/>
          </a:p>
        </p:txBody>
      </p:sp>
    </p:spTree>
    <p:extLst>
      <p:ext uri="{BB962C8B-B14F-4D97-AF65-F5344CB8AC3E}">
        <p14:creationId xmlns:p14="http://schemas.microsoft.com/office/powerpoint/2010/main" val="4016682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itle 4"/>
          <p:cNvSpPr>
            <a:spLocks noGrp="1"/>
          </p:cNvSpPr>
          <p:nvPr>
            <p:ph type="title" hasCustomPrompt="1"/>
          </p:nvPr>
        </p:nvSpPr>
        <p:spPr/>
        <p:txBody>
          <a:bodyPr/>
          <a:lstStyle/>
          <a:p>
            <a:r>
              <a:rPr lang="en-US" dirty="0"/>
              <a:t>Click to add headline</a:t>
            </a:r>
            <a:endParaRPr lang="de-DE" dirty="0"/>
          </a:p>
        </p:txBody>
      </p:sp>
    </p:spTree>
    <p:extLst>
      <p:ext uri="{BB962C8B-B14F-4D97-AF65-F5344CB8AC3E}">
        <p14:creationId xmlns:p14="http://schemas.microsoft.com/office/powerpoint/2010/main" val="4010641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Headline only">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5A69DD97-10B7-4AA3-8B44-452D73FEB9ED}" type="datetime5">
              <a:rPr lang="en-US" smtClean="0"/>
              <a:t>2-Dec-19</a:t>
            </a:fld>
            <a:endParaRPr lang="en-US"/>
          </a:p>
        </p:txBody>
      </p:sp>
      <p:sp>
        <p:nvSpPr>
          <p:cNvPr id="22" name="Footer Placeholder 21"/>
          <p:cNvSpPr>
            <a:spLocks noGrp="1"/>
          </p:cNvSpPr>
          <p:nvPr>
            <p:ph type="ftr" sz="quarter" idx="15"/>
          </p:nvPr>
        </p:nvSpPr>
        <p:spPr/>
        <p:txBody>
          <a:bodyPr/>
          <a:lstStyle/>
          <a:p>
            <a:r>
              <a:rPr lang="en-US"/>
              <a:t>GfK Webinar  |  Global Consumer Outlook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a:xfrm>
            <a:off x="731520" y="274320"/>
            <a:ext cx="7910158" cy="490042"/>
          </a:xfrm>
        </p:spPr>
        <p:txBody>
          <a:bodyPr/>
          <a:lstStyle>
            <a:lvl1pPr>
              <a:lnSpc>
                <a:spcPct val="85000"/>
              </a:lnSpc>
              <a:defRPr sz="4000"/>
            </a:lvl1pPr>
          </a:lstStyle>
          <a:p>
            <a:r>
              <a:rPr lang="en-US" dirty="0"/>
              <a:t>Click to add slide title</a:t>
            </a:r>
          </a:p>
        </p:txBody>
      </p:sp>
      <p:sp>
        <p:nvSpPr>
          <p:cNvPr id="7" name="Subtitle 2"/>
          <p:cNvSpPr>
            <a:spLocks noGrp="1"/>
          </p:cNvSpPr>
          <p:nvPr>
            <p:ph type="subTitle" idx="13" hasCustomPrompt="1"/>
          </p:nvPr>
        </p:nvSpPr>
        <p:spPr>
          <a:xfrm>
            <a:off x="731520" y="822960"/>
            <a:ext cx="7910158" cy="490042"/>
          </a:xfrm>
        </p:spPr>
        <p:txBody>
          <a:bodyPr wrap="none"/>
          <a:lstStyle>
            <a:lvl1pPr marL="0" indent="0" algn="l">
              <a:lnSpc>
                <a:spcPct val="85000"/>
              </a:lnSpc>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9876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3376226" y="0"/>
            <a:ext cx="8815774" cy="6858000"/>
          </a:xfrm>
          <a:custGeom>
            <a:avLst/>
            <a:gdLst>
              <a:gd name="connsiteX0" fmla="*/ 331042 w 8815774"/>
              <a:gd name="connsiteY0" fmla="*/ 0 h 6858000"/>
              <a:gd name="connsiteX1" fmla="*/ 8815774 w 8815774"/>
              <a:gd name="connsiteY1" fmla="*/ 0 h 6858000"/>
              <a:gd name="connsiteX2" fmla="*/ 8815774 w 8815774"/>
              <a:gd name="connsiteY2" fmla="*/ 6858000 h 6858000"/>
              <a:gd name="connsiteX3" fmla="*/ 0 w 8815774"/>
              <a:gd name="connsiteY3" fmla="*/ 6858000 h 6858000"/>
              <a:gd name="connsiteX4" fmla="*/ 1580491 w 8815774"/>
              <a:gd name="connsiteY4" fmla="*/ 416367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5774" h="6858000">
                <a:moveTo>
                  <a:pt x="331042" y="0"/>
                </a:moveTo>
                <a:lnTo>
                  <a:pt x="8815774" y="0"/>
                </a:lnTo>
                <a:lnTo>
                  <a:pt x="8815774" y="6858000"/>
                </a:lnTo>
                <a:lnTo>
                  <a:pt x="0" y="6858000"/>
                </a:lnTo>
                <a:lnTo>
                  <a:pt x="1580491" y="4163677"/>
                </a:lnTo>
                <a:close/>
              </a:path>
            </a:pathLst>
          </a:custGeom>
          <a:solidFill>
            <a:srgbClr val="D9DADB"/>
          </a:solidFill>
        </p:spPr>
        <p:txBody>
          <a:bodyPr wrap="square">
            <a:noAutofit/>
          </a:bodyPr>
          <a:lstStyle>
            <a:lvl1pPr marL="0" indent="0" algn="ctr">
              <a:buNone/>
              <a:defRPr/>
            </a:lvl1pPr>
          </a:lstStyle>
          <a:p>
            <a:r>
              <a:rPr lang="en-US" dirty="0"/>
              <a:t>Insert picture</a:t>
            </a:r>
          </a:p>
        </p:txBody>
      </p:sp>
      <p:grpSp>
        <p:nvGrpSpPr>
          <p:cNvPr id="14" name="logo">
            <a:extLst>
              <a:ext uri="{FF2B5EF4-FFF2-40B4-BE49-F238E27FC236}">
                <a16:creationId xmlns:a16="http://schemas.microsoft.com/office/drawing/2014/main"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D6D08F88-38D2-4786-82D6-89211B05083D}" type="datetime5">
              <a:rPr lang="en-US" smtClean="0"/>
              <a:t>2-Dec-19</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a:t>Title of presentation (Insert / Header &amp; Footer / Apply to All)</a:t>
            </a:r>
            <a:endParaRPr lang="en-US" dirty="0"/>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a:t>
            </a:fld>
            <a:endParaRPr lang="en-US"/>
          </a:p>
        </p:txBody>
      </p:sp>
      <p:sp>
        <p:nvSpPr>
          <p:cNvPr id="2" name="Title 1"/>
          <p:cNvSpPr>
            <a:spLocks noGrp="1"/>
          </p:cNvSpPr>
          <p:nvPr>
            <p:ph type="ctrTitle" hasCustomPrompt="1"/>
          </p:nvPr>
        </p:nvSpPr>
        <p:spPr>
          <a:xfrm>
            <a:off x="417600" y="1628775"/>
            <a:ext cx="3816000" cy="2236264"/>
          </a:xfrm>
        </p:spPr>
        <p:txBody>
          <a:bodyPr anchor="b"/>
          <a:lstStyle>
            <a:lvl1pPr algn="l">
              <a:defRPr sz="3600"/>
            </a:lvl1pPr>
          </a:lstStyle>
          <a:p>
            <a:r>
              <a:rPr lang="en-US" dirty="0"/>
              <a:t>Click to add presentation title</a:t>
            </a:r>
          </a:p>
        </p:txBody>
      </p:sp>
      <p:sp>
        <p:nvSpPr>
          <p:cNvPr id="3" name="Subtitle 2"/>
          <p:cNvSpPr>
            <a:spLocks noGrp="1"/>
          </p:cNvSpPr>
          <p:nvPr>
            <p:ph type="subTitle" idx="1" hasCustomPrompt="1"/>
          </p:nvPr>
        </p:nvSpPr>
        <p:spPr>
          <a:xfrm>
            <a:off x="417600" y="4094163"/>
            <a:ext cx="3816000" cy="1080000"/>
          </a:xfrm>
        </p:spPr>
        <p:txBody>
          <a:bodyPr/>
          <a:lstStyle>
            <a:lvl1pPr marL="0" indent="0" algn="l">
              <a:spcBef>
                <a:spcPts val="0"/>
              </a:spcBef>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1" name="Text Placeholder 30"/>
          <p:cNvSpPr>
            <a:spLocks noGrp="1"/>
          </p:cNvSpPr>
          <p:nvPr>
            <p:ph type="body" sz="quarter" idx="14" hasCustomPrompt="1"/>
          </p:nvPr>
        </p:nvSpPr>
        <p:spPr>
          <a:xfrm>
            <a:off x="417600" y="5393268"/>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Name</a:t>
            </a:r>
          </a:p>
        </p:txBody>
      </p:sp>
      <p:sp>
        <p:nvSpPr>
          <p:cNvPr id="34" name="Text Placeholder 30"/>
          <p:cNvSpPr>
            <a:spLocks noGrp="1"/>
          </p:cNvSpPr>
          <p:nvPr>
            <p:ph type="body" sz="quarter" idx="15" hasCustomPrompt="1"/>
          </p:nvPr>
        </p:nvSpPr>
        <p:spPr>
          <a:xfrm>
            <a:off x="417600" y="5691446"/>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Department</a:t>
            </a:r>
          </a:p>
        </p:txBody>
      </p:sp>
    </p:spTree>
    <p:extLst>
      <p:ext uri="{BB962C8B-B14F-4D97-AF65-F5344CB8AC3E}">
        <p14:creationId xmlns:p14="http://schemas.microsoft.com/office/powerpoint/2010/main" val="193110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12" name="Picture Placeholder 11"/>
          <p:cNvSpPr>
            <a:spLocks noGrp="1"/>
          </p:cNvSpPr>
          <p:nvPr>
            <p:ph type="pic" sz="quarter" idx="17" hasCustomPrompt="1"/>
          </p:nvPr>
        </p:nvSpPr>
        <p:spPr>
          <a:xfrm>
            <a:off x="-1" y="0"/>
            <a:ext cx="8822478" cy="6858000"/>
          </a:xfrm>
          <a:custGeom>
            <a:avLst/>
            <a:gdLst>
              <a:gd name="connsiteX0" fmla="*/ 0 w 8822478"/>
              <a:gd name="connsiteY0" fmla="*/ 0 h 6858000"/>
              <a:gd name="connsiteX1" fmla="*/ 8477306 w 8822478"/>
              <a:gd name="connsiteY1" fmla="*/ 0 h 6858000"/>
              <a:gd name="connsiteX2" fmla="*/ 6998505 w 8822478"/>
              <a:gd name="connsiteY2" fmla="*/ 3834029 h 6858000"/>
              <a:gd name="connsiteX3" fmla="*/ 8822478 w 8822478"/>
              <a:gd name="connsiteY3" fmla="*/ 6858000 h 6858000"/>
              <a:gd name="connsiteX4" fmla="*/ 0 w 88224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478" h="6858000">
                <a:moveTo>
                  <a:pt x="0" y="0"/>
                </a:moveTo>
                <a:lnTo>
                  <a:pt x="8477306" y="0"/>
                </a:lnTo>
                <a:lnTo>
                  <a:pt x="6998505" y="3834029"/>
                </a:lnTo>
                <a:lnTo>
                  <a:pt x="8822478" y="6858000"/>
                </a:lnTo>
                <a:lnTo>
                  <a:pt x="0" y="6858000"/>
                </a:lnTo>
                <a:close/>
              </a:path>
            </a:pathLst>
          </a:custGeom>
          <a:solidFill>
            <a:srgbClr val="D9DADB"/>
          </a:solidFill>
        </p:spPr>
        <p:txBody>
          <a:bodyPr wrap="square">
            <a:noAutofit/>
          </a:bodyPr>
          <a:lstStyle>
            <a:lvl1pPr marL="0" indent="0">
              <a:buNone/>
              <a:defRPr/>
            </a:lvl1pPr>
          </a:lstStyle>
          <a:p>
            <a:r>
              <a:rPr lang="en-US" dirty="0"/>
              <a:t>Insert picture</a:t>
            </a:r>
          </a:p>
        </p:txBody>
      </p:sp>
      <p:sp>
        <p:nvSpPr>
          <p:cNvPr id="21" name="Date Placeholder 20"/>
          <p:cNvSpPr>
            <a:spLocks noGrp="1"/>
          </p:cNvSpPr>
          <p:nvPr>
            <p:ph type="dt" sz="half" idx="14"/>
          </p:nvPr>
        </p:nvSpPr>
        <p:spPr/>
        <p:txBody>
          <a:bodyPr/>
          <a:lstStyle>
            <a:lvl1pPr>
              <a:defRPr>
                <a:solidFill>
                  <a:schemeClr val="bg1"/>
                </a:solidFill>
              </a:defRPr>
            </a:lvl1pPr>
          </a:lstStyle>
          <a:p>
            <a:fld id="{4A274CF1-226C-4201-826C-EA56EA2B3C12}" type="datetime5">
              <a:rPr lang="en-US" smtClean="0"/>
              <a:t>2-Dec-19</a:t>
            </a:fld>
            <a:endParaRPr lang="en-US"/>
          </a:p>
        </p:txBody>
      </p:sp>
      <p:sp>
        <p:nvSpPr>
          <p:cNvPr id="22" name="Footer Placeholder 21"/>
          <p:cNvSpPr>
            <a:spLocks noGrp="1"/>
          </p:cNvSpPr>
          <p:nvPr>
            <p:ph type="ftr" sz="quarter" idx="15"/>
          </p:nvPr>
        </p:nvSpPr>
        <p:spPr/>
        <p:txBody>
          <a:bodyPr/>
          <a:lstStyle>
            <a:lvl1pPr>
              <a:defRPr>
                <a:solidFill>
                  <a:schemeClr val="bg1"/>
                </a:solidFill>
              </a:defRPr>
            </a:lvl1pPr>
          </a:lstStyle>
          <a:p>
            <a:r>
              <a:rPr lang="hu-HU" dirty="0"/>
              <a:t>TV megítélése</a:t>
            </a:r>
            <a:endParaRPr lang="en-US" dirty="0"/>
          </a:p>
        </p:txBody>
      </p:sp>
      <p:sp>
        <p:nvSpPr>
          <p:cNvPr id="23" name="Slide Number Placeholder 22"/>
          <p:cNvSpPr>
            <a:spLocks noGrp="1"/>
          </p:cNvSpPr>
          <p:nvPr>
            <p:ph type="sldNum" sz="quarter" idx="16"/>
          </p:nvPr>
        </p:nvSpPr>
        <p:spPr/>
        <p:txBody>
          <a:bodyPr/>
          <a:lstStyle>
            <a:lvl1pPr>
              <a:defRPr>
                <a:solidFill>
                  <a:schemeClr val="tx1"/>
                </a:solidFill>
              </a:defRPr>
            </a:lvl1pPr>
          </a:lstStyle>
          <a:p>
            <a:fld id="{5F3E29E4-0979-4FCA-B4C5-5FC6044C982A}" type="slidenum">
              <a:rPr lang="en-US" smtClean="0"/>
              <a:pPr/>
              <a:t>‹#›</a:t>
            </a:fld>
            <a:endParaRPr lang="en-US"/>
          </a:p>
        </p:txBody>
      </p:sp>
      <p:sp>
        <p:nvSpPr>
          <p:cNvPr id="2" name="Title 1"/>
          <p:cNvSpPr>
            <a:spLocks noGrp="1"/>
          </p:cNvSpPr>
          <p:nvPr>
            <p:ph type="title" hasCustomPrompt="1"/>
          </p:nvPr>
        </p:nvSpPr>
        <p:spPr>
          <a:xfrm>
            <a:off x="7737533" y="2908628"/>
            <a:ext cx="4082992" cy="2103640"/>
          </a:xfrm>
        </p:spPr>
        <p:txBody>
          <a:bodyPr/>
          <a:lstStyle>
            <a:lvl1pPr>
              <a:defRPr>
                <a:solidFill>
                  <a:schemeClr val="tx1"/>
                </a:solidFill>
              </a:defRPr>
            </a:lvl1pPr>
          </a:lstStyle>
          <a:p>
            <a:r>
              <a:rPr lang="en-US" dirty="0"/>
              <a:t>Click to add section title</a:t>
            </a:r>
          </a:p>
        </p:txBody>
      </p:sp>
    </p:spTree>
    <p:extLst>
      <p:ext uri="{BB962C8B-B14F-4D97-AF65-F5344CB8AC3E}">
        <p14:creationId xmlns:p14="http://schemas.microsoft.com/office/powerpoint/2010/main" val="183989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4" name="shp2"/>
          <p:cNvSpPr/>
          <p:nvPr/>
        </p:nvSpPr>
        <p:spPr>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Date Placeholder 20"/>
          <p:cNvSpPr>
            <a:spLocks noGrp="1"/>
          </p:cNvSpPr>
          <p:nvPr>
            <p:ph type="dt" sz="half" idx="14"/>
          </p:nvPr>
        </p:nvSpPr>
        <p:spPr bwMode="ltGray"/>
        <p:txBody>
          <a:bodyPr/>
          <a:lstStyle>
            <a:lvl1pPr>
              <a:defRPr>
                <a:solidFill>
                  <a:schemeClr val="bg1"/>
                </a:solidFill>
              </a:defRPr>
            </a:lvl1pPr>
          </a:lstStyle>
          <a:p>
            <a:fld id="{3869822F-F9F4-4987-AC88-332F892BB2CC}" type="datetime5">
              <a:rPr lang="en-US" smtClean="0"/>
              <a:t>2-Dec-19</a:t>
            </a:fld>
            <a:endParaRPr lang="en-US"/>
          </a:p>
        </p:txBody>
      </p:sp>
      <p:sp>
        <p:nvSpPr>
          <p:cNvPr id="22" name="Footer Placeholder 21"/>
          <p:cNvSpPr>
            <a:spLocks noGrp="1"/>
          </p:cNvSpPr>
          <p:nvPr>
            <p:ph type="ftr" sz="quarter" idx="15"/>
          </p:nvPr>
        </p:nvSpPr>
        <p:spPr bwMode="ltGray"/>
        <p:txBody>
          <a:bodyPr/>
          <a:lstStyle>
            <a:lvl1pPr>
              <a:defRPr>
                <a:solidFill>
                  <a:schemeClr val="bg1"/>
                </a:solidFill>
              </a:defRPr>
            </a:lvl1p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bwMode="ltGray"/>
        <p:txBody>
          <a:bodyPr/>
          <a:lstStyle>
            <a:lvl1pPr>
              <a:defRPr>
                <a:solidFill>
                  <a:schemeClr val="bg1"/>
                </a:solidFill>
              </a:defRPr>
            </a:lvl1pPr>
          </a:lstStyle>
          <a:p>
            <a:fld id="{5F3E29E4-0979-4FCA-B4C5-5FC6044C982A}" type="slidenum">
              <a:rPr lang="en-US" smtClean="0"/>
              <a:pPr/>
              <a:t>‹#›</a:t>
            </a:fld>
            <a:endParaRPr lang="en-US"/>
          </a:p>
        </p:txBody>
      </p:sp>
      <p:sp>
        <p:nvSpPr>
          <p:cNvPr id="8" name="copyright"/>
          <p:cNvSpPr txBox="1"/>
          <p:nvPr/>
        </p:nvSpPr>
        <p:spPr>
          <a:xfrm>
            <a:off x="10672209" y="6237288"/>
            <a:ext cx="500617" cy="358173"/>
          </a:xfrm>
          <a:prstGeom prst="rect">
            <a:avLst/>
          </a:prstGeom>
          <a:noFill/>
        </p:spPr>
        <p:txBody>
          <a:bodyPr wrap="none" lIns="0" tIns="0" rIns="0" bIns="0" rtlCol="0" anchor="b" anchorCtr="0">
            <a:noAutofit/>
          </a:bodyPr>
          <a:lstStyle/>
          <a:p>
            <a:pPr marL="0" indent="0" algn="r">
              <a:lnSpc>
                <a:spcPct val="125000"/>
              </a:lnSpc>
              <a:buClr>
                <a:schemeClr val="tx2"/>
              </a:buClr>
              <a:buFont typeface="Wingdings" panose="05000000000000000000" pitchFamily="2" charset="2"/>
              <a:buNone/>
            </a:pPr>
            <a:r>
              <a:rPr lang="en-US" sz="800" dirty="0">
                <a:solidFill>
                  <a:schemeClr val="bg1"/>
                </a:solidFill>
              </a:rPr>
              <a:t>© GfK</a:t>
            </a:r>
          </a:p>
        </p:txBody>
      </p:sp>
      <p:sp>
        <p:nvSpPr>
          <p:cNvPr id="2" name="Title 1"/>
          <p:cNvSpPr>
            <a:spLocks noGrp="1"/>
          </p:cNvSpPr>
          <p:nvPr>
            <p:ph type="title" hasCustomPrompt="1"/>
          </p:nvPr>
        </p:nvSpPr>
        <p:spPr bwMode="ltGray">
          <a:xfrm>
            <a:off x="1075062" y="1519552"/>
            <a:ext cx="10097763" cy="2273171"/>
          </a:xfrm>
        </p:spPr>
        <p:txBody>
          <a:bodyPr/>
          <a:lstStyle>
            <a:lvl1pPr>
              <a:defRPr>
                <a:solidFill>
                  <a:schemeClr val="bg1"/>
                </a:solidFill>
              </a:defRPr>
            </a:lvl1pPr>
          </a:lstStyle>
          <a:p>
            <a:r>
              <a:rPr lang="en-US" dirty="0"/>
              <a:t>Click to add section title</a:t>
            </a:r>
          </a:p>
        </p:txBody>
      </p:sp>
      <p:grpSp>
        <p:nvGrpSpPr>
          <p:cNvPr id="9" name="logo">
            <a:extLst>
              <a:ext uri="{FF2B5EF4-FFF2-40B4-BE49-F238E27FC236}">
                <a16:creationId xmlns:a16="http://schemas.microsoft.com/office/drawing/2014/main" id="{57BD2C4C-DC67-B843-B26C-309622FC75F7}"/>
              </a:ext>
            </a:extLst>
          </p:cNvPr>
          <p:cNvGrpSpPr>
            <a:grpSpLocks noChangeAspect="1"/>
          </p:cNvGrpSpPr>
          <p:nvPr/>
        </p:nvGrpSpPr>
        <p:grpSpPr bwMode="gray">
          <a:xfrm>
            <a:off x="11174018" y="401441"/>
            <a:ext cx="644225" cy="646507"/>
            <a:chOff x="2711" y="1027"/>
            <a:chExt cx="2258" cy="2266"/>
          </a:xfrm>
        </p:grpSpPr>
        <p:sp>
          <p:nvSpPr>
            <p:cNvPr id="11" name="AutoShape 3">
              <a:extLst>
                <a:ext uri="{FF2B5EF4-FFF2-40B4-BE49-F238E27FC236}">
                  <a16:creationId xmlns:a16="http://schemas.microsoft.com/office/drawing/2014/main"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2" name="Freeform 5">
              <a:extLst>
                <a:ext uri="{FF2B5EF4-FFF2-40B4-BE49-F238E27FC236}">
                  <a16:creationId xmlns:a16="http://schemas.microsoft.com/office/drawing/2014/main"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3" name="Freeform 6">
              <a:extLst>
                <a:ext uri="{FF2B5EF4-FFF2-40B4-BE49-F238E27FC236}">
                  <a16:creationId xmlns:a16="http://schemas.microsoft.com/office/drawing/2014/main"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4" name="Freeform 7">
              <a:extLst>
                <a:ext uri="{FF2B5EF4-FFF2-40B4-BE49-F238E27FC236}">
                  <a16:creationId xmlns:a16="http://schemas.microsoft.com/office/drawing/2014/main"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5" name="Oval 8">
              <a:extLst>
                <a:ext uri="{FF2B5EF4-FFF2-40B4-BE49-F238E27FC236}">
                  <a16:creationId xmlns:a16="http://schemas.microsoft.com/office/drawing/2014/main"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6" name="Freeform 9">
              <a:extLst>
                <a:ext uri="{FF2B5EF4-FFF2-40B4-BE49-F238E27FC236}">
                  <a16:creationId xmlns:a16="http://schemas.microsoft.com/office/drawing/2014/main"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7" name="Freeform 10">
              <a:extLst>
                <a:ext uri="{FF2B5EF4-FFF2-40B4-BE49-F238E27FC236}">
                  <a16:creationId xmlns:a16="http://schemas.microsoft.com/office/drawing/2014/main"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8" name="Oval 11">
              <a:extLst>
                <a:ext uri="{FF2B5EF4-FFF2-40B4-BE49-F238E27FC236}">
                  <a16:creationId xmlns:a16="http://schemas.microsoft.com/office/drawing/2014/main"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9" name="Freeform 12">
              <a:extLst>
                <a:ext uri="{FF2B5EF4-FFF2-40B4-BE49-F238E27FC236}">
                  <a16:creationId xmlns:a16="http://schemas.microsoft.com/office/drawing/2014/main"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13">
              <a:extLst>
                <a:ext uri="{FF2B5EF4-FFF2-40B4-BE49-F238E27FC236}">
                  <a16:creationId xmlns:a16="http://schemas.microsoft.com/office/drawing/2014/main"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spTree>
    <p:extLst>
      <p:ext uri="{BB962C8B-B14F-4D97-AF65-F5344CB8AC3E}">
        <p14:creationId xmlns:p14="http://schemas.microsoft.com/office/powerpoint/2010/main" val="253895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7DCAAD07-09FD-49C1-9253-3DC58F499B21}"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611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4CC19292-71B2-4BF0-8023-C669B9188137}" type="datetime5">
              <a:rPr lang="en-US" smtClean="0"/>
              <a:t>2-Dec-19</a:t>
            </a:fld>
            <a:endParaRPr lang="en-US" dirty="0"/>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p:txBody>
          <a:bodyPr/>
          <a:lstStyle>
            <a:lvl1pPr>
              <a:defRPr baseline="0"/>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946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97AF90B7-6970-4C8C-AA59-7302F717A183}" type="datetime5">
              <a:rPr lang="en-US" smtClean="0"/>
              <a:t>2-Dec-19</a:t>
            </a:fld>
            <a:endParaRPr lang="en-US"/>
          </a:p>
        </p:txBody>
      </p:sp>
      <p:sp>
        <p:nvSpPr>
          <p:cNvPr id="22" name="Footer Placeholder 21"/>
          <p:cNvSpPr>
            <a:spLocks noGrp="1"/>
          </p:cNvSpPr>
          <p:nvPr>
            <p:ph type="ftr" sz="quarter" idx="15"/>
          </p:nvPr>
        </p:nvSpPr>
        <p:spPr/>
        <p:txBody>
          <a:body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629618"/>
            <a:ext cx="5220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6600525" y="1637783"/>
            <a:ext cx="5220000" cy="4599506"/>
          </a:xfrm>
          <a:solidFill>
            <a:srgbClr val="D9DADB"/>
          </a:solidFill>
        </p:spPr>
        <p:txBody>
          <a:bodyPr/>
          <a:lstStyle>
            <a:lvl1pPr marL="0" indent="0">
              <a:buNone/>
              <a:defRPr/>
            </a:lvl1pPr>
          </a:lstStyle>
          <a:p>
            <a:r>
              <a:rPr lang="en-US" dirty="0"/>
              <a:t>Insert picture</a:t>
            </a:r>
          </a:p>
        </p:txBody>
      </p:sp>
      <p:sp>
        <p:nvSpPr>
          <p:cNvPr id="10"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989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full picture">
    <p:spTree>
      <p:nvGrpSpPr>
        <p:cNvPr id="1" name=""/>
        <p:cNvGrpSpPr/>
        <p:nvPr/>
      </p:nvGrpSpPr>
      <p:grpSpPr>
        <a:xfrm>
          <a:off x="0" y="0"/>
          <a:ext cx="0" cy="0"/>
          <a:chOff x="0" y="0"/>
          <a:chExt cx="0" cy="0"/>
        </a:xfrm>
      </p:grpSpPr>
      <p:sp>
        <p:nvSpPr>
          <p:cNvPr id="12" name="Picture Placeholder 11"/>
          <p:cNvSpPr>
            <a:spLocks noGrp="1"/>
          </p:cNvSpPr>
          <p:nvPr>
            <p:ph type="pic" sz="quarter" idx="17" hasCustomPrompt="1"/>
          </p:nvPr>
        </p:nvSpPr>
        <p:spPr>
          <a:xfrm>
            <a:off x="0" y="0"/>
            <a:ext cx="12193200" cy="6858000"/>
          </a:xfrm>
          <a:prstGeom prst="rect">
            <a:avLst/>
          </a:prstGeom>
          <a:solidFill>
            <a:srgbClr val="D9DADB"/>
          </a:solidFill>
        </p:spPr>
        <p:txBody>
          <a:bodyPr wrap="square">
            <a:noAutofit/>
          </a:bodyPr>
          <a:lstStyle>
            <a:lvl1pPr marL="0" indent="0">
              <a:buNone/>
              <a:defRPr/>
            </a:lvl1pPr>
          </a:lstStyle>
          <a:p>
            <a:r>
              <a:rPr lang="en-US" dirty="0"/>
              <a:t>Insert picture</a:t>
            </a:r>
          </a:p>
        </p:txBody>
      </p:sp>
      <p:sp>
        <p:nvSpPr>
          <p:cNvPr id="9" name="copyright"/>
          <p:cNvSpPr txBox="1"/>
          <p:nvPr/>
        </p:nvSpPr>
        <p:spPr>
          <a:xfrm>
            <a:off x="10672209" y="6237288"/>
            <a:ext cx="500617" cy="358173"/>
          </a:xfrm>
          <a:prstGeom prst="rect">
            <a:avLst/>
          </a:prstGeom>
          <a:noFill/>
        </p:spPr>
        <p:txBody>
          <a:bodyPr wrap="none" lIns="0" tIns="0" rIns="0" bIns="0" rtlCol="0" anchor="b" anchorCtr="0">
            <a:noAutofit/>
          </a:bodyPr>
          <a:lstStyle/>
          <a:p>
            <a:pPr marL="0" indent="0" algn="r">
              <a:lnSpc>
                <a:spcPct val="125000"/>
              </a:lnSpc>
              <a:buClr>
                <a:schemeClr val="tx2"/>
              </a:buClr>
              <a:buFont typeface="Wingdings" panose="05000000000000000000" pitchFamily="2" charset="2"/>
              <a:buNone/>
            </a:pPr>
            <a:r>
              <a:rPr lang="en-US" sz="800" dirty="0">
                <a:solidFill>
                  <a:schemeClr val="bg1"/>
                </a:solidFill>
              </a:rPr>
              <a:t>© GfK</a:t>
            </a:r>
          </a:p>
        </p:txBody>
      </p:sp>
      <p:sp>
        <p:nvSpPr>
          <p:cNvPr id="21" name="Date Placeholder 20"/>
          <p:cNvSpPr>
            <a:spLocks noGrp="1"/>
          </p:cNvSpPr>
          <p:nvPr>
            <p:ph type="dt" sz="half" idx="14"/>
          </p:nvPr>
        </p:nvSpPr>
        <p:spPr/>
        <p:txBody>
          <a:bodyPr/>
          <a:lstStyle>
            <a:lvl1pPr>
              <a:defRPr>
                <a:solidFill>
                  <a:schemeClr val="bg1"/>
                </a:solidFill>
              </a:defRPr>
            </a:lvl1pPr>
          </a:lstStyle>
          <a:p>
            <a:fld id="{50FDD96B-8754-4910-8CA2-9F882EDC331D}" type="datetime5">
              <a:rPr lang="en-US" smtClean="0"/>
              <a:t>2-Dec-19</a:t>
            </a:fld>
            <a:endParaRPr lang="en-US"/>
          </a:p>
        </p:txBody>
      </p:sp>
      <p:sp>
        <p:nvSpPr>
          <p:cNvPr id="22" name="Footer Placeholder 21"/>
          <p:cNvSpPr>
            <a:spLocks noGrp="1"/>
          </p:cNvSpPr>
          <p:nvPr>
            <p:ph type="ftr" sz="quarter" idx="15"/>
          </p:nvPr>
        </p:nvSpPr>
        <p:spPr/>
        <p:txBody>
          <a:bodyPr/>
          <a:lstStyle>
            <a:lvl1pPr>
              <a:defRPr>
                <a:solidFill>
                  <a:schemeClr val="bg1"/>
                </a:solidFill>
              </a:defRPr>
            </a:lvl1pPr>
          </a:lstStyle>
          <a:p>
            <a:r>
              <a:rPr lang="en-US"/>
              <a:t>Title of presentation (Insert / Header &amp; Footer / Apply to All)</a:t>
            </a:r>
            <a:endParaRPr lang="en-US" dirty="0"/>
          </a:p>
        </p:txBody>
      </p:sp>
      <p:sp>
        <p:nvSpPr>
          <p:cNvPr id="23" name="Slide Number Placeholder 22"/>
          <p:cNvSpPr>
            <a:spLocks noGrp="1"/>
          </p:cNvSpPr>
          <p:nvPr>
            <p:ph type="sldNum" sz="quarter" idx="16"/>
          </p:nvPr>
        </p:nvSpPr>
        <p:spPr/>
        <p:txBody>
          <a:bodyPr/>
          <a:lstStyle>
            <a:lvl1pPr>
              <a:defRPr>
                <a:solidFill>
                  <a:schemeClr val="bg1"/>
                </a:solidFill>
              </a:defRPr>
            </a:lvl1pPr>
          </a:lstStyle>
          <a:p>
            <a:fld id="{5F3E29E4-0979-4FCA-B4C5-5FC6044C982A}" type="slidenum">
              <a:rPr lang="en-US" smtClean="0"/>
              <a:pPr/>
              <a:t>‹#›</a:t>
            </a:fld>
            <a:endParaRPr lang="en-US"/>
          </a:p>
        </p:txBody>
      </p:sp>
      <p:sp>
        <p:nvSpPr>
          <p:cNvPr id="2" name="Title 1"/>
          <p:cNvSpPr>
            <a:spLocks noGrp="1"/>
          </p:cNvSpPr>
          <p:nvPr>
            <p:ph type="title" hasCustomPrompt="1"/>
          </p:nvPr>
        </p:nvSpPr>
        <p:spPr>
          <a:xfrm>
            <a:off x="6543675" y="1519552"/>
            <a:ext cx="4629150" cy="4249423"/>
          </a:xfrm>
        </p:spPr>
        <p:txBody>
          <a:bodyPr/>
          <a:lstStyle>
            <a:lvl1pPr>
              <a:defRPr>
                <a:solidFill>
                  <a:schemeClr val="bg1"/>
                </a:solidFill>
              </a:defRPr>
            </a:lvl1pPr>
          </a:lstStyle>
          <a:p>
            <a:r>
              <a:rPr lang="en-US" dirty="0"/>
              <a:t>Click to add text</a:t>
            </a:r>
          </a:p>
        </p:txBody>
      </p:sp>
      <p:sp>
        <p:nvSpPr>
          <p:cNvPr id="8"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solidFill>
                  <a:schemeClr val="bg1"/>
                </a:solidFill>
              </a:defRPr>
            </a:lvl1pPr>
            <a:lvl2pPr marL="0" indent="0" algn="l">
              <a:lnSpc>
                <a:spcPct val="100000"/>
              </a:lnSpc>
              <a:spcBef>
                <a:spcPts val="0"/>
              </a:spcBef>
              <a:buNone/>
              <a:defRPr sz="800">
                <a:solidFill>
                  <a:schemeClr val="bg1"/>
                </a:solidFill>
              </a:defRPr>
            </a:lvl2pPr>
            <a:lvl3pPr marL="0" indent="0" algn="l">
              <a:lnSpc>
                <a:spcPct val="100000"/>
              </a:lnSpc>
              <a:spcBef>
                <a:spcPts val="0"/>
              </a:spcBef>
              <a:buNone/>
              <a:defRPr sz="800">
                <a:solidFill>
                  <a:schemeClr val="bg1"/>
                </a:solidFill>
              </a:defRPr>
            </a:lvl3pPr>
            <a:lvl4pPr marL="0" algn="l">
              <a:lnSpc>
                <a:spcPct val="100000"/>
              </a:lnSpc>
              <a:spcBef>
                <a:spcPts val="0"/>
              </a:spcBef>
              <a:buNone/>
              <a:defRPr sz="800">
                <a:solidFill>
                  <a:schemeClr val="bg1"/>
                </a:solidFill>
              </a:defRPr>
            </a:lvl4pPr>
            <a:lvl5pPr marL="0" indent="0" algn="l">
              <a:lnSpc>
                <a:spcPct val="100000"/>
              </a:lnSpc>
              <a:spcBef>
                <a:spcPts val="0"/>
              </a:spcBef>
              <a:buNone/>
              <a:defRPr sz="800">
                <a:solidFill>
                  <a:schemeClr val="bg1"/>
                </a:solidFill>
              </a:defRPr>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73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logo">
            <a:extLst>
              <a:ext uri="{FF2B5EF4-FFF2-40B4-BE49-F238E27FC236}">
                <a16:creationId xmlns:a16="http://schemas.microsoft.com/office/drawing/2014/main" id="{57BD2C4C-DC67-B843-B26C-309622FC75F7}"/>
              </a:ext>
            </a:extLst>
          </p:cNvPr>
          <p:cNvGrpSpPr>
            <a:grpSpLocks noChangeAspect="1"/>
          </p:cNvGrpSpPr>
          <p:nvPr/>
        </p:nvGrpSpPr>
        <p:grpSpPr bwMode="gray">
          <a:xfrm>
            <a:off x="11174018" y="401441"/>
            <a:ext cx="644225" cy="646507"/>
            <a:chOff x="2711" y="1027"/>
            <a:chExt cx="2258" cy="2266"/>
          </a:xfrm>
        </p:grpSpPr>
        <p:sp>
          <p:nvSpPr>
            <p:cNvPr id="14" name="AutoShape 3">
              <a:extLst>
                <a:ext uri="{FF2B5EF4-FFF2-40B4-BE49-F238E27FC236}">
                  <a16:creationId xmlns:a16="http://schemas.microsoft.com/office/drawing/2014/main"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5" name="Freeform 5">
              <a:extLst>
                <a:ext uri="{FF2B5EF4-FFF2-40B4-BE49-F238E27FC236}">
                  <a16:creationId xmlns:a16="http://schemas.microsoft.com/office/drawing/2014/main"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6" name="Freeform 6">
              <a:extLst>
                <a:ext uri="{FF2B5EF4-FFF2-40B4-BE49-F238E27FC236}">
                  <a16:creationId xmlns:a16="http://schemas.microsoft.com/office/drawing/2014/main"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7" name="Freeform 7">
              <a:extLst>
                <a:ext uri="{FF2B5EF4-FFF2-40B4-BE49-F238E27FC236}">
                  <a16:creationId xmlns:a16="http://schemas.microsoft.com/office/drawing/2014/main"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8" name="Oval 8">
              <a:extLst>
                <a:ext uri="{FF2B5EF4-FFF2-40B4-BE49-F238E27FC236}">
                  <a16:creationId xmlns:a16="http://schemas.microsoft.com/office/drawing/2014/main"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9" name="Freeform 9">
              <a:extLst>
                <a:ext uri="{FF2B5EF4-FFF2-40B4-BE49-F238E27FC236}">
                  <a16:creationId xmlns:a16="http://schemas.microsoft.com/office/drawing/2014/main"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10">
              <a:extLst>
                <a:ext uri="{FF2B5EF4-FFF2-40B4-BE49-F238E27FC236}">
                  <a16:creationId xmlns:a16="http://schemas.microsoft.com/office/drawing/2014/main"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11">
              <a:extLst>
                <a:ext uri="{FF2B5EF4-FFF2-40B4-BE49-F238E27FC236}">
                  <a16:creationId xmlns:a16="http://schemas.microsoft.com/office/drawing/2014/main"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12">
              <a:extLst>
                <a:ext uri="{FF2B5EF4-FFF2-40B4-BE49-F238E27FC236}">
                  <a16:creationId xmlns:a16="http://schemas.microsoft.com/office/drawing/2014/main"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Freeform 13">
              <a:extLst>
                <a:ext uri="{FF2B5EF4-FFF2-40B4-BE49-F238E27FC236}">
                  <a16:creationId xmlns:a16="http://schemas.microsoft.com/office/drawing/2014/main"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sp>
        <p:nvSpPr>
          <p:cNvPr id="20" name="shp1">
            <a:extLst>
              <a:ext uri="{FF2B5EF4-FFF2-40B4-BE49-F238E27FC236}">
                <a16:creationId xmlns:a16="http://schemas.microsoft.com/office/drawing/2014/main" id="{1AD9883E-0B1C-504A-A979-9C5803172360}"/>
              </a:ext>
            </a:extLst>
          </p:cNvPr>
          <p:cNvSpPr/>
          <p:nvPr/>
        </p:nvSpPr>
        <p:spPr>
          <a:xfrm>
            <a:off x="192088" y="1"/>
            <a:ext cx="215900" cy="1449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p>
        </p:txBody>
      </p:sp>
      <p:sp>
        <p:nvSpPr>
          <p:cNvPr id="7" name="copyright"/>
          <p:cNvSpPr txBox="1"/>
          <p:nvPr/>
        </p:nvSpPr>
        <p:spPr>
          <a:xfrm>
            <a:off x="10672209" y="6461671"/>
            <a:ext cx="500617" cy="133790"/>
          </a:xfrm>
          <a:prstGeom prst="rect">
            <a:avLst/>
          </a:prstGeom>
          <a:noFill/>
        </p:spPr>
        <p:txBody>
          <a:bodyPr wrap="none" lIns="0" tIns="0" rIns="0" bIns="0" rtlCol="0" anchor="b" anchorCtr="0">
            <a:noAutofit/>
          </a:bodyPr>
          <a:lstStyle/>
          <a:p>
            <a:pPr marL="0" indent="0" algn="r">
              <a:lnSpc>
                <a:spcPct val="125000"/>
              </a:lnSpc>
              <a:buClr>
                <a:schemeClr val="tx2"/>
              </a:buClr>
              <a:buFont typeface="Wingdings" panose="05000000000000000000" pitchFamily="2" charset="2"/>
              <a:buNone/>
            </a:pPr>
            <a:r>
              <a:rPr lang="en-US" sz="800" dirty="0"/>
              <a:t>© GfK</a:t>
            </a:r>
          </a:p>
        </p:txBody>
      </p:sp>
      <p:sp>
        <p:nvSpPr>
          <p:cNvPr id="28" name="Date Placeholder 27"/>
          <p:cNvSpPr>
            <a:spLocks noGrp="1"/>
          </p:cNvSpPr>
          <p:nvPr>
            <p:ph type="dt" sz="half" idx="2"/>
          </p:nvPr>
        </p:nvSpPr>
        <p:spPr>
          <a:xfrm>
            <a:off x="192088" y="6461671"/>
            <a:ext cx="761512" cy="133790"/>
          </a:xfrm>
          <a:prstGeom prst="rect">
            <a:avLst/>
          </a:prstGeom>
        </p:spPr>
        <p:txBody>
          <a:bodyPr vert="horz" wrap="none" lIns="0" tIns="0" rIns="0" bIns="0" rtlCol="0" anchor="b" anchorCtr="0"/>
          <a:lstStyle>
            <a:lvl1pPr algn="r">
              <a:defRPr sz="800">
                <a:solidFill>
                  <a:schemeClr val="tx1"/>
                </a:solidFill>
              </a:defRPr>
            </a:lvl1pPr>
          </a:lstStyle>
          <a:p>
            <a:r>
              <a:rPr lang="hu-HU" dirty="0"/>
              <a:t>2019.</a:t>
            </a:r>
            <a:endParaRPr lang="en-US" dirty="0"/>
          </a:p>
        </p:txBody>
      </p:sp>
      <p:sp>
        <p:nvSpPr>
          <p:cNvPr id="29" name="Footer Placeholder 28"/>
          <p:cNvSpPr>
            <a:spLocks noGrp="1"/>
          </p:cNvSpPr>
          <p:nvPr>
            <p:ph type="ftr" sz="quarter" idx="3"/>
          </p:nvPr>
        </p:nvSpPr>
        <p:spPr>
          <a:xfrm>
            <a:off x="1076400" y="6461671"/>
            <a:ext cx="8162717" cy="133790"/>
          </a:xfrm>
          <a:prstGeom prst="rect">
            <a:avLst/>
          </a:prstGeom>
        </p:spPr>
        <p:txBody>
          <a:bodyPr vert="horz" lIns="0" tIns="0" rIns="0" bIns="0" rtlCol="0" anchor="b" anchorCtr="0"/>
          <a:lstStyle>
            <a:lvl1pPr marL="144000" indent="-144000" algn="l">
              <a:buClr>
                <a:schemeClr val="tx2"/>
              </a:buClr>
              <a:buFont typeface="Wingdings" panose="05000000000000000000" pitchFamily="2" charset="2"/>
              <a:buChar char="§"/>
              <a:defRPr sz="800">
                <a:solidFill>
                  <a:schemeClr val="tx1"/>
                </a:solidFill>
              </a:defRPr>
            </a:lvl1pPr>
          </a:lstStyle>
          <a:p>
            <a:pPr marL="0" indent="0">
              <a:buFont typeface="Wingdings" panose="05000000000000000000" pitchFamily="2" charset="2"/>
              <a:buNone/>
            </a:pPr>
            <a:r>
              <a:rPr lang="hu-HU" dirty="0"/>
              <a:t>A televízió megítélése a hirdetők körében</a:t>
            </a:r>
            <a:endParaRPr lang="en-US" dirty="0"/>
          </a:p>
        </p:txBody>
      </p:sp>
      <p:sp>
        <p:nvSpPr>
          <p:cNvPr id="30" name="Slide Number Placeholder 29"/>
          <p:cNvSpPr>
            <a:spLocks noGrp="1"/>
          </p:cNvSpPr>
          <p:nvPr>
            <p:ph type="sldNum" sz="quarter" idx="4"/>
          </p:nvPr>
        </p:nvSpPr>
        <p:spPr>
          <a:xfrm>
            <a:off x="11186669" y="6461671"/>
            <a:ext cx="648000" cy="133790"/>
          </a:xfrm>
          <a:prstGeom prst="rect">
            <a:avLst/>
          </a:prstGeom>
        </p:spPr>
        <p:txBody>
          <a:bodyPr vert="horz" lIns="0" tIns="0" rIns="0" bIns="0" rtlCol="0" anchor="b" anchorCtr="0"/>
          <a:lstStyle>
            <a:lvl1pPr algn="r">
              <a:defRPr sz="800">
                <a:solidFill>
                  <a:schemeClr val="tx1"/>
                </a:solidFill>
              </a:defRPr>
            </a:lvl1pPr>
          </a:lstStyle>
          <a:p>
            <a:fld id="{5F3E29E4-0979-4FCA-B4C5-5FC6044C982A}" type="slidenum">
              <a:rPr lang="en-US" smtClean="0"/>
              <a:pPr/>
              <a:t>‹#›</a:t>
            </a:fld>
            <a:endParaRPr lang="en-US"/>
          </a:p>
        </p:txBody>
      </p:sp>
      <p:sp>
        <p:nvSpPr>
          <p:cNvPr id="2" name="Title Placeholder 1"/>
          <p:cNvSpPr>
            <a:spLocks noGrp="1"/>
          </p:cNvSpPr>
          <p:nvPr>
            <p:ph type="title"/>
          </p:nvPr>
        </p:nvSpPr>
        <p:spPr>
          <a:xfrm>
            <a:off x="1075061" y="288922"/>
            <a:ext cx="5792464" cy="648000"/>
          </a:xfrm>
          <a:prstGeom prst="rect">
            <a:avLst/>
          </a:prstGeom>
        </p:spPr>
        <p:txBody>
          <a:bodyPr vert="horz" lIns="0" tIns="0" rIns="0" bIns="0" rtlCol="0" anchor="t">
            <a:noAutofit/>
          </a:bodyPr>
          <a:lstStyle/>
          <a:p>
            <a:r>
              <a:rPr lang="hu-HU"/>
              <a:t>Mintacím szerkesztése</a:t>
            </a:r>
            <a:endParaRPr lang="en-US" dirty="0"/>
          </a:p>
        </p:txBody>
      </p:sp>
      <p:sp>
        <p:nvSpPr>
          <p:cNvPr id="3" name="Text Placeholder 2"/>
          <p:cNvSpPr>
            <a:spLocks noGrp="1"/>
          </p:cNvSpPr>
          <p:nvPr>
            <p:ph type="body" idx="1"/>
          </p:nvPr>
        </p:nvSpPr>
        <p:spPr>
          <a:xfrm>
            <a:off x="1075062" y="1629618"/>
            <a:ext cx="10097764" cy="4139357"/>
          </a:xfrm>
          <a:prstGeom prst="rect">
            <a:avLst/>
          </a:prstGeom>
        </p:spPr>
        <p:txBody>
          <a:bodyPr vert="horz" lIns="0" tIns="0" rIns="0" bIns="0" rtlCol="0">
            <a:no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pic>
        <p:nvPicPr>
          <p:cNvPr id="1026" name="Picture 2" descr="Címlap"/>
          <p:cNvPicPr>
            <a:picLocks noChangeAspect="1" noChangeArrowheads="1"/>
          </p:cNvPicPr>
          <p:nvPr userDrawn="1"/>
        </p:nvPicPr>
        <p:blipFill rotWithShape="1">
          <a:blip r:embed="rId31">
            <a:extLst>
              <a:ext uri="{28A0092B-C50C-407E-A947-70E740481C1C}">
                <a14:useLocalDpi xmlns:a14="http://schemas.microsoft.com/office/drawing/2010/main" val="0"/>
              </a:ext>
            </a:extLst>
          </a:blip>
          <a:srcRect t="1" r="50653" b="35927"/>
          <a:stretch/>
        </p:blipFill>
        <p:spPr bwMode="auto">
          <a:xfrm>
            <a:off x="8440056" y="58717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5" name="Kép 4"/>
          <p:cNvPicPr>
            <a:picLocks noChangeAspect="1"/>
          </p:cNvPicPr>
          <p:nvPr userDrawn="1"/>
        </p:nvPicPr>
        <p:blipFill rotWithShape="1">
          <a:blip r:embed="rId32"/>
          <a:srcRect t="13744" b="13793"/>
          <a:stretch/>
        </p:blipFill>
        <p:spPr>
          <a:xfrm>
            <a:off x="10043314" y="494594"/>
            <a:ext cx="1043390" cy="469557"/>
          </a:xfrm>
          <a:prstGeom prst="rect">
            <a:avLst/>
          </a:prstGeom>
        </p:spPr>
      </p:pic>
    </p:spTree>
    <p:extLst>
      <p:ext uri="{BB962C8B-B14F-4D97-AF65-F5344CB8AC3E}">
        <p14:creationId xmlns:p14="http://schemas.microsoft.com/office/powerpoint/2010/main" val="3262029566"/>
      </p:ext>
    </p:extLst>
  </p:cSld>
  <p:clrMap bg1="lt1" tx1="dk1" bg2="lt2" tx2="dk2" accent1="accent1" accent2="accent2" accent3="accent3" accent4="accent4" accent5="accent5" accent6="accent6" hlink="hlink" folHlink="folHlink"/>
  <p:sldLayoutIdLst>
    <p:sldLayoutId id="2147483682" r:id="rId1"/>
    <p:sldLayoutId id="2147483669" r:id="rId2"/>
    <p:sldLayoutId id="2147483649" r:id="rId3"/>
    <p:sldLayoutId id="2147483666" r:id="rId4"/>
    <p:sldLayoutId id="2147483662" r:id="rId5"/>
    <p:sldLayoutId id="2147483668" r:id="rId6"/>
    <p:sldLayoutId id="2147483650" r:id="rId7"/>
    <p:sldLayoutId id="2147483660" r:id="rId8"/>
    <p:sldLayoutId id="2147483664" r:id="rId9"/>
    <p:sldLayoutId id="2147483661" r:id="rId10"/>
    <p:sldLayoutId id="2147483670" r:id="rId11"/>
    <p:sldLayoutId id="2147483671" r:id="rId12"/>
    <p:sldLayoutId id="2147483674" r:id="rId13"/>
    <p:sldLayoutId id="2147483675" r:id="rId14"/>
    <p:sldLayoutId id="2147483673" r:id="rId15"/>
    <p:sldLayoutId id="2147483677" r:id="rId16"/>
    <p:sldLayoutId id="2147483676" r:id="rId17"/>
    <p:sldLayoutId id="2147483683" r:id="rId18"/>
    <p:sldLayoutId id="2147483684" r:id="rId19"/>
    <p:sldLayoutId id="2147483681" r:id="rId20"/>
    <p:sldLayoutId id="2147483678" r:id="rId21"/>
    <p:sldLayoutId id="2147483679" r:id="rId22"/>
    <p:sldLayoutId id="2147483680" r:id="rId23"/>
    <p:sldLayoutId id="2147483667" r:id="rId24"/>
    <p:sldLayoutId id="2147483655" r:id="rId25"/>
    <p:sldLayoutId id="2147483658" r:id="rId26"/>
    <p:sldLayoutId id="2147483659" r:id="rId27"/>
    <p:sldLayoutId id="2147483685" r:id="rId28"/>
    <p:sldLayoutId id="2147483686" r:id="rId29"/>
  </p:sldLayoutIdLst>
  <p:hf hdr="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10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48000" indent="-252000" algn="l" defTabSz="914400" rtl="0" eaLnBrk="1" latinLnBrk="0" hangingPunct="1">
        <a:lnSpc>
          <a:spcPct val="110000"/>
        </a:lnSpc>
        <a:spcBef>
          <a:spcPts val="6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080000" indent="-252000" algn="l" defTabSz="914400" rtl="0" eaLnBrk="1" latinLnBrk="0" hangingPunct="1">
        <a:lnSpc>
          <a:spcPct val="110000"/>
        </a:lnSpc>
        <a:spcBef>
          <a:spcPts val="600"/>
        </a:spcBef>
        <a:buClr>
          <a:schemeClr val="tx2"/>
        </a:buClr>
        <a:buFont typeface="Wingdings" panose="05000000000000000000" pitchFamily="2" charset="2"/>
        <a:buChar char="§"/>
        <a:defRPr sz="2000" kern="1200">
          <a:solidFill>
            <a:schemeClr val="tx1"/>
          </a:solidFill>
          <a:latin typeface="+mn-lt"/>
          <a:ea typeface="+mn-ea"/>
          <a:cs typeface="+mn-cs"/>
        </a:defRPr>
      </a:lvl3pPr>
      <a:lvl4pPr marL="0" indent="0" algn="l" defTabSz="914400" rtl="0" eaLnBrk="1" latinLnBrk="0" hangingPunct="1">
        <a:lnSpc>
          <a:spcPct val="110000"/>
        </a:lnSpc>
        <a:spcBef>
          <a:spcPts val="600"/>
        </a:spcBef>
        <a:buClr>
          <a:schemeClr val="tx2"/>
        </a:buClr>
        <a:buFont typeface="Lato" panose="020F0502020204030203" pitchFamily="34" charset="0"/>
        <a:buChar char="​"/>
        <a:defRPr sz="16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5pPr>
      <a:lvl6pPr marL="648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6pPr>
      <a:lvl7pPr marL="1080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7pPr>
      <a:lvl8pPr marL="1512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8pPr>
      <a:lvl9pPr marL="1944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19">
          <p15:clr>
            <a:srgbClr val="5ACBF0"/>
          </p15:clr>
        </p15:guide>
        <p15:guide id="3" pos="257">
          <p15:clr>
            <a:srgbClr val="5ACBF0"/>
          </p15:clr>
        </p15:guide>
        <p15:guide id="4" pos="675" userDrawn="1">
          <p15:clr>
            <a:srgbClr val="5ACBF0"/>
          </p15:clr>
        </p15:guide>
        <p15:guide id="5" pos="7038">
          <p15:clr>
            <a:srgbClr val="5ACBF0"/>
          </p15:clr>
        </p15:guide>
        <p15:guide id="6" pos="7446">
          <p15:clr>
            <a:srgbClr val="5ACBF0"/>
          </p15:clr>
        </p15:guide>
        <p15:guide id="7" orient="horz" pos="255">
          <p15:clr>
            <a:srgbClr val="5ACBF0"/>
          </p15:clr>
        </p15:guide>
        <p15:guide id="8" orient="horz" pos="663">
          <p15:clr>
            <a:srgbClr val="5ACBF0"/>
          </p15:clr>
        </p15:guide>
        <p15:guide id="9" orient="horz" pos="799">
          <p15:clr>
            <a:srgbClr val="5ACBF0"/>
          </p15:clr>
        </p15:guide>
        <p15:guide id="10" orient="horz" pos="1026">
          <p15:clr>
            <a:srgbClr val="5ACBF0"/>
          </p15:clr>
        </p15:guide>
        <p15:guide id="11" orient="horz" pos="3634">
          <p15:clr>
            <a:srgbClr val="5ACBF0"/>
          </p15:clr>
        </p15:guide>
        <p15:guide id="12" orient="horz" pos="3929">
          <p15:clr>
            <a:srgbClr val="5ACBF0"/>
          </p15:clr>
        </p15:guide>
        <p15:guide id="13" orient="horz" pos="4133">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3.xml"/><Relationship Id="rId5" Type="http://schemas.openxmlformats.org/officeDocument/2006/relationships/slideLayout" Target="../slideLayouts/slideLayout29.xml"/><Relationship Id="rId4" Type="http://schemas.openxmlformats.org/officeDocument/2006/relationships/tags" Target="../tags/tag2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4.xml"/><Relationship Id="rId7" Type="http://schemas.openxmlformats.org/officeDocument/2006/relationships/slideLayout" Target="../slideLayouts/slideLayout29.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9.svg"/><Relationship Id="rId4" Type="http://schemas.openxmlformats.org/officeDocument/2006/relationships/tags" Target="../tags/tag25.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notesSlide" Target="../notesSlides/notesSlide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slideLayout" Target="../slideLayouts/slideLayout29.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6.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29.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s>
</file>

<file path=ppt/slides/_rels/slide18.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notesSlide" Target="../notesSlides/notesSlide7.xml"/><Relationship Id="rId5" Type="http://schemas.openxmlformats.org/officeDocument/2006/relationships/tags" Target="../tags/tag53.xml"/><Relationship Id="rId10" Type="http://schemas.openxmlformats.org/officeDocument/2006/relationships/slideLayout" Target="../slideLayouts/slideLayout29.xml"/><Relationship Id="rId4" Type="http://schemas.openxmlformats.org/officeDocument/2006/relationships/tags" Target="../tags/tag52.xml"/><Relationship Id="rId9" Type="http://schemas.openxmlformats.org/officeDocument/2006/relationships/tags" Target="../tags/tag57.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10" Type="http://schemas.openxmlformats.org/officeDocument/2006/relationships/notesSlide" Target="../notesSlides/notesSlide9.xml"/><Relationship Id="rId4" Type="http://schemas.openxmlformats.org/officeDocument/2006/relationships/tags" Target="../tags/tag61.xml"/><Relationship Id="rId9"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notesSlide" Target="../notesSlides/notesSlide10.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9.xml"/><Relationship Id="rId5" Type="http://schemas.openxmlformats.org/officeDocument/2006/relationships/tags" Target="../tags/tag70.xml"/><Relationship Id="rId4" Type="http://schemas.openxmlformats.org/officeDocument/2006/relationships/tags" Target="../tags/tag69.xml"/></Relationships>
</file>

<file path=ppt/slides/_rels/slide2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1.xml"/><Relationship Id="rId5" Type="http://schemas.openxmlformats.org/officeDocument/2006/relationships/slideLayout" Target="../slideLayouts/slideLayout29.xml"/><Relationship Id="rId4" Type="http://schemas.openxmlformats.org/officeDocument/2006/relationships/tags" Target="../tags/tag74.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77.xml"/><Relationship Id="rId7" Type="http://schemas.openxmlformats.org/officeDocument/2006/relationships/slideLayout" Target="../slideLayouts/slideLayout29.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83.xml"/><Relationship Id="rId7" Type="http://schemas.openxmlformats.org/officeDocument/2006/relationships/slideLayout" Target="../slideLayouts/slideLayout29.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s>
</file>

<file path=ppt/slides/_rels/slide29.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10" Type="http://schemas.openxmlformats.org/officeDocument/2006/relationships/notesSlide" Target="../notesSlides/notesSlide14.xml"/><Relationship Id="rId4" Type="http://schemas.openxmlformats.org/officeDocument/2006/relationships/tags" Target="../tags/tag90.xml"/><Relationship Id="rId9"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tags" Target="../tags/tag95.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1.jpg"/><Relationship Id="rId5" Type="http://schemas.openxmlformats.org/officeDocument/2006/relationships/notesSlide" Target="../notesSlides/notesSlide16.xml"/><Relationship Id="rId4"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slideLayout" Target="../slideLayouts/slideLayout29.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19.xml"/><Relationship Id="rId5" Type="http://schemas.openxmlformats.org/officeDocument/2006/relationships/slideLayout" Target="../slideLayouts/slideLayout29.xml"/><Relationship Id="rId4" Type="http://schemas.openxmlformats.org/officeDocument/2006/relationships/tags" Target="../tags/tag114.xml"/></Relationships>
</file>

<file path=ppt/slides/_rels/slide37.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notesSlide" Target="../notesSlides/notesSlide20.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Layout" Target="../slideLayouts/slideLayout29.xml"/><Relationship Id="rId5" Type="http://schemas.openxmlformats.org/officeDocument/2006/relationships/tags" Target="../tags/tag119.xml"/><Relationship Id="rId4" Type="http://schemas.openxmlformats.org/officeDocument/2006/relationships/tags" Target="../tags/tag118.xml"/></Relationships>
</file>

<file path=ppt/slides/_rels/slide38.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notesSlide" Target="../notesSlides/notesSlide21.xml"/><Relationship Id="rId4" Type="http://schemas.openxmlformats.org/officeDocument/2006/relationships/tags" Target="../tags/tag123.xml"/><Relationship Id="rId9"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2.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9.xml"/><Relationship Id="rId5" Type="http://schemas.openxmlformats.org/officeDocument/2006/relationships/tags" Target="../tags/tag132.xml"/><Relationship Id="rId4" Type="http://schemas.openxmlformats.org/officeDocument/2006/relationships/tags" Target="../tags/tag13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9.xml"/><Relationship Id="rId1" Type="http://schemas.openxmlformats.org/officeDocument/2006/relationships/tags" Target="../tags/tag133.xml"/><Relationship Id="rId4" Type="http://schemas.openxmlformats.org/officeDocument/2006/relationships/image" Target="../media/image13.jpg"/></Relationships>
</file>

<file path=ppt/slides/_rels/slide41.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notesSlide" Target="../notesSlides/notesSlide24.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slideLayout" Target="../slideLayouts/slideLayout29.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s>
</file>

<file path=ppt/slides/_rels/slide42.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slideLayout" Target="../slideLayouts/slideLayout29.xml"/><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tags" Target="../tags/tag156.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0" Type="http://schemas.openxmlformats.org/officeDocument/2006/relationships/tags" Target="../tags/tag154.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59.xml"/><Relationship Id="rId7" Type="http://schemas.openxmlformats.org/officeDocument/2006/relationships/slideLayout" Target="../slideLayouts/slideLayout2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65.xml"/><Relationship Id="rId7" Type="http://schemas.openxmlformats.org/officeDocument/2006/relationships/tags" Target="../tags/tag169.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9"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slideLayout" Target="../slideLayouts/slideLayout29.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 Type="http://schemas.openxmlformats.org/officeDocument/2006/relationships/tags" Target="../tags/tag178.xml"/><Relationship Id="rId16" Type="http://schemas.openxmlformats.org/officeDocument/2006/relationships/tags" Target="../tags/tag192.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tags" Target="../tags/tag191.xml"/><Relationship Id="rId10" Type="http://schemas.openxmlformats.org/officeDocument/2006/relationships/tags" Target="../tags/tag186.xml"/><Relationship Id="rId19" Type="http://schemas.openxmlformats.org/officeDocument/2006/relationships/notesSlide" Target="../notesSlides/notesSlide30.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32.xml"/><Relationship Id="rId4"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199.xml"/><Relationship Id="rId7" Type="http://schemas.openxmlformats.org/officeDocument/2006/relationships/slideLayout" Target="../slideLayouts/slideLayout2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s>
</file>

<file path=ppt/slides/_rels/slide56.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notesSlide" Target="../notesSlides/notesSlide34.xml"/><Relationship Id="rId4"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notesSlide" Target="../notesSlides/notesSlide35.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Layout" Target="../slideLayouts/slideLayout29.xml"/><Relationship Id="rId5" Type="http://schemas.openxmlformats.org/officeDocument/2006/relationships/tags" Target="../tags/tag210.xml"/><Relationship Id="rId4" Type="http://schemas.openxmlformats.org/officeDocument/2006/relationships/tags" Target="../tags/tag209.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image" Target="../media/image16.jpeg"/><Relationship Id="rId4" Type="http://schemas.openxmlformats.org/officeDocument/2006/relationships/notesSlide" Target="../notesSlides/notesSlide36.xml"/></Relationships>
</file>

<file path=ppt/slides/_rels/slide61.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notesSlide" Target="../notesSlides/notesSlide37.xml"/><Relationship Id="rId5" Type="http://schemas.openxmlformats.org/officeDocument/2006/relationships/slideLayout" Target="../slideLayouts/slideLayout29.xml"/><Relationship Id="rId4" Type="http://schemas.openxmlformats.org/officeDocument/2006/relationships/tags" Target="../tags/tag216.xml"/></Relationships>
</file>

<file path=ppt/slides/_rels/slide62.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17.jpg"/><Relationship Id="rId5" Type="http://schemas.openxmlformats.org/officeDocument/2006/relationships/notesSlide" Target="../notesSlides/notesSlide38.xml"/><Relationship Id="rId4"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5" Type="http://schemas.openxmlformats.org/officeDocument/2006/relationships/notesSlide" Target="../notesSlides/notesSlide39.xml"/><Relationship Id="rId4"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18.jpg"/><Relationship Id="rId5" Type="http://schemas.openxmlformats.org/officeDocument/2006/relationships/notesSlide" Target="../notesSlides/notesSlide40.xml"/><Relationship Id="rId4"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notesSlide" Target="../notesSlides/notesSlide41.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slideLayout" Target="../slideLayouts/slideLayout29.xml"/><Relationship Id="rId5" Type="http://schemas.openxmlformats.org/officeDocument/2006/relationships/tags" Target="../tags/tag230.xml"/><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s>
</file>

<file path=ppt/slides/_rels/slide69.xml.rels><?xml version="1.0" encoding="UTF-8" standalone="yes"?>
<Relationships xmlns="http://schemas.openxmlformats.org/package/2006/relationships"><Relationship Id="rId8" Type="http://schemas.openxmlformats.org/officeDocument/2006/relationships/notesSlide" Target="../notesSlides/notesSlide42.xml"/><Relationship Id="rId3" Type="http://schemas.openxmlformats.org/officeDocument/2006/relationships/tags" Target="../tags/tag238.xml"/><Relationship Id="rId7" Type="http://schemas.openxmlformats.org/officeDocument/2006/relationships/slideLayout" Target="../slideLayouts/slideLayout29.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2-Dec-19</a:t>
            </a:fld>
            <a:endParaRPr lang="en-US" dirty="0"/>
          </a:p>
        </p:txBody>
      </p:sp>
      <p:sp>
        <p:nvSpPr>
          <p:cNvPr id="3" name="Footer Placeholder 2"/>
          <p:cNvSpPr>
            <a:spLocks noGrp="1"/>
          </p:cNvSpPr>
          <p:nvPr>
            <p:ph type="ftr" sz="quarter" idx="11"/>
          </p:nvPr>
        </p:nvSpPr>
        <p:spPr/>
        <p:txBody>
          <a:bodyPr/>
          <a:lstStyle/>
          <a:p>
            <a:r>
              <a:rPr lang="en-US"/>
              <a:t>Title of presentation (Insert / Header &amp; Footer / Apply to All)</a:t>
            </a:r>
            <a:endParaRPr lang="en-US" dirty="0"/>
          </a:p>
        </p:txBody>
      </p:sp>
      <p:sp>
        <p:nvSpPr>
          <p:cNvPr id="4" name="Slide Number Placeholder 3"/>
          <p:cNvSpPr>
            <a:spLocks noGrp="1"/>
          </p:cNvSpPr>
          <p:nvPr>
            <p:ph type="sldNum" sz="quarter" idx="12"/>
          </p:nvPr>
        </p:nvSpPr>
        <p:spPr/>
        <p:txBody>
          <a:bodyPr/>
          <a:lstStyle/>
          <a:p>
            <a:fld id="{8E3B25F7-8D1F-44B5-B485-EE3C438CFD7B}" type="slidenum">
              <a:rPr lang="en-US" smtClean="0"/>
              <a:pPr/>
              <a:t>1</a:t>
            </a:fld>
            <a:endParaRPr lang="en-US"/>
          </a:p>
        </p:txBody>
      </p:sp>
      <p:sp>
        <p:nvSpPr>
          <p:cNvPr id="5" name="Title 4"/>
          <p:cNvSpPr>
            <a:spLocks noGrp="1"/>
          </p:cNvSpPr>
          <p:nvPr>
            <p:ph type="ctrTitle"/>
          </p:nvPr>
        </p:nvSpPr>
        <p:spPr>
          <a:xfrm>
            <a:off x="324294" y="2310868"/>
            <a:ext cx="4154400" cy="2236264"/>
          </a:xfrm>
        </p:spPr>
        <p:txBody>
          <a:bodyPr/>
          <a:lstStyle/>
          <a:p>
            <a:r>
              <a:rPr lang="hu-HU" sz="4000" b="1" dirty="0"/>
              <a:t>A televízió megítélése hirdetői szemmel</a:t>
            </a:r>
            <a:br>
              <a:rPr lang="hu-HU" dirty="0"/>
            </a:br>
            <a:endParaRPr lang="en-US" dirty="0"/>
          </a:p>
        </p:txBody>
      </p:sp>
      <p:sp>
        <p:nvSpPr>
          <p:cNvPr id="6" name="Subtitle 5"/>
          <p:cNvSpPr>
            <a:spLocks noGrp="1"/>
          </p:cNvSpPr>
          <p:nvPr>
            <p:ph type="subTitle" idx="1"/>
          </p:nvPr>
        </p:nvSpPr>
        <p:spPr>
          <a:xfrm>
            <a:off x="324294" y="4082566"/>
            <a:ext cx="3816000" cy="1080000"/>
          </a:xfrm>
        </p:spPr>
        <p:txBody>
          <a:bodyPr/>
          <a:lstStyle/>
          <a:p>
            <a:r>
              <a:rPr lang="hu-HU" dirty="0"/>
              <a:t>2019.</a:t>
            </a:r>
            <a:br>
              <a:rPr lang="hu-HU" dirty="0"/>
            </a:br>
            <a:endParaRPr lang="hu-HU" dirty="0"/>
          </a:p>
          <a:p>
            <a:r>
              <a:rPr lang="hu-HU" dirty="0"/>
              <a:t>Kutatási jelentés</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84400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hu-HU" sz="1400" dirty="0"/>
              <a:t>Azok, akik osztják azt a véleményt, hogy – főleg a fiatalok körében – csökken a lineáris televízió nézésre fordított idő leginkább 3 helyettesítőjét látják ennek a tevékenységnek.</a:t>
            </a:r>
          </a:p>
          <a:p>
            <a:pPr>
              <a:lnSpc>
                <a:spcPct val="125000"/>
              </a:lnSpc>
              <a:buClr>
                <a:schemeClr val="tx2"/>
              </a:buClr>
            </a:pPr>
            <a:endParaRPr lang="hu-HU" sz="1400" dirty="0"/>
          </a:p>
          <a:p>
            <a:pPr>
              <a:lnSpc>
                <a:spcPct val="125000"/>
              </a:lnSpc>
              <a:buClr>
                <a:schemeClr val="tx2"/>
              </a:buClr>
            </a:pPr>
            <a:r>
              <a:rPr lang="hu-HU" sz="1400" dirty="0"/>
              <a:t>	Az új előfizetéses tartalomszolgáltatók (</a:t>
            </a:r>
            <a:r>
              <a:rPr lang="hu-HU" sz="1400" dirty="0" err="1"/>
              <a:t>Netflix</a:t>
            </a:r>
            <a:r>
              <a:rPr lang="hu-HU" sz="1400" dirty="0"/>
              <a:t>, HBO GO, stb.) 	által kínált szolgáltatások fogyasztása.</a:t>
            </a:r>
          </a:p>
          <a:p>
            <a:pPr>
              <a:lnSpc>
                <a:spcPct val="125000"/>
              </a:lnSpc>
              <a:buClr>
                <a:schemeClr val="tx2"/>
              </a:buClr>
            </a:pPr>
            <a:r>
              <a:rPr lang="hu-HU" sz="1400" dirty="0"/>
              <a:t>	</a:t>
            </a:r>
          </a:p>
          <a:p>
            <a:pPr>
              <a:lnSpc>
                <a:spcPct val="125000"/>
              </a:lnSpc>
              <a:buClr>
                <a:schemeClr val="tx2"/>
              </a:buClr>
            </a:pPr>
            <a:r>
              <a:rPr lang="hu-HU" sz="1400" dirty="0"/>
              <a:t>	Ingyenes, </a:t>
            </a:r>
            <a:r>
              <a:rPr lang="hu-HU" sz="1400" dirty="0" err="1"/>
              <a:t>on</a:t>
            </a:r>
            <a:r>
              <a:rPr lang="hu-HU" sz="1400" dirty="0"/>
              <a:t> </a:t>
            </a:r>
            <a:r>
              <a:rPr lang="hu-HU" sz="1400" dirty="0" err="1"/>
              <a:t>demand</a:t>
            </a:r>
            <a:r>
              <a:rPr lang="hu-HU" sz="1400" dirty="0"/>
              <a:t> audiovizuális tartalom fogyasztása 	(YouTube, a tévécsatornák VOD szolgáltatásai, stb.)</a:t>
            </a:r>
          </a:p>
          <a:p>
            <a:pPr>
              <a:lnSpc>
                <a:spcPct val="125000"/>
              </a:lnSpc>
              <a:buClr>
                <a:schemeClr val="tx2"/>
              </a:buClr>
            </a:pPr>
            <a:endParaRPr lang="hu-HU" sz="1400" dirty="0"/>
          </a:p>
          <a:p>
            <a:pPr>
              <a:lnSpc>
                <a:spcPct val="125000"/>
              </a:lnSpc>
              <a:buClr>
                <a:schemeClr val="tx2"/>
              </a:buClr>
            </a:pPr>
            <a:r>
              <a:rPr lang="hu-HU" sz="1400" dirty="0"/>
              <a:t>	Más digitális tartalom fogyasztása (</a:t>
            </a:r>
            <a:r>
              <a:rPr lang="hu-HU" sz="1400" dirty="0" err="1"/>
              <a:t>user-generated</a:t>
            </a:r>
            <a:r>
              <a:rPr lang="hu-HU" sz="1400" dirty="0"/>
              <a:t> </a:t>
            </a:r>
            <a:r>
              <a:rPr lang="hu-HU" sz="1400" dirty="0" err="1"/>
              <a:t>content</a:t>
            </a:r>
            <a:r>
              <a:rPr lang="hu-HU" sz="1400" dirty="0"/>
              <a:t>, játék, 	közösségi média stb.)</a:t>
            </a:r>
          </a:p>
          <a:p>
            <a:pPr>
              <a:lnSpc>
                <a:spcPct val="125000"/>
              </a:lnSpc>
              <a:buClr>
                <a:schemeClr val="tx2"/>
              </a:buClr>
            </a:pPr>
            <a:r>
              <a:rPr lang="hu-HU" sz="1400" dirty="0"/>
              <a:t> </a:t>
            </a:r>
          </a:p>
          <a:p>
            <a:pPr>
              <a:lnSpc>
                <a:spcPct val="125000"/>
              </a:lnSpc>
              <a:buClr>
                <a:schemeClr val="tx2"/>
              </a:buClr>
            </a:pPr>
            <a:r>
              <a:rPr lang="hu-HU" sz="1400" dirty="0"/>
              <a:t>Az előfizetéses tartalomszolgáltatók esetében a legnagyobb korlátnak a magyar nyelvű (és főleg szinkronizált) tartalmak hiányát vélik a válaszadók. </a:t>
            </a:r>
          </a:p>
          <a:p>
            <a:pPr>
              <a:lnSpc>
                <a:spcPct val="125000"/>
              </a:lnSpc>
              <a:buClr>
                <a:schemeClr val="tx2"/>
              </a:buClr>
            </a:pPr>
            <a:r>
              <a:rPr lang="hu-HU" sz="1400" dirty="0"/>
              <a:t>Ugyanakkor a televíziók által kínált VOD tartalmakra pedig a televíziók egyik legnagyobb lehetőségeként tekintenek mind a nézői figyelem, mind pedig a reklámpiaci bevételek szempontjából.</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619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Nézői szokások </a:t>
            </a:r>
            <a:br>
              <a:rPr lang="hu-HU" sz="3600" dirty="0">
                <a:solidFill>
                  <a:schemeClr val="accent3">
                    <a:lumMod val="50000"/>
                  </a:schemeClr>
                </a:solidFill>
              </a:rPr>
            </a:br>
            <a:r>
              <a:rPr lang="hu-HU" sz="2000" dirty="0">
                <a:solidFill>
                  <a:schemeClr val="accent3">
                    <a:lumMod val="50000"/>
                  </a:schemeClr>
                </a:solidFill>
              </a:rPr>
              <a:t>A lineáris televízió alternatívái a nézők számára</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61" name="Text Placeholder 1">
            <a:extLst>
              <a:ext uri="{FF2B5EF4-FFF2-40B4-BE49-F238E27FC236}">
                <a16:creationId xmlns:a16="http://schemas.microsoft.com/office/drawing/2014/main" id="{A5F1AFB4-D999-47DD-BD61-2DB1D08BC915}"/>
              </a:ext>
            </a:extLst>
          </p:cNvPr>
          <p:cNvSpPr txBox="1">
            <a:spLocks/>
          </p:cNvSpPr>
          <p:nvPr>
            <p:custDataLst>
              <p:tags r:id="rId1"/>
            </p:custDataLst>
          </p:nvPr>
        </p:nvSpPr>
        <p:spPr bwMode="gray">
          <a:xfrm>
            <a:off x="7380000" y="144526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„Érdekes adat volt a Love Island, ami a konkrét tévénézési eredményeket nézzük, nézettségi adatokat, akkor nem került be az RTL erősségei közé. Csak egy érdekesség, utána kiadta az adatokat az RTL, hogy online viszont nézték. Nem volt meglepő, mert egy ilyen típusú műsort inkább a 17-24 évesek nézik, akiknél látjuk, tudjuk, hogy kevésbé akkor nézik, amikor a tévében van,</a:t>
            </a:r>
            <a:r>
              <a:rPr lang="hu-HU" sz="1200" dirty="0">
                <a:solidFill>
                  <a:srgbClr val="000000"/>
                </a:solidFill>
              </a:rPr>
              <a:t>” (H12)</a:t>
            </a:r>
            <a:endParaRPr lang="en-US" sz="1200" dirty="0">
              <a:ea typeface="Arial" panose="020B0604020202020204" pitchFamily="34" charset="0"/>
            </a:endParaRPr>
          </a:p>
        </p:txBody>
      </p:sp>
      <p:sp>
        <p:nvSpPr>
          <p:cNvPr id="6" name="Téglalap 5">
            <a:extLst>
              <a:ext uri="{FF2B5EF4-FFF2-40B4-BE49-F238E27FC236}">
                <a16:creationId xmlns:a16="http://schemas.microsoft.com/office/drawing/2014/main" id="{DD7548D1-0D62-473E-8E82-1D00AFA62064}"/>
              </a:ext>
            </a:extLst>
          </p:cNvPr>
          <p:cNvSpPr/>
          <p:nvPr/>
        </p:nvSpPr>
        <p:spPr>
          <a:xfrm>
            <a:off x="9703780" y="2445704"/>
            <a:ext cx="341981" cy="369332"/>
          </a:xfrm>
          <a:prstGeom prst="rect">
            <a:avLst/>
          </a:prstGeom>
        </p:spPr>
        <p:txBody>
          <a:bodyPr wrap="none">
            <a:spAutoFit/>
          </a:bodyPr>
          <a:lstStyle/>
          <a:p>
            <a:r>
              <a:rPr lang="hu-HU" dirty="0"/>
              <a:t> </a:t>
            </a:r>
          </a:p>
        </p:txBody>
      </p:sp>
      <p:sp>
        <p:nvSpPr>
          <p:cNvPr id="142" name="Text Placeholder 1">
            <a:extLst>
              <a:ext uri="{FF2B5EF4-FFF2-40B4-BE49-F238E27FC236}">
                <a16:creationId xmlns:a16="http://schemas.microsoft.com/office/drawing/2014/main" id="{318E1FAF-EEB7-4263-AA78-C77A801B67E9}"/>
              </a:ext>
            </a:extLst>
          </p:cNvPr>
          <p:cNvSpPr txBox="1">
            <a:spLocks/>
          </p:cNvSpPr>
          <p:nvPr>
            <p:custDataLst>
              <p:tags r:id="rId2"/>
            </p:custDataLst>
          </p:nvPr>
        </p:nvSpPr>
        <p:spPr bwMode="gray">
          <a:xfrm>
            <a:off x="7332628" y="267321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„Lesz egy ilyen elmozdulás, de én azt várom, hogy a </a:t>
            </a:r>
            <a:r>
              <a:rPr lang="hu-HU" sz="1200" i="1" dirty="0" err="1">
                <a:solidFill>
                  <a:srgbClr val="000000"/>
                </a:solidFill>
              </a:rPr>
              <a:t>lienáris</a:t>
            </a:r>
            <a:r>
              <a:rPr lang="hu-HU" sz="1200" i="1" dirty="0">
                <a:solidFill>
                  <a:srgbClr val="000000"/>
                </a:solidFill>
              </a:rPr>
              <a:t> tévénézés a következő tíz évnek is meghatározó modellje lesz. VOD tartalmak és az OTT-k megjelenése, én azt gondolom, hogy valamifajta </a:t>
            </a:r>
            <a:r>
              <a:rPr lang="hu-HU" sz="1200" i="1" dirty="0" err="1">
                <a:solidFill>
                  <a:srgbClr val="000000"/>
                </a:solidFill>
              </a:rPr>
              <a:t>errodációt</a:t>
            </a:r>
            <a:r>
              <a:rPr lang="hu-HU" sz="1200" i="1" dirty="0">
                <a:solidFill>
                  <a:srgbClr val="000000"/>
                </a:solidFill>
              </a:rPr>
              <a:t> azért még fog okozni a piacban.</a:t>
            </a:r>
            <a:r>
              <a:rPr lang="hu-HU" sz="1200" dirty="0">
                <a:solidFill>
                  <a:srgbClr val="000000"/>
                </a:solidFill>
              </a:rPr>
              <a:t>” (Ü3)</a:t>
            </a:r>
            <a:endParaRPr lang="en-US" sz="1200" dirty="0">
              <a:ea typeface="Arial" panose="020B0604020202020204" pitchFamily="34" charset="0"/>
            </a:endParaRPr>
          </a:p>
        </p:txBody>
      </p:sp>
      <p:cxnSp>
        <p:nvCxnSpPr>
          <p:cNvPr id="13" name="Straight Arrow Connector 12">
            <a:extLst>
              <a:ext uri="{FF2B5EF4-FFF2-40B4-BE49-F238E27FC236}">
                <a16:creationId xmlns:a16="http://schemas.microsoft.com/office/drawing/2014/main" id="{E8A7CCBB-C9C7-4F82-9BD5-A75120A83DCA}"/>
              </a:ext>
            </a:extLst>
          </p:cNvPr>
          <p:cNvCxnSpPr>
            <a:cxnSpLocks/>
          </p:cNvCxnSpPr>
          <p:nvPr/>
        </p:nvCxnSpPr>
        <p:spPr>
          <a:xfrm flipH="1">
            <a:off x="821520" y="2154265"/>
            <a:ext cx="6138" cy="2247988"/>
          </a:xfrm>
          <a:prstGeom prst="straightConnector1">
            <a:avLst/>
          </a:prstGeom>
          <a:ln w="114300">
            <a:solidFill>
              <a:srgbClr val="B3B5B6"/>
            </a:solidFill>
            <a:tailEnd type="non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D38FA3-7416-4B95-9F24-64DE61E299A6}"/>
              </a:ext>
            </a:extLst>
          </p:cNvPr>
          <p:cNvSpPr/>
          <p:nvPr/>
        </p:nvSpPr>
        <p:spPr>
          <a:xfrm>
            <a:off x="747355" y="2419478"/>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cxnSp>
        <p:nvCxnSpPr>
          <p:cNvPr id="16" name="Straight Connector 15">
            <a:extLst>
              <a:ext uri="{FF2B5EF4-FFF2-40B4-BE49-F238E27FC236}">
                <a16:creationId xmlns:a16="http://schemas.microsoft.com/office/drawing/2014/main" id="{890A7583-1BF5-45A7-A184-45871A64D97B}"/>
              </a:ext>
            </a:extLst>
          </p:cNvPr>
          <p:cNvCxnSpPr>
            <a:cxnSpLocks/>
          </p:cNvCxnSpPr>
          <p:nvPr/>
        </p:nvCxnSpPr>
        <p:spPr>
          <a:xfrm flipV="1">
            <a:off x="934965" y="2530938"/>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D1FBC3C-530B-48B1-A743-9E18C28C9EAC}"/>
              </a:ext>
            </a:extLst>
          </p:cNvPr>
          <p:cNvSpPr/>
          <p:nvPr/>
        </p:nvSpPr>
        <p:spPr>
          <a:xfrm>
            <a:off x="749660" y="3225479"/>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cxnSp>
        <p:nvCxnSpPr>
          <p:cNvPr id="18" name="Straight Connector 17">
            <a:extLst>
              <a:ext uri="{FF2B5EF4-FFF2-40B4-BE49-F238E27FC236}">
                <a16:creationId xmlns:a16="http://schemas.microsoft.com/office/drawing/2014/main" id="{0156EE66-85AE-4EE3-9C15-24B2EF53BB35}"/>
              </a:ext>
            </a:extLst>
          </p:cNvPr>
          <p:cNvCxnSpPr>
            <a:cxnSpLocks/>
          </p:cNvCxnSpPr>
          <p:nvPr/>
        </p:nvCxnSpPr>
        <p:spPr>
          <a:xfrm flipV="1">
            <a:off x="911520" y="3315156"/>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9C12C82-DB16-4187-ACF9-D012EB85D3F8}"/>
              </a:ext>
            </a:extLst>
          </p:cNvPr>
          <p:cNvSpPr/>
          <p:nvPr/>
        </p:nvSpPr>
        <p:spPr>
          <a:xfrm>
            <a:off x="747355" y="4009376"/>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cxnSp>
        <p:nvCxnSpPr>
          <p:cNvPr id="20" name="Straight Connector 19">
            <a:extLst>
              <a:ext uri="{FF2B5EF4-FFF2-40B4-BE49-F238E27FC236}">
                <a16:creationId xmlns:a16="http://schemas.microsoft.com/office/drawing/2014/main" id="{28A139BD-2F31-4A0C-95D4-AA0B4DCE716A}"/>
              </a:ext>
            </a:extLst>
          </p:cNvPr>
          <p:cNvCxnSpPr>
            <a:cxnSpLocks/>
          </p:cNvCxnSpPr>
          <p:nvPr/>
        </p:nvCxnSpPr>
        <p:spPr>
          <a:xfrm flipV="1">
            <a:off x="911520" y="4099375"/>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
            <a:extLst>
              <a:ext uri="{FF2B5EF4-FFF2-40B4-BE49-F238E27FC236}">
                <a16:creationId xmlns:a16="http://schemas.microsoft.com/office/drawing/2014/main" id="{E38CFD55-9F21-4725-BC8B-910EA9CFBDED}"/>
              </a:ext>
            </a:extLst>
          </p:cNvPr>
          <p:cNvSpPr txBox="1">
            <a:spLocks/>
          </p:cNvSpPr>
          <p:nvPr>
            <p:custDataLst>
              <p:tags r:id="rId3"/>
            </p:custDataLst>
          </p:nvPr>
        </p:nvSpPr>
        <p:spPr bwMode="gray">
          <a:xfrm>
            <a:off x="7350100" y="362387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„Tudom, hogy öt óra felett néznek átlagosan Magyarországon, de hogyha azt veszem, hogy az embereknek egyharmada meg egy héten néz három óra tévét, vagy ötöt, az átlag annyira elfedi a lényeget, hogy tudom, hogy nem az van, hogy senki nem néz, 14 évesek nem néznek tévét, néznek tévét, de teljesen máshogy viszonyulnak a </a:t>
            </a:r>
            <a:r>
              <a:rPr lang="hu-HU" sz="1200" i="1" dirty="0" err="1">
                <a:solidFill>
                  <a:srgbClr val="000000"/>
                </a:solidFill>
              </a:rPr>
              <a:t>contenthez</a:t>
            </a:r>
            <a:r>
              <a:rPr lang="hu-HU" sz="1200" i="1" dirty="0">
                <a:solidFill>
                  <a:srgbClr val="000000"/>
                </a:solidFill>
              </a:rPr>
              <a:t>, sokkal tudatosabban néznek, … A trendek ellenük szólnak.</a:t>
            </a:r>
            <a:r>
              <a:rPr lang="hu-HU" sz="1200" dirty="0">
                <a:solidFill>
                  <a:srgbClr val="000000"/>
                </a:solidFill>
              </a:rPr>
              <a:t>” (H5)</a:t>
            </a:r>
          </a:p>
          <a:p>
            <a:pPr>
              <a:spcBef>
                <a:spcPts val="200"/>
              </a:spcBef>
            </a:pPr>
            <a:endParaRPr lang="hu-HU" sz="1200" dirty="0">
              <a:solidFill>
                <a:srgbClr val="000000"/>
              </a:solidFill>
              <a:ea typeface="Arial" panose="020B0604020202020204" pitchFamily="34" charset="0"/>
            </a:endParaRPr>
          </a:p>
        </p:txBody>
      </p:sp>
      <p:sp>
        <p:nvSpPr>
          <p:cNvPr id="22" name="Text Placeholder 1">
            <a:extLst>
              <a:ext uri="{FF2B5EF4-FFF2-40B4-BE49-F238E27FC236}">
                <a16:creationId xmlns:a16="http://schemas.microsoft.com/office/drawing/2014/main" id="{BC13FC52-E460-4E75-AF4B-CFF41B9925A6}"/>
              </a:ext>
            </a:extLst>
          </p:cNvPr>
          <p:cNvSpPr txBox="1">
            <a:spLocks/>
          </p:cNvSpPr>
          <p:nvPr>
            <p:custDataLst>
              <p:tags r:id="rId4"/>
            </p:custDataLst>
          </p:nvPr>
        </p:nvSpPr>
        <p:spPr bwMode="gray">
          <a:xfrm>
            <a:off x="7350100" y="516840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„Nálunk … évek óta  a tendencia a tévénézés tekintetében, ha megnézem, hogy hány órát néz tévét az átlag magyar, nem változott, picit talán csökkent egyébként az utóbbi időben, hiszen </a:t>
            </a:r>
            <a:r>
              <a:rPr lang="hu-HU" sz="1200" i="1" dirty="0" err="1">
                <a:solidFill>
                  <a:srgbClr val="000000"/>
                </a:solidFill>
              </a:rPr>
              <a:t>kanibalizálja</a:t>
            </a:r>
            <a:r>
              <a:rPr lang="hu-HU" sz="1200" i="1" dirty="0">
                <a:solidFill>
                  <a:srgbClr val="000000"/>
                </a:solidFill>
              </a:rPr>
              <a:t> minden más, de nagy mértékű változás nem lesz.” (H7)</a:t>
            </a:r>
            <a:endParaRPr lang="en-US" sz="1200" i="1" dirty="0">
              <a:solidFill>
                <a:srgbClr val="000000"/>
              </a:solidFill>
            </a:endParaRPr>
          </a:p>
        </p:txBody>
      </p:sp>
    </p:spTree>
    <p:extLst>
      <p:ext uri="{BB962C8B-B14F-4D97-AF65-F5344CB8AC3E}">
        <p14:creationId xmlns:p14="http://schemas.microsoft.com/office/powerpoint/2010/main" val="52320347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hu-HU" sz="1400" dirty="0"/>
              <a:t>A szakemberek megítélése szerint a lineáris televíziózás esetében a nézői figyelem megtartása alapvetően a megfelelő tartalomba történő invesztíció alapján lehetséges. Nagyon fontosnak tartják a szakemberek a tévék jövője szempontjából, hogy legyenek olyan csatornák, melyek eléggé tőkeerősek ahhoz, hogy olyan minőségű magyar nyelvű tartalmat tudjanak előállítani, mely továbbra is vonzó a közönség számára. </a:t>
            </a:r>
          </a:p>
          <a:p>
            <a:pPr>
              <a:lnSpc>
                <a:spcPct val="125000"/>
              </a:lnSpc>
              <a:buClr>
                <a:schemeClr val="tx2"/>
              </a:buClr>
            </a:pPr>
            <a:r>
              <a:rPr lang="hu-HU" sz="1400" dirty="0"/>
              <a:t>A televíziók tőkeerőssége megőrzésének viszont mindenképpen </a:t>
            </a:r>
            <a:r>
              <a:rPr lang="hu-HU" sz="1400" dirty="0" err="1"/>
              <a:t>záloga</a:t>
            </a:r>
            <a:r>
              <a:rPr lang="hu-HU" sz="1400" dirty="0"/>
              <a:t> a reklámbevételek szinten tartása vagy növelése, mely a megtartott közönségen keresztül lehetséges. </a:t>
            </a:r>
          </a:p>
          <a:p>
            <a:pPr>
              <a:lnSpc>
                <a:spcPct val="125000"/>
              </a:lnSpc>
              <a:buClr>
                <a:schemeClr val="tx2"/>
              </a:buClr>
            </a:pPr>
            <a:r>
              <a:rPr lang="hu-HU" sz="1400" dirty="0"/>
              <a:t>A szisztéma fenntartása nem csak a televíziók, hanem a piac többi szereplője (hirdetők, ügynökségek, tartalomgyártók, stb.) érdeke is. </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619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Nézői szokások </a:t>
            </a:r>
            <a:br>
              <a:rPr lang="hu-HU" sz="3600" dirty="0">
                <a:solidFill>
                  <a:schemeClr val="accent3">
                    <a:lumMod val="50000"/>
                  </a:schemeClr>
                </a:solidFill>
              </a:rPr>
            </a:br>
            <a:r>
              <a:rPr lang="hu-HU" sz="2000" dirty="0">
                <a:solidFill>
                  <a:schemeClr val="accent3">
                    <a:lumMod val="50000"/>
                  </a:schemeClr>
                </a:solidFill>
              </a:rPr>
              <a:t>A </a:t>
            </a:r>
            <a:r>
              <a:rPr lang="hu-HU" sz="2000" dirty="0" err="1">
                <a:solidFill>
                  <a:schemeClr val="accent3">
                    <a:lumMod val="50000"/>
                  </a:schemeClr>
                </a:solidFill>
              </a:rPr>
              <a:t>content</a:t>
            </a:r>
            <a:r>
              <a:rPr lang="hu-HU" sz="2000" dirty="0">
                <a:solidFill>
                  <a:schemeClr val="accent3">
                    <a:lumMod val="50000"/>
                  </a:schemeClr>
                </a:solidFill>
              </a:rPr>
              <a:t> szerepe és lehetőségei</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61" name="Text Placeholder 1">
            <a:extLst>
              <a:ext uri="{FF2B5EF4-FFF2-40B4-BE49-F238E27FC236}">
                <a16:creationId xmlns:a16="http://schemas.microsoft.com/office/drawing/2014/main" id="{A5F1AFB4-D999-47DD-BD61-2DB1D08BC915}"/>
              </a:ext>
            </a:extLst>
          </p:cNvPr>
          <p:cNvSpPr txBox="1">
            <a:spLocks/>
          </p:cNvSpPr>
          <p:nvPr>
            <p:custDataLst>
              <p:tags r:id="rId1"/>
            </p:custDataLst>
          </p:nvPr>
        </p:nvSpPr>
        <p:spPr bwMode="gray">
          <a:xfrm>
            <a:off x="7380000" y="144526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 amivel jobbat tud adni a magyar csatorna, sokkal erősebb, kontrollálhatóbb a </a:t>
            </a:r>
            <a:r>
              <a:rPr lang="hu-HU" sz="1200" i="1" dirty="0" err="1">
                <a:solidFill>
                  <a:srgbClr val="000000"/>
                </a:solidFill>
              </a:rPr>
              <a:t>contentje</a:t>
            </a:r>
            <a:r>
              <a:rPr lang="hu-HU" sz="1200" i="1" dirty="0">
                <a:solidFill>
                  <a:srgbClr val="000000"/>
                </a:solidFill>
              </a:rPr>
              <a:t>, mint egy </a:t>
            </a:r>
            <a:r>
              <a:rPr lang="hu-HU" sz="1200" i="1" dirty="0" err="1">
                <a:solidFill>
                  <a:srgbClr val="000000"/>
                </a:solidFill>
              </a:rPr>
              <a:t>youtube-nak</a:t>
            </a:r>
            <a:r>
              <a:rPr lang="hu-HU" sz="1200" i="1" dirty="0">
                <a:solidFill>
                  <a:srgbClr val="000000"/>
                </a:solidFill>
              </a:rPr>
              <a:t> vagy FB-</a:t>
            </a:r>
            <a:r>
              <a:rPr lang="hu-HU" sz="1200" i="1" dirty="0" err="1">
                <a:solidFill>
                  <a:srgbClr val="000000"/>
                </a:solidFill>
              </a:rPr>
              <a:t>nak</a:t>
            </a:r>
            <a:r>
              <a:rPr lang="hu-HU" sz="1200" i="1" dirty="0">
                <a:solidFill>
                  <a:srgbClr val="000000"/>
                </a:solidFill>
              </a:rPr>
              <a:t>, vannak helyi </a:t>
            </a:r>
            <a:r>
              <a:rPr lang="hu-HU" sz="1200" i="1" dirty="0" err="1">
                <a:solidFill>
                  <a:srgbClr val="000000"/>
                </a:solidFill>
              </a:rPr>
              <a:t>talentek</a:t>
            </a:r>
            <a:r>
              <a:rPr lang="hu-HU" sz="1200" i="1" dirty="0">
                <a:solidFill>
                  <a:srgbClr val="000000"/>
                </a:solidFill>
              </a:rPr>
              <a:t>. Tudom, hogy ez macerás, melós, de sokkal inkább ebbe fektetnék időt meg pénzt, mintsem a hagyományos spotokra.</a:t>
            </a:r>
            <a:r>
              <a:rPr lang="hu-HU" sz="1200" dirty="0">
                <a:solidFill>
                  <a:srgbClr val="000000"/>
                </a:solidFill>
              </a:rPr>
              <a:t>” (H5)</a:t>
            </a:r>
            <a:endParaRPr lang="en-US" sz="1200" dirty="0">
              <a:ea typeface="Arial" panose="020B0604020202020204" pitchFamily="34" charset="0"/>
            </a:endParaRPr>
          </a:p>
        </p:txBody>
      </p:sp>
      <p:sp>
        <p:nvSpPr>
          <p:cNvPr id="6" name="Téglalap 5">
            <a:extLst>
              <a:ext uri="{FF2B5EF4-FFF2-40B4-BE49-F238E27FC236}">
                <a16:creationId xmlns:a16="http://schemas.microsoft.com/office/drawing/2014/main" id="{DD7548D1-0D62-473E-8E82-1D00AFA62064}"/>
              </a:ext>
            </a:extLst>
          </p:cNvPr>
          <p:cNvSpPr/>
          <p:nvPr/>
        </p:nvSpPr>
        <p:spPr>
          <a:xfrm>
            <a:off x="9703780" y="2445704"/>
            <a:ext cx="341981" cy="369332"/>
          </a:xfrm>
          <a:prstGeom prst="rect">
            <a:avLst/>
          </a:prstGeom>
        </p:spPr>
        <p:txBody>
          <a:bodyPr wrap="none">
            <a:spAutoFit/>
          </a:bodyPr>
          <a:lstStyle/>
          <a:p>
            <a:r>
              <a:rPr lang="hu-HU" dirty="0"/>
              <a:t> </a:t>
            </a:r>
          </a:p>
        </p:txBody>
      </p:sp>
      <p:sp>
        <p:nvSpPr>
          <p:cNvPr id="143" name="Text Placeholder 1">
            <a:extLst>
              <a:ext uri="{FF2B5EF4-FFF2-40B4-BE49-F238E27FC236}">
                <a16:creationId xmlns:a16="http://schemas.microsoft.com/office/drawing/2014/main" id="{CDDFE455-FB58-443E-85BF-1B13E167E9A0}"/>
              </a:ext>
            </a:extLst>
          </p:cNvPr>
          <p:cNvSpPr txBox="1">
            <a:spLocks/>
          </p:cNvSpPr>
          <p:nvPr>
            <p:custDataLst>
              <p:tags r:id="rId2"/>
            </p:custDataLst>
          </p:nvPr>
        </p:nvSpPr>
        <p:spPr bwMode="gray">
          <a:xfrm>
            <a:off x="7380000" y="271304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„Nyilván a fiatal célcsoport az, aki kevésbé van már jelen. Potenciál mindenképpen az lenne, hogy őket valahogy vissza, itt nyilvánvalóan azokkal a lehetőségekkel kell operálni, hogy az online-offline tartalomnak a szinergiája…</a:t>
            </a:r>
            <a:r>
              <a:rPr lang="hu-HU" sz="1200" dirty="0">
                <a:solidFill>
                  <a:srgbClr val="000000"/>
                </a:solidFill>
              </a:rPr>
              <a:t>” (H4)</a:t>
            </a:r>
            <a:endParaRPr lang="en-US" sz="1200" dirty="0">
              <a:ea typeface="Arial" panose="020B0604020202020204" pitchFamily="34" charset="0"/>
            </a:endParaRPr>
          </a:p>
        </p:txBody>
      </p:sp>
      <p:grpSp>
        <p:nvGrpSpPr>
          <p:cNvPr id="10" name="Gruppieren 3">
            <a:extLst>
              <a:ext uri="{FF2B5EF4-FFF2-40B4-BE49-F238E27FC236}">
                <a16:creationId xmlns:a16="http://schemas.microsoft.com/office/drawing/2014/main" id="{45E4623C-4D70-4BFF-B936-EC9E9ED7B4D2}"/>
              </a:ext>
            </a:extLst>
          </p:cNvPr>
          <p:cNvGrpSpPr/>
          <p:nvPr>
            <p:custDataLst>
              <p:tags r:id="rId3"/>
            </p:custDataLst>
          </p:nvPr>
        </p:nvGrpSpPr>
        <p:grpSpPr bwMode="gray">
          <a:xfrm>
            <a:off x="2724598" y="4486268"/>
            <a:ext cx="1800000" cy="1800000"/>
            <a:chOff x="2988176" y="1844824"/>
            <a:chExt cx="3168000" cy="3168000"/>
          </a:xfrm>
        </p:grpSpPr>
        <p:sp>
          <p:nvSpPr>
            <p:cNvPr id="11" name="Oval 32">
              <a:extLst>
                <a:ext uri="{FF2B5EF4-FFF2-40B4-BE49-F238E27FC236}">
                  <a16:creationId xmlns:a16="http://schemas.microsoft.com/office/drawing/2014/main" id="{AF9712E1-6D8F-47D0-90C6-A36DBDE66599}"/>
                </a:ext>
              </a:extLst>
            </p:cNvPr>
            <p:cNvSpPr>
              <a:spLocks noChangeArrowheads="1"/>
            </p:cNvSpPr>
            <p:nvPr/>
          </p:nvSpPr>
          <p:spPr bwMode="gray">
            <a:xfrm>
              <a:off x="2988176" y="1844824"/>
              <a:ext cx="3168000" cy="3168000"/>
            </a:xfrm>
            <a:prstGeom prst="ellipse">
              <a:avLst/>
            </a:prstGeom>
            <a:solidFill>
              <a:schemeClr val="bg1"/>
            </a:solidFill>
            <a:ln>
              <a:noFill/>
            </a:ln>
            <a:effectLst/>
            <a:extLst>
              <a:ext uri="{91240B29-F687-4F45-9708-019B960494DF}">
                <a14:hiddenLine xmlns:a14="http://schemas.microsoft.com/office/drawing/2010/main" w="9525" algn="ctr">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2" name="Gruppieren 21">
              <a:extLst>
                <a:ext uri="{FF2B5EF4-FFF2-40B4-BE49-F238E27FC236}">
                  <a16:creationId xmlns:a16="http://schemas.microsoft.com/office/drawing/2014/main" id="{037A8ED3-D6B8-4C0C-BE7A-07BCAAB6640C}"/>
                </a:ext>
              </a:extLst>
            </p:cNvPr>
            <p:cNvGrpSpPr/>
            <p:nvPr/>
          </p:nvGrpSpPr>
          <p:grpSpPr bwMode="gray">
            <a:xfrm>
              <a:off x="3204153" y="2060495"/>
              <a:ext cx="2735999" cy="2736001"/>
              <a:chOff x="3121965" y="2163740"/>
              <a:chExt cx="2807998" cy="2807375"/>
            </a:xfrm>
          </p:grpSpPr>
          <p:sp>
            <p:nvSpPr>
              <p:cNvPr id="13" name="Freeform 35">
                <a:extLst>
                  <a:ext uri="{FF2B5EF4-FFF2-40B4-BE49-F238E27FC236}">
                    <a16:creationId xmlns:a16="http://schemas.microsoft.com/office/drawing/2014/main" id="{BF3EFC2D-5AAD-4A41-9D0E-8AF4F532D82F}"/>
                  </a:ext>
                </a:extLst>
              </p:cNvPr>
              <p:cNvSpPr>
                <a:spLocks/>
              </p:cNvSpPr>
              <p:nvPr>
                <p:custDataLst>
                  <p:tags r:id="rId4"/>
                </p:custDataLst>
              </p:nvPr>
            </p:nvSpPr>
            <p:spPr bwMode="gray">
              <a:xfrm>
                <a:off x="3324655" y="4130678"/>
                <a:ext cx="2377978" cy="840437"/>
              </a:xfrm>
              <a:custGeom>
                <a:avLst/>
                <a:gdLst/>
                <a:ahLst/>
                <a:cxnLst/>
                <a:rect l="l" t="t" r="r" b="b"/>
                <a:pathLst>
                  <a:path w="2377978" h="840437">
                    <a:moveTo>
                      <a:pt x="85239" y="0"/>
                    </a:moveTo>
                    <a:lnTo>
                      <a:pt x="274993" y="6629"/>
                    </a:lnTo>
                    <a:cubicBezTo>
                      <a:pt x="465670" y="318103"/>
                      <a:pt x="809296" y="525267"/>
                      <a:pt x="1201308" y="525267"/>
                    </a:cubicBezTo>
                    <a:cubicBezTo>
                      <a:pt x="1584269" y="525267"/>
                      <a:pt x="1921053" y="327559"/>
                      <a:pt x="2114506" y="28220"/>
                    </a:cubicBezTo>
                    <a:lnTo>
                      <a:pt x="2208702" y="207169"/>
                    </a:lnTo>
                    <a:lnTo>
                      <a:pt x="2377978" y="200932"/>
                    </a:lnTo>
                    <a:cubicBezTo>
                      <a:pt x="2128345" y="586113"/>
                      <a:pt x="1694527" y="840437"/>
                      <a:pt x="1201308" y="840437"/>
                    </a:cubicBezTo>
                    <a:cubicBezTo>
                      <a:pt x="691090" y="840437"/>
                      <a:pt x="244438" y="568280"/>
                      <a:pt x="0" y="160376"/>
                    </a:cubicBezTo>
                    <a:close/>
                  </a:path>
                </a:pathLst>
              </a:custGeom>
              <a:solidFill>
                <a:schemeClr val="accent2"/>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4" name="Freeform 36">
                <a:extLst>
                  <a:ext uri="{FF2B5EF4-FFF2-40B4-BE49-F238E27FC236}">
                    <a16:creationId xmlns:a16="http://schemas.microsoft.com/office/drawing/2014/main" id="{80527131-753E-4214-9792-EA37E9E704DC}"/>
                  </a:ext>
                </a:extLst>
              </p:cNvPr>
              <p:cNvSpPr>
                <a:spLocks/>
              </p:cNvSpPr>
              <p:nvPr>
                <p:custDataLst>
                  <p:tags r:id="rId5"/>
                </p:custDataLst>
              </p:nvPr>
            </p:nvSpPr>
            <p:spPr bwMode="gray">
              <a:xfrm>
                <a:off x="3121965" y="2163740"/>
                <a:ext cx="1484964" cy="2052403"/>
              </a:xfrm>
              <a:custGeom>
                <a:avLst/>
                <a:gdLst/>
                <a:ahLst/>
                <a:cxnLst/>
                <a:rect l="l" t="t" r="r" b="b"/>
                <a:pathLst>
                  <a:path w="1484963" h="2052403">
                    <a:moveTo>
                      <a:pt x="1391603" y="0"/>
                    </a:moveTo>
                    <a:lnTo>
                      <a:pt x="1484963" y="149135"/>
                    </a:lnTo>
                    <a:lnTo>
                      <a:pt x="1380497" y="315731"/>
                    </a:lnTo>
                    <a:cubicBezTo>
                      <a:pt x="789995" y="327308"/>
                      <a:pt x="315170" y="809891"/>
                      <a:pt x="315170" y="1403374"/>
                    </a:cubicBezTo>
                    <a:cubicBezTo>
                      <a:pt x="315170" y="1582009"/>
                      <a:pt x="358188" y="1750597"/>
                      <a:pt x="435281" y="1898906"/>
                    </a:cubicBezTo>
                    <a:lnTo>
                      <a:pt x="244912" y="1891653"/>
                    </a:lnTo>
                    <a:lnTo>
                      <a:pt x="159724" y="2052403"/>
                    </a:lnTo>
                    <a:cubicBezTo>
                      <a:pt x="57403" y="1858612"/>
                      <a:pt x="0" y="1637697"/>
                      <a:pt x="0" y="1403374"/>
                    </a:cubicBezTo>
                    <a:cubicBezTo>
                      <a:pt x="0" y="632104"/>
                      <a:pt x="621901" y="6088"/>
                      <a:pt x="1391603" y="0"/>
                    </a:cubicBezTo>
                    <a:close/>
                  </a:path>
                </a:pathLst>
              </a:custGeom>
              <a:solidFill>
                <a:schemeClr val="accent3"/>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6" name="Freeform 37">
                <a:extLst>
                  <a:ext uri="{FF2B5EF4-FFF2-40B4-BE49-F238E27FC236}">
                    <a16:creationId xmlns:a16="http://schemas.microsoft.com/office/drawing/2014/main" id="{438584CB-8321-4B87-AD9C-430B8786B171}"/>
                  </a:ext>
                </a:extLst>
              </p:cNvPr>
              <p:cNvSpPr>
                <a:spLocks/>
              </p:cNvSpPr>
              <p:nvPr>
                <p:custDataLst>
                  <p:tags r:id="rId6"/>
                </p:custDataLst>
              </p:nvPr>
            </p:nvSpPr>
            <p:spPr bwMode="gray">
              <a:xfrm>
                <a:off x="4587764" y="2166949"/>
                <a:ext cx="1342199" cy="2097077"/>
              </a:xfrm>
              <a:custGeom>
                <a:avLst/>
                <a:gdLst/>
                <a:ahLst/>
                <a:cxnLst/>
                <a:rect l="l" t="t" r="r" b="b"/>
                <a:pathLst>
                  <a:path w="1342198" h="2097077">
                    <a:moveTo>
                      <a:pt x="14166" y="0"/>
                    </a:moveTo>
                    <a:cubicBezTo>
                      <a:pt x="754301" y="37699"/>
                      <a:pt x="1342198" y="650276"/>
                      <a:pt x="1342198" y="1400164"/>
                    </a:cubicBezTo>
                    <a:cubicBezTo>
                      <a:pt x="1342198" y="1651368"/>
                      <a:pt x="1276226" y="1887163"/>
                      <a:pt x="1159809" y="2090685"/>
                    </a:cubicBezTo>
                    <a:lnTo>
                      <a:pt x="989124" y="2097077"/>
                    </a:lnTo>
                    <a:lnTo>
                      <a:pt x="895101" y="1920007"/>
                    </a:lnTo>
                    <a:cubicBezTo>
                      <a:pt x="979244" y="1765546"/>
                      <a:pt x="1027028" y="1588435"/>
                      <a:pt x="1027028" y="1400164"/>
                    </a:cubicBezTo>
                    <a:cubicBezTo>
                      <a:pt x="1027028" y="819588"/>
                      <a:pt x="572632" y="345141"/>
                      <a:pt x="0" y="314455"/>
                    </a:cubicBezTo>
                    <a:lnTo>
                      <a:pt x="105680" y="146039"/>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3" name="TextBox 2">
            <a:extLst>
              <a:ext uri="{FF2B5EF4-FFF2-40B4-BE49-F238E27FC236}">
                <a16:creationId xmlns:a16="http://schemas.microsoft.com/office/drawing/2014/main" id="{40D21389-EA28-4880-9117-A69CDAADEFFD}"/>
              </a:ext>
            </a:extLst>
          </p:cNvPr>
          <p:cNvSpPr txBox="1"/>
          <p:nvPr/>
        </p:nvSpPr>
        <p:spPr>
          <a:xfrm>
            <a:off x="5347252" y="2445704"/>
            <a:ext cx="3468757" cy="45719"/>
          </a:xfrm>
          <a:prstGeom prst="rect">
            <a:avLst/>
          </a:prstGeom>
          <a:noFill/>
        </p:spPr>
        <p:txBody>
          <a:bodyPr wrap="square" lIns="0" tIns="0" rIns="0" bIns="0" rtlCol="0">
            <a:noAutofit/>
          </a:bodyPr>
          <a:lstStyle/>
          <a:p>
            <a:pPr marL="252000" indent="-252000">
              <a:lnSpc>
                <a:spcPct val="125000"/>
              </a:lnSpc>
              <a:buClr>
                <a:schemeClr val="tx2"/>
              </a:buClr>
              <a:buFont typeface="Wingdings" panose="05000000000000000000" pitchFamily="2" charset="2"/>
              <a:buChar char="§"/>
            </a:pPr>
            <a:endParaRPr lang="hu-HU" sz="1600" dirty="0" err="1"/>
          </a:p>
        </p:txBody>
      </p:sp>
      <p:sp>
        <p:nvSpPr>
          <p:cNvPr id="5" name="TextBox 4">
            <a:extLst>
              <a:ext uri="{FF2B5EF4-FFF2-40B4-BE49-F238E27FC236}">
                <a16:creationId xmlns:a16="http://schemas.microsoft.com/office/drawing/2014/main" id="{24BDDEA8-7F20-4386-B57A-6A6BE9C44B23}"/>
              </a:ext>
            </a:extLst>
          </p:cNvPr>
          <p:cNvSpPr txBox="1"/>
          <p:nvPr/>
        </p:nvSpPr>
        <p:spPr>
          <a:xfrm>
            <a:off x="1522545" y="4668893"/>
            <a:ext cx="1201975" cy="337930"/>
          </a:xfrm>
          <a:prstGeom prst="rect">
            <a:avLst/>
          </a:prstGeom>
          <a:noFill/>
        </p:spPr>
        <p:txBody>
          <a:bodyPr wrap="square" lIns="0" tIns="0" rIns="0" bIns="0" rtlCol="0">
            <a:noAutofit/>
          </a:bodyPr>
          <a:lstStyle/>
          <a:p>
            <a:pPr>
              <a:lnSpc>
                <a:spcPct val="125000"/>
              </a:lnSpc>
              <a:buClr>
                <a:schemeClr val="tx2"/>
              </a:buClr>
            </a:pPr>
            <a:r>
              <a:rPr lang="hu-HU" sz="1400" dirty="0"/>
              <a:t>Exkluzív, vonzó műsorok</a:t>
            </a:r>
          </a:p>
        </p:txBody>
      </p:sp>
      <p:sp>
        <p:nvSpPr>
          <p:cNvPr id="20" name="TextBox 19">
            <a:extLst>
              <a:ext uri="{FF2B5EF4-FFF2-40B4-BE49-F238E27FC236}">
                <a16:creationId xmlns:a16="http://schemas.microsoft.com/office/drawing/2014/main" id="{C2E0FC63-ECDD-4469-95EA-3929BE843B88}"/>
              </a:ext>
            </a:extLst>
          </p:cNvPr>
          <p:cNvSpPr txBox="1"/>
          <p:nvPr/>
        </p:nvSpPr>
        <p:spPr>
          <a:xfrm>
            <a:off x="4735096" y="4668893"/>
            <a:ext cx="1201975" cy="337930"/>
          </a:xfrm>
          <a:prstGeom prst="rect">
            <a:avLst/>
          </a:prstGeom>
          <a:noFill/>
        </p:spPr>
        <p:txBody>
          <a:bodyPr wrap="square" lIns="0" tIns="0" rIns="0" bIns="0" rtlCol="0">
            <a:noAutofit/>
          </a:bodyPr>
          <a:lstStyle/>
          <a:p>
            <a:pPr>
              <a:lnSpc>
                <a:spcPct val="125000"/>
              </a:lnSpc>
              <a:buClr>
                <a:schemeClr val="tx2"/>
              </a:buClr>
            </a:pPr>
            <a:r>
              <a:rPr lang="hu-HU" sz="1400" dirty="0"/>
              <a:t>Megtartott közönség</a:t>
            </a:r>
          </a:p>
        </p:txBody>
      </p:sp>
      <p:sp>
        <p:nvSpPr>
          <p:cNvPr id="21" name="TextBox 20">
            <a:extLst>
              <a:ext uri="{FF2B5EF4-FFF2-40B4-BE49-F238E27FC236}">
                <a16:creationId xmlns:a16="http://schemas.microsoft.com/office/drawing/2014/main" id="{B0C9DAB8-EA04-4819-9922-1B2A8457D753}"/>
              </a:ext>
            </a:extLst>
          </p:cNvPr>
          <p:cNvSpPr txBox="1"/>
          <p:nvPr/>
        </p:nvSpPr>
        <p:spPr>
          <a:xfrm>
            <a:off x="3199882" y="6223012"/>
            <a:ext cx="1201975" cy="337930"/>
          </a:xfrm>
          <a:prstGeom prst="rect">
            <a:avLst/>
          </a:prstGeom>
          <a:noFill/>
        </p:spPr>
        <p:txBody>
          <a:bodyPr wrap="square" lIns="0" tIns="0" rIns="0" bIns="0" rtlCol="0">
            <a:noAutofit/>
          </a:bodyPr>
          <a:lstStyle/>
          <a:p>
            <a:pPr>
              <a:lnSpc>
                <a:spcPct val="125000"/>
              </a:lnSpc>
              <a:buClr>
                <a:schemeClr val="tx2"/>
              </a:buClr>
            </a:pPr>
            <a:r>
              <a:rPr lang="hu-HU" sz="1400" dirty="0"/>
              <a:t>Megmaradó árbevétel</a:t>
            </a:r>
          </a:p>
        </p:txBody>
      </p:sp>
      <p:pic>
        <p:nvPicPr>
          <p:cNvPr id="8" name="Graphic 7" descr="Line arrow Rotate right">
            <a:extLst>
              <a:ext uri="{FF2B5EF4-FFF2-40B4-BE49-F238E27FC236}">
                <a16:creationId xmlns:a16="http://schemas.microsoft.com/office/drawing/2014/main" id="{0A386CD4-6418-44D1-9ADC-446D7BDBC1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82970">
            <a:off x="3222014" y="4887242"/>
            <a:ext cx="914400" cy="914400"/>
          </a:xfrm>
          <a:prstGeom prst="rect">
            <a:avLst/>
          </a:prstGeom>
        </p:spPr>
      </p:pic>
    </p:spTree>
    <p:extLst>
      <p:ext uri="{BB962C8B-B14F-4D97-AF65-F5344CB8AC3E}">
        <p14:creationId xmlns:p14="http://schemas.microsoft.com/office/powerpoint/2010/main" val="421333068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hu-HU" sz="1400" dirty="0"/>
              <a:t>Több kutatásból kiderült, de saját napi tapasztalatainkból is jól detektálható, hogy a televízió nézés közben egyre gyakrabban van a nézők keze ügyében másik képernyő is (számítógép, tablet, okostelefon). </a:t>
            </a:r>
          </a:p>
          <a:p>
            <a:pPr>
              <a:lnSpc>
                <a:spcPct val="125000"/>
              </a:lnSpc>
              <a:buClr>
                <a:schemeClr val="tx2"/>
              </a:buClr>
            </a:pPr>
            <a:r>
              <a:rPr lang="hu-HU" sz="1400" dirty="0"/>
              <a:t>Felmerül kérdésként, hogy ez inkább egy lehetőség, vagy inkább egy veszély a tévéreklámok hatásossága kapcsán. Mindkét verzió mentén </a:t>
            </a:r>
            <a:r>
              <a:rPr lang="hu-HU" sz="1400" dirty="0" err="1"/>
              <a:t>sorakoztathatók</a:t>
            </a:r>
            <a:r>
              <a:rPr lang="hu-HU" sz="1400" dirty="0"/>
              <a:t> fel érvek.</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A tévé szempontjából szerencsés, hogy ezt a folyamatot a nézői viselkedés változásában inkább semlegesnek, vagy előnyösnek tartják a reklámipari szakértők, semmint egyfajta veszélynek.</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619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Nézői szokások </a:t>
            </a:r>
            <a:br>
              <a:rPr lang="hu-HU" sz="3600" dirty="0">
                <a:solidFill>
                  <a:schemeClr val="accent3">
                    <a:lumMod val="50000"/>
                  </a:schemeClr>
                </a:solidFill>
              </a:rPr>
            </a:br>
            <a:r>
              <a:rPr lang="hu-HU" sz="2000" dirty="0" err="1">
                <a:solidFill>
                  <a:schemeClr val="accent3">
                    <a:lumMod val="50000"/>
                  </a:schemeClr>
                </a:solidFill>
              </a:rPr>
              <a:t>Multitasking</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61" name="Text Placeholder 1">
            <a:extLst>
              <a:ext uri="{FF2B5EF4-FFF2-40B4-BE49-F238E27FC236}">
                <a16:creationId xmlns:a16="http://schemas.microsoft.com/office/drawing/2014/main" id="{A5F1AFB4-D999-47DD-BD61-2DB1D08BC915}"/>
              </a:ext>
            </a:extLst>
          </p:cNvPr>
          <p:cNvSpPr txBox="1">
            <a:spLocks/>
          </p:cNvSpPr>
          <p:nvPr>
            <p:custDataLst>
              <p:tags r:id="rId1"/>
            </p:custDataLst>
          </p:nvPr>
        </p:nvSpPr>
        <p:spPr bwMode="gray">
          <a:xfrm>
            <a:off x="7380000" y="144526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a:t>
            </a:r>
            <a:r>
              <a:rPr lang="hu-HU" sz="1200" i="1" dirty="0" err="1">
                <a:solidFill>
                  <a:srgbClr val="000000"/>
                </a:solidFill>
              </a:rPr>
              <a:t>multitaskingból</a:t>
            </a:r>
            <a:r>
              <a:rPr lang="hu-HU" sz="1200" i="1" dirty="0">
                <a:solidFill>
                  <a:srgbClr val="000000"/>
                </a:solidFill>
              </a:rPr>
              <a:t> kijön annyi hasznos konverzió, vagy próbálkozás a fogyasztó részéről, hogy ez már megéri. Ilyen szempontból ezt a </a:t>
            </a:r>
            <a:r>
              <a:rPr lang="hu-HU" sz="1200" i="1" dirty="0" err="1">
                <a:solidFill>
                  <a:srgbClr val="000000"/>
                </a:solidFill>
              </a:rPr>
              <a:t>multitaskingot</a:t>
            </a:r>
            <a:r>
              <a:rPr lang="hu-HU" sz="1200" i="1" dirty="0">
                <a:solidFill>
                  <a:srgbClr val="000000"/>
                </a:solidFill>
              </a:rPr>
              <a:t> sokkal inkább lehetőségként kell nézni a hirdetőknek” </a:t>
            </a:r>
            <a:r>
              <a:rPr lang="hu-HU" sz="1200" dirty="0">
                <a:solidFill>
                  <a:srgbClr val="000000"/>
                </a:solidFill>
              </a:rPr>
              <a:t>(Ü13)</a:t>
            </a:r>
            <a:endParaRPr lang="en-US" sz="1200" dirty="0">
              <a:ea typeface="Arial" panose="020B0604020202020204" pitchFamily="34" charset="0"/>
            </a:endParaRPr>
          </a:p>
        </p:txBody>
      </p:sp>
      <p:sp>
        <p:nvSpPr>
          <p:cNvPr id="6" name="Téglalap 5">
            <a:extLst>
              <a:ext uri="{FF2B5EF4-FFF2-40B4-BE49-F238E27FC236}">
                <a16:creationId xmlns:a16="http://schemas.microsoft.com/office/drawing/2014/main" id="{DD7548D1-0D62-473E-8E82-1D00AFA62064}"/>
              </a:ext>
            </a:extLst>
          </p:cNvPr>
          <p:cNvSpPr/>
          <p:nvPr/>
        </p:nvSpPr>
        <p:spPr>
          <a:xfrm>
            <a:off x="9703780" y="2445704"/>
            <a:ext cx="341981" cy="369332"/>
          </a:xfrm>
          <a:prstGeom prst="rect">
            <a:avLst/>
          </a:prstGeom>
        </p:spPr>
        <p:txBody>
          <a:bodyPr wrap="none">
            <a:spAutoFit/>
          </a:bodyPr>
          <a:lstStyle/>
          <a:p>
            <a:r>
              <a:rPr lang="hu-HU" dirty="0"/>
              <a:t> </a:t>
            </a:r>
          </a:p>
        </p:txBody>
      </p:sp>
      <p:sp>
        <p:nvSpPr>
          <p:cNvPr id="143" name="Text Placeholder 1">
            <a:extLst>
              <a:ext uri="{FF2B5EF4-FFF2-40B4-BE49-F238E27FC236}">
                <a16:creationId xmlns:a16="http://schemas.microsoft.com/office/drawing/2014/main" id="{CDDFE455-FB58-443E-85BF-1B13E167E9A0}"/>
              </a:ext>
            </a:extLst>
          </p:cNvPr>
          <p:cNvSpPr txBox="1">
            <a:spLocks/>
          </p:cNvSpPr>
          <p:nvPr>
            <p:custDataLst>
              <p:tags r:id="rId2"/>
            </p:custDataLst>
          </p:nvPr>
        </p:nvSpPr>
        <p:spPr bwMode="gray">
          <a:xfrm>
            <a:off x="7363780" y="242565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mai generáció, egyébként, hogyha nem csinálhat egyszerre három dolgot, akkor nem csinál semmit. Nekik egyre durvábbak a </a:t>
            </a:r>
            <a:r>
              <a:rPr lang="hu-HU" sz="1200" i="1" dirty="0" err="1">
                <a:solidFill>
                  <a:srgbClr val="000000"/>
                </a:solidFill>
              </a:rPr>
              <a:t>szenzoraik</a:t>
            </a:r>
            <a:r>
              <a:rPr lang="hu-HU" sz="1200" i="1" dirty="0">
                <a:solidFill>
                  <a:srgbClr val="000000"/>
                </a:solidFill>
              </a:rPr>
              <a:t>, meg minden. Attól még bemegy az üzenet.</a:t>
            </a:r>
            <a:r>
              <a:rPr lang="hu-HU" sz="1200" dirty="0">
                <a:solidFill>
                  <a:srgbClr val="000000"/>
                </a:solidFill>
              </a:rPr>
              <a:t>” (Ü1)</a:t>
            </a:r>
            <a:endParaRPr lang="en-US" sz="1200" dirty="0">
              <a:ea typeface="Arial" panose="020B0604020202020204" pitchFamily="34" charset="0"/>
            </a:endParaRPr>
          </a:p>
        </p:txBody>
      </p:sp>
      <p:sp>
        <p:nvSpPr>
          <p:cNvPr id="54" name="Text Placeholder 1">
            <a:extLst>
              <a:ext uri="{FF2B5EF4-FFF2-40B4-BE49-F238E27FC236}">
                <a16:creationId xmlns:a16="http://schemas.microsoft.com/office/drawing/2014/main" id="{CFAF933A-56CF-4000-A5CF-E6EF9C18D8D5}"/>
              </a:ext>
            </a:extLst>
          </p:cNvPr>
          <p:cNvSpPr txBox="1">
            <a:spLocks/>
          </p:cNvSpPr>
          <p:nvPr>
            <p:custDataLst>
              <p:tags r:id="rId3"/>
            </p:custDataLst>
          </p:nvPr>
        </p:nvSpPr>
        <p:spPr bwMode="gray">
          <a:xfrm>
            <a:off x="7363780" y="319382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„Egyébként inkább lehetőség</a:t>
            </a:r>
            <a:r>
              <a:rPr lang="hu-HU" sz="1200" dirty="0">
                <a:solidFill>
                  <a:srgbClr val="000000"/>
                </a:solidFill>
              </a:rPr>
              <a:t>” (H4)</a:t>
            </a:r>
            <a:endParaRPr lang="en-US" sz="1200" dirty="0">
              <a:ea typeface="Arial" panose="020B0604020202020204" pitchFamily="34" charset="0"/>
            </a:endParaRPr>
          </a:p>
        </p:txBody>
      </p:sp>
      <p:sp>
        <p:nvSpPr>
          <p:cNvPr id="10" name="Ellipse 11">
            <a:extLst>
              <a:ext uri="{FF2B5EF4-FFF2-40B4-BE49-F238E27FC236}">
                <a16:creationId xmlns:a16="http://schemas.microsoft.com/office/drawing/2014/main" id="{2011701B-8153-46FB-BEF4-CD7481538E78}"/>
              </a:ext>
            </a:extLst>
          </p:cNvPr>
          <p:cNvSpPr>
            <a:spLocks noChangeAspect="1"/>
          </p:cNvSpPr>
          <p:nvPr>
            <p:custDataLst>
              <p:tags r:id="rId4"/>
            </p:custDataLst>
          </p:nvPr>
        </p:nvSpPr>
        <p:spPr bwMode="gray">
          <a:xfrm>
            <a:off x="1816477" y="3501482"/>
            <a:ext cx="1368000" cy="1368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hu-HU" sz="1200" b="0" i="0" u="none" strike="noStrike" kern="0" cap="none" spc="0" normalizeH="0" baseline="0" noProof="0" dirty="0">
                <a:ln>
                  <a:noFill/>
                </a:ln>
                <a:solidFill>
                  <a:srgbClr val="FFFFFF">
                    <a:lumMod val="95000"/>
                  </a:srgbClr>
                </a:solidFill>
                <a:effectLst/>
                <a:uLnTx/>
                <a:uFillTx/>
                <a:latin typeface="Arial" pitchFamily="34" charset="0"/>
                <a:ea typeface="+mn-ea"/>
                <a:cs typeface="Arial" pitchFamily="34" charset="0"/>
                <a:sym typeface="Arial"/>
              </a:rPr>
              <a:t>Veszély, mert elvonja a </a:t>
            </a:r>
            <a:r>
              <a:rPr kumimoji="0" lang="hu-HU" sz="1200" b="0" i="0" u="none" strike="noStrike" kern="0" cap="none" spc="0" normalizeH="0" baseline="0" noProof="0" dirty="0" err="1">
                <a:ln>
                  <a:noFill/>
                </a:ln>
                <a:solidFill>
                  <a:srgbClr val="FFFFFF">
                    <a:lumMod val="95000"/>
                  </a:srgbClr>
                </a:solidFill>
                <a:effectLst/>
                <a:uLnTx/>
                <a:uFillTx/>
                <a:latin typeface="Arial" pitchFamily="34" charset="0"/>
                <a:ea typeface="+mn-ea"/>
                <a:cs typeface="Arial" pitchFamily="34" charset="0"/>
                <a:sym typeface="Arial"/>
              </a:rPr>
              <a:t>break</a:t>
            </a:r>
            <a:r>
              <a:rPr kumimoji="0" lang="hu-HU" sz="1200" b="0" i="0" u="none" strike="noStrike" kern="0" cap="none" spc="0" normalizeH="0" baseline="0" noProof="0" dirty="0">
                <a:ln>
                  <a:noFill/>
                </a:ln>
                <a:solidFill>
                  <a:srgbClr val="FFFFFF">
                    <a:lumMod val="95000"/>
                  </a:srgbClr>
                </a:solidFill>
                <a:effectLst/>
                <a:uLnTx/>
                <a:uFillTx/>
                <a:latin typeface="Arial" pitchFamily="34" charset="0"/>
                <a:ea typeface="+mn-ea"/>
                <a:cs typeface="Arial" pitchFamily="34" charset="0"/>
                <a:sym typeface="Arial"/>
              </a:rPr>
              <a:t> alatt a figyelmet</a:t>
            </a:r>
            <a:endParaRPr kumimoji="0" lang="en-GB" sz="1200" b="0" i="0" u="none" strike="noStrike" kern="0" cap="none" spc="0" normalizeH="0" baseline="0" noProof="0" dirty="0">
              <a:ln>
                <a:noFill/>
              </a:ln>
              <a:solidFill>
                <a:srgbClr val="FFFFFF">
                  <a:lumMod val="95000"/>
                </a:srgbClr>
              </a:solidFill>
              <a:effectLst/>
              <a:uLnTx/>
              <a:uFillTx/>
              <a:latin typeface="Arial" pitchFamily="34" charset="0"/>
              <a:ea typeface="+mn-ea"/>
              <a:cs typeface="Arial" pitchFamily="34" charset="0"/>
              <a:sym typeface="Arial"/>
            </a:endParaRPr>
          </a:p>
        </p:txBody>
      </p:sp>
      <p:sp>
        <p:nvSpPr>
          <p:cNvPr id="11" name="Ellipse 24">
            <a:extLst>
              <a:ext uri="{FF2B5EF4-FFF2-40B4-BE49-F238E27FC236}">
                <a16:creationId xmlns:a16="http://schemas.microsoft.com/office/drawing/2014/main" id="{7A34F549-318D-4E18-86FD-C7506428D7AC}"/>
              </a:ext>
            </a:extLst>
          </p:cNvPr>
          <p:cNvSpPr>
            <a:spLocks noChangeAspect="1"/>
          </p:cNvSpPr>
          <p:nvPr>
            <p:custDataLst>
              <p:tags r:id="rId5"/>
            </p:custDataLst>
          </p:nvPr>
        </p:nvSpPr>
        <p:spPr bwMode="gray">
          <a:xfrm>
            <a:off x="4269068" y="3501482"/>
            <a:ext cx="1368000" cy="1368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hu-HU" sz="1200" kern="0" dirty="0">
                <a:solidFill>
                  <a:srgbClr val="FFFFFF">
                    <a:lumMod val="95000"/>
                  </a:srgbClr>
                </a:solidFill>
                <a:latin typeface="Arial" pitchFamily="34" charset="0"/>
                <a:cs typeface="Arial" pitchFamily="34" charset="0"/>
                <a:sym typeface="Arial"/>
              </a:rPr>
              <a:t>Előny</a:t>
            </a:r>
            <a:r>
              <a:rPr kumimoji="0" lang="hu-HU" sz="1200" b="0" i="0" u="none" strike="noStrike" kern="0" cap="none" spc="0" normalizeH="0" baseline="0" noProof="0" dirty="0">
                <a:ln>
                  <a:noFill/>
                </a:ln>
                <a:solidFill>
                  <a:srgbClr val="FFFFFF">
                    <a:lumMod val="95000"/>
                  </a:srgbClr>
                </a:solidFill>
                <a:effectLst/>
                <a:uLnTx/>
                <a:uFillTx/>
                <a:latin typeface="Arial" pitchFamily="34" charset="0"/>
                <a:ea typeface="+mn-ea"/>
                <a:cs typeface="Arial" pitchFamily="34" charset="0"/>
                <a:sym typeface="Arial"/>
              </a:rPr>
              <a:t>, mert azonnali konverzióra ad lehetőséget</a:t>
            </a:r>
            <a:endParaRPr kumimoji="0" lang="en-GB" sz="1200" b="0" i="0" u="none" strike="noStrike" kern="0" cap="none" spc="0" normalizeH="0" baseline="0" noProof="0" dirty="0">
              <a:ln>
                <a:noFill/>
              </a:ln>
              <a:solidFill>
                <a:srgbClr val="FFFFFF">
                  <a:lumMod val="95000"/>
                </a:srgbClr>
              </a:solidFill>
              <a:effectLst/>
              <a:uLnTx/>
              <a:uFillTx/>
              <a:latin typeface="Arial" pitchFamily="34" charset="0"/>
              <a:ea typeface="+mn-ea"/>
              <a:cs typeface="Arial" pitchFamily="34" charset="0"/>
              <a:sym typeface="Arial"/>
            </a:endParaRPr>
          </a:p>
        </p:txBody>
      </p:sp>
      <p:sp>
        <p:nvSpPr>
          <p:cNvPr id="12" name="Freihandform 27">
            <a:extLst>
              <a:ext uri="{FF2B5EF4-FFF2-40B4-BE49-F238E27FC236}">
                <a16:creationId xmlns:a16="http://schemas.microsoft.com/office/drawing/2014/main" id="{77928B47-4802-43CB-94FF-C484B8F2CB6A}"/>
              </a:ext>
            </a:extLst>
          </p:cNvPr>
          <p:cNvSpPr/>
          <p:nvPr>
            <p:custDataLst>
              <p:tags r:id="rId6"/>
            </p:custDataLst>
          </p:nvPr>
        </p:nvSpPr>
        <p:spPr bwMode="gray">
          <a:xfrm>
            <a:off x="4023360" y="4060255"/>
            <a:ext cx="125228" cy="250454"/>
          </a:xfrm>
          <a:custGeom>
            <a:avLst/>
            <a:gdLst>
              <a:gd name="connsiteX0" fmla="*/ 0 w 150019"/>
              <a:gd name="connsiteY0" fmla="*/ 0 h 285750"/>
              <a:gd name="connsiteX1" fmla="*/ 0 w 150019"/>
              <a:gd name="connsiteY1" fmla="*/ 285750 h 285750"/>
              <a:gd name="connsiteX2" fmla="*/ 150019 w 150019"/>
              <a:gd name="connsiteY2" fmla="*/ 135731 h 285750"/>
              <a:gd name="connsiteX3" fmla="*/ 0 w 150019"/>
              <a:gd name="connsiteY3" fmla="*/ 0 h 285750"/>
            </a:gdLst>
            <a:ahLst/>
            <a:cxnLst>
              <a:cxn ang="0">
                <a:pos x="connsiteX0" y="connsiteY0"/>
              </a:cxn>
              <a:cxn ang="0">
                <a:pos x="connsiteX1" y="connsiteY1"/>
              </a:cxn>
              <a:cxn ang="0">
                <a:pos x="connsiteX2" y="connsiteY2"/>
              </a:cxn>
              <a:cxn ang="0">
                <a:pos x="connsiteX3" y="connsiteY3"/>
              </a:cxn>
            </a:cxnLst>
            <a:rect l="l" t="t" r="r" b="b"/>
            <a:pathLst>
              <a:path w="150019" h="285750">
                <a:moveTo>
                  <a:pt x="0" y="0"/>
                </a:moveTo>
                <a:lnTo>
                  <a:pt x="0" y="285750"/>
                </a:lnTo>
                <a:lnTo>
                  <a:pt x="150019" y="135731"/>
                </a:lnTo>
                <a:lnTo>
                  <a:pt x="0" y="0"/>
                </a:lnTo>
                <a:close/>
              </a:path>
            </a:pathLst>
          </a:custGeom>
          <a:solidFill>
            <a:schemeClr val="accent1"/>
          </a:solidFill>
          <a:ln w="12700">
            <a:noFill/>
            <a:miter lim="800000"/>
            <a:headEnd/>
            <a:tailEnd/>
          </a:ln>
        </p:spPr>
        <p:txBody>
          <a:bodyPr anchor="ct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endParaRPr kumimoji="0" lang="en-US" sz="900" b="1" i="0" u="none" strike="noStrike" kern="0" cap="none" spc="0" normalizeH="0" baseline="0" noProof="0" dirty="0">
              <a:ln>
                <a:noFill/>
              </a:ln>
              <a:solidFill>
                <a:srgbClr val="000000"/>
              </a:solidFill>
              <a:effectLst/>
              <a:uLnTx/>
              <a:uFillTx/>
              <a:latin typeface="Arial"/>
              <a:cs typeface="Arial"/>
              <a:sym typeface="Arial"/>
            </a:endParaRPr>
          </a:p>
        </p:txBody>
      </p:sp>
      <p:sp>
        <p:nvSpPr>
          <p:cNvPr id="13" name="Freihandform 28">
            <a:extLst>
              <a:ext uri="{FF2B5EF4-FFF2-40B4-BE49-F238E27FC236}">
                <a16:creationId xmlns:a16="http://schemas.microsoft.com/office/drawing/2014/main" id="{9D10CBC8-E748-40B7-B6D2-8CDFE18C5820}"/>
              </a:ext>
            </a:extLst>
          </p:cNvPr>
          <p:cNvSpPr/>
          <p:nvPr>
            <p:custDataLst>
              <p:tags r:id="rId7"/>
            </p:custDataLst>
          </p:nvPr>
        </p:nvSpPr>
        <p:spPr bwMode="gray">
          <a:xfrm flipH="1">
            <a:off x="3330034" y="4060255"/>
            <a:ext cx="125228" cy="250454"/>
          </a:xfrm>
          <a:custGeom>
            <a:avLst/>
            <a:gdLst>
              <a:gd name="connsiteX0" fmla="*/ 0 w 150019"/>
              <a:gd name="connsiteY0" fmla="*/ 0 h 285750"/>
              <a:gd name="connsiteX1" fmla="*/ 0 w 150019"/>
              <a:gd name="connsiteY1" fmla="*/ 285750 h 285750"/>
              <a:gd name="connsiteX2" fmla="*/ 150019 w 150019"/>
              <a:gd name="connsiteY2" fmla="*/ 135731 h 285750"/>
              <a:gd name="connsiteX3" fmla="*/ 0 w 150019"/>
              <a:gd name="connsiteY3" fmla="*/ 0 h 285750"/>
            </a:gdLst>
            <a:ahLst/>
            <a:cxnLst>
              <a:cxn ang="0">
                <a:pos x="connsiteX0" y="connsiteY0"/>
              </a:cxn>
              <a:cxn ang="0">
                <a:pos x="connsiteX1" y="connsiteY1"/>
              </a:cxn>
              <a:cxn ang="0">
                <a:pos x="connsiteX2" y="connsiteY2"/>
              </a:cxn>
              <a:cxn ang="0">
                <a:pos x="connsiteX3" y="connsiteY3"/>
              </a:cxn>
            </a:cxnLst>
            <a:rect l="l" t="t" r="r" b="b"/>
            <a:pathLst>
              <a:path w="150019" h="285750">
                <a:moveTo>
                  <a:pt x="0" y="0"/>
                </a:moveTo>
                <a:lnTo>
                  <a:pt x="0" y="285750"/>
                </a:lnTo>
                <a:lnTo>
                  <a:pt x="150019" y="135731"/>
                </a:lnTo>
                <a:lnTo>
                  <a:pt x="0" y="0"/>
                </a:lnTo>
                <a:close/>
              </a:path>
            </a:pathLst>
          </a:custGeom>
          <a:solidFill>
            <a:schemeClr val="accent1"/>
          </a:solidFill>
          <a:ln w="12700">
            <a:noFill/>
            <a:miter lim="800000"/>
            <a:headEnd/>
            <a:tailEnd/>
          </a:ln>
        </p:spPr>
        <p:txBody>
          <a:bodyPr anchor="ct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endParaRPr kumimoji="0" lang="en-US" sz="900" b="1" i="0" u="none" strike="noStrike" kern="0" cap="none" spc="0" normalizeH="0" baseline="0" noProof="0" dirty="0">
              <a:ln>
                <a:noFill/>
              </a:ln>
              <a:solidFill>
                <a:srgbClr val="000000"/>
              </a:solidFill>
              <a:effectLst/>
              <a:uLnTx/>
              <a:uFillTx/>
              <a:latin typeface="Arial"/>
              <a:cs typeface="Arial"/>
              <a:sym typeface="Arial"/>
            </a:endParaRPr>
          </a:p>
        </p:txBody>
      </p:sp>
      <p:sp>
        <p:nvSpPr>
          <p:cNvPr id="14" name="Freeform 30">
            <a:extLst>
              <a:ext uri="{FF2B5EF4-FFF2-40B4-BE49-F238E27FC236}">
                <a16:creationId xmlns:a16="http://schemas.microsoft.com/office/drawing/2014/main" id="{0EC96E2E-2F70-49F8-83F5-17253A582DE0}"/>
              </a:ext>
            </a:extLst>
          </p:cNvPr>
          <p:cNvSpPr>
            <a:spLocks noEditPoints="1"/>
          </p:cNvSpPr>
          <p:nvPr>
            <p:custDataLst>
              <p:tags r:id="rId8"/>
            </p:custDataLst>
          </p:nvPr>
        </p:nvSpPr>
        <p:spPr bwMode="auto">
          <a:xfrm>
            <a:off x="3509902" y="3951457"/>
            <a:ext cx="468052" cy="468050"/>
          </a:xfrm>
          <a:custGeom>
            <a:avLst/>
            <a:gdLst>
              <a:gd name="T0" fmla="*/ 1080 w 2160"/>
              <a:gd name="T1" fmla="*/ 0 h 2160"/>
              <a:gd name="T2" fmla="*/ 2160 w 2160"/>
              <a:gd name="T3" fmla="*/ 1080 h 2160"/>
              <a:gd name="T4" fmla="*/ 1080 w 2160"/>
              <a:gd name="T5" fmla="*/ 2160 h 2160"/>
              <a:gd name="T6" fmla="*/ 0 w 2160"/>
              <a:gd name="T7" fmla="*/ 1080 h 2160"/>
              <a:gd name="T8" fmla="*/ 1080 w 2160"/>
              <a:gd name="T9" fmla="*/ 0 h 2160"/>
              <a:gd name="T10" fmla="*/ 1080 w 2160"/>
              <a:gd name="T11" fmla="*/ 160 h 2160"/>
              <a:gd name="T12" fmla="*/ 160 w 2160"/>
              <a:gd name="T13" fmla="*/ 1080 h 2160"/>
              <a:gd name="T14" fmla="*/ 1080 w 2160"/>
              <a:gd name="T15" fmla="*/ 2000 h 2160"/>
              <a:gd name="T16" fmla="*/ 2000 w 2160"/>
              <a:gd name="T17" fmla="*/ 1080 h 2160"/>
              <a:gd name="T18" fmla="*/ 1080 w 2160"/>
              <a:gd name="T19" fmla="*/ 160 h 2160"/>
              <a:gd name="T20" fmla="*/ 1082 w 2160"/>
              <a:gd name="T21" fmla="*/ 322 h 2160"/>
              <a:gd name="T22" fmla="*/ 1840 w 2160"/>
              <a:gd name="T23" fmla="*/ 1080 h 2160"/>
              <a:gd name="T24" fmla="*/ 1082 w 2160"/>
              <a:gd name="T25" fmla="*/ 1838 h 2160"/>
              <a:gd name="T26" fmla="*/ 324 w 2160"/>
              <a:gd name="T27" fmla="*/ 1080 h 2160"/>
              <a:gd name="T28" fmla="*/ 1082 w 2160"/>
              <a:gd name="T29" fmla="*/ 322 h 2160"/>
              <a:gd name="T30" fmla="*/ 1082 w 2160"/>
              <a:gd name="T31" fmla="*/ 482 h 2160"/>
              <a:gd name="T32" fmla="*/ 484 w 2160"/>
              <a:gd name="T33" fmla="*/ 1080 h 2160"/>
              <a:gd name="T34" fmla="*/ 1082 w 2160"/>
              <a:gd name="T35" fmla="*/ 1678 h 2160"/>
              <a:gd name="T36" fmla="*/ 1680 w 2160"/>
              <a:gd name="T37" fmla="*/ 1080 h 2160"/>
              <a:gd name="T38" fmla="*/ 1082 w 2160"/>
              <a:gd name="T39" fmla="*/ 482 h 2160"/>
              <a:gd name="T40" fmla="*/ 1082 w 2160"/>
              <a:gd name="T41" fmla="*/ 682 h 2160"/>
              <a:gd name="T42" fmla="*/ 1480 w 2160"/>
              <a:gd name="T43" fmla="*/ 1080 h 2160"/>
              <a:gd name="T44" fmla="*/ 1082 w 2160"/>
              <a:gd name="T45" fmla="*/ 1478 h 2160"/>
              <a:gd name="T46" fmla="*/ 684 w 2160"/>
              <a:gd name="T47" fmla="*/ 1080 h 2160"/>
              <a:gd name="T48" fmla="*/ 1082 w 2160"/>
              <a:gd name="T49" fmla="*/ 68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 h="2160">
                <a:moveTo>
                  <a:pt x="1080" y="0"/>
                </a:moveTo>
                <a:cubicBezTo>
                  <a:pt x="1676" y="0"/>
                  <a:pt x="2160" y="484"/>
                  <a:pt x="2160" y="1080"/>
                </a:cubicBezTo>
                <a:cubicBezTo>
                  <a:pt x="2160" y="1676"/>
                  <a:pt x="1676" y="2160"/>
                  <a:pt x="1080" y="2160"/>
                </a:cubicBezTo>
                <a:cubicBezTo>
                  <a:pt x="484" y="2160"/>
                  <a:pt x="0" y="1676"/>
                  <a:pt x="0" y="1080"/>
                </a:cubicBezTo>
                <a:cubicBezTo>
                  <a:pt x="0" y="484"/>
                  <a:pt x="484" y="0"/>
                  <a:pt x="1080" y="0"/>
                </a:cubicBezTo>
                <a:close/>
                <a:moveTo>
                  <a:pt x="1080" y="160"/>
                </a:moveTo>
                <a:cubicBezTo>
                  <a:pt x="572" y="160"/>
                  <a:pt x="160" y="572"/>
                  <a:pt x="160" y="1080"/>
                </a:cubicBezTo>
                <a:cubicBezTo>
                  <a:pt x="160" y="1588"/>
                  <a:pt x="572" y="2000"/>
                  <a:pt x="1080" y="2000"/>
                </a:cubicBezTo>
                <a:cubicBezTo>
                  <a:pt x="1588" y="2000"/>
                  <a:pt x="2000" y="1588"/>
                  <a:pt x="2000" y="1080"/>
                </a:cubicBezTo>
                <a:cubicBezTo>
                  <a:pt x="2000" y="572"/>
                  <a:pt x="1588" y="160"/>
                  <a:pt x="1080" y="160"/>
                </a:cubicBezTo>
                <a:close/>
                <a:moveTo>
                  <a:pt x="1082" y="322"/>
                </a:moveTo>
                <a:cubicBezTo>
                  <a:pt x="1501" y="322"/>
                  <a:pt x="1840" y="662"/>
                  <a:pt x="1840" y="1080"/>
                </a:cubicBezTo>
                <a:cubicBezTo>
                  <a:pt x="1840" y="1498"/>
                  <a:pt x="1501" y="1838"/>
                  <a:pt x="1082" y="1838"/>
                </a:cubicBezTo>
                <a:cubicBezTo>
                  <a:pt x="664" y="1838"/>
                  <a:pt x="324" y="1498"/>
                  <a:pt x="324" y="1080"/>
                </a:cubicBezTo>
                <a:cubicBezTo>
                  <a:pt x="324" y="662"/>
                  <a:pt x="664" y="322"/>
                  <a:pt x="1082" y="322"/>
                </a:cubicBezTo>
                <a:close/>
                <a:moveTo>
                  <a:pt x="1082" y="482"/>
                </a:moveTo>
                <a:cubicBezTo>
                  <a:pt x="752" y="482"/>
                  <a:pt x="484" y="750"/>
                  <a:pt x="484" y="1080"/>
                </a:cubicBezTo>
                <a:cubicBezTo>
                  <a:pt x="484" y="1410"/>
                  <a:pt x="752" y="1678"/>
                  <a:pt x="1082" y="1678"/>
                </a:cubicBezTo>
                <a:cubicBezTo>
                  <a:pt x="1412" y="1678"/>
                  <a:pt x="1680" y="1410"/>
                  <a:pt x="1680" y="1080"/>
                </a:cubicBezTo>
                <a:cubicBezTo>
                  <a:pt x="1680" y="750"/>
                  <a:pt x="1412" y="482"/>
                  <a:pt x="1082" y="482"/>
                </a:cubicBezTo>
                <a:close/>
                <a:moveTo>
                  <a:pt x="1082" y="682"/>
                </a:moveTo>
                <a:cubicBezTo>
                  <a:pt x="1302" y="682"/>
                  <a:pt x="1480" y="860"/>
                  <a:pt x="1480" y="1080"/>
                </a:cubicBezTo>
                <a:cubicBezTo>
                  <a:pt x="1480" y="1300"/>
                  <a:pt x="1302" y="1478"/>
                  <a:pt x="1082" y="1478"/>
                </a:cubicBezTo>
                <a:cubicBezTo>
                  <a:pt x="862" y="1478"/>
                  <a:pt x="684" y="1300"/>
                  <a:pt x="684" y="1080"/>
                </a:cubicBezTo>
                <a:cubicBezTo>
                  <a:pt x="684" y="860"/>
                  <a:pt x="862" y="682"/>
                  <a:pt x="1082" y="6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Freeform 21">
            <a:extLst>
              <a:ext uri="{FF2B5EF4-FFF2-40B4-BE49-F238E27FC236}">
                <a16:creationId xmlns:a16="http://schemas.microsoft.com/office/drawing/2014/main" id="{9065F098-BEEC-4EC4-9B49-B80C94F0BDBA}"/>
              </a:ext>
            </a:extLst>
          </p:cNvPr>
          <p:cNvSpPr>
            <a:spLocks noChangeAspect="1" noEditPoints="1"/>
          </p:cNvSpPr>
          <p:nvPr>
            <p:custDataLst>
              <p:tags r:id="rId9"/>
            </p:custDataLst>
          </p:nvPr>
        </p:nvSpPr>
        <p:spPr bwMode="auto">
          <a:xfrm>
            <a:off x="1295699" y="3359089"/>
            <a:ext cx="552566" cy="483627"/>
          </a:xfrm>
          <a:custGeom>
            <a:avLst/>
            <a:gdLst>
              <a:gd name="T0" fmla="*/ 1251 w 2233"/>
              <a:gd name="T1" fmla="*/ 104 h 1954"/>
              <a:gd name="T2" fmla="*/ 2175 w 2233"/>
              <a:gd name="T3" fmla="*/ 1724 h 1954"/>
              <a:gd name="T4" fmla="*/ 2050 w 2233"/>
              <a:gd name="T5" fmla="*/ 1954 h 1954"/>
              <a:gd name="T6" fmla="*/ 189 w 2233"/>
              <a:gd name="T7" fmla="*/ 1954 h 1954"/>
              <a:gd name="T8" fmla="*/ 59 w 2233"/>
              <a:gd name="T9" fmla="*/ 1724 h 1954"/>
              <a:gd name="T10" fmla="*/ 983 w 2233"/>
              <a:gd name="T11" fmla="*/ 104 h 1954"/>
              <a:gd name="T12" fmla="*/ 1251 w 2233"/>
              <a:gd name="T13" fmla="*/ 104 h 1954"/>
              <a:gd name="T14" fmla="*/ 1191 w 2233"/>
              <a:gd name="T15" fmla="*/ 1172 h 1954"/>
              <a:gd name="T16" fmla="*/ 1277 w 2233"/>
              <a:gd name="T17" fmla="*/ 1302 h 1954"/>
              <a:gd name="T18" fmla="*/ 1611 w 2233"/>
              <a:gd name="T19" fmla="*/ 1302 h 1954"/>
              <a:gd name="T20" fmla="*/ 1364 w 2233"/>
              <a:gd name="T21" fmla="*/ 874 h 1954"/>
              <a:gd name="T22" fmla="*/ 1191 w 2233"/>
              <a:gd name="T23" fmla="*/ 1172 h 1954"/>
              <a:gd name="T24" fmla="*/ 1202 w 2233"/>
              <a:gd name="T25" fmla="*/ 1450 h 1954"/>
              <a:gd name="T26" fmla="*/ 1032 w 2233"/>
              <a:gd name="T27" fmla="*/ 1450 h 1954"/>
              <a:gd name="T28" fmla="*/ 870 w 2233"/>
              <a:gd name="T29" fmla="*/ 1730 h 1954"/>
              <a:gd name="T30" fmla="*/ 1364 w 2233"/>
              <a:gd name="T31" fmla="*/ 1730 h 1954"/>
              <a:gd name="T32" fmla="*/ 1202 w 2233"/>
              <a:gd name="T33" fmla="*/ 1450 h 1954"/>
              <a:gd name="T34" fmla="*/ 957 w 2233"/>
              <a:gd name="T35" fmla="*/ 1302 h 1954"/>
              <a:gd name="T36" fmla="*/ 1042 w 2233"/>
              <a:gd name="T37" fmla="*/ 1173 h 1954"/>
              <a:gd name="T38" fmla="*/ 870 w 2233"/>
              <a:gd name="T39" fmla="*/ 874 h 1954"/>
              <a:gd name="T40" fmla="*/ 623 w 2233"/>
              <a:gd name="T41" fmla="*/ 1302 h 1954"/>
              <a:gd name="T42" fmla="*/ 957 w 2233"/>
              <a:gd name="T43" fmla="*/ 1302 h 1954"/>
              <a:gd name="T44" fmla="*/ 1117 w 2233"/>
              <a:gd name="T45" fmla="*/ 1234 h 1954"/>
              <a:gd name="T46" fmla="*/ 1037 w 2233"/>
              <a:gd name="T47" fmla="*/ 1314 h 1954"/>
              <a:gd name="T48" fmla="*/ 1117 w 2233"/>
              <a:gd name="T49" fmla="*/ 1394 h 1954"/>
              <a:gd name="T50" fmla="*/ 1197 w 2233"/>
              <a:gd name="T51" fmla="*/ 1314 h 1954"/>
              <a:gd name="T52" fmla="*/ 1117 w 2233"/>
              <a:gd name="T53" fmla="*/ 123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3" h="1954">
                <a:moveTo>
                  <a:pt x="1251" y="104"/>
                </a:moveTo>
                <a:cubicBezTo>
                  <a:pt x="2175" y="1724"/>
                  <a:pt x="2175" y="1724"/>
                  <a:pt x="2175" y="1724"/>
                </a:cubicBezTo>
                <a:cubicBezTo>
                  <a:pt x="2233" y="1825"/>
                  <a:pt x="2173" y="1954"/>
                  <a:pt x="2050" y="1954"/>
                </a:cubicBezTo>
                <a:cubicBezTo>
                  <a:pt x="189" y="1954"/>
                  <a:pt x="189" y="1954"/>
                  <a:pt x="189" y="1954"/>
                </a:cubicBezTo>
                <a:cubicBezTo>
                  <a:pt x="69" y="1954"/>
                  <a:pt x="0" y="1827"/>
                  <a:pt x="59" y="1724"/>
                </a:cubicBezTo>
                <a:cubicBezTo>
                  <a:pt x="983" y="104"/>
                  <a:pt x="983" y="104"/>
                  <a:pt x="983" y="104"/>
                </a:cubicBezTo>
                <a:cubicBezTo>
                  <a:pt x="1042" y="0"/>
                  <a:pt x="1192" y="0"/>
                  <a:pt x="1251" y="104"/>
                </a:cubicBezTo>
                <a:close/>
                <a:moveTo>
                  <a:pt x="1191" y="1172"/>
                </a:moveTo>
                <a:cubicBezTo>
                  <a:pt x="1239" y="1198"/>
                  <a:pt x="1273" y="1246"/>
                  <a:pt x="1277" y="1302"/>
                </a:cubicBezTo>
                <a:cubicBezTo>
                  <a:pt x="1611" y="1302"/>
                  <a:pt x="1611" y="1302"/>
                  <a:pt x="1611" y="1302"/>
                </a:cubicBezTo>
                <a:cubicBezTo>
                  <a:pt x="1611" y="1119"/>
                  <a:pt x="1512" y="960"/>
                  <a:pt x="1364" y="874"/>
                </a:cubicBezTo>
                <a:lnTo>
                  <a:pt x="1191" y="1172"/>
                </a:lnTo>
                <a:close/>
                <a:moveTo>
                  <a:pt x="1202" y="1450"/>
                </a:moveTo>
                <a:cubicBezTo>
                  <a:pt x="1150" y="1482"/>
                  <a:pt x="1084" y="1482"/>
                  <a:pt x="1032" y="1450"/>
                </a:cubicBezTo>
                <a:cubicBezTo>
                  <a:pt x="870" y="1730"/>
                  <a:pt x="870" y="1730"/>
                  <a:pt x="870" y="1730"/>
                </a:cubicBezTo>
                <a:cubicBezTo>
                  <a:pt x="1022" y="1818"/>
                  <a:pt x="1212" y="1818"/>
                  <a:pt x="1364" y="1730"/>
                </a:cubicBezTo>
                <a:lnTo>
                  <a:pt x="1202" y="1450"/>
                </a:lnTo>
                <a:close/>
                <a:moveTo>
                  <a:pt x="957" y="1302"/>
                </a:moveTo>
                <a:cubicBezTo>
                  <a:pt x="961" y="1246"/>
                  <a:pt x="995" y="1198"/>
                  <a:pt x="1042" y="1173"/>
                </a:cubicBezTo>
                <a:cubicBezTo>
                  <a:pt x="870" y="874"/>
                  <a:pt x="870" y="874"/>
                  <a:pt x="870" y="874"/>
                </a:cubicBezTo>
                <a:cubicBezTo>
                  <a:pt x="722" y="960"/>
                  <a:pt x="623" y="1119"/>
                  <a:pt x="623" y="1302"/>
                </a:cubicBezTo>
                <a:lnTo>
                  <a:pt x="957" y="1302"/>
                </a:lnTo>
                <a:close/>
                <a:moveTo>
                  <a:pt x="1117" y="1234"/>
                </a:moveTo>
                <a:cubicBezTo>
                  <a:pt x="1073" y="1234"/>
                  <a:pt x="1037" y="1270"/>
                  <a:pt x="1037" y="1314"/>
                </a:cubicBezTo>
                <a:cubicBezTo>
                  <a:pt x="1037" y="1358"/>
                  <a:pt x="1073" y="1394"/>
                  <a:pt x="1117" y="1394"/>
                </a:cubicBezTo>
                <a:cubicBezTo>
                  <a:pt x="1161" y="1394"/>
                  <a:pt x="1197" y="1358"/>
                  <a:pt x="1197" y="1314"/>
                </a:cubicBezTo>
                <a:cubicBezTo>
                  <a:pt x="1197" y="1270"/>
                  <a:pt x="1161" y="1234"/>
                  <a:pt x="1117" y="1234"/>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300"/>
              </a:spcBef>
            </a:pPr>
            <a:endParaRPr lang="en-US" sz="1200" kern="0">
              <a:solidFill>
                <a:srgbClr val="FFFFFF">
                  <a:lumMod val="95000"/>
                </a:srgbClr>
              </a:solidFill>
              <a:latin typeface="Arial" pitchFamily="34" charset="0"/>
              <a:cs typeface="Arial" pitchFamily="34" charset="0"/>
            </a:endParaRPr>
          </a:p>
        </p:txBody>
      </p:sp>
      <p:grpSp>
        <p:nvGrpSpPr>
          <p:cNvPr id="17" name="Group 266">
            <a:extLst>
              <a:ext uri="{FF2B5EF4-FFF2-40B4-BE49-F238E27FC236}">
                <a16:creationId xmlns:a16="http://schemas.microsoft.com/office/drawing/2014/main" id="{C517C89D-704F-42F5-BBF1-C9D77C74DE57}"/>
              </a:ext>
            </a:extLst>
          </p:cNvPr>
          <p:cNvGrpSpPr/>
          <p:nvPr>
            <p:custDataLst>
              <p:tags r:id="rId10"/>
            </p:custDataLst>
          </p:nvPr>
        </p:nvGrpSpPr>
        <p:grpSpPr>
          <a:xfrm>
            <a:off x="5730297" y="3280388"/>
            <a:ext cx="572532" cy="655277"/>
            <a:chOff x="2266950" y="1279525"/>
            <a:chExt cx="385763" cy="458788"/>
          </a:xfrm>
          <a:solidFill>
            <a:schemeClr val="accent3"/>
          </a:solidFill>
        </p:grpSpPr>
        <p:sp>
          <p:nvSpPr>
            <p:cNvPr id="18" name="Freeform 16">
              <a:extLst>
                <a:ext uri="{FF2B5EF4-FFF2-40B4-BE49-F238E27FC236}">
                  <a16:creationId xmlns:a16="http://schemas.microsoft.com/office/drawing/2014/main" id="{991FC9FC-E488-40C1-AD2E-C3A0AF2F6E24}"/>
                </a:ext>
              </a:extLst>
            </p:cNvPr>
            <p:cNvSpPr>
              <a:spLocks noEditPoints="1"/>
            </p:cNvSpPr>
            <p:nvPr/>
          </p:nvSpPr>
          <p:spPr bwMode="auto">
            <a:xfrm>
              <a:off x="2266950" y="1360488"/>
              <a:ext cx="206375" cy="377825"/>
            </a:xfrm>
            <a:custGeom>
              <a:avLst/>
              <a:gdLst>
                <a:gd name="T0" fmla="*/ 58 w 63"/>
                <a:gd name="T1" fmla="*/ 0 h 116"/>
                <a:gd name="T2" fmla="*/ 46 w 63"/>
                <a:gd name="T3" fmla="*/ 0 h 116"/>
                <a:gd name="T4" fmla="*/ 17 w 63"/>
                <a:gd name="T5" fmla="*/ 0 h 116"/>
                <a:gd name="T6" fmla="*/ 5 w 63"/>
                <a:gd name="T7" fmla="*/ 0 h 116"/>
                <a:gd name="T8" fmla="*/ 0 w 63"/>
                <a:gd name="T9" fmla="*/ 5 h 116"/>
                <a:gd name="T10" fmla="*/ 0 w 63"/>
                <a:gd name="T11" fmla="*/ 111 h 116"/>
                <a:gd name="T12" fmla="*/ 5 w 63"/>
                <a:gd name="T13" fmla="*/ 116 h 116"/>
                <a:gd name="T14" fmla="*/ 58 w 63"/>
                <a:gd name="T15" fmla="*/ 116 h 116"/>
                <a:gd name="T16" fmla="*/ 63 w 63"/>
                <a:gd name="T17" fmla="*/ 111 h 116"/>
                <a:gd name="T18" fmla="*/ 63 w 63"/>
                <a:gd name="T19" fmla="*/ 5 h 116"/>
                <a:gd name="T20" fmla="*/ 58 w 63"/>
                <a:gd name="T21" fmla="*/ 0 h 116"/>
                <a:gd name="T22" fmla="*/ 25 w 63"/>
                <a:gd name="T23" fmla="*/ 4 h 116"/>
                <a:gd name="T24" fmla="*/ 25 w 63"/>
                <a:gd name="T25" fmla="*/ 3 h 116"/>
                <a:gd name="T26" fmla="*/ 37 w 63"/>
                <a:gd name="T27" fmla="*/ 3 h 116"/>
                <a:gd name="T28" fmla="*/ 38 w 63"/>
                <a:gd name="T29" fmla="*/ 4 h 116"/>
                <a:gd name="T30" fmla="*/ 38 w 63"/>
                <a:gd name="T31" fmla="*/ 4 h 116"/>
                <a:gd name="T32" fmla="*/ 37 w 63"/>
                <a:gd name="T33" fmla="*/ 5 h 116"/>
                <a:gd name="T34" fmla="*/ 25 w 63"/>
                <a:gd name="T35" fmla="*/ 5 h 116"/>
                <a:gd name="T36" fmla="*/ 25 w 63"/>
                <a:gd name="T37" fmla="*/ 4 h 116"/>
                <a:gd name="T38" fmla="*/ 20 w 63"/>
                <a:gd name="T39" fmla="*/ 2 h 116"/>
                <a:gd name="T40" fmla="*/ 22 w 63"/>
                <a:gd name="T41" fmla="*/ 4 h 116"/>
                <a:gd name="T42" fmla="*/ 20 w 63"/>
                <a:gd name="T43" fmla="*/ 6 h 116"/>
                <a:gd name="T44" fmla="*/ 19 w 63"/>
                <a:gd name="T45" fmla="*/ 4 h 116"/>
                <a:gd name="T46" fmla="*/ 20 w 63"/>
                <a:gd name="T47" fmla="*/ 2 h 116"/>
                <a:gd name="T48" fmla="*/ 38 w 63"/>
                <a:gd name="T49" fmla="*/ 111 h 116"/>
                <a:gd name="T50" fmla="*/ 36 w 63"/>
                <a:gd name="T51" fmla="*/ 113 h 116"/>
                <a:gd name="T52" fmla="*/ 27 w 63"/>
                <a:gd name="T53" fmla="*/ 113 h 116"/>
                <a:gd name="T54" fmla="*/ 25 w 63"/>
                <a:gd name="T55" fmla="*/ 111 h 116"/>
                <a:gd name="T56" fmla="*/ 25 w 63"/>
                <a:gd name="T57" fmla="*/ 111 h 116"/>
                <a:gd name="T58" fmla="*/ 27 w 63"/>
                <a:gd name="T59" fmla="*/ 109 h 116"/>
                <a:gd name="T60" fmla="*/ 36 w 63"/>
                <a:gd name="T61" fmla="*/ 109 h 116"/>
                <a:gd name="T62" fmla="*/ 38 w 63"/>
                <a:gd name="T63" fmla="*/ 111 h 116"/>
                <a:gd name="T64" fmla="*/ 62 w 63"/>
                <a:gd name="T65" fmla="*/ 103 h 116"/>
                <a:gd name="T66" fmla="*/ 58 w 63"/>
                <a:gd name="T67" fmla="*/ 107 h 116"/>
                <a:gd name="T68" fmla="*/ 4 w 63"/>
                <a:gd name="T69" fmla="*/ 107 h 116"/>
                <a:gd name="T70" fmla="*/ 1 w 63"/>
                <a:gd name="T71" fmla="*/ 103 h 116"/>
                <a:gd name="T72" fmla="*/ 1 w 63"/>
                <a:gd name="T73" fmla="*/ 7 h 116"/>
                <a:gd name="T74" fmla="*/ 4 w 63"/>
                <a:gd name="T75" fmla="*/ 4 h 116"/>
                <a:gd name="T76" fmla="*/ 17 w 63"/>
                <a:gd name="T77" fmla="*/ 4 h 116"/>
                <a:gd name="T78" fmla="*/ 17 w 63"/>
                <a:gd name="T79" fmla="*/ 4 h 116"/>
                <a:gd name="T80" fmla="*/ 20 w 63"/>
                <a:gd name="T81" fmla="*/ 7 h 116"/>
                <a:gd name="T82" fmla="*/ 43 w 63"/>
                <a:gd name="T83" fmla="*/ 7 h 116"/>
                <a:gd name="T84" fmla="*/ 46 w 63"/>
                <a:gd name="T85" fmla="*/ 4 h 116"/>
                <a:gd name="T86" fmla="*/ 46 w 63"/>
                <a:gd name="T87" fmla="*/ 4 h 116"/>
                <a:gd name="T88" fmla="*/ 58 w 63"/>
                <a:gd name="T89" fmla="*/ 4 h 116"/>
                <a:gd name="T90" fmla="*/ 62 w 63"/>
                <a:gd name="T91" fmla="*/ 7 h 116"/>
                <a:gd name="T92" fmla="*/ 62 w 63"/>
                <a:gd name="T93"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116">
                  <a:moveTo>
                    <a:pt x="58" y="0"/>
                  </a:moveTo>
                  <a:cubicBezTo>
                    <a:pt x="46" y="0"/>
                    <a:pt x="46" y="0"/>
                    <a:pt x="46" y="0"/>
                  </a:cubicBezTo>
                  <a:cubicBezTo>
                    <a:pt x="17" y="0"/>
                    <a:pt x="17" y="0"/>
                    <a:pt x="17" y="0"/>
                  </a:cubicBezTo>
                  <a:cubicBezTo>
                    <a:pt x="5" y="0"/>
                    <a:pt x="5" y="0"/>
                    <a:pt x="5" y="0"/>
                  </a:cubicBezTo>
                  <a:cubicBezTo>
                    <a:pt x="2" y="0"/>
                    <a:pt x="0" y="2"/>
                    <a:pt x="0" y="5"/>
                  </a:cubicBezTo>
                  <a:cubicBezTo>
                    <a:pt x="0" y="111"/>
                    <a:pt x="0" y="111"/>
                    <a:pt x="0" y="111"/>
                  </a:cubicBezTo>
                  <a:cubicBezTo>
                    <a:pt x="0" y="114"/>
                    <a:pt x="2" y="116"/>
                    <a:pt x="5" y="116"/>
                  </a:cubicBezTo>
                  <a:cubicBezTo>
                    <a:pt x="58" y="116"/>
                    <a:pt x="58" y="116"/>
                    <a:pt x="58" y="116"/>
                  </a:cubicBezTo>
                  <a:cubicBezTo>
                    <a:pt x="60" y="116"/>
                    <a:pt x="63" y="114"/>
                    <a:pt x="63" y="111"/>
                  </a:cubicBezTo>
                  <a:cubicBezTo>
                    <a:pt x="63" y="5"/>
                    <a:pt x="63" y="5"/>
                    <a:pt x="63" y="5"/>
                  </a:cubicBezTo>
                  <a:cubicBezTo>
                    <a:pt x="63" y="2"/>
                    <a:pt x="60" y="0"/>
                    <a:pt x="58" y="0"/>
                  </a:cubicBezTo>
                  <a:close/>
                  <a:moveTo>
                    <a:pt x="25" y="4"/>
                  </a:moveTo>
                  <a:cubicBezTo>
                    <a:pt x="25" y="3"/>
                    <a:pt x="25" y="3"/>
                    <a:pt x="25" y="3"/>
                  </a:cubicBezTo>
                  <a:cubicBezTo>
                    <a:pt x="37" y="3"/>
                    <a:pt x="37" y="3"/>
                    <a:pt x="37" y="3"/>
                  </a:cubicBezTo>
                  <a:cubicBezTo>
                    <a:pt x="38" y="3"/>
                    <a:pt x="38" y="3"/>
                    <a:pt x="38" y="4"/>
                  </a:cubicBezTo>
                  <a:cubicBezTo>
                    <a:pt x="38" y="4"/>
                    <a:pt x="38" y="4"/>
                    <a:pt x="38" y="4"/>
                  </a:cubicBezTo>
                  <a:cubicBezTo>
                    <a:pt x="38" y="4"/>
                    <a:pt x="38" y="5"/>
                    <a:pt x="37" y="5"/>
                  </a:cubicBezTo>
                  <a:cubicBezTo>
                    <a:pt x="25" y="5"/>
                    <a:pt x="25" y="5"/>
                    <a:pt x="25" y="5"/>
                  </a:cubicBezTo>
                  <a:cubicBezTo>
                    <a:pt x="25" y="5"/>
                    <a:pt x="25" y="4"/>
                    <a:pt x="25" y="4"/>
                  </a:cubicBezTo>
                  <a:close/>
                  <a:moveTo>
                    <a:pt x="20" y="2"/>
                  </a:moveTo>
                  <a:cubicBezTo>
                    <a:pt x="21" y="2"/>
                    <a:pt x="22" y="3"/>
                    <a:pt x="22" y="4"/>
                  </a:cubicBezTo>
                  <a:cubicBezTo>
                    <a:pt x="22" y="5"/>
                    <a:pt x="21" y="6"/>
                    <a:pt x="20" y="6"/>
                  </a:cubicBezTo>
                  <a:cubicBezTo>
                    <a:pt x="19" y="6"/>
                    <a:pt x="19" y="5"/>
                    <a:pt x="19" y="4"/>
                  </a:cubicBezTo>
                  <a:cubicBezTo>
                    <a:pt x="19" y="3"/>
                    <a:pt x="19" y="2"/>
                    <a:pt x="20" y="2"/>
                  </a:cubicBezTo>
                  <a:close/>
                  <a:moveTo>
                    <a:pt x="38" y="111"/>
                  </a:moveTo>
                  <a:cubicBezTo>
                    <a:pt x="38" y="112"/>
                    <a:pt x="37" y="113"/>
                    <a:pt x="36" y="113"/>
                  </a:cubicBezTo>
                  <a:cubicBezTo>
                    <a:pt x="27" y="113"/>
                    <a:pt x="27" y="113"/>
                    <a:pt x="27" y="113"/>
                  </a:cubicBezTo>
                  <a:cubicBezTo>
                    <a:pt x="26" y="113"/>
                    <a:pt x="25" y="112"/>
                    <a:pt x="25" y="111"/>
                  </a:cubicBezTo>
                  <a:cubicBezTo>
                    <a:pt x="25" y="111"/>
                    <a:pt x="25" y="111"/>
                    <a:pt x="25" y="111"/>
                  </a:cubicBezTo>
                  <a:cubicBezTo>
                    <a:pt x="25" y="109"/>
                    <a:pt x="26" y="109"/>
                    <a:pt x="27" y="109"/>
                  </a:cubicBezTo>
                  <a:cubicBezTo>
                    <a:pt x="36" y="109"/>
                    <a:pt x="36" y="109"/>
                    <a:pt x="36" y="109"/>
                  </a:cubicBezTo>
                  <a:cubicBezTo>
                    <a:pt x="37" y="109"/>
                    <a:pt x="38" y="109"/>
                    <a:pt x="38" y="111"/>
                  </a:cubicBezTo>
                  <a:close/>
                  <a:moveTo>
                    <a:pt x="62" y="103"/>
                  </a:moveTo>
                  <a:cubicBezTo>
                    <a:pt x="62" y="105"/>
                    <a:pt x="60" y="107"/>
                    <a:pt x="58" y="107"/>
                  </a:cubicBezTo>
                  <a:cubicBezTo>
                    <a:pt x="4" y="107"/>
                    <a:pt x="4" y="107"/>
                    <a:pt x="4" y="107"/>
                  </a:cubicBezTo>
                  <a:cubicBezTo>
                    <a:pt x="3" y="107"/>
                    <a:pt x="1" y="105"/>
                    <a:pt x="1" y="103"/>
                  </a:cubicBezTo>
                  <a:cubicBezTo>
                    <a:pt x="1" y="7"/>
                    <a:pt x="1" y="7"/>
                    <a:pt x="1" y="7"/>
                  </a:cubicBezTo>
                  <a:cubicBezTo>
                    <a:pt x="1" y="5"/>
                    <a:pt x="3" y="4"/>
                    <a:pt x="4" y="4"/>
                  </a:cubicBezTo>
                  <a:cubicBezTo>
                    <a:pt x="17" y="4"/>
                    <a:pt x="17" y="4"/>
                    <a:pt x="17" y="4"/>
                  </a:cubicBezTo>
                  <a:cubicBezTo>
                    <a:pt x="17" y="4"/>
                    <a:pt x="17" y="4"/>
                    <a:pt x="17" y="4"/>
                  </a:cubicBezTo>
                  <a:cubicBezTo>
                    <a:pt x="17" y="5"/>
                    <a:pt x="18" y="7"/>
                    <a:pt x="20" y="7"/>
                  </a:cubicBezTo>
                  <a:cubicBezTo>
                    <a:pt x="43" y="7"/>
                    <a:pt x="43" y="7"/>
                    <a:pt x="43" y="7"/>
                  </a:cubicBezTo>
                  <a:cubicBezTo>
                    <a:pt x="44" y="7"/>
                    <a:pt x="46" y="5"/>
                    <a:pt x="46" y="4"/>
                  </a:cubicBezTo>
                  <a:cubicBezTo>
                    <a:pt x="46" y="4"/>
                    <a:pt x="46" y="4"/>
                    <a:pt x="46" y="4"/>
                  </a:cubicBezTo>
                  <a:cubicBezTo>
                    <a:pt x="58" y="4"/>
                    <a:pt x="58" y="4"/>
                    <a:pt x="58" y="4"/>
                  </a:cubicBezTo>
                  <a:cubicBezTo>
                    <a:pt x="60" y="4"/>
                    <a:pt x="62" y="5"/>
                    <a:pt x="62" y="7"/>
                  </a:cubicBezTo>
                  <a:lnTo>
                    <a:pt x="62"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7">
              <a:extLst>
                <a:ext uri="{FF2B5EF4-FFF2-40B4-BE49-F238E27FC236}">
                  <a16:creationId xmlns:a16="http://schemas.microsoft.com/office/drawing/2014/main" id="{7473C1CC-5856-4FD3-8A94-1B66F6649581}"/>
                </a:ext>
              </a:extLst>
            </p:cNvPr>
            <p:cNvSpPr>
              <a:spLocks/>
            </p:cNvSpPr>
            <p:nvPr/>
          </p:nvSpPr>
          <p:spPr bwMode="auto">
            <a:xfrm>
              <a:off x="2303463" y="1279525"/>
              <a:ext cx="349250" cy="309563"/>
            </a:xfrm>
            <a:custGeom>
              <a:avLst/>
              <a:gdLst>
                <a:gd name="T0" fmla="*/ 93 w 107"/>
                <a:gd name="T1" fmla="*/ 47 h 95"/>
                <a:gd name="T2" fmla="*/ 58 w 107"/>
                <a:gd name="T3" fmla="*/ 15 h 95"/>
                <a:gd name="T4" fmla="*/ 31 w 107"/>
                <a:gd name="T5" fmla="*/ 0 h 95"/>
                <a:gd name="T6" fmla="*/ 28 w 107"/>
                <a:gd name="T7" fmla="*/ 0 h 95"/>
                <a:gd name="T8" fmla="*/ 0 w 107"/>
                <a:gd name="T9" fmla="*/ 22 h 95"/>
                <a:gd name="T10" fmla="*/ 9 w 107"/>
                <a:gd name="T11" fmla="*/ 22 h 95"/>
                <a:gd name="T12" fmla="*/ 38 w 107"/>
                <a:gd name="T13" fmla="*/ 22 h 95"/>
                <a:gd name="T14" fmla="*/ 50 w 107"/>
                <a:gd name="T15" fmla="*/ 22 h 95"/>
                <a:gd name="T16" fmla="*/ 55 w 107"/>
                <a:gd name="T17" fmla="*/ 27 h 95"/>
                <a:gd name="T18" fmla="*/ 55 w 107"/>
                <a:gd name="T19" fmla="*/ 95 h 95"/>
                <a:gd name="T20" fmla="*/ 60 w 107"/>
                <a:gd name="T21" fmla="*/ 95 h 95"/>
                <a:gd name="T22" fmla="*/ 83 w 107"/>
                <a:gd name="T23" fmla="*/ 95 h 95"/>
                <a:gd name="T24" fmla="*/ 107 w 107"/>
                <a:gd name="T25" fmla="*/ 70 h 95"/>
                <a:gd name="T26" fmla="*/ 93 w 107"/>
                <a:gd name="T27" fmla="*/ 4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95">
                  <a:moveTo>
                    <a:pt x="93" y="47"/>
                  </a:moveTo>
                  <a:cubicBezTo>
                    <a:pt x="97" y="25"/>
                    <a:pt x="80" y="8"/>
                    <a:pt x="58" y="15"/>
                  </a:cubicBezTo>
                  <a:cubicBezTo>
                    <a:pt x="51" y="6"/>
                    <a:pt x="43" y="0"/>
                    <a:pt x="31" y="0"/>
                  </a:cubicBezTo>
                  <a:cubicBezTo>
                    <a:pt x="30" y="0"/>
                    <a:pt x="29" y="0"/>
                    <a:pt x="28" y="0"/>
                  </a:cubicBezTo>
                  <a:cubicBezTo>
                    <a:pt x="14" y="1"/>
                    <a:pt x="4" y="9"/>
                    <a:pt x="0" y="22"/>
                  </a:cubicBezTo>
                  <a:cubicBezTo>
                    <a:pt x="9" y="22"/>
                    <a:pt x="9" y="22"/>
                    <a:pt x="9" y="22"/>
                  </a:cubicBezTo>
                  <a:cubicBezTo>
                    <a:pt x="38" y="22"/>
                    <a:pt x="38" y="22"/>
                    <a:pt x="38" y="22"/>
                  </a:cubicBezTo>
                  <a:cubicBezTo>
                    <a:pt x="50" y="22"/>
                    <a:pt x="50" y="22"/>
                    <a:pt x="50" y="22"/>
                  </a:cubicBezTo>
                  <a:cubicBezTo>
                    <a:pt x="53" y="22"/>
                    <a:pt x="55" y="24"/>
                    <a:pt x="55" y="27"/>
                  </a:cubicBezTo>
                  <a:cubicBezTo>
                    <a:pt x="55" y="95"/>
                    <a:pt x="55" y="95"/>
                    <a:pt x="55" y="95"/>
                  </a:cubicBezTo>
                  <a:cubicBezTo>
                    <a:pt x="57" y="95"/>
                    <a:pt x="58" y="95"/>
                    <a:pt x="60" y="95"/>
                  </a:cubicBezTo>
                  <a:cubicBezTo>
                    <a:pt x="66" y="95"/>
                    <a:pt x="73" y="95"/>
                    <a:pt x="83" y="95"/>
                  </a:cubicBezTo>
                  <a:cubicBezTo>
                    <a:pt x="96" y="95"/>
                    <a:pt x="107" y="83"/>
                    <a:pt x="107" y="70"/>
                  </a:cubicBezTo>
                  <a:cubicBezTo>
                    <a:pt x="107" y="59"/>
                    <a:pt x="102" y="52"/>
                    <a:pt x="9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8">
              <a:extLst>
                <a:ext uri="{FF2B5EF4-FFF2-40B4-BE49-F238E27FC236}">
                  <a16:creationId xmlns:a16="http://schemas.microsoft.com/office/drawing/2014/main" id="{A33D93AA-7679-45EF-8B08-9B5C341FEB2A}"/>
                </a:ext>
              </a:extLst>
            </p:cNvPr>
            <p:cNvSpPr>
              <a:spLocks/>
            </p:cNvSpPr>
            <p:nvPr/>
          </p:nvSpPr>
          <p:spPr bwMode="auto">
            <a:xfrm>
              <a:off x="2279650" y="1384300"/>
              <a:ext cx="179388" cy="311150"/>
            </a:xfrm>
            <a:custGeom>
              <a:avLst/>
              <a:gdLst>
                <a:gd name="T0" fmla="*/ 45 w 55"/>
                <a:gd name="T1" fmla="*/ 0 h 96"/>
                <a:gd name="T2" fmla="*/ 43 w 55"/>
                <a:gd name="T3" fmla="*/ 0 h 96"/>
                <a:gd name="T4" fmla="*/ 38 w 55"/>
                <a:gd name="T5" fmla="*/ 3 h 96"/>
                <a:gd name="T6" fmla="*/ 17 w 55"/>
                <a:gd name="T7" fmla="*/ 3 h 96"/>
                <a:gd name="T8" fmla="*/ 12 w 55"/>
                <a:gd name="T9" fmla="*/ 0 h 96"/>
                <a:gd name="T10" fmla="*/ 7 w 55"/>
                <a:gd name="T11" fmla="*/ 0 h 96"/>
                <a:gd name="T12" fmla="*/ 3 w 55"/>
                <a:gd name="T13" fmla="*/ 0 h 96"/>
                <a:gd name="T14" fmla="*/ 0 w 55"/>
                <a:gd name="T15" fmla="*/ 0 h 96"/>
                <a:gd name="T16" fmla="*/ 0 w 55"/>
                <a:gd name="T17" fmla="*/ 3 h 96"/>
                <a:gd name="T18" fmla="*/ 0 w 55"/>
                <a:gd name="T19" fmla="*/ 10 h 96"/>
                <a:gd name="T20" fmla="*/ 0 w 55"/>
                <a:gd name="T21" fmla="*/ 63 h 96"/>
                <a:gd name="T22" fmla="*/ 0 w 55"/>
                <a:gd name="T23" fmla="*/ 93 h 96"/>
                <a:gd name="T24" fmla="*/ 0 w 55"/>
                <a:gd name="T25" fmla="*/ 96 h 96"/>
                <a:gd name="T26" fmla="*/ 3 w 55"/>
                <a:gd name="T27" fmla="*/ 96 h 96"/>
                <a:gd name="T28" fmla="*/ 52 w 55"/>
                <a:gd name="T29" fmla="*/ 96 h 96"/>
                <a:gd name="T30" fmla="*/ 55 w 55"/>
                <a:gd name="T31" fmla="*/ 96 h 96"/>
                <a:gd name="T32" fmla="*/ 55 w 55"/>
                <a:gd name="T33" fmla="*/ 93 h 96"/>
                <a:gd name="T34" fmla="*/ 55 w 55"/>
                <a:gd name="T35" fmla="*/ 63 h 96"/>
                <a:gd name="T36" fmla="*/ 55 w 55"/>
                <a:gd name="T37" fmla="*/ 10 h 96"/>
                <a:gd name="T38" fmla="*/ 55 w 55"/>
                <a:gd name="T39" fmla="*/ 3 h 96"/>
                <a:gd name="T40" fmla="*/ 55 w 55"/>
                <a:gd name="T41" fmla="*/ 0 h 96"/>
                <a:gd name="T42" fmla="*/ 52 w 55"/>
                <a:gd name="T43" fmla="*/ 0 h 96"/>
                <a:gd name="T44" fmla="*/ 45 w 55"/>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96">
                  <a:moveTo>
                    <a:pt x="45" y="0"/>
                  </a:moveTo>
                  <a:cubicBezTo>
                    <a:pt x="43" y="0"/>
                    <a:pt x="43" y="0"/>
                    <a:pt x="43" y="0"/>
                  </a:cubicBezTo>
                  <a:cubicBezTo>
                    <a:pt x="42" y="2"/>
                    <a:pt x="40" y="3"/>
                    <a:pt x="38" y="3"/>
                  </a:cubicBezTo>
                  <a:cubicBezTo>
                    <a:pt x="17" y="3"/>
                    <a:pt x="17" y="3"/>
                    <a:pt x="17" y="3"/>
                  </a:cubicBezTo>
                  <a:cubicBezTo>
                    <a:pt x="15" y="3"/>
                    <a:pt x="13" y="2"/>
                    <a:pt x="12" y="0"/>
                  </a:cubicBezTo>
                  <a:cubicBezTo>
                    <a:pt x="7" y="0"/>
                    <a:pt x="7" y="0"/>
                    <a:pt x="7" y="0"/>
                  </a:cubicBezTo>
                  <a:cubicBezTo>
                    <a:pt x="3" y="0"/>
                    <a:pt x="3" y="0"/>
                    <a:pt x="3" y="0"/>
                  </a:cubicBezTo>
                  <a:cubicBezTo>
                    <a:pt x="0" y="0"/>
                    <a:pt x="0" y="0"/>
                    <a:pt x="0" y="0"/>
                  </a:cubicBezTo>
                  <a:cubicBezTo>
                    <a:pt x="0" y="3"/>
                    <a:pt x="0" y="3"/>
                    <a:pt x="0" y="3"/>
                  </a:cubicBezTo>
                  <a:cubicBezTo>
                    <a:pt x="0" y="10"/>
                    <a:pt x="0" y="10"/>
                    <a:pt x="0" y="10"/>
                  </a:cubicBezTo>
                  <a:cubicBezTo>
                    <a:pt x="0" y="63"/>
                    <a:pt x="0" y="63"/>
                    <a:pt x="0" y="63"/>
                  </a:cubicBezTo>
                  <a:cubicBezTo>
                    <a:pt x="0" y="93"/>
                    <a:pt x="0" y="93"/>
                    <a:pt x="0" y="93"/>
                  </a:cubicBezTo>
                  <a:cubicBezTo>
                    <a:pt x="0" y="96"/>
                    <a:pt x="0" y="96"/>
                    <a:pt x="0" y="96"/>
                  </a:cubicBezTo>
                  <a:cubicBezTo>
                    <a:pt x="3" y="96"/>
                    <a:pt x="3" y="96"/>
                    <a:pt x="3" y="96"/>
                  </a:cubicBezTo>
                  <a:cubicBezTo>
                    <a:pt x="52" y="96"/>
                    <a:pt x="52" y="96"/>
                    <a:pt x="52" y="96"/>
                  </a:cubicBezTo>
                  <a:cubicBezTo>
                    <a:pt x="55" y="96"/>
                    <a:pt x="55" y="96"/>
                    <a:pt x="55" y="96"/>
                  </a:cubicBezTo>
                  <a:cubicBezTo>
                    <a:pt x="55" y="93"/>
                    <a:pt x="55" y="93"/>
                    <a:pt x="55" y="93"/>
                  </a:cubicBezTo>
                  <a:cubicBezTo>
                    <a:pt x="55" y="63"/>
                    <a:pt x="55" y="63"/>
                    <a:pt x="55" y="63"/>
                  </a:cubicBezTo>
                  <a:cubicBezTo>
                    <a:pt x="55" y="10"/>
                    <a:pt x="55" y="10"/>
                    <a:pt x="55" y="10"/>
                  </a:cubicBezTo>
                  <a:cubicBezTo>
                    <a:pt x="55" y="3"/>
                    <a:pt x="55" y="3"/>
                    <a:pt x="55" y="3"/>
                  </a:cubicBezTo>
                  <a:cubicBezTo>
                    <a:pt x="55" y="0"/>
                    <a:pt x="55" y="0"/>
                    <a:pt x="55" y="0"/>
                  </a:cubicBezTo>
                  <a:cubicBezTo>
                    <a:pt x="52" y="0"/>
                    <a:pt x="52" y="0"/>
                    <a:pt x="52" y="0"/>
                  </a:cubicBez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Text Placeholder 1">
            <a:extLst>
              <a:ext uri="{FF2B5EF4-FFF2-40B4-BE49-F238E27FC236}">
                <a16:creationId xmlns:a16="http://schemas.microsoft.com/office/drawing/2014/main" id="{4E3A8694-6B42-4893-AF4A-6714BC0D3CD7}"/>
              </a:ext>
            </a:extLst>
          </p:cNvPr>
          <p:cNvSpPr txBox="1">
            <a:spLocks/>
          </p:cNvSpPr>
          <p:nvPr>
            <p:custDataLst>
              <p:tags r:id="rId11"/>
            </p:custDataLst>
          </p:nvPr>
        </p:nvSpPr>
        <p:spPr bwMode="gray">
          <a:xfrm>
            <a:off x="7380000" y="373878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„Tök jó, ezeket lehet tesztelgetni. Rá tudunk hirdetni a spot zenéjére.</a:t>
            </a:r>
            <a:r>
              <a:rPr lang="hu-HU" sz="1200" dirty="0">
                <a:solidFill>
                  <a:srgbClr val="000000"/>
                </a:solidFill>
              </a:rPr>
              <a:t>” (Ü1)</a:t>
            </a:r>
            <a:endParaRPr lang="en-US" sz="1200" dirty="0">
              <a:ea typeface="Arial" panose="020B0604020202020204" pitchFamily="34" charset="0"/>
            </a:endParaRPr>
          </a:p>
        </p:txBody>
      </p:sp>
    </p:spTree>
    <p:extLst>
      <p:ext uri="{BB962C8B-B14F-4D97-AF65-F5344CB8AC3E}">
        <p14:creationId xmlns:p14="http://schemas.microsoft.com/office/powerpoint/2010/main" val="20727215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2910503015"/>
              </p:ext>
            </p:extLst>
          </p:nvPr>
        </p:nvGraphicFramePr>
        <p:xfrm>
          <a:off x="3700359" y="1117176"/>
          <a:ext cx="7737384" cy="4519083"/>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766555" y="336793"/>
            <a:ext cx="5867607" cy="768107"/>
          </a:xfrm>
        </p:spPr>
        <p:txBody>
          <a:bodyPr/>
          <a:lstStyle/>
          <a:p>
            <a:r>
              <a:rPr lang="hu-HU" sz="2800" dirty="0"/>
              <a:t>Médiafogyasztási szokások változása</a:t>
            </a:r>
            <a:br>
              <a:rPr lang="hu-HU" sz="3200" dirty="0"/>
            </a:br>
            <a:endParaRPr lang="hu-HU" sz="1200" dirty="0"/>
          </a:p>
        </p:txBody>
      </p:sp>
      <p:sp>
        <p:nvSpPr>
          <p:cNvPr id="15" name="Téglalap 14"/>
          <p:cNvSpPr/>
          <p:nvPr/>
        </p:nvSpPr>
        <p:spPr>
          <a:xfrm>
            <a:off x="431215" y="6156894"/>
            <a:ext cx="8064896" cy="451405"/>
          </a:xfrm>
          <a:prstGeom prst="rect">
            <a:avLst/>
          </a:prstGeom>
        </p:spPr>
        <p:txBody>
          <a:bodyPr vert="horz" lIns="0" tIns="0" rIns="0" bIns="48000" rtlCol="0" anchor="b" anchorCtr="0">
            <a:noAutofit/>
          </a:bodyPr>
          <a:lstStyle/>
          <a:p>
            <a:r>
              <a:rPr lang="hu-HU" sz="800" dirty="0">
                <a:solidFill>
                  <a:schemeClr val="tx1">
                    <a:lumMod val="75000"/>
                  </a:schemeClr>
                </a:solidFill>
              </a:rPr>
              <a:t>Napjainkban változó médiafogyasztási szokásokkal találkozhatunk. Mennyire ért egyet az e kapcsán megfogalmazott alábbi véleményekkel (1-4 skála)?</a:t>
            </a:r>
          </a:p>
        </p:txBody>
      </p:sp>
      <p:graphicFrame>
        <p:nvGraphicFramePr>
          <p:cNvPr id="4" name="Diagram 3"/>
          <p:cNvGraphicFramePr/>
          <p:nvPr>
            <p:extLst>
              <p:ext uri="{D42A27DB-BD31-4B8C-83A1-F6EECF244321}">
                <p14:modId xmlns:p14="http://schemas.microsoft.com/office/powerpoint/2010/main" val="3213559825"/>
              </p:ext>
            </p:extLst>
          </p:nvPr>
        </p:nvGraphicFramePr>
        <p:xfrm>
          <a:off x="-145958" y="1111038"/>
          <a:ext cx="7737384" cy="4519083"/>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Egyetértők aránya, %</a:t>
            </a:r>
          </a:p>
        </p:txBody>
      </p:sp>
      <p:sp>
        <p:nvSpPr>
          <p:cNvPr id="17" name="Szövegdoboz 16"/>
          <p:cNvSpPr txBox="1"/>
          <p:nvPr/>
        </p:nvSpPr>
        <p:spPr>
          <a:xfrm>
            <a:off x="399843" y="5505450"/>
            <a:ext cx="11360735" cy="818376"/>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hu-HU" sz="1200" dirty="0"/>
              <a:t>A kérdőíves megkérdezés alapján a többség egyetért abban, hogy egyes célcsoportok és generációk médiafogyasztási szokásai eltérő mértékben változnak meg és hogy a figyelem megragadása egyre nagyobb kihívás. Aránylag sokan gondolják azt is, hogy az eddig bevált hirdetési eszközök továbbra is jól használhatók.</a:t>
            </a:r>
          </a:p>
        </p:txBody>
      </p:sp>
    </p:spTree>
    <p:extLst>
      <p:ext uri="{BB962C8B-B14F-4D97-AF65-F5344CB8AC3E}">
        <p14:creationId xmlns:p14="http://schemas.microsoft.com/office/powerpoint/2010/main" val="456584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785999976"/>
              </p:ext>
            </p:extLst>
          </p:nvPr>
        </p:nvGraphicFramePr>
        <p:xfrm>
          <a:off x="3621282" y="1117672"/>
          <a:ext cx="8499384" cy="4861137"/>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687478" y="342931"/>
            <a:ext cx="5867607" cy="768107"/>
          </a:xfrm>
        </p:spPr>
        <p:txBody>
          <a:bodyPr/>
          <a:lstStyle/>
          <a:p>
            <a:r>
              <a:rPr lang="hu-HU" sz="2800" dirty="0"/>
              <a:t>TV nézési szokások változása</a:t>
            </a:r>
            <a:br>
              <a:rPr lang="hu-HU" sz="3200" dirty="0"/>
            </a:br>
            <a:endParaRPr lang="hu-HU" sz="1200" dirty="0"/>
          </a:p>
        </p:txBody>
      </p:sp>
      <p:sp>
        <p:nvSpPr>
          <p:cNvPr id="15" name="Téglalap 14"/>
          <p:cNvSpPr/>
          <p:nvPr/>
        </p:nvSpPr>
        <p:spPr>
          <a:xfrm>
            <a:off x="431215" y="6156894"/>
            <a:ext cx="8064896" cy="451405"/>
          </a:xfrm>
          <a:prstGeom prst="rect">
            <a:avLst/>
          </a:prstGeom>
        </p:spPr>
        <p:txBody>
          <a:bodyPr vert="horz" lIns="0" tIns="0" rIns="0" bIns="48000" rtlCol="0" anchor="b" anchorCtr="0">
            <a:noAutofit/>
          </a:bodyPr>
          <a:lstStyle/>
          <a:p>
            <a:r>
              <a:rPr lang="hu-HU" sz="800" dirty="0">
                <a:solidFill>
                  <a:schemeClr val="tx1">
                    <a:lumMod val="75000"/>
                  </a:schemeClr>
                </a:solidFill>
              </a:rPr>
              <a:t>És mennyire ért egyet az alábbi, </a:t>
            </a:r>
            <a:r>
              <a:rPr lang="hu-HU" sz="800" dirty="0" err="1">
                <a:solidFill>
                  <a:schemeClr val="tx1">
                    <a:lumMod val="75000"/>
                  </a:schemeClr>
                </a:solidFill>
              </a:rPr>
              <a:t>televíziózási</a:t>
            </a:r>
            <a:r>
              <a:rPr lang="hu-HU" sz="800" dirty="0">
                <a:solidFill>
                  <a:schemeClr val="tx1">
                    <a:lumMod val="75000"/>
                  </a:schemeClr>
                </a:solidFill>
              </a:rPr>
              <a:t> szokásokkal kapcsolatos véleményekkel (1-4 skála)?</a:t>
            </a:r>
          </a:p>
        </p:txBody>
      </p:sp>
      <p:graphicFrame>
        <p:nvGraphicFramePr>
          <p:cNvPr id="4" name="Diagram 3"/>
          <p:cNvGraphicFramePr/>
          <p:nvPr>
            <p:extLst>
              <p:ext uri="{D42A27DB-BD31-4B8C-83A1-F6EECF244321}">
                <p14:modId xmlns:p14="http://schemas.microsoft.com/office/powerpoint/2010/main" val="3134987765"/>
              </p:ext>
            </p:extLst>
          </p:nvPr>
        </p:nvGraphicFramePr>
        <p:xfrm>
          <a:off x="-145959" y="1089097"/>
          <a:ext cx="8499384" cy="4861137"/>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Egyetértők aránya, %</a:t>
            </a:r>
          </a:p>
        </p:txBody>
      </p:sp>
      <p:sp>
        <p:nvSpPr>
          <p:cNvPr id="17" name="Szövegdoboz 16"/>
          <p:cNvSpPr txBox="1"/>
          <p:nvPr/>
        </p:nvSpPr>
        <p:spPr>
          <a:xfrm>
            <a:off x="400050" y="5685613"/>
            <a:ext cx="11360735" cy="768107"/>
          </a:xfrm>
          <a:prstGeom prst="rect">
            <a:avLst/>
          </a:prstGeom>
          <a:solidFill>
            <a:schemeClr val="bg1">
              <a:lumMod val="95000"/>
            </a:schemeClr>
          </a:solidFill>
        </p:spPr>
        <p:txBody>
          <a:bodyPr wrap="square" lIns="72000" tIns="36000" rIns="72000" bIns="0" rtlCol="0">
            <a:noAutofit/>
          </a:bodyPr>
          <a:lstStyle>
            <a:defPPr>
              <a:defRPr lang="en-US"/>
            </a:defPPr>
            <a:lvl1pPr>
              <a:lnSpc>
                <a:spcPct val="125000"/>
              </a:lnSpc>
              <a:buClr>
                <a:schemeClr val="tx2"/>
              </a:buClr>
              <a:defRPr sz="1200"/>
            </a:lvl1pPr>
          </a:lstStyle>
          <a:p>
            <a:r>
              <a:rPr lang="hu-HU" dirty="0"/>
              <a:t>A lineáris televízióra talán legnagyobb veszélyt jelentő népszerű tartalomszolgáltatók magyarországi terjeszkedését fékezheti a magyarok alacsony fizetési hajlandósága és a korlátozott magyar tartalom. Főleg az ügynökségi szakemberek szerint a lineáris televíziónak vannak még lehetőségei a digitális világban is a saját tartalmaik segítségével. Igaz ez annak ellenére, hogy a mozgóképfogyasztás egyre kevésbé jelenti csak a lineáris </a:t>
            </a:r>
            <a:r>
              <a:rPr lang="hu-HU" dirty="0" err="1"/>
              <a:t>tévézést</a:t>
            </a:r>
            <a:r>
              <a:rPr lang="hu-HU" dirty="0"/>
              <a:t>.</a:t>
            </a:r>
          </a:p>
        </p:txBody>
      </p:sp>
    </p:spTree>
    <p:extLst>
      <p:ext uri="{BB962C8B-B14F-4D97-AF65-F5344CB8AC3E}">
        <p14:creationId xmlns:p14="http://schemas.microsoft.com/office/powerpoint/2010/main" val="257636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610089100"/>
              </p:ext>
            </p:extLst>
          </p:nvPr>
        </p:nvGraphicFramePr>
        <p:xfrm>
          <a:off x="3621282" y="1117673"/>
          <a:ext cx="8493546" cy="4395026"/>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687478" y="342931"/>
            <a:ext cx="5867607" cy="768107"/>
          </a:xfrm>
        </p:spPr>
        <p:txBody>
          <a:bodyPr/>
          <a:lstStyle/>
          <a:p>
            <a:r>
              <a:rPr lang="hu-HU" sz="2800" dirty="0"/>
              <a:t>TV nézési szokások változása</a:t>
            </a:r>
            <a:br>
              <a:rPr lang="hu-HU" sz="3200" dirty="0"/>
            </a:br>
            <a:endParaRPr lang="hu-HU" sz="1200" dirty="0"/>
          </a:p>
        </p:txBody>
      </p:sp>
      <p:sp>
        <p:nvSpPr>
          <p:cNvPr id="15" name="Téglalap 14"/>
          <p:cNvSpPr/>
          <p:nvPr/>
        </p:nvSpPr>
        <p:spPr>
          <a:xfrm>
            <a:off x="431422" y="6194975"/>
            <a:ext cx="8064896" cy="451405"/>
          </a:xfrm>
          <a:prstGeom prst="rect">
            <a:avLst/>
          </a:prstGeom>
        </p:spPr>
        <p:txBody>
          <a:bodyPr vert="horz" lIns="0" tIns="0" rIns="0" bIns="48000" rtlCol="0" anchor="b" anchorCtr="0">
            <a:noAutofit/>
          </a:bodyPr>
          <a:lstStyle/>
          <a:p>
            <a:r>
              <a:rPr lang="hu-HU" sz="800" dirty="0">
                <a:solidFill>
                  <a:schemeClr val="tx1">
                    <a:lumMod val="75000"/>
                  </a:schemeClr>
                </a:solidFill>
              </a:rPr>
              <a:t>És mennyire ért egyet az alábbi, </a:t>
            </a:r>
            <a:r>
              <a:rPr lang="hu-HU" sz="800" dirty="0" err="1">
                <a:solidFill>
                  <a:schemeClr val="tx1">
                    <a:lumMod val="75000"/>
                  </a:schemeClr>
                </a:solidFill>
              </a:rPr>
              <a:t>televíziózási</a:t>
            </a:r>
            <a:r>
              <a:rPr lang="hu-HU" sz="800" dirty="0">
                <a:solidFill>
                  <a:schemeClr val="tx1">
                    <a:lumMod val="75000"/>
                  </a:schemeClr>
                </a:solidFill>
              </a:rPr>
              <a:t> szokásokkal kapcsolatos véleményekkel (1-4 skála)?</a:t>
            </a:r>
          </a:p>
        </p:txBody>
      </p:sp>
      <p:graphicFrame>
        <p:nvGraphicFramePr>
          <p:cNvPr id="4" name="Diagram 3"/>
          <p:cNvGraphicFramePr/>
          <p:nvPr>
            <p:extLst>
              <p:ext uri="{D42A27DB-BD31-4B8C-83A1-F6EECF244321}">
                <p14:modId xmlns:p14="http://schemas.microsoft.com/office/powerpoint/2010/main" val="1573957323"/>
              </p:ext>
            </p:extLst>
          </p:nvPr>
        </p:nvGraphicFramePr>
        <p:xfrm>
          <a:off x="-145959" y="1111039"/>
          <a:ext cx="8493546" cy="4395026"/>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Egyetértők aránya, %</a:t>
            </a:r>
          </a:p>
        </p:txBody>
      </p:sp>
      <p:sp>
        <p:nvSpPr>
          <p:cNvPr id="17" name="Szövegdoboz 16"/>
          <p:cNvSpPr txBox="1"/>
          <p:nvPr/>
        </p:nvSpPr>
        <p:spPr>
          <a:xfrm>
            <a:off x="431422" y="5466948"/>
            <a:ext cx="11360735" cy="953729"/>
          </a:xfrm>
          <a:prstGeom prst="rect">
            <a:avLst/>
          </a:prstGeom>
          <a:solidFill>
            <a:schemeClr val="bg1">
              <a:lumMod val="95000"/>
            </a:schemeClr>
          </a:solidFill>
        </p:spPr>
        <p:txBody>
          <a:bodyPr wrap="square" lIns="72000" tIns="36000" rIns="72000" bIns="0" rtlCol="0">
            <a:noAutofit/>
          </a:bodyPr>
          <a:lstStyle>
            <a:defPPr>
              <a:defRPr lang="en-US"/>
            </a:defPPr>
            <a:lvl1pPr>
              <a:lnSpc>
                <a:spcPct val="125000"/>
              </a:lnSpc>
              <a:buClr>
                <a:schemeClr val="tx2"/>
              </a:buClr>
              <a:defRPr sz="1200"/>
            </a:lvl1pPr>
          </a:lstStyle>
          <a:p>
            <a:r>
              <a:rPr lang="hu-HU" dirty="0"/>
              <a:t>Elég sokan értenek egyet, hogy a digitális médiahasználat a hagyományos tévés tartalomfogyasztás mellett jelent növekvő fogyasztást. Ugyanakkor – főleg a hirdetők körében – kevésbé gondolják azt, hogy a </a:t>
            </a:r>
            <a:r>
              <a:rPr lang="hu-HU" dirty="0" err="1"/>
              <a:t>tévézési</a:t>
            </a:r>
            <a:r>
              <a:rPr lang="hu-HU" dirty="0"/>
              <a:t> szokások változása csak a fiatalabb nézők esetében jelentkezne. Elég komoly mértékű eltérés található a két célcsoport véleménye között a tekintetben, hogy vajon az életkor előrehaladtával visszafelé (a </a:t>
            </a:r>
            <a:r>
              <a:rPr lang="hu-HU" dirty="0" err="1"/>
              <a:t>tévézés</a:t>
            </a:r>
            <a:r>
              <a:rPr lang="hu-HU" dirty="0"/>
              <a:t> irányába) is változhatnak a médiahasználati szokások. A hirdetők inkább szkeptikusak.</a:t>
            </a:r>
          </a:p>
        </p:txBody>
      </p:sp>
    </p:spTree>
    <p:extLst>
      <p:ext uri="{BB962C8B-B14F-4D97-AF65-F5344CB8AC3E}">
        <p14:creationId xmlns:p14="http://schemas.microsoft.com/office/powerpoint/2010/main" val="68006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2-Dec-19</a:t>
            </a:fld>
            <a:endParaRPr lang="en-US" dirty="0"/>
          </a:p>
        </p:txBody>
      </p:sp>
      <p:sp>
        <p:nvSpPr>
          <p:cNvPr id="3" name="Footer Placeholder 2"/>
          <p:cNvSpPr>
            <a:spLocks noGrp="1"/>
          </p:cNvSpPr>
          <p:nvPr>
            <p:ph type="ftr" sz="quarter" idx="11"/>
          </p:nvPr>
        </p:nvSpPr>
        <p:spPr/>
        <p:txBody>
          <a:bodyPr/>
          <a:lstStyle/>
          <a:p>
            <a:r>
              <a:rPr lang="en-US"/>
              <a:t>Title of presentation (Insert / Header &amp; Footer / Apply to All)</a:t>
            </a:r>
            <a:endParaRPr lang="en-US" dirty="0"/>
          </a:p>
        </p:txBody>
      </p:sp>
      <p:sp>
        <p:nvSpPr>
          <p:cNvPr id="4" name="Slide Number Placeholder 3"/>
          <p:cNvSpPr>
            <a:spLocks noGrp="1"/>
          </p:cNvSpPr>
          <p:nvPr>
            <p:ph type="sldNum" sz="quarter" idx="12"/>
          </p:nvPr>
        </p:nvSpPr>
        <p:spPr/>
        <p:txBody>
          <a:bodyPr/>
          <a:lstStyle/>
          <a:p>
            <a:fld id="{8E3B25F7-8D1F-44B5-B485-EE3C438CFD7B}" type="slidenum">
              <a:rPr lang="en-US" smtClean="0"/>
              <a:pPr/>
              <a:t>16</a:t>
            </a:fld>
            <a:endParaRPr lang="en-US"/>
          </a:p>
        </p:txBody>
      </p:sp>
      <p:sp>
        <p:nvSpPr>
          <p:cNvPr id="5" name="Title 4"/>
          <p:cNvSpPr>
            <a:spLocks noGrp="1"/>
          </p:cNvSpPr>
          <p:nvPr>
            <p:ph type="ctrTitle"/>
          </p:nvPr>
        </p:nvSpPr>
        <p:spPr>
          <a:xfrm>
            <a:off x="324294" y="2310868"/>
            <a:ext cx="4154400" cy="2236264"/>
          </a:xfrm>
        </p:spPr>
        <p:txBody>
          <a:bodyPr anchor="ctr"/>
          <a:lstStyle/>
          <a:p>
            <a:r>
              <a:rPr lang="hu-HU" sz="4000" b="1" dirty="0"/>
              <a:t>3. A televízió a reklámpiacon</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890914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A televízió reklámpiaci szerepét illetően meglehetősen egységes kép él a hirdetők és az ügynökségi szakemberek fejében.</a:t>
            </a:r>
          </a:p>
          <a:p>
            <a:pPr>
              <a:lnSpc>
                <a:spcPct val="125000"/>
              </a:lnSpc>
              <a:buClr>
                <a:schemeClr val="tx2"/>
              </a:buClr>
            </a:pPr>
            <a:r>
              <a:rPr lang="hu-HU" sz="1400" dirty="0"/>
              <a:t>Alapvetően két területtel jellemzi gyakorlatilag mindenki a televíziós hirdetések (és itt alapvetően a lineáris televíziókban elhelyezett </a:t>
            </a:r>
            <a:r>
              <a:rPr lang="hu-HU" sz="1400" dirty="0" err="1"/>
              <a:t>szpot</a:t>
            </a:r>
            <a:r>
              <a:rPr lang="hu-HU" sz="1400" dirty="0"/>
              <a:t>-ok) jellemzőit és egyben előnyeit.</a:t>
            </a:r>
          </a:p>
          <a:p>
            <a:pPr>
              <a:lnSpc>
                <a:spcPct val="125000"/>
              </a:lnSpc>
              <a:buClr>
                <a:schemeClr val="tx2"/>
              </a:buClr>
            </a:pPr>
            <a:endParaRPr lang="hu-HU" sz="1400" dirty="0"/>
          </a:p>
          <a:p>
            <a:pPr>
              <a:lnSpc>
                <a:spcPct val="125000"/>
              </a:lnSpc>
              <a:buClr>
                <a:schemeClr val="tx2"/>
              </a:buClr>
            </a:pPr>
            <a:r>
              <a:rPr lang="hu-HU" sz="1400" dirty="0"/>
              <a:t>Az első gondolat, hogy a televízióreklám alapvetően </a:t>
            </a:r>
            <a:r>
              <a:rPr lang="hu-HU" sz="1400" b="1" dirty="0">
                <a:solidFill>
                  <a:schemeClr val="accent2"/>
                </a:solidFill>
              </a:rPr>
              <a:t>OLCSÓ</a:t>
            </a:r>
            <a:r>
              <a:rPr lang="hu-HU" sz="1400" b="1" dirty="0"/>
              <a:t>. </a:t>
            </a:r>
          </a:p>
          <a:p>
            <a:pPr>
              <a:lnSpc>
                <a:spcPct val="125000"/>
              </a:lnSpc>
              <a:buClr>
                <a:schemeClr val="tx2"/>
              </a:buClr>
            </a:pPr>
            <a:endParaRPr lang="hu-HU" sz="1400" dirty="0"/>
          </a:p>
          <a:p>
            <a:pPr>
              <a:lnSpc>
                <a:spcPct val="125000"/>
              </a:lnSpc>
              <a:buClr>
                <a:schemeClr val="tx2"/>
              </a:buClr>
            </a:pPr>
            <a:r>
              <a:rPr lang="hu-HU" sz="1400" dirty="0"/>
              <a:t>A rögtön ehhez kapcsolódó második gondolat a tévével kapcsolatban, hogy a </a:t>
            </a:r>
            <a:r>
              <a:rPr lang="hu-HU" sz="1400" b="1" dirty="0">
                <a:solidFill>
                  <a:schemeClr val="accent2"/>
                </a:solidFill>
              </a:rPr>
              <a:t>REACH ÉS AWARENESS ÉPÍTŐ KÉPESSÉGE PÓTOLHATATLAN</a:t>
            </a:r>
            <a:r>
              <a:rPr lang="hu-HU" sz="1400" dirty="0"/>
              <a:t>, (de legalább az biztosan kijelenthető, hogy ezen az árszinten pótolhatatlan). </a:t>
            </a:r>
          </a:p>
          <a:p>
            <a:pPr>
              <a:lnSpc>
                <a:spcPct val="125000"/>
              </a:lnSpc>
              <a:buClr>
                <a:schemeClr val="tx2"/>
              </a:buClr>
            </a:pPr>
            <a:endParaRPr lang="hu-HU" sz="1400" dirty="0"/>
          </a:p>
          <a:p>
            <a:pPr>
              <a:lnSpc>
                <a:spcPct val="125000"/>
              </a:lnSpc>
              <a:buClr>
                <a:schemeClr val="tx2"/>
              </a:buClr>
            </a:pPr>
            <a:r>
              <a:rPr lang="hu-HU" sz="1400" dirty="0"/>
              <a:t>Ezek az előnyök hosszútávon megalapozzák a televíziós hirdetések megkerülhetetlenségét.</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087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Az olcsó, </a:t>
            </a:r>
            <a:r>
              <a:rPr lang="hu-HU" sz="2000" dirty="0" err="1">
                <a:solidFill>
                  <a:schemeClr val="accent3">
                    <a:lumMod val="50000"/>
                  </a:schemeClr>
                </a:solidFill>
              </a:rPr>
              <a:t>reach</a:t>
            </a:r>
            <a:r>
              <a:rPr lang="hu-HU" sz="2000" dirty="0">
                <a:solidFill>
                  <a:schemeClr val="accent3">
                    <a:lumMod val="50000"/>
                  </a:schemeClr>
                </a:solidFill>
              </a:rPr>
              <a:t>-építő médium</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61" name="Text Placeholder 1">
            <a:extLst>
              <a:ext uri="{FF2B5EF4-FFF2-40B4-BE49-F238E27FC236}">
                <a16:creationId xmlns:a16="http://schemas.microsoft.com/office/drawing/2014/main" id="{A5F1AFB4-D999-47DD-BD61-2DB1D08BC915}"/>
              </a:ext>
            </a:extLst>
          </p:cNvPr>
          <p:cNvSpPr txBox="1">
            <a:spLocks/>
          </p:cNvSpPr>
          <p:nvPr>
            <p:custDataLst>
              <p:tags r:id="rId1"/>
            </p:custDataLst>
          </p:nvPr>
        </p:nvSpPr>
        <p:spPr bwMode="gray">
          <a:xfrm>
            <a:off x="7443686" y="244487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„Azért az első számú </a:t>
            </a:r>
            <a:r>
              <a:rPr lang="hu-HU" sz="1200" i="1" dirty="0" err="1">
                <a:solidFill>
                  <a:srgbClr val="000000"/>
                </a:solidFill>
              </a:rPr>
              <a:t>reach</a:t>
            </a:r>
            <a:r>
              <a:rPr lang="hu-HU" sz="1200" i="1" dirty="0">
                <a:solidFill>
                  <a:srgbClr val="000000"/>
                </a:solidFill>
              </a:rPr>
              <a:t>-, </a:t>
            </a:r>
            <a:r>
              <a:rPr lang="hu-HU" sz="1200" i="1" dirty="0" err="1">
                <a:solidFill>
                  <a:srgbClr val="000000"/>
                </a:solidFill>
              </a:rPr>
              <a:t>awareness</a:t>
            </a:r>
            <a:r>
              <a:rPr lang="hu-HU" sz="1200" i="1" dirty="0">
                <a:solidFill>
                  <a:srgbClr val="000000"/>
                </a:solidFill>
              </a:rPr>
              <a:t> építés, főleg új márkáknál, de egyébként ilyen napi használatú cikkeknél mindenképpen a tévé, még mindig.</a:t>
            </a:r>
            <a:r>
              <a:rPr lang="hu-HU" sz="1200" dirty="0">
                <a:solidFill>
                  <a:srgbClr val="000000"/>
                </a:solidFill>
              </a:rPr>
              <a:t>” (H4)</a:t>
            </a:r>
            <a:endParaRPr lang="en-US" sz="1200" dirty="0">
              <a:ea typeface="Arial" panose="020B0604020202020204" pitchFamily="34" charset="0"/>
            </a:endParaRPr>
          </a:p>
        </p:txBody>
      </p:sp>
      <p:sp>
        <p:nvSpPr>
          <p:cNvPr id="6" name="Téglalap 5">
            <a:extLst>
              <a:ext uri="{FF2B5EF4-FFF2-40B4-BE49-F238E27FC236}">
                <a16:creationId xmlns:a16="http://schemas.microsoft.com/office/drawing/2014/main" id="{DD7548D1-0D62-473E-8E82-1D00AFA62064}"/>
              </a:ext>
            </a:extLst>
          </p:cNvPr>
          <p:cNvSpPr/>
          <p:nvPr/>
        </p:nvSpPr>
        <p:spPr>
          <a:xfrm>
            <a:off x="9767466" y="3379999"/>
            <a:ext cx="341981" cy="369332"/>
          </a:xfrm>
          <a:prstGeom prst="rect">
            <a:avLst/>
          </a:prstGeom>
        </p:spPr>
        <p:txBody>
          <a:bodyPr wrap="none">
            <a:spAutoFit/>
          </a:bodyPr>
          <a:lstStyle/>
          <a:p>
            <a:r>
              <a:rPr lang="hu-HU" dirty="0"/>
              <a:t> </a:t>
            </a:r>
          </a:p>
        </p:txBody>
      </p:sp>
      <p:sp>
        <p:nvSpPr>
          <p:cNvPr id="54" name="Text Placeholder 1">
            <a:extLst>
              <a:ext uri="{FF2B5EF4-FFF2-40B4-BE49-F238E27FC236}">
                <a16:creationId xmlns:a16="http://schemas.microsoft.com/office/drawing/2014/main" id="{CFAF933A-56CF-4000-A5CF-E6EF9C18D8D5}"/>
              </a:ext>
            </a:extLst>
          </p:cNvPr>
          <p:cNvSpPr txBox="1">
            <a:spLocks/>
          </p:cNvSpPr>
          <p:nvPr>
            <p:custDataLst>
              <p:tags r:id="rId2"/>
            </p:custDataLst>
          </p:nvPr>
        </p:nvSpPr>
        <p:spPr bwMode="gray">
          <a:xfrm>
            <a:off x="7413786" y="3275987"/>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„Ma egy ismertségépítés, úgy ahogy azt elmondtuk 5 éve, elmondtuk 10 éve, és szerintem 5 év múlva is elfogjuk mondani, az szerintem a TV nélkül lehetetlen.</a:t>
            </a:r>
            <a:r>
              <a:rPr lang="hu-HU" sz="1200" dirty="0">
                <a:solidFill>
                  <a:srgbClr val="000000"/>
                </a:solidFill>
              </a:rPr>
              <a:t>” (Ü3)</a:t>
            </a:r>
            <a:endParaRPr lang="en-US" sz="1200" dirty="0">
              <a:ea typeface="Arial" panose="020B0604020202020204" pitchFamily="34" charset="0"/>
            </a:endParaRPr>
          </a:p>
        </p:txBody>
      </p:sp>
      <p:sp>
        <p:nvSpPr>
          <p:cNvPr id="10" name="Text Placeholder 1">
            <a:extLst>
              <a:ext uri="{FF2B5EF4-FFF2-40B4-BE49-F238E27FC236}">
                <a16:creationId xmlns:a16="http://schemas.microsoft.com/office/drawing/2014/main" id="{A0BE2093-199E-43F8-ADD2-64F1575A7DF4}"/>
              </a:ext>
            </a:extLst>
          </p:cNvPr>
          <p:cNvSpPr txBox="1">
            <a:spLocks/>
          </p:cNvSpPr>
          <p:nvPr>
            <p:custDataLst>
              <p:tags r:id="rId3"/>
            </p:custDataLst>
          </p:nvPr>
        </p:nvSpPr>
        <p:spPr bwMode="gray">
          <a:xfrm>
            <a:off x="7413786" y="401481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 tény, azt látjuk, hogy azt a szőnyegbombázást nem lehet elérni az online-ban olyan áron, mint a tévében.</a:t>
            </a:r>
            <a:r>
              <a:rPr lang="hu-HU" sz="1200" dirty="0">
                <a:solidFill>
                  <a:srgbClr val="000000"/>
                </a:solidFill>
              </a:rPr>
              <a:t>” (Ü1)</a:t>
            </a:r>
            <a:endParaRPr lang="en-US" sz="1200" dirty="0">
              <a:ea typeface="Arial" panose="020B0604020202020204" pitchFamily="34" charset="0"/>
            </a:endParaRPr>
          </a:p>
        </p:txBody>
      </p:sp>
      <p:sp>
        <p:nvSpPr>
          <p:cNvPr id="11" name="Text Placeholder 1">
            <a:extLst>
              <a:ext uri="{FF2B5EF4-FFF2-40B4-BE49-F238E27FC236}">
                <a16:creationId xmlns:a16="http://schemas.microsoft.com/office/drawing/2014/main" id="{5A5CE762-C35C-4AF6-BE73-CD4DB747DF64}"/>
              </a:ext>
            </a:extLst>
          </p:cNvPr>
          <p:cNvSpPr txBox="1">
            <a:spLocks/>
          </p:cNvSpPr>
          <p:nvPr>
            <p:custDataLst>
              <p:tags r:id="rId4"/>
            </p:custDataLst>
          </p:nvPr>
        </p:nvSpPr>
        <p:spPr bwMode="gray">
          <a:xfrm>
            <a:off x="7443686" y="456766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televízió nagyon gyors és hatékony </a:t>
            </a:r>
            <a:r>
              <a:rPr lang="hu-HU" sz="1200" i="1" dirty="0" err="1">
                <a:solidFill>
                  <a:srgbClr val="000000"/>
                </a:solidFill>
              </a:rPr>
              <a:t>reach</a:t>
            </a:r>
            <a:r>
              <a:rPr lang="hu-HU" sz="1200" i="1" dirty="0">
                <a:solidFill>
                  <a:srgbClr val="000000"/>
                </a:solidFill>
              </a:rPr>
              <a:t> építése miatt először a televízióhoz nyúlunk és ha a tévében az elvárt KPI-</a:t>
            </a:r>
            <a:r>
              <a:rPr lang="hu-HU" sz="1200" i="1" dirty="0" err="1">
                <a:solidFill>
                  <a:srgbClr val="000000"/>
                </a:solidFill>
              </a:rPr>
              <a:t>okat</a:t>
            </a:r>
            <a:r>
              <a:rPr lang="hu-HU" sz="1200" i="1" dirty="0">
                <a:solidFill>
                  <a:srgbClr val="000000"/>
                </a:solidFill>
              </a:rPr>
              <a:t> sikerült legalább megközelítőleg elérni, akkor jöhet, hogy a tévé által elért, felépített </a:t>
            </a:r>
            <a:r>
              <a:rPr lang="hu-HU" sz="1200" i="1" dirty="0" err="1">
                <a:solidFill>
                  <a:srgbClr val="000000"/>
                </a:solidFill>
              </a:rPr>
              <a:t>reach-et</a:t>
            </a:r>
            <a:r>
              <a:rPr lang="hu-HU" sz="1200" i="1" dirty="0">
                <a:solidFill>
                  <a:srgbClr val="000000"/>
                </a:solidFill>
              </a:rPr>
              <a:t> kiegészítsük más eszközökkel és gazdagítsuk.</a:t>
            </a:r>
            <a:r>
              <a:rPr lang="hu-HU" sz="1200" dirty="0">
                <a:solidFill>
                  <a:srgbClr val="000000"/>
                </a:solidFill>
              </a:rPr>
              <a:t>” (H8)</a:t>
            </a:r>
            <a:endParaRPr lang="en-US" sz="1200" dirty="0">
              <a:ea typeface="Arial" panose="020B0604020202020204" pitchFamily="34" charset="0"/>
            </a:endParaRPr>
          </a:p>
        </p:txBody>
      </p:sp>
      <p:sp>
        <p:nvSpPr>
          <p:cNvPr id="12" name="Text Placeholder 1">
            <a:extLst>
              <a:ext uri="{FF2B5EF4-FFF2-40B4-BE49-F238E27FC236}">
                <a16:creationId xmlns:a16="http://schemas.microsoft.com/office/drawing/2014/main" id="{AFD11B30-9DAF-4E9D-A95C-14936BF56CBA}"/>
              </a:ext>
            </a:extLst>
          </p:cNvPr>
          <p:cNvSpPr txBox="1">
            <a:spLocks/>
          </p:cNvSpPr>
          <p:nvPr>
            <p:custDataLst>
              <p:tags r:id="rId5"/>
            </p:custDataLst>
          </p:nvPr>
        </p:nvSpPr>
        <p:spPr bwMode="gray">
          <a:xfrm>
            <a:off x="7413786" y="564239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„Nyilván a márkapiramis alján, </a:t>
            </a:r>
            <a:r>
              <a:rPr lang="hu-HU" sz="1200" i="1" dirty="0" err="1">
                <a:solidFill>
                  <a:srgbClr val="000000"/>
                </a:solidFill>
              </a:rPr>
              <a:t>awareness</a:t>
            </a:r>
            <a:r>
              <a:rPr lang="hu-HU" sz="1200" i="1" dirty="0">
                <a:solidFill>
                  <a:srgbClr val="000000"/>
                </a:solidFill>
              </a:rPr>
              <a:t> és </a:t>
            </a:r>
            <a:r>
              <a:rPr lang="hu-HU" sz="1200" i="1" dirty="0" err="1">
                <a:solidFill>
                  <a:srgbClr val="000000"/>
                </a:solidFill>
              </a:rPr>
              <a:t>consideration</a:t>
            </a:r>
            <a:r>
              <a:rPr lang="hu-HU" sz="1200" i="1" dirty="0">
                <a:solidFill>
                  <a:srgbClr val="000000"/>
                </a:solidFill>
              </a:rPr>
              <a:t> KPI-ok esetében a nagy formátumú tévé az mindent visz. </a:t>
            </a:r>
            <a:r>
              <a:rPr lang="hu-HU" sz="1200" dirty="0">
                <a:solidFill>
                  <a:srgbClr val="000000"/>
                </a:solidFill>
              </a:rPr>
              <a:t>(Ü9)</a:t>
            </a:r>
            <a:endParaRPr lang="en-US" sz="1200" dirty="0">
              <a:ea typeface="Arial" panose="020B0604020202020204" pitchFamily="34" charset="0"/>
            </a:endParaRPr>
          </a:p>
        </p:txBody>
      </p:sp>
      <p:sp>
        <p:nvSpPr>
          <p:cNvPr id="13" name="Text Placeholder 1">
            <a:extLst>
              <a:ext uri="{FF2B5EF4-FFF2-40B4-BE49-F238E27FC236}">
                <a16:creationId xmlns:a16="http://schemas.microsoft.com/office/drawing/2014/main" id="{86D64176-AE55-45AE-946B-0B6ADEB31C07}"/>
              </a:ext>
            </a:extLst>
          </p:cNvPr>
          <p:cNvSpPr txBox="1">
            <a:spLocks/>
          </p:cNvSpPr>
          <p:nvPr>
            <p:custDataLst>
              <p:tags r:id="rId6"/>
            </p:custDataLst>
          </p:nvPr>
        </p:nvSpPr>
        <p:spPr bwMode="gray">
          <a:xfrm>
            <a:off x="7443686" y="137013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„Mai napig is a tévé a legjobb médium a magyarországi hirdetők részére. Ezt ki kell mondani. Kereskedelmileg, kutatásban, Nielsen adatokkal, transzparenciában, tervezhetőségben, mindenben, mindenképpen az első médium a tévé, ez nem kérdés, szerintem. . </a:t>
            </a:r>
            <a:r>
              <a:rPr lang="hu-HU" sz="1200" dirty="0">
                <a:solidFill>
                  <a:srgbClr val="000000"/>
                </a:solidFill>
              </a:rPr>
              <a:t>(Ü10)</a:t>
            </a:r>
            <a:endParaRPr lang="en-US" sz="1200" dirty="0">
              <a:ea typeface="Arial" panose="020B0604020202020204" pitchFamily="34" charset="0"/>
            </a:endParaRPr>
          </a:p>
        </p:txBody>
      </p:sp>
      <p:sp>
        <p:nvSpPr>
          <p:cNvPr id="14" name="Freeform 21">
            <a:extLst>
              <a:ext uri="{FF2B5EF4-FFF2-40B4-BE49-F238E27FC236}">
                <a16:creationId xmlns:a16="http://schemas.microsoft.com/office/drawing/2014/main" id="{1ABCD713-FA32-402D-81C0-EF1F9BB4945A}"/>
              </a:ext>
            </a:extLst>
          </p:cNvPr>
          <p:cNvSpPr>
            <a:spLocks noChangeAspect="1" noEditPoints="1"/>
          </p:cNvSpPr>
          <p:nvPr>
            <p:custDataLst>
              <p:tags r:id="rId7"/>
            </p:custDataLst>
          </p:nvPr>
        </p:nvSpPr>
        <p:spPr bwMode="auto">
          <a:xfrm>
            <a:off x="1785702" y="5473133"/>
            <a:ext cx="672000" cy="672000"/>
          </a:xfrm>
          <a:custGeom>
            <a:avLst/>
            <a:gdLst>
              <a:gd name="T0" fmla="*/ 2080 w 2080"/>
              <a:gd name="T1" fmla="*/ 1520 h 2080"/>
              <a:gd name="T2" fmla="*/ 0 w 2080"/>
              <a:gd name="T3" fmla="*/ 0 h 2080"/>
              <a:gd name="T4" fmla="*/ 1160 w 2080"/>
              <a:gd name="T5" fmla="*/ 1600 h 2080"/>
              <a:gd name="T6" fmla="*/ 920 w 2080"/>
              <a:gd name="T7" fmla="*/ 2080 h 2080"/>
              <a:gd name="T8" fmla="*/ 1160 w 2080"/>
              <a:gd name="T9" fmla="*/ 1600 h 2080"/>
              <a:gd name="T10" fmla="*/ 1680 w 2080"/>
              <a:gd name="T11" fmla="*/ 680 h 2080"/>
              <a:gd name="T12" fmla="*/ 1760 w 2080"/>
              <a:gd name="T13" fmla="*/ 720 h 2080"/>
              <a:gd name="T14" fmla="*/ 1662 w 2080"/>
              <a:gd name="T15" fmla="*/ 468 h 2080"/>
              <a:gd name="T16" fmla="*/ 1600 w 2080"/>
              <a:gd name="T17" fmla="*/ 160 h 2080"/>
              <a:gd name="T18" fmla="*/ 1320 w 2080"/>
              <a:gd name="T19" fmla="*/ 720 h 2080"/>
              <a:gd name="T20" fmla="*/ 1400 w 2080"/>
              <a:gd name="T21" fmla="*/ 480 h 2080"/>
              <a:gd name="T22" fmla="*/ 1600 w 2080"/>
              <a:gd name="T23" fmla="*/ 240 h 2080"/>
              <a:gd name="T24" fmla="*/ 1400 w 2080"/>
              <a:gd name="T25" fmla="*/ 400 h 2080"/>
              <a:gd name="T26" fmla="*/ 1680 w 2080"/>
              <a:gd name="T27" fmla="*/ 320 h 2080"/>
              <a:gd name="T28" fmla="*/ 1000 w 2080"/>
              <a:gd name="T29" fmla="*/ 640 h 2080"/>
              <a:gd name="T30" fmla="*/ 880 w 2080"/>
              <a:gd name="T31" fmla="*/ 360 h 2080"/>
              <a:gd name="T32" fmla="*/ 1040 w 2080"/>
              <a:gd name="T33" fmla="*/ 240 h 2080"/>
              <a:gd name="T34" fmla="*/ 1160 w 2080"/>
              <a:gd name="T35" fmla="*/ 520 h 2080"/>
              <a:gd name="T36" fmla="*/ 1000 w 2080"/>
              <a:gd name="T37" fmla="*/ 640 h 2080"/>
              <a:gd name="T38" fmla="*/ 1040 w 2080"/>
              <a:gd name="T39" fmla="*/ 720 h 2080"/>
              <a:gd name="T40" fmla="*/ 1240 w 2080"/>
              <a:gd name="T41" fmla="*/ 360 h 2080"/>
              <a:gd name="T42" fmla="*/ 1000 w 2080"/>
              <a:gd name="T43" fmla="*/ 160 h 2080"/>
              <a:gd name="T44" fmla="*/ 800 w 2080"/>
              <a:gd name="T45" fmla="*/ 520 h 2080"/>
              <a:gd name="T46" fmla="*/ 780 w 2080"/>
              <a:gd name="T47" fmla="*/ 240 h 2080"/>
              <a:gd name="T48" fmla="*/ 360 w 2080"/>
              <a:gd name="T49" fmla="*/ 160 h 2080"/>
              <a:gd name="T50" fmla="*/ 440 w 2080"/>
              <a:gd name="T51" fmla="*/ 720 h 2080"/>
              <a:gd name="T52" fmla="*/ 680 w 2080"/>
              <a:gd name="T53" fmla="*/ 480 h 2080"/>
              <a:gd name="T54" fmla="*/ 440 w 2080"/>
              <a:gd name="T55" fmla="*/ 400 h 2080"/>
              <a:gd name="T56" fmla="*/ 780 w 2080"/>
              <a:gd name="T57" fmla="*/ 240 h 2080"/>
              <a:gd name="T58" fmla="*/ 1600 w 2080"/>
              <a:gd name="T59" fmla="*/ 880 h 2080"/>
              <a:gd name="T60" fmla="*/ 1920 w 2080"/>
              <a:gd name="T61" fmla="*/ 800 h 2080"/>
              <a:gd name="T62" fmla="*/ 1520 w 2080"/>
              <a:gd name="T63" fmla="*/ 1360 h 2080"/>
              <a:gd name="T64" fmla="*/ 1920 w 2080"/>
              <a:gd name="T65" fmla="*/ 1280 h 2080"/>
              <a:gd name="T66" fmla="*/ 1600 w 2080"/>
              <a:gd name="T67" fmla="*/ 1120 h 2080"/>
              <a:gd name="T68" fmla="*/ 1800 w 2080"/>
              <a:gd name="T69" fmla="*/ 1040 h 2080"/>
              <a:gd name="T70" fmla="*/ 840 w 2080"/>
              <a:gd name="T71" fmla="*/ 800 h 2080"/>
              <a:gd name="T72" fmla="*/ 668 w 2080"/>
              <a:gd name="T73" fmla="*/ 1165 h 2080"/>
              <a:gd name="T74" fmla="*/ 640 w 2080"/>
              <a:gd name="T75" fmla="*/ 1320 h 2080"/>
              <a:gd name="T76" fmla="*/ 720 w 2080"/>
              <a:gd name="T77" fmla="*/ 1360 h 2080"/>
              <a:gd name="T78" fmla="*/ 725 w 2080"/>
              <a:gd name="T79" fmla="*/ 1255 h 2080"/>
              <a:gd name="T80" fmla="*/ 992 w 2080"/>
              <a:gd name="T81" fmla="*/ 1240 h 2080"/>
              <a:gd name="T82" fmla="*/ 1000 w 2080"/>
              <a:gd name="T83" fmla="*/ 1320 h 2080"/>
              <a:gd name="T84" fmla="*/ 1080 w 2080"/>
              <a:gd name="T85" fmla="*/ 1360 h 2080"/>
              <a:gd name="T86" fmla="*/ 1074 w 2080"/>
              <a:gd name="T87" fmla="*/ 1242 h 2080"/>
              <a:gd name="T88" fmla="*/ 918 w 2080"/>
              <a:gd name="T89" fmla="*/ 827 h 2080"/>
              <a:gd name="T90" fmla="*/ 840 w 2080"/>
              <a:gd name="T91" fmla="*/ 800 h 2080"/>
              <a:gd name="T92" fmla="*/ 756 w 2080"/>
              <a:gd name="T93" fmla="*/ 1160 h 2080"/>
              <a:gd name="T94" fmla="*/ 964 w 2080"/>
              <a:gd name="T95" fmla="*/ 1160 h 2080"/>
              <a:gd name="T96" fmla="*/ 1121 w 2080"/>
              <a:gd name="T97" fmla="*/ 800 h 2080"/>
              <a:gd name="T98" fmla="*/ 1479 w 2080"/>
              <a:gd name="T99" fmla="*/ 1360 h 2080"/>
              <a:gd name="T100" fmla="*/ 1201 w 2080"/>
              <a:gd name="T101" fmla="*/ 1280 h 2080"/>
              <a:gd name="T102" fmla="*/ 241 w 2080"/>
              <a:gd name="T103" fmla="*/ 960 h 2080"/>
              <a:gd name="T104" fmla="*/ 440 w 2080"/>
              <a:gd name="T105" fmla="*/ 880 h 2080"/>
              <a:gd name="T106" fmla="*/ 600 w 2080"/>
              <a:gd name="T107" fmla="*/ 960 h 2080"/>
              <a:gd name="T108" fmla="*/ 321 w 2080"/>
              <a:gd name="T109" fmla="*/ 800 h 2080"/>
              <a:gd name="T110" fmla="*/ 321 w 2080"/>
              <a:gd name="T111" fmla="*/ 1120 h 2080"/>
              <a:gd name="T112" fmla="*/ 520 w 2080"/>
              <a:gd name="T113" fmla="*/ 1200 h 2080"/>
              <a:gd name="T114" fmla="*/ 321 w 2080"/>
              <a:gd name="T115" fmla="*/ 1280 h 2080"/>
              <a:gd name="T116" fmla="*/ 161 w 2080"/>
              <a:gd name="T117" fmla="*/ 1200 h 2080"/>
              <a:gd name="T118" fmla="*/ 440 w 2080"/>
              <a:gd name="T119" fmla="*/ 1360 h 2080"/>
              <a:gd name="T120" fmla="*/ 440 w 2080"/>
              <a:gd name="T121" fmla="*/ 1040 h 2080"/>
              <a:gd name="T122" fmla="*/ 241 w 2080"/>
              <a:gd name="T123" fmla="*/ 96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0" h="2080">
                <a:moveTo>
                  <a:pt x="2080" y="0"/>
                </a:moveTo>
                <a:cubicBezTo>
                  <a:pt x="2080" y="1520"/>
                  <a:pt x="2080" y="1520"/>
                  <a:pt x="2080" y="1520"/>
                </a:cubicBezTo>
                <a:cubicBezTo>
                  <a:pt x="0" y="1520"/>
                  <a:pt x="0" y="1520"/>
                  <a:pt x="0" y="1520"/>
                </a:cubicBezTo>
                <a:cubicBezTo>
                  <a:pt x="0" y="0"/>
                  <a:pt x="0" y="0"/>
                  <a:pt x="0" y="0"/>
                </a:cubicBezTo>
                <a:lnTo>
                  <a:pt x="2080" y="0"/>
                </a:lnTo>
                <a:close/>
                <a:moveTo>
                  <a:pt x="1160" y="1600"/>
                </a:moveTo>
                <a:cubicBezTo>
                  <a:pt x="1160" y="2080"/>
                  <a:pt x="1160" y="2080"/>
                  <a:pt x="1160" y="2080"/>
                </a:cubicBezTo>
                <a:cubicBezTo>
                  <a:pt x="920" y="2080"/>
                  <a:pt x="920" y="2080"/>
                  <a:pt x="920" y="2080"/>
                </a:cubicBezTo>
                <a:cubicBezTo>
                  <a:pt x="920" y="1600"/>
                  <a:pt x="920" y="1600"/>
                  <a:pt x="920" y="1600"/>
                </a:cubicBezTo>
                <a:lnTo>
                  <a:pt x="1160" y="1600"/>
                </a:lnTo>
                <a:close/>
                <a:moveTo>
                  <a:pt x="1480" y="480"/>
                </a:moveTo>
                <a:cubicBezTo>
                  <a:pt x="1590" y="480"/>
                  <a:pt x="1680" y="570"/>
                  <a:pt x="1680" y="680"/>
                </a:cubicBezTo>
                <a:cubicBezTo>
                  <a:pt x="1680" y="720"/>
                  <a:pt x="1680" y="720"/>
                  <a:pt x="1680" y="720"/>
                </a:cubicBezTo>
                <a:cubicBezTo>
                  <a:pt x="1760" y="720"/>
                  <a:pt x="1760" y="720"/>
                  <a:pt x="1760" y="720"/>
                </a:cubicBezTo>
                <a:cubicBezTo>
                  <a:pt x="1760" y="680"/>
                  <a:pt x="1760" y="680"/>
                  <a:pt x="1760" y="680"/>
                </a:cubicBezTo>
                <a:cubicBezTo>
                  <a:pt x="1760" y="598"/>
                  <a:pt x="1724" y="521"/>
                  <a:pt x="1662" y="468"/>
                </a:cubicBezTo>
                <a:cubicBezTo>
                  <a:pt x="1720" y="443"/>
                  <a:pt x="1760" y="386"/>
                  <a:pt x="1760" y="320"/>
                </a:cubicBezTo>
                <a:cubicBezTo>
                  <a:pt x="1760" y="232"/>
                  <a:pt x="1688" y="160"/>
                  <a:pt x="1600" y="160"/>
                </a:cubicBezTo>
                <a:cubicBezTo>
                  <a:pt x="1320" y="160"/>
                  <a:pt x="1320" y="160"/>
                  <a:pt x="1320" y="160"/>
                </a:cubicBezTo>
                <a:cubicBezTo>
                  <a:pt x="1320" y="720"/>
                  <a:pt x="1320" y="720"/>
                  <a:pt x="1320" y="720"/>
                </a:cubicBezTo>
                <a:cubicBezTo>
                  <a:pt x="1400" y="720"/>
                  <a:pt x="1400" y="720"/>
                  <a:pt x="1400" y="720"/>
                </a:cubicBezTo>
                <a:cubicBezTo>
                  <a:pt x="1400" y="480"/>
                  <a:pt x="1400" y="480"/>
                  <a:pt x="1400" y="480"/>
                </a:cubicBezTo>
                <a:lnTo>
                  <a:pt x="1480" y="480"/>
                </a:lnTo>
                <a:close/>
                <a:moveTo>
                  <a:pt x="1600" y="240"/>
                </a:moveTo>
                <a:cubicBezTo>
                  <a:pt x="1400" y="240"/>
                  <a:pt x="1400" y="240"/>
                  <a:pt x="1400" y="240"/>
                </a:cubicBezTo>
                <a:cubicBezTo>
                  <a:pt x="1400" y="400"/>
                  <a:pt x="1400" y="400"/>
                  <a:pt x="1400" y="400"/>
                </a:cubicBezTo>
                <a:cubicBezTo>
                  <a:pt x="1467" y="400"/>
                  <a:pt x="1533" y="400"/>
                  <a:pt x="1600" y="400"/>
                </a:cubicBezTo>
                <a:cubicBezTo>
                  <a:pt x="1644" y="400"/>
                  <a:pt x="1680" y="364"/>
                  <a:pt x="1680" y="320"/>
                </a:cubicBezTo>
                <a:cubicBezTo>
                  <a:pt x="1680" y="276"/>
                  <a:pt x="1644" y="240"/>
                  <a:pt x="1600" y="240"/>
                </a:cubicBezTo>
                <a:close/>
                <a:moveTo>
                  <a:pt x="1000" y="640"/>
                </a:moveTo>
                <a:cubicBezTo>
                  <a:pt x="934" y="640"/>
                  <a:pt x="880" y="586"/>
                  <a:pt x="880" y="520"/>
                </a:cubicBezTo>
                <a:cubicBezTo>
                  <a:pt x="880" y="360"/>
                  <a:pt x="880" y="360"/>
                  <a:pt x="880" y="360"/>
                </a:cubicBezTo>
                <a:cubicBezTo>
                  <a:pt x="880" y="294"/>
                  <a:pt x="934" y="240"/>
                  <a:pt x="1000" y="240"/>
                </a:cubicBezTo>
                <a:cubicBezTo>
                  <a:pt x="1040" y="240"/>
                  <a:pt x="1040" y="240"/>
                  <a:pt x="1040" y="240"/>
                </a:cubicBezTo>
                <a:cubicBezTo>
                  <a:pt x="1106" y="240"/>
                  <a:pt x="1160" y="294"/>
                  <a:pt x="1160" y="360"/>
                </a:cubicBezTo>
                <a:cubicBezTo>
                  <a:pt x="1160" y="520"/>
                  <a:pt x="1160" y="520"/>
                  <a:pt x="1160" y="520"/>
                </a:cubicBezTo>
                <a:cubicBezTo>
                  <a:pt x="1160" y="586"/>
                  <a:pt x="1106" y="640"/>
                  <a:pt x="1040" y="640"/>
                </a:cubicBezTo>
                <a:lnTo>
                  <a:pt x="1000" y="640"/>
                </a:lnTo>
                <a:close/>
                <a:moveTo>
                  <a:pt x="1000" y="720"/>
                </a:moveTo>
                <a:cubicBezTo>
                  <a:pt x="1040" y="720"/>
                  <a:pt x="1040" y="720"/>
                  <a:pt x="1040" y="720"/>
                </a:cubicBezTo>
                <a:cubicBezTo>
                  <a:pt x="1150" y="720"/>
                  <a:pt x="1240" y="630"/>
                  <a:pt x="1240" y="520"/>
                </a:cubicBezTo>
                <a:cubicBezTo>
                  <a:pt x="1240" y="360"/>
                  <a:pt x="1240" y="360"/>
                  <a:pt x="1240" y="360"/>
                </a:cubicBezTo>
                <a:cubicBezTo>
                  <a:pt x="1240" y="250"/>
                  <a:pt x="1150" y="160"/>
                  <a:pt x="1040" y="160"/>
                </a:cubicBezTo>
                <a:cubicBezTo>
                  <a:pt x="1000" y="160"/>
                  <a:pt x="1000" y="160"/>
                  <a:pt x="1000" y="160"/>
                </a:cubicBezTo>
                <a:cubicBezTo>
                  <a:pt x="890" y="160"/>
                  <a:pt x="800" y="250"/>
                  <a:pt x="800" y="360"/>
                </a:cubicBezTo>
                <a:cubicBezTo>
                  <a:pt x="800" y="520"/>
                  <a:pt x="800" y="520"/>
                  <a:pt x="800" y="520"/>
                </a:cubicBezTo>
                <a:cubicBezTo>
                  <a:pt x="800" y="630"/>
                  <a:pt x="890" y="720"/>
                  <a:pt x="1000" y="720"/>
                </a:cubicBezTo>
                <a:close/>
                <a:moveTo>
                  <a:pt x="780" y="240"/>
                </a:moveTo>
                <a:cubicBezTo>
                  <a:pt x="780" y="160"/>
                  <a:pt x="780" y="160"/>
                  <a:pt x="780" y="160"/>
                </a:cubicBezTo>
                <a:cubicBezTo>
                  <a:pt x="360" y="160"/>
                  <a:pt x="360" y="160"/>
                  <a:pt x="360" y="160"/>
                </a:cubicBezTo>
                <a:cubicBezTo>
                  <a:pt x="360" y="720"/>
                  <a:pt x="360" y="720"/>
                  <a:pt x="360" y="720"/>
                </a:cubicBezTo>
                <a:cubicBezTo>
                  <a:pt x="440" y="720"/>
                  <a:pt x="440" y="720"/>
                  <a:pt x="440" y="720"/>
                </a:cubicBezTo>
                <a:cubicBezTo>
                  <a:pt x="440" y="480"/>
                  <a:pt x="440" y="480"/>
                  <a:pt x="440" y="480"/>
                </a:cubicBezTo>
                <a:cubicBezTo>
                  <a:pt x="680" y="480"/>
                  <a:pt x="680" y="480"/>
                  <a:pt x="680" y="480"/>
                </a:cubicBezTo>
                <a:cubicBezTo>
                  <a:pt x="680" y="400"/>
                  <a:pt x="680" y="400"/>
                  <a:pt x="680" y="400"/>
                </a:cubicBezTo>
                <a:cubicBezTo>
                  <a:pt x="440" y="400"/>
                  <a:pt x="440" y="400"/>
                  <a:pt x="440" y="400"/>
                </a:cubicBezTo>
                <a:cubicBezTo>
                  <a:pt x="440" y="240"/>
                  <a:pt x="440" y="240"/>
                  <a:pt x="440" y="240"/>
                </a:cubicBezTo>
                <a:lnTo>
                  <a:pt x="780" y="240"/>
                </a:lnTo>
                <a:close/>
                <a:moveTo>
                  <a:pt x="1600" y="1040"/>
                </a:moveTo>
                <a:cubicBezTo>
                  <a:pt x="1600" y="880"/>
                  <a:pt x="1600" y="880"/>
                  <a:pt x="1600" y="880"/>
                </a:cubicBezTo>
                <a:cubicBezTo>
                  <a:pt x="1920" y="880"/>
                  <a:pt x="1920" y="880"/>
                  <a:pt x="1920" y="880"/>
                </a:cubicBezTo>
                <a:cubicBezTo>
                  <a:pt x="1920" y="800"/>
                  <a:pt x="1920" y="800"/>
                  <a:pt x="1920" y="800"/>
                </a:cubicBezTo>
                <a:cubicBezTo>
                  <a:pt x="1520" y="800"/>
                  <a:pt x="1520" y="800"/>
                  <a:pt x="1520" y="800"/>
                </a:cubicBezTo>
                <a:cubicBezTo>
                  <a:pt x="1520" y="1360"/>
                  <a:pt x="1520" y="1360"/>
                  <a:pt x="1520" y="1360"/>
                </a:cubicBezTo>
                <a:cubicBezTo>
                  <a:pt x="1920" y="1360"/>
                  <a:pt x="1920" y="1360"/>
                  <a:pt x="1920" y="1360"/>
                </a:cubicBezTo>
                <a:cubicBezTo>
                  <a:pt x="1920" y="1280"/>
                  <a:pt x="1920" y="1280"/>
                  <a:pt x="1920" y="1280"/>
                </a:cubicBezTo>
                <a:cubicBezTo>
                  <a:pt x="1600" y="1280"/>
                  <a:pt x="1600" y="1280"/>
                  <a:pt x="1600" y="1280"/>
                </a:cubicBezTo>
                <a:cubicBezTo>
                  <a:pt x="1600" y="1120"/>
                  <a:pt x="1600" y="1120"/>
                  <a:pt x="1600" y="1120"/>
                </a:cubicBezTo>
                <a:cubicBezTo>
                  <a:pt x="1800" y="1120"/>
                  <a:pt x="1800" y="1120"/>
                  <a:pt x="1800" y="1120"/>
                </a:cubicBezTo>
                <a:cubicBezTo>
                  <a:pt x="1800" y="1040"/>
                  <a:pt x="1800" y="1040"/>
                  <a:pt x="1800" y="1040"/>
                </a:cubicBezTo>
                <a:lnTo>
                  <a:pt x="1600" y="1040"/>
                </a:lnTo>
                <a:close/>
                <a:moveTo>
                  <a:pt x="840" y="800"/>
                </a:moveTo>
                <a:cubicBezTo>
                  <a:pt x="824" y="800"/>
                  <a:pt x="809" y="810"/>
                  <a:pt x="803" y="825"/>
                </a:cubicBezTo>
                <a:cubicBezTo>
                  <a:pt x="668" y="1165"/>
                  <a:pt x="668" y="1165"/>
                  <a:pt x="668" y="1165"/>
                </a:cubicBezTo>
                <a:cubicBezTo>
                  <a:pt x="658" y="1191"/>
                  <a:pt x="651" y="1216"/>
                  <a:pt x="646" y="1242"/>
                </a:cubicBezTo>
                <a:cubicBezTo>
                  <a:pt x="642" y="1267"/>
                  <a:pt x="640" y="1293"/>
                  <a:pt x="640" y="1320"/>
                </a:cubicBezTo>
                <a:cubicBezTo>
                  <a:pt x="640" y="1360"/>
                  <a:pt x="640" y="1360"/>
                  <a:pt x="640" y="1360"/>
                </a:cubicBezTo>
                <a:cubicBezTo>
                  <a:pt x="720" y="1360"/>
                  <a:pt x="720" y="1360"/>
                  <a:pt x="720" y="1360"/>
                </a:cubicBezTo>
                <a:cubicBezTo>
                  <a:pt x="720" y="1320"/>
                  <a:pt x="720" y="1320"/>
                  <a:pt x="720" y="1320"/>
                </a:cubicBezTo>
                <a:cubicBezTo>
                  <a:pt x="720" y="1297"/>
                  <a:pt x="722" y="1276"/>
                  <a:pt x="725" y="1255"/>
                </a:cubicBezTo>
                <a:cubicBezTo>
                  <a:pt x="726" y="1250"/>
                  <a:pt x="727" y="1245"/>
                  <a:pt x="728" y="1240"/>
                </a:cubicBezTo>
                <a:cubicBezTo>
                  <a:pt x="992" y="1240"/>
                  <a:pt x="992" y="1240"/>
                  <a:pt x="992" y="1240"/>
                </a:cubicBezTo>
                <a:cubicBezTo>
                  <a:pt x="993" y="1245"/>
                  <a:pt x="994" y="1250"/>
                  <a:pt x="995" y="1255"/>
                </a:cubicBezTo>
                <a:cubicBezTo>
                  <a:pt x="998" y="1276"/>
                  <a:pt x="1000" y="1297"/>
                  <a:pt x="1000" y="1320"/>
                </a:cubicBezTo>
                <a:cubicBezTo>
                  <a:pt x="1000" y="1360"/>
                  <a:pt x="1000" y="1360"/>
                  <a:pt x="1000" y="1360"/>
                </a:cubicBezTo>
                <a:cubicBezTo>
                  <a:pt x="1080" y="1360"/>
                  <a:pt x="1080" y="1360"/>
                  <a:pt x="1080" y="1360"/>
                </a:cubicBezTo>
                <a:cubicBezTo>
                  <a:pt x="1080" y="1320"/>
                  <a:pt x="1080" y="1320"/>
                  <a:pt x="1080" y="1320"/>
                </a:cubicBezTo>
                <a:cubicBezTo>
                  <a:pt x="1080" y="1293"/>
                  <a:pt x="1078" y="1267"/>
                  <a:pt x="1074" y="1242"/>
                </a:cubicBezTo>
                <a:cubicBezTo>
                  <a:pt x="1069" y="1216"/>
                  <a:pt x="1062" y="1191"/>
                  <a:pt x="1052" y="1165"/>
                </a:cubicBezTo>
                <a:cubicBezTo>
                  <a:pt x="918" y="827"/>
                  <a:pt x="918" y="827"/>
                  <a:pt x="918" y="827"/>
                </a:cubicBezTo>
                <a:cubicBezTo>
                  <a:pt x="912" y="811"/>
                  <a:pt x="898" y="800"/>
                  <a:pt x="880" y="800"/>
                </a:cubicBezTo>
                <a:lnTo>
                  <a:pt x="840" y="800"/>
                </a:lnTo>
                <a:close/>
                <a:moveTo>
                  <a:pt x="964" y="1160"/>
                </a:moveTo>
                <a:cubicBezTo>
                  <a:pt x="756" y="1160"/>
                  <a:pt x="756" y="1160"/>
                  <a:pt x="756" y="1160"/>
                </a:cubicBezTo>
                <a:cubicBezTo>
                  <a:pt x="860" y="898"/>
                  <a:pt x="860" y="898"/>
                  <a:pt x="860" y="898"/>
                </a:cubicBezTo>
                <a:lnTo>
                  <a:pt x="964" y="1160"/>
                </a:lnTo>
                <a:close/>
                <a:moveTo>
                  <a:pt x="1201" y="800"/>
                </a:moveTo>
                <a:cubicBezTo>
                  <a:pt x="1121" y="800"/>
                  <a:pt x="1121" y="800"/>
                  <a:pt x="1121" y="800"/>
                </a:cubicBezTo>
                <a:cubicBezTo>
                  <a:pt x="1121" y="1360"/>
                  <a:pt x="1121" y="1360"/>
                  <a:pt x="1121" y="1360"/>
                </a:cubicBezTo>
                <a:cubicBezTo>
                  <a:pt x="1479" y="1360"/>
                  <a:pt x="1479" y="1360"/>
                  <a:pt x="1479" y="1360"/>
                </a:cubicBezTo>
                <a:cubicBezTo>
                  <a:pt x="1479" y="1280"/>
                  <a:pt x="1479" y="1280"/>
                  <a:pt x="1479" y="1280"/>
                </a:cubicBezTo>
                <a:cubicBezTo>
                  <a:pt x="1201" y="1280"/>
                  <a:pt x="1201" y="1280"/>
                  <a:pt x="1201" y="1280"/>
                </a:cubicBezTo>
                <a:lnTo>
                  <a:pt x="1201" y="800"/>
                </a:lnTo>
                <a:close/>
                <a:moveTo>
                  <a:pt x="241" y="960"/>
                </a:moveTo>
                <a:cubicBezTo>
                  <a:pt x="241" y="916"/>
                  <a:pt x="277" y="880"/>
                  <a:pt x="321" y="880"/>
                </a:cubicBezTo>
                <a:cubicBezTo>
                  <a:pt x="440" y="880"/>
                  <a:pt x="440" y="880"/>
                  <a:pt x="440" y="880"/>
                </a:cubicBezTo>
                <a:cubicBezTo>
                  <a:pt x="484" y="880"/>
                  <a:pt x="520" y="916"/>
                  <a:pt x="520" y="960"/>
                </a:cubicBezTo>
                <a:cubicBezTo>
                  <a:pt x="600" y="960"/>
                  <a:pt x="600" y="960"/>
                  <a:pt x="600" y="960"/>
                </a:cubicBezTo>
                <a:cubicBezTo>
                  <a:pt x="600" y="872"/>
                  <a:pt x="528" y="800"/>
                  <a:pt x="440" y="800"/>
                </a:cubicBezTo>
                <a:cubicBezTo>
                  <a:pt x="321" y="800"/>
                  <a:pt x="321" y="800"/>
                  <a:pt x="321" y="800"/>
                </a:cubicBezTo>
                <a:cubicBezTo>
                  <a:pt x="233" y="800"/>
                  <a:pt x="162" y="872"/>
                  <a:pt x="162" y="960"/>
                </a:cubicBezTo>
                <a:cubicBezTo>
                  <a:pt x="161" y="1048"/>
                  <a:pt x="234" y="1120"/>
                  <a:pt x="321" y="1120"/>
                </a:cubicBezTo>
                <a:cubicBezTo>
                  <a:pt x="440" y="1120"/>
                  <a:pt x="440" y="1120"/>
                  <a:pt x="440" y="1120"/>
                </a:cubicBezTo>
                <a:cubicBezTo>
                  <a:pt x="484" y="1120"/>
                  <a:pt x="520" y="1156"/>
                  <a:pt x="520" y="1200"/>
                </a:cubicBezTo>
                <a:cubicBezTo>
                  <a:pt x="520" y="1244"/>
                  <a:pt x="484" y="1280"/>
                  <a:pt x="440" y="1280"/>
                </a:cubicBezTo>
                <a:cubicBezTo>
                  <a:pt x="321" y="1280"/>
                  <a:pt x="321" y="1280"/>
                  <a:pt x="321" y="1280"/>
                </a:cubicBezTo>
                <a:cubicBezTo>
                  <a:pt x="277" y="1280"/>
                  <a:pt x="241" y="1244"/>
                  <a:pt x="241" y="1200"/>
                </a:cubicBezTo>
                <a:cubicBezTo>
                  <a:pt x="161" y="1200"/>
                  <a:pt x="161" y="1200"/>
                  <a:pt x="161" y="1200"/>
                </a:cubicBezTo>
                <a:cubicBezTo>
                  <a:pt x="161" y="1288"/>
                  <a:pt x="233" y="1360"/>
                  <a:pt x="321" y="1360"/>
                </a:cubicBezTo>
                <a:cubicBezTo>
                  <a:pt x="440" y="1360"/>
                  <a:pt x="440" y="1360"/>
                  <a:pt x="440" y="1360"/>
                </a:cubicBezTo>
                <a:cubicBezTo>
                  <a:pt x="528" y="1360"/>
                  <a:pt x="600" y="1288"/>
                  <a:pt x="600" y="1200"/>
                </a:cubicBezTo>
                <a:cubicBezTo>
                  <a:pt x="600" y="1112"/>
                  <a:pt x="528" y="1040"/>
                  <a:pt x="440" y="1040"/>
                </a:cubicBezTo>
                <a:cubicBezTo>
                  <a:pt x="321" y="1040"/>
                  <a:pt x="321" y="1040"/>
                  <a:pt x="321" y="1040"/>
                </a:cubicBezTo>
                <a:cubicBezTo>
                  <a:pt x="277" y="1040"/>
                  <a:pt x="241" y="1004"/>
                  <a:pt x="241" y="96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1333"/>
          </a:p>
        </p:txBody>
      </p:sp>
      <p:grpSp>
        <p:nvGrpSpPr>
          <p:cNvPr id="16" name="Group 6">
            <a:extLst>
              <a:ext uri="{FF2B5EF4-FFF2-40B4-BE49-F238E27FC236}">
                <a16:creationId xmlns:a16="http://schemas.microsoft.com/office/drawing/2014/main" id="{D5D0010E-9721-4ACE-B61A-191B7932DB76}"/>
              </a:ext>
            </a:extLst>
          </p:cNvPr>
          <p:cNvGrpSpPr>
            <a:grpSpLocks noChangeAspect="1"/>
          </p:cNvGrpSpPr>
          <p:nvPr>
            <p:custDataLst>
              <p:tags r:id="rId8"/>
            </p:custDataLst>
          </p:nvPr>
        </p:nvGrpSpPr>
        <p:grpSpPr bwMode="auto">
          <a:xfrm>
            <a:off x="3758194" y="5425337"/>
            <a:ext cx="576649" cy="605760"/>
            <a:chOff x="716" y="-684"/>
            <a:chExt cx="4358" cy="4578"/>
          </a:xfrm>
          <a:solidFill>
            <a:schemeClr val="accent2"/>
          </a:solidFill>
        </p:grpSpPr>
        <p:sp>
          <p:nvSpPr>
            <p:cNvPr id="17" name="Freeform 7">
              <a:extLst>
                <a:ext uri="{FF2B5EF4-FFF2-40B4-BE49-F238E27FC236}">
                  <a16:creationId xmlns:a16="http://schemas.microsoft.com/office/drawing/2014/main" id="{1B24D46C-57C5-4DBB-9818-8E5FCBC591BC}"/>
                </a:ext>
              </a:extLst>
            </p:cNvPr>
            <p:cNvSpPr>
              <a:spLocks/>
            </p:cNvSpPr>
            <p:nvPr/>
          </p:nvSpPr>
          <p:spPr bwMode="auto">
            <a:xfrm>
              <a:off x="716" y="-1"/>
              <a:ext cx="3893" cy="3895"/>
            </a:xfrm>
            <a:custGeom>
              <a:avLst/>
              <a:gdLst>
                <a:gd name="T0" fmla="*/ 978 w 1648"/>
                <a:gd name="T1" fmla="*/ 1293 h 1649"/>
                <a:gd name="T2" fmla="*/ 964 w 1648"/>
                <a:gd name="T3" fmla="*/ 1311 h 1649"/>
                <a:gd name="T4" fmla="*/ 960 w 1648"/>
                <a:gd name="T5" fmla="*/ 1316 h 1649"/>
                <a:gd name="T6" fmla="*/ 960 w 1648"/>
                <a:gd name="T7" fmla="*/ 1316 h 1649"/>
                <a:gd name="T8" fmla="*/ 950 w 1648"/>
                <a:gd name="T9" fmla="*/ 1326 h 1649"/>
                <a:gd name="T10" fmla="*/ 944 w 1648"/>
                <a:gd name="T11" fmla="*/ 1331 h 1649"/>
                <a:gd name="T12" fmla="*/ 934 w 1648"/>
                <a:gd name="T13" fmla="*/ 1339 h 1649"/>
                <a:gd name="T14" fmla="*/ 930 w 1648"/>
                <a:gd name="T15" fmla="*/ 1342 h 1649"/>
                <a:gd name="T16" fmla="*/ 929 w 1648"/>
                <a:gd name="T17" fmla="*/ 1343 h 1649"/>
                <a:gd name="T18" fmla="*/ 926 w 1648"/>
                <a:gd name="T19" fmla="*/ 1345 h 1649"/>
                <a:gd name="T20" fmla="*/ 920 w 1648"/>
                <a:gd name="T21" fmla="*/ 1349 h 1649"/>
                <a:gd name="T22" fmla="*/ 905 w 1648"/>
                <a:gd name="T23" fmla="*/ 1357 h 1649"/>
                <a:gd name="T24" fmla="*/ 897 w 1648"/>
                <a:gd name="T25" fmla="*/ 1361 h 1649"/>
                <a:gd name="T26" fmla="*/ 897 w 1648"/>
                <a:gd name="T27" fmla="*/ 1361 h 1649"/>
                <a:gd name="T28" fmla="*/ 882 w 1648"/>
                <a:gd name="T29" fmla="*/ 1366 h 1649"/>
                <a:gd name="T30" fmla="*/ 872 w 1648"/>
                <a:gd name="T31" fmla="*/ 1369 h 1649"/>
                <a:gd name="T32" fmla="*/ 857 w 1648"/>
                <a:gd name="T33" fmla="*/ 1373 h 1649"/>
                <a:gd name="T34" fmla="*/ 848 w 1648"/>
                <a:gd name="T35" fmla="*/ 1374 h 1649"/>
                <a:gd name="T36" fmla="*/ 829 w 1648"/>
                <a:gd name="T37" fmla="*/ 1376 h 1649"/>
                <a:gd name="T38" fmla="*/ 827 w 1648"/>
                <a:gd name="T39" fmla="*/ 1376 h 1649"/>
                <a:gd name="T40" fmla="*/ 820 w 1648"/>
                <a:gd name="T41" fmla="*/ 1376 h 1649"/>
                <a:gd name="T42" fmla="*/ 818 w 1648"/>
                <a:gd name="T43" fmla="*/ 1376 h 1649"/>
                <a:gd name="T44" fmla="*/ 799 w 1648"/>
                <a:gd name="T45" fmla="*/ 1374 h 1649"/>
                <a:gd name="T46" fmla="*/ 790 w 1648"/>
                <a:gd name="T47" fmla="*/ 1373 h 1649"/>
                <a:gd name="T48" fmla="*/ 775 w 1648"/>
                <a:gd name="T49" fmla="*/ 1369 h 1649"/>
                <a:gd name="T50" fmla="*/ 766 w 1648"/>
                <a:gd name="T51" fmla="*/ 1366 h 1649"/>
                <a:gd name="T52" fmla="*/ 751 w 1648"/>
                <a:gd name="T53" fmla="*/ 1361 h 1649"/>
                <a:gd name="T54" fmla="*/ 751 w 1648"/>
                <a:gd name="T55" fmla="*/ 1361 h 1649"/>
                <a:gd name="T56" fmla="*/ 743 w 1648"/>
                <a:gd name="T57" fmla="*/ 1357 h 1649"/>
                <a:gd name="T58" fmla="*/ 728 w 1648"/>
                <a:gd name="T59" fmla="*/ 1349 h 1649"/>
                <a:gd name="T60" fmla="*/ 722 w 1648"/>
                <a:gd name="T61" fmla="*/ 1345 h 1649"/>
                <a:gd name="T62" fmla="*/ 719 w 1648"/>
                <a:gd name="T63" fmla="*/ 1343 h 1649"/>
                <a:gd name="T64" fmla="*/ 714 w 1648"/>
                <a:gd name="T65" fmla="*/ 1339 h 1649"/>
                <a:gd name="T66" fmla="*/ 704 w 1648"/>
                <a:gd name="T67" fmla="*/ 1331 h 1649"/>
                <a:gd name="T68" fmla="*/ 698 w 1648"/>
                <a:gd name="T69" fmla="*/ 1326 h 1649"/>
                <a:gd name="T70" fmla="*/ 688 w 1648"/>
                <a:gd name="T71" fmla="*/ 1316 h 1649"/>
                <a:gd name="T72" fmla="*/ 688 w 1648"/>
                <a:gd name="T73" fmla="*/ 1316 h 1649"/>
                <a:gd name="T74" fmla="*/ 688 w 1648"/>
                <a:gd name="T75" fmla="*/ 1316 h 1649"/>
                <a:gd name="T76" fmla="*/ 684 w 1648"/>
                <a:gd name="T77" fmla="*/ 1311 h 1649"/>
                <a:gd name="T78" fmla="*/ 671 w 1648"/>
                <a:gd name="T79" fmla="*/ 1293 h 1649"/>
                <a:gd name="T80" fmla="*/ 303 w 1648"/>
                <a:gd name="T81" fmla="*/ 745 h 1649"/>
                <a:gd name="T82" fmla="*/ 353 w 1648"/>
                <a:gd name="T83" fmla="*/ 488 h 1649"/>
                <a:gd name="T84" fmla="*/ 609 w 1648"/>
                <a:gd name="T85" fmla="*/ 538 h 1649"/>
                <a:gd name="T86" fmla="*/ 611 w 1648"/>
                <a:gd name="T87" fmla="*/ 540 h 1649"/>
                <a:gd name="T88" fmla="*/ 823 w 1648"/>
                <a:gd name="T89" fmla="*/ 859 h 1649"/>
                <a:gd name="T90" fmla="*/ 1395 w 1648"/>
                <a:gd name="T91" fmla="*/ 0 h 1649"/>
                <a:gd name="T92" fmla="*/ 183 w 1648"/>
                <a:gd name="T93" fmla="*/ 0 h 1649"/>
                <a:gd name="T94" fmla="*/ 0 w 1648"/>
                <a:gd name="T95" fmla="*/ 184 h 1649"/>
                <a:gd name="T96" fmla="*/ 0 w 1648"/>
                <a:gd name="T97" fmla="*/ 1466 h 1649"/>
                <a:gd name="T98" fmla="*/ 183 w 1648"/>
                <a:gd name="T99" fmla="*/ 1649 h 1649"/>
                <a:gd name="T100" fmla="*/ 1465 w 1648"/>
                <a:gd name="T101" fmla="*/ 1649 h 1649"/>
                <a:gd name="T102" fmla="*/ 1648 w 1648"/>
                <a:gd name="T103" fmla="*/ 1466 h 1649"/>
                <a:gd name="T104" fmla="*/ 1648 w 1648"/>
                <a:gd name="T105" fmla="*/ 287 h 1649"/>
                <a:gd name="T106" fmla="*/ 978 w 1648"/>
                <a:gd name="T107" fmla="*/ 1293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48" h="1649">
                  <a:moveTo>
                    <a:pt x="978" y="1293"/>
                  </a:moveTo>
                  <a:cubicBezTo>
                    <a:pt x="973" y="1299"/>
                    <a:pt x="969" y="1305"/>
                    <a:pt x="964" y="1311"/>
                  </a:cubicBezTo>
                  <a:cubicBezTo>
                    <a:pt x="960" y="1316"/>
                    <a:pt x="960" y="1316"/>
                    <a:pt x="960" y="1316"/>
                  </a:cubicBezTo>
                  <a:cubicBezTo>
                    <a:pt x="960" y="1316"/>
                    <a:pt x="960" y="1316"/>
                    <a:pt x="960" y="1316"/>
                  </a:cubicBezTo>
                  <a:cubicBezTo>
                    <a:pt x="957" y="1319"/>
                    <a:pt x="953" y="1323"/>
                    <a:pt x="950" y="1326"/>
                  </a:cubicBezTo>
                  <a:cubicBezTo>
                    <a:pt x="948" y="1328"/>
                    <a:pt x="946" y="1329"/>
                    <a:pt x="944" y="1331"/>
                  </a:cubicBezTo>
                  <a:cubicBezTo>
                    <a:pt x="940" y="1335"/>
                    <a:pt x="936" y="1337"/>
                    <a:pt x="934" y="1339"/>
                  </a:cubicBezTo>
                  <a:cubicBezTo>
                    <a:pt x="930" y="1342"/>
                    <a:pt x="930" y="1342"/>
                    <a:pt x="930" y="1342"/>
                  </a:cubicBezTo>
                  <a:cubicBezTo>
                    <a:pt x="929" y="1343"/>
                    <a:pt x="929" y="1343"/>
                    <a:pt x="929" y="1343"/>
                  </a:cubicBezTo>
                  <a:cubicBezTo>
                    <a:pt x="926" y="1345"/>
                    <a:pt x="926" y="1345"/>
                    <a:pt x="926" y="1345"/>
                  </a:cubicBezTo>
                  <a:cubicBezTo>
                    <a:pt x="924" y="1347"/>
                    <a:pt x="922" y="1348"/>
                    <a:pt x="920" y="1349"/>
                  </a:cubicBezTo>
                  <a:cubicBezTo>
                    <a:pt x="915" y="1352"/>
                    <a:pt x="910" y="1355"/>
                    <a:pt x="905" y="1357"/>
                  </a:cubicBezTo>
                  <a:cubicBezTo>
                    <a:pt x="897" y="1361"/>
                    <a:pt x="897" y="1361"/>
                    <a:pt x="897" y="1361"/>
                  </a:cubicBezTo>
                  <a:cubicBezTo>
                    <a:pt x="897" y="1361"/>
                    <a:pt x="897" y="1361"/>
                    <a:pt x="897" y="1361"/>
                  </a:cubicBezTo>
                  <a:cubicBezTo>
                    <a:pt x="892" y="1363"/>
                    <a:pt x="887" y="1365"/>
                    <a:pt x="882" y="1366"/>
                  </a:cubicBezTo>
                  <a:cubicBezTo>
                    <a:pt x="879" y="1367"/>
                    <a:pt x="875" y="1368"/>
                    <a:pt x="872" y="1369"/>
                  </a:cubicBezTo>
                  <a:cubicBezTo>
                    <a:pt x="866" y="1371"/>
                    <a:pt x="861" y="1372"/>
                    <a:pt x="857" y="1373"/>
                  </a:cubicBezTo>
                  <a:cubicBezTo>
                    <a:pt x="855" y="1373"/>
                    <a:pt x="852" y="1374"/>
                    <a:pt x="848" y="1374"/>
                  </a:cubicBezTo>
                  <a:cubicBezTo>
                    <a:pt x="842" y="1375"/>
                    <a:pt x="835" y="1375"/>
                    <a:pt x="829" y="1376"/>
                  </a:cubicBezTo>
                  <a:cubicBezTo>
                    <a:pt x="827" y="1376"/>
                    <a:pt x="827" y="1376"/>
                    <a:pt x="827" y="1376"/>
                  </a:cubicBezTo>
                  <a:cubicBezTo>
                    <a:pt x="820" y="1376"/>
                    <a:pt x="820" y="1376"/>
                    <a:pt x="820" y="1376"/>
                  </a:cubicBezTo>
                  <a:cubicBezTo>
                    <a:pt x="818" y="1376"/>
                    <a:pt x="818" y="1376"/>
                    <a:pt x="818" y="1376"/>
                  </a:cubicBezTo>
                  <a:cubicBezTo>
                    <a:pt x="812" y="1375"/>
                    <a:pt x="806" y="1375"/>
                    <a:pt x="799" y="1374"/>
                  </a:cubicBezTo>
                  <a:cubicBezTo>
                    <a:pt x="795" y="1374"/>
                    <a:pt x="792" y="1373"/>
                    <a:pt x="790" y="1373"/>
                  </a:cubicBezTo>
                  <a:cubicBezTo>
                    <a:pt x="787" y="1372"/>
                    <a:pt x="781" y="1371"/>
                    <a:pt x="775" y="1369"/>
                  </a:cubicBezTo>
                  <a:cubicBezTo>
                    <a:pt x="772" y="1368"/>
                    <a:pt x="769" y="1367"/>
                    <a:pt x="766" y="1366"/>
                  </a:cubicBezTo>
                  <a:cubicBezTo>
                    <a:pt x="761" y="1365"/>
                    <a:pt x="756" y="1363"/>
                    <a:pt x="751" y="1361"/>
                  </a:cubicBezTo>
                  <a:cubicBezTo>
                    <a:pt x="751" y="1361"/>
                    <a:pt x="751" y="1361"/>
                    <a:pt x="751" y="1361"/>
                  </a:cubicBezTo>
                  <a:cubicBezTo>
                    <a:pt x="743" y="1357"/>
                    <a:pt x="743" y="1357"/>
                    <a:pt x="743" y="1357"/>
                  </a:cubicBezTo>
                  <a:cubicBezTo>
                    <a:pt x="738" y="1355"/>
                    <a:pt x="733" y="1352"/>
                    <a:pt x="728" y="1349"/>
                  </a:cubicBezTo>
                  <a:cubicBezTo>
                    <a:pt x="726" y="1348"/>
                    <a:pt x="724" y="1347"/>
                    <a:pt x="722" y="1345"/>
                  </a:cubicBezTo>
                  <a:cubicBezTo>
                    <a:pt x="719" y="1343"/>
                    <a:pt x="719" y="1343"/>
                    <a:pt x="719" y="1343"/>
                  </a:cubicBezTo>
                  <a:cubicBezTo>
                    <a:pt x="714" y="1339"/>
                    <a:pt x="714" y="1339"/>
                    <a:pt x="714" y="1339"/>
                  </a:cubicBezTo>
                  <a:cubicBezTo>
                    <a:pt x="712" y="1337"/>
                    <a:pt x="708" y="1335"/>
                    <a:pt x="704" y="1331"/>
                  </a:cubicBezTo>
                  <a:cubicBezTo>
                    <a:pt x="698" y="1326"/>
                    <a:pt x="698" y="1326"/>
                    <a:pt x="698" y="1326"/>
                  </a:cubicBezTo>
                  <a:cubicBezTo>
                    <a:pt x="695" y="1323"/>
                    <a:pt x="691" y="1319"/>
                    <a:pt x="688" y="1316"/>
                  </a:cubicBezTo>
                  <a:cubicBezTo>
                    <a:pt x="688" y="1316"/>
                    <a:pt x="688" y="1316"/>
                    <a:pt x="688" y="1316"/>
                  </a:cubicBezTo>
                  <a:cubicBezTo>
                    <a:pt x="688" y="1316"/>
                    <a:pt x="688" y="1316"/>
                    <a:pt x="688" y="1316"/>
                  </a:cubicBezTo>
                  <a:cubicBezTo>
                    <a:pt x="684" y="1311"/>
                    <a:pt x="684" y="1311"/>
                    <a:pt x="684" y="1311"/>
                  </a:cubicBezTo>
                  <a:cubicBezTo>
                    <a:pt x="679" y="1305"/>
                    <a:pt x="675" y="1299"/>
                    <a:pt x="671" y="1293"/>
                  </a:cubicBezTo>
                  <a:cubicBezTo>
                    <a:pt x="303" y="745"/>
                    <a:pt x="303" y="745"/>
                    <a:pt x="303" y="745"/>
                  </a:cubicBezTo>
                  <a:cubicBezTo>
                    <a:pt x="246" y="660"/>
                    <a:pt x="269" y="545"/>
                    <a:pt x="353" y="488"/>
                  </a:cubicBezTo>
                  <a:cubicBezTo>
                    <a:pt x="438" y="431"/>
                    <a:pt x="552" y="454"/>
                    <a:pt x="609" y="538"/>
                  </a:cubicBezTo>
                  <a:cubicBezTo>
                    <a:pt x="610" y="539"/>
                    <a:pt x="610" y="539"/>
                    <a:pt x="611" y="540"/>
                  </a:cubicBezTo>
                  <a:cubicBezTo>
                    <a:pt x="823" y="859"/>
                    <a:pt x="823" y="859"/>
                    <a:pt x="823" y="859"/>
                  </a:cubicBezTo>
                  <a:cubicBezTo>
                    <a:pt x="1395" y="0"/>
                    <a:pt x="1395" y="0"/>
                    <a:pt x="1395" y="0"/>
                  </a:cubicBezTo>
                  <a:cubicBezTo>
                    <a:pt x="183" y="0"/>
                    <a:pt x="183" y="0"/>
                    <a:pt x="183" y="0"/>
                  </a:cubicBezTo>
                  <a:cubicBezTo>
                    <a:pt x="82" y="1"/>
                    <a:pt x="0" y="82"/>
                    <a:pt x="0" y="184"/>
                  </a:cubicBezTo>
                  <a:cubicBezTo>
                    <a:pt x="0" y="1466"/>
                    <a:pt x="0" y="1466"/>
                    <a:pt x="0" y="1466"/>
                  </a:cubicBezTo>
                  <a:cubicBezTo>
                    <a:pt x="0" y="1567"/>
                    <a:pt x="82" y="1649"/>
                    <a:pt x="183" y="1649"/>
                  </a:cubicBezTo>
                  <a:cubicBezTo>
                    <a:pt x="1465" y="1649"/>
                    <a:pt x="1465" y="1649"/>
                    <a:pt x="1465" y="1649"/>
                  </a:cubicBezTo>
                  <a:cubicBezTo>
                    <a:pt x="1566" y="1649"/>
                    <a:pt x="1648" y="1567"/>
                    <a:pt x="1648" y="1466"/>
                  </a:cubicBezTo>
                  <a:cubicBezTo>
                    <a:pt x="1648" y="287"/>
                    <a:pt x="1648" y="287"/>
                    <a:pt x="1648" y="287"/>
                  </a:cubicBezTo>
                  <a:lnTo>
                    <a:pt x="978"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8" name="Freeform 8">
              <a:extLst>
                <a:ext uri="{FF2B5EF4-FFF2-40B4-BE49-F238E27FC236}">
                  <a16:creationId xmlns:a16="http://schemas.microsoft.com/office/drawing/2014/main" id="{6937AFCC-B3F6-436F-9CBC-19406CA67C4B}"/>
                </a:ext>
              </a:extLst>
            </p:cNvPr>
            <p:cNvSpPr>
              <a:spLocks/>
            </p:cNvSpPr>
            <p:nvPr/>
          </p:nvSpPr>
          <p:spPr bwMode="auto">
            <a:xfrm>
              <a:off x="1557" y="-684"/>
              <a:ext cx="3517" cy="3716"/>
            </a:xfrm>
            <a:custGeom>
              <a:avLst/>
              <a:gdLst>
                <a:gd name="T0" fmla="*/ 1434 w 1489"/>
                <a:gd name="T1" fmla="*/ 29 h 1573"/>
                <a:gd name="T2" fmla="*/ 1306 w 1489"/>
                <a:gd name="T3" fmla="*/ 54 h 1573"/>
                <a:gd name="T4" fmla="*/ 1306 w 1489"/>
                <a:gd name="T5" fmla="*/ 54 h 1573"/>
                <a:gd name="T6" fmla="*/ 467 w 1489"/>
                <a:gd name="T7" fmla="*/ 1314 h 1573"/>
                <a:gd name="T8" fmla="*/ 178 w 1489"/>
                <a:gd name="T9" fmla="*/ 880 h 1573"/>
                <a:gd name="T10" fmla="*/ 49 w 1489"/>
                <a:gd name="T11" fmla="*/ 861 h 1573"/>
                <a:gd name="T12" fmla="*/ 24 w 1489"/>
                <a:gd name="T13" fmla="*/ 982 h 1573"/>
                <a:gd name="T14" fmla="*/ 390 w 1489"/>
                <a:gd name="T15" fmla="*/ 1531 h 1573"/>
                <a:gd name="T16" fmla="*/ 397 w 1489"/>
                <a:gd name="T17" fmla="*/ 1540 h 1573"/>
                <a:gd name="T18" fmla="*/ 399 w 1489"/>
                <a:gd name="T19" fmla="*/ 1543 h 1573"/>
                <a:gd name="T20" fmla="*/ 404 w 1489"/>
                <a:gd name="T21" fmla="*/ 1548 h 1573"/>
                <a:gd name="T22" fmla="*/ 407 w 1489"/>
                <a:gd name="T23" fmla="*/ 1551 h 1573"/>
                <a:gd name="T24" fmla="*/ 412 w 1489"/>
                <a:gd name="T25" fmla="*/ 1555 h 1573"/>
                <a:gd name="T26" fmla="*/ 416 w 1489"/>
                <a:gd name="T27" fmla="*/ 1557 h 1573"/>
                <a:gd name="T28" fmla="*/ 416 w 1489"/>
                <a:gd name="T29" fmla="*/ 1557 h 1573"/>
                <a:gd name="T30" fmla="*/ 418 w 1489"/>
                <a:gd name="T31" fmla="*/ 1558 h 1573"/>
                <a:gd name="T32" fmla="*/ 427 w 1489"/>
                <a:gd name="T33" fmla="*/ 1563 h 1573"/>
                <a:gd name="T34" fmla="*/ 431 w 1489"/>
                <a:gd name="T35" fmla="*/ 1565 h 1573"/>
                <a:gd name="T36" fmla="*/ 439 w 1489"/>
                <a:gd name="T37" fmla="*/ 1568 h 1573"/>
                <a:gd name="T38" fmla="*/ 443 w 1489"/>
                <a:gd name="T39" fmla="*/ 1569 h 1573"/>
                <a:gd name="T40" fmla="*/ 451 w 1489"/>
                <a:gd name="T41" fmla="*/ 1571 h 1573"/>
                <a:gd name="T42" fmla="*/ 456 w 1489"/>
                <a:gd name="T43" fmla="*/ 1572 h 1573"/>
                <a:gd name="T44" fmla="*/ 467 w 1489"/>
                <a:gd name="T45" fmla="*/ 1573 h 1573"/>
                <a:gd name="T46" fmla="*/ 469 w 1489"/>
                <a:gd name="T47" fmla="*/ 1573 h 1573"/>
                <a:gd name="T48" fmla="*/ 480 w 1489"/>
                <a:gd name="T49" fmla="*/ 1572 h 1573"/>
                <a:gd name="T50" fmla="*/ 484 w 1489"/>
                <a:gd name="T51" fmla="*/ 1571 h 1573"/>
                <a:gd name="T52" fmla="*/ 492 w 1489"/>
                <a:gd name="T53" fmla="*/ 1569 h 1573"/>
                <a:gd name="T54" fmla="*/ 497 w 1489"/>
                <a:gd name="T55" fmla="*/ 1568 h 1573"/>
                <a:gd name="T56" fmla="*/ 504 w 1489"/>
                <a:gd name="T57" fmla="*/ 1565 h 1573"/>
                <a:gd name="T58" fmla="*/ 508 w 1489"/>
                <a:gd name="T59" fmla="*/ 1563 h 1573"/>
                <a:gd name="T60" fmla="*/ 518 w 1489"/>
                <a:gd name="T61" fmla="*/ 1558 h 1573"/>
                <a:gd name="T62" fmla="*/ 519 w 1489"/>
                <a:gd name="T63" fmla="*/ 1557 h 1573"/>
                <a:gd name="T64" fmla="*/ 520 w 1489"/>
                <a:gd name="T65" fmla="*/ 1557 h 1573"/>
                <a:gd name="T66" fmla="*/ 523 w 1489"/>
                <a:gd name="T67" fmla="*/ 1555 h 1573"/>
                <a:gd name="T68" fmla="*/ 528 w 1489"/>
                <a:gd name="T69" fmla="*/ 1551 h 1573"/>
                <a:gd name="T70" fmla="*/ 531 w 1489"/>
                <a:gd name="T71" fmla="*/ 1548 h 1573"/>
                <a:gd name="T72" fmla="*/ 536 w 1489"/>
                <a:gd name="T73" fmla="*/ 1543 h 1573"/>
                <a:gd name="T74" fmla="*/ 538 w 1489"/>
                <a:gd name="T75" fmla="*/ 1540 h 1573"/>
                <a:gd name="T76" fmla="*/ 545 w 1489"/>
                <a:gd name="T77" fmla="*/ 1531 h 1573"/>
                <a:gd name="T78" fmla="*/ 1461 w 1489"/>
                <a:gd name="T79" fmla="*/ 157 h 1573"/>
                <a:gd name="T80" fmla="*/ 1434 w 1489"/>
                <a:gd name="T81" fmla="*/ 29 h 1573"/>
                <a:gd name="T82" fmla="*/ 1434 w 1489"/>
                <a:gd name="T83" fmla="*/ 29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9" h="1573">
                  <a:moveTo>
                    <a:pt x="1434" y="29"/>
                  </a:moveTo>
                  <a:cubicBezTo>
                    <a:pt x="1392" y="0"/>
                    <a:pt x="1335" y="12"/>
                    <a:pt x="1306" y="54"/>
                  </a:cubicBezTo>
                  <a:cubicBezTo>
                    <a:pt x="1306" y="54"/>
                    <a:pt x="1306" y="54"/>
                    <a:pt x="1306" y="54"/>
                  </a:cubicBezTo>
                  <a:cubicBezTo>
                    <a:pt x="467" y="1314"/>
                    <a:pt x="467" y="1314"/>
                    <a:pt x="467" y="1314"/>
                  </a:cubicBezTo>
                  <a:cubicBezTo>
                    <a:pt x="178" y="880"/>
                    <a:pt x="178" y="880"/>
                    <a:pt x="178" y="880"/>
                  </a:cubicBezTo>
                  <a:cubicBezTo>
                    <a:pt x="148" y="839"/>
                    <a:pt x="90" y="831"/>
                    <a:pt x="49" y="861"/>
                  </a:cubicBezTo>
                  <a:cubicBezTo>
                    <a:pt x="11" y="889"/>
                    <a:pt x="0" y="942"/>
                    <a:pt x="24" y="982"/>
                  </a:cubicBezTo>
                  <a:cubicBezTo>
                    <a:pt x="390" y="1531"/>
                    <a:pt x="390" y="1531"/>
                    <a:pt x="390" y="1531"/>
                  </a:cubicBezTo>
                  <a:cubicBezTo>
                    <a:pt x="392" y="1534"/>
                    <a:pt x="395" y="1538"/>
                    <a:pt x="397" y="1540"/>
                  </a:cubicBezTo>
                  <a:cubicBezTo>
                    <a:pt x="399" y="1543"/>
                    <a:pt x="399" y="1543"/>
                    <a:pt x="399" y="1543"/>
                  </a:cubicBezTo>
                  <a:cubicBezTo>
                    <a:pt x="401" y="1545"/>
                    <a:pt x="403" y="1546"/>
                    <a:pt x="404" y="1548"/>
                  </a:cubicBezTo>
                  <a:cubicBezTo>
                    <a:pt x="407" y="1551"/>
                    <a:pt x="407" y="1551"/>
                    <a:pt x="407" y="1551"/>
                  </a:cubicBezTo>
                  <a:cubicBezTo>
                    <a:pt x="409" y="1552"/>
                    <a:pt x="411" y="1553"/>
                    <a:pt x="412" y="1555"/>
                  </a:cubicBezTo>
                  <a:cubicBezTo>
                    <a:pt x="416" y="1557"/>
                    <a:pt x="416" y="1557"/>
                    <a:pt x="416" y="1557"/>
                  </a:cubicBezTo>
                  <a:cubicBezTo>
                    <a:pt x="416" y="1557"/>
                    <a:pt x="416" y="1557"/>
                    <a:pt x="416" y="1557"/>
                  </a:cubicBezTo>
                  <a:cubicBezTo>
                    <a:pt x="418" y="1558"/>
                    <a:pt x="418" y="1558"/>
                    <a:pt x="418" y="1558"/>
                  </a:cubicBezTo>
                  <a:cubicBezTo>
                    <a:pt x="421" y="1560"/>
                    <a:pt x="424" y="1562"/>
                    <a:pt x="427" y="1563"/>
                  </a:cubicBezTo>
                  <a:cubicBezTo>
                    <a:pt x="431" y="1565"/>
                    <a:pt x="431" y="1565"/>
                    <a:pt x="431" y="1565"/>
                  </a:cubicBezTo>
                  <a:cubicBezTo>
                    <a:pt x="434" y="1566"/>
                    <a:pt x="436" y="1567"/>
                    <a:pt x="439" y="1568"/>
                  </a:cubicBezTo>
                  <a:cubicBezTo>
                    <a:pt x="443" y="1569"/>
                    <a:pt x="443" y="1569"/>
                    <a:pt x="443" y="1569"/>
                  </a:cubicBezTo>
                  <a:cubicBezTo>
                    <a:pt x="446" y="1570"/>
                    <a:pt x="448" y="1571"/>
                    <a:pt x="451" y="1571"/>
                  </a:cubicBezTo>
                  <a:cubicBezTo>
                    <a:pt x="456" y="1572"/>
                    <a:pt x="456" y="1572"/>
                    <a:pt x="456" y="1572"/>
                  </a:cubicBezTo>
                  <a:cubicBezTo>
                    <a:pt x="459" y="1572"/>
                    <a:pt x="463" y="1573"/>
                    <a:pt x="467" y="1573"/>
                  </a:cubicBezTo>
                  <a:cubicBezTo>
                    <a:pt x="469" y="1573"/>
                    <a:pt x="469" y="1573"/>
                    <a:pt x="469" y="1573"/>
                  </a:cubicBezTo>
                  <a:cubicBezTo>
                    <a:pt x="472" y="1573"/>
                    <a:pt x="476" y="1572"/>
                    <a:pt x="480" y="1572"/>
                  </a:cubicBezTo>
                  <a:cubicBezTo>
                    <a:pt x="484" y="1571"/>
                    <a:pt x="484" y="1571"/>
                    <a:pt x="484" y="1571"/>
                  </a:cubicBezTo>
                  <a:cubicBezTo>
                    <a:pt x="487" y="1571"/>
                    <a:pt x="489" y="1570"/>
                    <a:pt x="492" y="1569"/>
                  </a:cubicBezTo>
                  <a:cubicBezTo>
                    <a:pt x="497" y="1568"/>
                    <a:pt x="497" y="1568"/>
                    <a:pt x="497" y="1568"/>
                  </a:cubicBezTo>
                  <a:cubicBezTo>
                    <a:pt x="499" y="1567"/>
                    <a:pt x="502" y="1566"/>
                    <a:pt x="504" y="1565"/>
                  </a:cubicBezTo>
                  <a:cubicBezTo>
                    <a:pt x="508" y="1563"/>
                    <a:pt x="508" y="1563"/>
                    <a:pt x="508" y="1563"/>
                  </a:cubicBezTo>
                  <a:cubicBezTo>
                    <a:pt x="511" y="1562"/>
                    <a:pt x="515" y="1560"/>
                    <a:pt x="518" y="1558"/>
                  </a:cubicBezTo>
                  <a:cubicBezTo>
                    <a:pt x="519" y="1557"/>
                    <a:pt x="519" y="1557"/>
                    <a:pt x="519" y="1557"/>
                  </a:cubicBezTo>
                  <a:cubicBezTo>
                    <a:pt x="520" y="1557"/>
                    <a:pt x="520" y="1557"/>
                    <a:pt x="520" y="1557"/>
                  </a:cubicBezTo>
                  <a:cubicBezTo>
                    <a:pt x="523" y="1555"/>
                    <a:pt x="523" y="1555"/>
                    <a:pt x="523" y="1555"/>
                  </a:cubicBezTo>
                  <a:cubicBezTo>
                    <a:pt x="525" y="1553"/>
                    <a:pt x="527" y="1552"/>
                    <a:pt x="528" y="1551"/>
                  </a:cubicBezTo>
                  <a:cubicBezTo>
                    <a:pt x="531" y="1548"/>
                    <a:pt x="531" y="1548"/>
                    <a:pt x="531" y="1548"/>
                  </a:cubicBezTo>
                  <a:cubicBezTo>
                    <a:pt x="533" y="1546"/>
                    <a:pt x="535" y="1545"/>
                    <a:pt x="536" y="1543"/>
                  </a:cubicBezTo>
                  <a:cubicBezTo>
                    <a:pt x="538" y="1540"/>
                    <a:pt x="538" y="1540"/>
                    <a:pt x="538" y="1540"/>
                  </a:cubicBezTo>
                  <a:cubicBezTo>
                    <a:pt x="541" y="1538"/>
                    <a:pt x="543" y="1534"/>
                    <a:pt x="545" y="1531"/>
                  </a:cubicBezTo>
                  <a:cubicBezTo>
                    <a:pt x="1461" y="157"/>
                    <a:pt x="1461" y="157"/>
                    <a:pt x="1461" y="157"/>
                  </a:cubicBezTo>
                  <a:cubicBezTo>
                    <a:pt x="1489" y="114"/>
                    <a:pt x="1477" y="57"/>
                    <a:pt x="1434" y="29"/>
                  </a:cubicBezTo>
                  <a:cubicBezTo>
                    <a:pt x="1434" y="29"/>
                    <a:pt x="1434" y="29"/>
                    <a:pt x="143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6">
            <a:extLst>
              <a:ext uri="{FF2B5EF4-FFF2-40B4-BE49-F238E27FC236}">
                <a16:creationId xmlns:a16="http://schemas.microsoft.com/office/drawing/2014/main" id="{6E282EBB-A18B-41A3-A911-BCEF4ECA6D25}"/>
              </a:ext>
            </a:extLst>
          </p:cNvPr>
          <p:cNvSpPr>
            <a:spLocks noChangeAspect="1" noEditPoints="1"/>
          </p:cNvSpPr>
          <p:nvPr>
            <p:custDataLst>
              <p:tags r:id="rId9"/>
            </p:custDataLst>
          </p:nvPr>
        </p:nvSpPr>
        <p:spPr bwMode="auto">
          <a:xfrm>
            <a:off x="805443" y="5442841"/>
            <a:ext cx="656325" cy="632552"/>
          </a:xfrm>
          <a:custGeom>
            <a:avLst/>
            <a:gdLst>
              <a:gd name="T0" fmla="*/ 1288 w 2080"/>
              <a:gd name="T1" fmla="*/ 997 h 2005"/>
              <a:gd name="T2" fmla="*/ 798 w 2080"/>
              <a:gd name="T3" fmla="*/ 1231 h 2005"/>
              <a:gd name="T4" fmla="*/ 900 w 2080"/>
              <a:gd name="T5" fmla="*/ 1590 h 2005"/>
              <a:gd name="T6" fmla="*/ 660 w 2080"/>
              <a:gd name="T7" fmla="*/ 1759 h 2005"/>
              <a:gd name="T8" fmla="*/ 1384 w 2080"/>
              <a:gd name="T9" fmla="*/ 1973 h 2005"/>
              <a:gd name="T10" fmla="*/ 1360 w 2080"/>
              <a:gd name="T11" fmla="*/ 1629 h 2005"/>
              <a:gd name="T12" fmla="*/ 1307 w 2080"/>
              <a:gd name="T13" fmla="*/ 1408 h 2005"/>
              <a:gd name="T14" fmla="*/ 1628 w 2080"/>
              <a:gd name="T15" fmla="*/ 90 h 2005"/>
              <a:gd name="T16" fmla="*/ 1812 w 2080"/>
              <a:gd name="T17" fmla="*/ 428 h 2005"/>
              <a:gd name="T18" fmla="*/ 1628 w 2080"/>
              <a:gd name="T19" fmla="*/ 353 h 2005"/>
              <a:gd name="T20" fmla="*/ 400 w 2080"/>
              <a:gd name="T21" fmla="*/ 800 h 2005"/>
              <a:gd name="T22" fmla="*/ 666 w 2080"/>
              <a:gd name="T23" fmla="*/ 1178 h 2005"/>
              <a:gd name="T24" fmla="*/ 595 w 2080"/>
              <a:gd name="T25" fmla="*/ 1400 h 2005"/>
              <a:gd name="T26" fmla="*/ 786 w 2080"/>
              <a:gd name="T27" fmla="*/ 1549 h 2005"/>
              <a:gd name="T28" fmla="*/ 400 w 2080"/>
              <a:gd name="T29" fmla="*/ 1765 h 2005"/>
              <a:gd name="T30" fmla="*/ 69 w 2080"/>
              <a:gd name="T31" fmla="*/ 1460 h 2005"/>
              <a:gd name="T32" fmla="*/ 81 w 2080"/>
              <a:gd name="T33" fmla="*/ 1310 h 2005"/>
              <a:gd name="T34" fmla="*/ 177 w 2080"/>
              <a:gd name="T35" fmla="*/ 869 h 2005"/>
              <a:gd name="T36" fmla="*/ 1887 w 2080"/>
              <a:gd name="T37" fmla="*/ 1232 h 2005"/>
              <a:gd name="T38" fmla="*/ 1930 w 2080"/>
              <a:gd name="T39" fmla="*/ 1441 h 2005"/>
              <a:gd name="T40" fmla="*/ 1954 w 2080"/>
              <a:gd name="T41" fmla="*/ 1760 h 2005"/>
              <a:gd name="T42" fmla="*/ 1343 w 2080"/>
              <a:gd name="T43" fmla="*/ 1540 h 2005"/>
              <a:gd name="T44" fmla="*/ 1527 w 2080"/>
              <a:gd name="T45" fmla="*/ 1385 h 2005"/>
              <a:gd name="T46" fmla="*/ 1444 w 2080"/>
              <a:gd name="T47" fmla="*/ 1200 h 2005"/>
              <a:gd name="T48" fmla="*/ 1426 w 2080"/>
              <a:gd name="T49" fmla="*/ 968 h 2005"/>
              <a:gd name="T50" fmla="*/ 1733 w 2080"/>
              <a:gd name="T51" fmla="*/ 828 h 2005"/>
              <a:gd name="T52" fmla="*/ 1936 w 2080"/>
              <a:gd name="T53" fmla="*/ 1003 h 2005"/>
              <a:gd name="T54" fmla="*/ 1651 w 2080"/>
              <a:gd name="T55" fmla="*/ 486 h 2005"/>
              <a:gd name="T56" fmla="*/ 1854 w 2080"/>
              <a:gd name="T57" fmla="*/ 760 h 2005"/>
              <a:gd name="T58" fmla="*/ 1632 w 2080"/>
              <a:gd name="T59" fmla="*/ 726 h 2005"/>
              <a:gd name="T60" fmla="*/ 1334 w 2080"/>
              <a:gd name="T61" fmla="*/ 877 h 2005"/>
              <a:gd name="T62" fmla="*/ 1183 w 2080"/>
              <a:gd name="T63" fmla="*/ 622 h 2005"/>
              <a:gd name="T64" fmla="*/ 908 w 2080"/>
              <a:gd name="T65" fmla="*/ 894 h 2005"/>
              <a:gd name="T66" fmla="*/ 730 w 2080"/>
              <a:gd name="T67" fmla="*/ 886 h 2005"/>
              <a:gd name="T68" fmla="*/ 858 w 2080"/>
              <a:gd name="T69" fmla="*/ 594 h 2005"/>
              <a:gd name="T70" fmla="*/ 214 w 2080"/>
              <a:gd name="T71" fmla="*/ 516 h 2005"/>
              <a:gd name="T72" fmla="*/ 658 w 2080"/>
              <a:gd name="T73" fmla="*/ 670 h 2005"/>
              <a:gd name="T74" fmla="*/ 400 w 2080"/>
              <a:gd name="T75" fmla="*/ 716 h 2005"/>
              <a:gd name="T76" fmla="*/ 170 w 2080"/>
              <a:gd name="T77" fmla="*/ 706 h 2005"/>
              <a:gd name="T78" fmla="*/ 1091 w 2080"/>
              <a:gd name="T79" fmla="*/ 487 h 2005"/>
              <a:gd name="T80" fmla="*/ 1343 w 2080"/>
              <a:gd name="T81" fmla="*/ 206 h 2005"/>
              <a:gd name="T82" fmla="*/ 1455 w 2080"/>
              <a:gd name="T83" fmla="*/ 416 h 2005"/>
              <a:gd name="T84" fmla="*/ 1040 w 2080"/>
              <a:gd name="T85" fmla="*/ 17 h 2005"/>
              <a:gd name="T86" fmla="*/ 1172 w 2080"/>
              <a:gd name="T87" fmla="*/ 166 h 2005"/>
              <a:gd name="T88" fmla="*/ 808 w 2080"/>
              <a:gd name="T89" fmla="*/ 170 h 2005"/>
              <a:gd name="T90" fmla="*/ 294 w 2080"/>
              <a:gd name="T91" fmla="*/ 330 h 2005"/>
              <a:gd name="T92" fmla="*/ 544 w 2080"/>
              <a:gd name="T93" fmla="*/ 40 h 2005"/>
              <a:gd name="T94" fmla="*/ 695 w 2080"/>
              <a:gd name="T95" fmla="*/ 152 h 2005"/>
              <a:gd name="T96" fmla="*/ 514 w 2080"/>
              <a:gd name="T97" fmla="*/ 338 h 2005"/>
              <a:gd name="T98" fmla="*/ 836 w 2080"/>
              <a:gd name="T99" fmla="*/ 249 h 2005"/>
              <a:gd name="T100" fmla="*/ 980 w 2080"/>
              <a:gd name="T101" fmla="*/ 475 h 2005"/>
              <a:gd name="T102" fmla="*/ 514 w 2080"/>
              <a:gd name="T103" fmla="*/ 338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0" h="2005">
                <a:moveTo>
                  <a:pt x="1307" y="1408"/>
                </a:moveTo>
                <a:cubicBezTo>
                  <a:pt x="1346" y="1379"/>
                  <a:pt x="1362" y="1326"/>
                  <a:pt x="1353" y="1278"/>
                </a:cubicBezTo>
                <a:cubicBezTo>
                  <a:pt x="1366" y="1220"/>
                  <a:pt x="1368" y="1168"/>
                  <a:pt x="1358" y="1124"/>
                </a:cubicBezTo>
                <a:cubicBezTo>
                  <a:pt x="1347" y="1074"/>
                  <a:pt x="1323" y="1032"/>
                  <a:pt x="1288" y="997"/>
                </a:cubicBezTo>
                <a:cubicBezTo>
                  <a:pt x="1246" y="955"/>
                  <a:pt x="1176" y="931"/>
                  <a:pt x="1110" y="926"/>
                </a:cubicBezTo>
                <a:cubicBezTo>
                  <a:pt x="1046" y="922"/>
                  <a:pt x="982" y="936"/>
                  <a:pt x="942" y="968"/>
                </a:cubicBezTo>
                <a:cubicBezTo>
                  <a:pt x="878" y="980"/>
                  <a:pt x="832" y="1016"/>
                  <a:pt x="808" y="1077"/>
                </a:cubicBezTo>
                <a:cubicBezTo>
                  <a:pt x="791" y="1124"/>
                  <a:pt x="790" y="1178"/>
                  <a:pt x="798" y="1231"/>
                </a:cubicBezTo>
                <a:cubicBezTo>
                  <a:pt x="800" y="1247"/>
                  <a:pt x="803" y="1263"/>
                  <a:pt x="806" y="1278"/>
                </a:cubicBezTo>
                <a:cubicBezTo>
                  <a:pt x="797" y="1326"/>
                  <a:pt x="813" y="1379"/>
                  <a:pt x="852" y="1408"/>
                </a:cubicBezTo>
                <a:cubicBezTo>
                  <a:pt x="863" y="1447"/>
                  <a:pt x="874" y="1488"/>
                  <a:pt x="900" y="1521"/>
                </a:cubicBezTo>
                <a:cubicBezTo>
                  <a:pt x="901" y="1534"/>
                  <a:pt x="907" y="1586"/>
                  <a:pt x="900" y="1590"/>
                </a:cubicBezTo>
                <a:cubicBezTo>
                  <a:pt x="895" y="1593"/>
                  <a:pt x="891" y="1596"/>
                  <a:pt x="886" y="1598"/>
                </a:cubicBezTo>
                <a:cubicBezTo>
                  <a:pt x="861" y="1612"/>
                  <a:pt x="830" y="1618"/>
                  <a:pt x="804" y="1628"/>
                </a:cubicBezTo>
                <a:cubicBezTo>
                  <a:pt x="772" y="1639"/>
                  <a:pt x="739" y="1651"/>
                  <a:pt x="715" y="1674"/>
                </a:cubicBezTo>
                <a:cubicBezTo>
                  <a:pt x="691" y="1698"/>
                  <a:pt x="672" y="1727"/>
                  <a:pt x="660" y="1759"/>
                </a:cubicBezTo>
                <a:cubicBezTo>
                  <a:pt x="646" y="1792"/>
                  <a:pt x="640" y="1828"/>
                  <a:pt x="640" y="1861"/>
                </a:cubicBezTo>
                <a:cubicBezTo>
                  <a:pt x="640" y="1918"/>
                  <a:pt x="697" y="1952"/>
                  <a:pt x="776" y="1973"/>
                </a:cubicBezTo>
                <a:cubicBezTo>
                  <a:pt x="871" y="1998"/>
                  <a:pt x="1002" y="2005"/>
                  <a:pt x="1080" y="2005"/>
                </a:cubicBezTo>
                <a:cubicBezTo>
                  <a:pt x="1157" y="2005"/>
                  <a:pt x="1288" y="1998"/>
                  <a:pt x="1384" y="1973"/>
                </a:cubicBezTo>
                <a:cubicBezTo>
                  <a:pt x="1462" y="1952"/>
                  <a:pt x="1520" y="1918"/>
                  <a:pt x="1520" y="1861"/>
                </a:cubicBezTo>
                <a:cubicBezTo>
                  <a:pt x="1520" y="1828"/>
                  <a:pt x="1513" y="1792"/>
                  <a:pt x="1500" y="1759"/>
                </a:cubicBezTo>
                <a:cubicBezTo>
                  <a:pt x="1487" y="1727"/>
                  <a:pt x="1468" y="1698"/>
                  <a:pt x="1444" y="1674"/>
                </a:cubicBezTo>
                <a:cubicBezTo>
                  <a:pt x="1420" y="1651"/>
                  <a:pt x="1387" y="1639"/>
                  <a:pt x="1360" y="1629"/>
                </a:cubicBezTo>
                <a:cubicBezTo>
                  <a:pt x="1340" y="1622"/>
                  <a:pt x="1260" y="1601"/>
                  <a:pt x="1257" y="1586"/>
                </a:cubicBezTo>
                <a:cubicBezTo>
                  <a:pt x="1255" y="1576"/>
                  <a:pt x="1256" y="1557"/>
                  <a:pt x="1258" y="1540"/>
                </a:cubicBezTo>
                <a:cubicBezTo>
                  <a:pt x="1258" y="1533"/>
                  <a:pt x="1259" y="1527"/>
                  <a:pt x="1259" y="1521"/>
                </a:cubicBezTo>
                <a:cubicBezTo>
                  <a:pt x="1285" y="1488"/>
                  <a:pt x="1297" y="1448"/>
                  <a:pt x="1307" y="1408"/>
                </a:cubicBezTo>
                <a:close/>
                <a:moveTo>
                  <a:pt x="1430" y="141"/>
                </a:moveTo>
                <a:cubicBezTo>
                  <a:pt x="1456" y="117"/>
                  <a:pt x="1490" y="98"/>
                  <a:pt x="1531" y="90"/>
                </a:cubicBezTo>
                <a:cubicBezTo>
                  <a:pt x="1546" y="87"/>
                  <a:pt x="1562" y="85"/>
                  <a:pt x="1580" y="85"/>
                </a:cubicBezTo>
                <a:cubicBezTo>
                  <a:pt x="1597" y="85"/>
                  <a:pt x="1613" y="87"/>
                  <a:pt x="1628" y="90"/>
                </a:cubicBezTo>
                <a:cubicBezTo>
                  <a:pt x="1692" y="103"/>
                  <a:pt x="1738" y="140"/>
                  <a:pt x="1768" y="187"/>
                </a:cubicBezTo>
                <a:cubicBezTo>
                  <a:pt x="1797" y="232"/>
                  <a:pt x="1810" y="284"/>
                  <a:pt x="1810" y="330"/>
                </a:cubicBezTo>
                <a:cubicBezTo>
                  <a:pt x="1810" y="340"/>
                  <a:pt x="1809" y="349"/>
                  <a:pt x="1808" y="358"/>
                </a:cubicBezTo>
                <a:cubicBezTo>
                  <a:pt x="1816" y="381"/>
                  <a:pt x="1817" y="406"/>
                  <a:pt x="1812" y="428"/>
                </a:cubicBezTo>
                <a:cubicBezTo>
                  <a:pt x="1811" y="434"/>
                  <a:pt x="1810" y="439"/>
                  <a:pt x="1808" y="445"/>
                </a:cubicBezTo>
                <a:cubicBezTo>
                  <a:pt x="1788" y="432"/>
                  <a:pt x="1767" y="422"/>
                  <a:pt x="1744" y="416"/>
                </a:cubicBezTo>
                <a:cubicBezTo>
                  <a:pt x="1708" y="406"/>
                  <a:pt x="1671" y="403"/>
                  <a:pt x="1635" y="408"/>
                </a:cubicBezTo>
                <a:cubicBezTo>
                  <a:pt x="1634" y="389"/>
                  <a:pt x="1632" y="371"/>
                  <a:pt x="1628" y="353"/>
                </a:cubicBezTo>
                <a:cubicBezTo>
                  <a:pt x="1616" y="297"/>
                  <a:pt x="1589" y="249"/>
                  <a:pt x="1548" y="208"/>
                </a:cubicBezTo>
                <a:cubicBezTo>
                  <a:pt x="1517" y="177"/>
                  <a:pt x="1475" y="155"/>
                  <a:pt x="1430" y="141"/>
                </a:cubicBezTo>
                <a:close/>
                <a:moveTo>
                  <a:pt x="348" y="787"/>
                </a:moveTo>
                <a:cubicBezTo>
                  <a:pt x="366" y="789"/>
                  <a:pt x="383" y="793"/>
                  <a:pt x="400" y="800"/>
                </a:cubicBezTo>
                <a:cubicBezTo>
                  <a:pt x="416" y="793"/>
                  <a:pt x="434" y="789"/>
                  <a:pt x="451" y="787"/>
                </a:cubicBezTo>
                <a:cubicBezTo>
                  <a:pt x="521" y="779"/>
                  <a:pt x="583" y="810"/>
                  <a:pt x="622" y="869"/>
                </a:cubicBezTo>
                <a:cubicBezTo>
                  <a:pt x="646" y="905"/>
                  <a:pt x="659" y="949"/>
                  <a:pt x="655" y="991"/>
                </a:cubicBezTo>
                <a:cubicBezTo>
                  <a:pt x="652" y="1023"/>
                  <a:pt x="653" y="1103"/>
                  <a:pt x="666" y="1178"/>
                </a:cubicBezTo>
                <a:cubicBezTo>
                  <a:pt x="673" y="1223"/>
                  <a:pt x="684" y="1265"/>
                  <a:pt x="702" y="1287"/>
                </a:cubicBezTo>
                <a:cubicBezTo>
                  <a:pt x="718" y="1310"/>
                  <a:pt x="718" y="1310"/>
                  <a:pt x="718" y="1310"/>
                </a:cubicBezTo>
                <a:cubicBezTo>
                  <a:pt x="703" y="1333"/>
                  <a:pt x="703" y="1333"/>
                  <a:pt x="703" y="1333"/>
                </a:cubicBezTo>
                <a:cubicBezTo>
                  <a:pt x="675" y="1375"/>
                  <a:pt x="636" y="1392"/>
                  <a:pt x="595" y="1400"/>
                </a:cubicBezTo>
                <a:cubicBezTo>
                  <a:pt x="614" y="1407"/>
                  <a:pt x="634" y="1412"/>
                  <a:pt x="653" y="1419"/>
                </a:cubicBezTo>
                <a:cubicBezTo>
                  <a:pt x="678" y="1428"/>
                  <a:pt x="708" y="1439"/>
                  <a:pt x="730" y="1460"/>
                </a:cubicBezTo>
                <a:cubicBezTo>
                  <a:pt x="753" y="1482"/>
                  <a:pt x="770" y="1509"/>
                  <a:pt x="781" y="1538"/>
                </a:cubicBezTo>
                <a:cubicBezTo>
                  <a:pt x="783" y="1542"/>
                  <a:pt x="784" y="1545"/>
                  <a:pt x="786" y="1549"/>
                </a:cubicBezTo>
                <a:cubicBezTo>
                  <a:pt x="740" y="1565"/>
                  <a:pt x="694" y="1583"/>
                  <a:pt x="660" y="1617"/>
                </a:cubicBezTo>
                <a:cubicBezTo>
                  <a:pt x="627" y="1648"/>
                  <a:pt x="602" y="1688"/>
                  <a:pt x="586" y="1729"/>
                </a:cubicBezTo>
                <a:cubicBezTo>
                  <a:pt x="582" y="1738"/>
                  <a:pt x="579" y="1746"/>
                  <a:pt x="577" y="1754"/>
                </a:cubicBezTo>
                <a:cubicBezTo>
                  <a:pt x="512" y="1762"/>
                  <a:pt x="445" y="1765"/>
                  <a:pt x="400" y="1765"/>
                </a:cubicBezTo>
                <a:cubicBezTo>
                  <a:pt x="330" y="1765"/>
                  <a:pt x="211" y="1758"/>
                  <a:pt x="125" y="1736"/>
                </a:cubicBezTo>
                <a:cubicBezTo>
                  <a:pt x="52" y="1717"/>
                  <a:pt x="0" y="1684"/>
                  <a:pt x="0" y="1632"/>
                </a:cubicBezTo>
                <a:cubicBezTo>
                  <a:pt x="0" y="1601"/>
                  <a:pt x="6" y="1568"/>
                  <a:pt x="18" y="1538"/>
                </a:cubicBezTo>
                <a:cubicBezTo>
                  <a:pt x="30" y="1509"/>
                  <a:pt x="46" y="1482"/>
                  <a:pt x="69" y="1460"/>
                </a:cubicBezTo>
                <a:cubicBezTo>
                  <a:pt x="91" y="1439"/>
                  <a:pt x="121" y="1428"/>
                  <a:pt x="146" y="1419"/>
                </a:cubicBezTo>
                <a:cubicBezTo>
                  <a:pt x="166" y="1412"/>
                  <a:pt x="185" y="1407"/>
                  <a:pt x="204" y="1400"/>
                </a:cubicBezTo>
                <a:cubicBezTo>
                  <a:pt x="164" y="1392"/>
                  <a:pt x="124" y="1375"/>
                  <a:pt x="96" y="1333"/>
                </a:cubicBezTo>
                <a:cubicBezTo>
                  <a:pt x="81" y="1310"/>
                  <a:pt x="81" y="1310"/>
                  <a:pt x="81" y="1310"/>
                </a:cubicBezTo>
                <a:cubicBezTo>
                  <a:pt x="98" y="1287"/>
                  <a:pt x="98" y="1287"/>
                  <a:pt x="98" y="1287"/>
                </a:cubicBezTo>
                <a:cubicBezTo>
                  <a:pt x="115" y="1265"/>
                  <a:pt x="126" y="1223"/>
                  <a:pt x="134" y="1178"/>
                </a:cubicBezTo>
                <a:cubicBezTo>
                  <a:pt x="146" y="1103"/>
                  <a:pt x="147" y="1023"/>
                  <a:pt x="144" y="991"/>
                </a:cubicBezTo>
                <a:cubicBezTo>
                  <a:pt x="140" y="949"/>
                  <a:pt x="153" y="905"/>
                  <a:pt x="177" y="869"/>
                </a:cubicBezTo>
                <a:cubicBezTo>
                  <a:pt x="216" y="810"/>
                  <a:pt x="278" y="779"/>
                  <a:pt x="348" y="787"/>
                </a:cubicBezTo>
                <a:close/>
                <a:moveTo>
                  <a:pt x="1936" y="1003"/>
                </a:moveTo>
                <a:cubicBezTo>
                  <a:pt x="1929" y="1109"/>
                  <a:pt x="1929" y="1109"/>
                  <a:pt x="1929" y="1109"/>
                </a:cubicBezTo>
                <a:cubicBezTo>
                  <a:pt x="1939" y="1154"/>
                  <a:pt x="1924" y="1204"/>
                  <a:pt x="1887" y="1232"/>
                </a:cubicBezTo>
                <a:cubicBezTo>
                  <a:pt x="1880" y="1253"/>
                  <a:pt x="1870" y="1278"/>
                  <a:pt x="1859" y="1300"/>
                </a:cubicBezTo>
                <a:cubicBezTo>
                  <a:pt x="1850" y="1318"/>
                  <a:pt x="1840" y="1335"/>
                  <a:pt x="1828" y="1350"/>
                </a:cubicBezTo>
                <a:cubicBezTo>
                  <a:pt x="1829" y="1364"/>
                  <a:pt x="1831" y="1400"/>
                  <a:pt x="1845" y="1409"/>
                </a:cubicBezTo>
                <a:cubicBezTo>
                  <a:pt x="1871" y="1426"/>
                  <a:pt x="1900" y="1430"/>
                  <a:pt x="1930" y="1441"/>
                </a:cubicBezTo>
                <a:cubicBezTo>
                  <a:pt x="1958" y="1452"/>
                  <a:pt x="1988" y="1462"/>
                  <a:pt x="2010" y="1484"/>
                </a:cubicBezTo>
                <a:cubicBezTo>
                  <a:pt x="2033" y="1506"/>
                  <a:pt x="2050" y="1533"/>
                  <a:pt x="2061" y="1562"/>
                </a:cubicBezTo>
                <a:cubicBezTo>
                  <a:pt x="2074" y="1592"/>
                  <a:pt x="2080" y="1624"/>
                  <a:pt x="2080" y="1655"/>
                </a:cubicBezTo>
                <a:cubicBezTo>
                  <a:pt x="2080" y="1708"/>
                  <a:pt x="2027" y="1741"/>
                  <a:pt x="1954" y="1760"/>
                </a:cubicBezTo>
                <a:cubicBezTo>
                  <a:pt x="1868" y="1782"/>
                  <a:pt x="1749" y="1789"/>
                  <a:pt x="1680" y="1789"/>
                </a:cubicBezTo>
                <a:cubicBezTo>
                  <a:pt x="1655" y="1789"/>
                  <a:pt x="1624" y="1788"/>
                  <a:pt x="1591" y="1786"/>
                </a:cubicBezTo>
                <a:cubicBezTo>
                  <a:pt x="1577" y="1723"/>
                  <a:pt x="1546" y="1662"/>
                  <a:pt x="1500" y="1617"/>
                </a:cubicBezTo>
                <a:cubicBezTo>
                  <a:pt x="1459" y="1578"/>
                  <a:pt x="1397" y="1556"/>
                  <a:pt x="1343" y="1540"/>
                </a:cubicBezTo>
                <a:cubicBezTo>
                  <a:pt x="1358" y="1515"/>
                  <a:pt x="1367" y="1490"/>
                  <a:pt x="1374" y="1466"/>
                </a:cubicBezTo>
                <a:cubicBezTo>
                  <a:pt x="1400" y="1450"/>
                  <a:pt x="1435" y="1439"/>
                  <a:pt x="1464" y="1430"/>
                </a:cubicBezTo>
                <a:cubicBezTo>
                  <a:pt x="1481" y="1425"/>
                  <a:pt x="1496" y="1420"/>
                  <a:pt x="1513" y="1410"/>
                </a:cubicBezTo>
                <a:cubicBezTo>
                  <a:pt x="1522" y="1404"/>
                  <a:pt x="1524" y="1395"/>
                  <a:pt x="1527" y="1385"/>
                </a:cubicBezTo>
                <a:cubicBezTo>
                  <a:pt x="1530" y="1374"/>
                  <a:pt x="1531" y="1361"/>
                  <a:pt x="1531" y="1350"/>
                </a:cubicBezTo>
                <a:cubicBezTo>
                  <a:pt x="1520" y="1335"/>
                  <a:pt x="1509" y="1318"/>
                  <a:pt x="1500" y="1300"/>
                </a:cubicBezTo>
                <a:cubicBezTo>
                  <a:pt x="1489" y="1278"/>
                  <a:pt x="1479" y="1253"/>
                  <a:pt x="1472" y="1232"/>
                </a:cubicBezTo>
                <a:cubicBezTo>
                  <a:pt x="1460" y="1224"/>
                  <a:pt x="1451" y="1212"/>
                  <a:pt x="1444" y="1200"/>
                </a:cubicBezTo>
                <a:cubicBezTo>
                  <a:pt x="1445" y="1167"/>
                  <a:pt x="1442" y="1136"/>
                  <a:pt x="1436" y="1106"/>
                </a:cubicBezTo>
                <a:cubicBezTo>
                  <a:pt x="1434" y="1097"/>
                  <a:pt x="1431" y="1087"/>
                  <a:pt x="1428" y="1078"/>
                </a:cubicBezTo>
                <a:cubicBezTo>
                  <a:pt x="1424" y="1005"/>
                  <a:pt x="1424" y="1005"/>
                  <a:pt x="1424" y="1005"/>
                </a:cubicBezTo>
                <a:cubicBezTo>
                  <a:pt x="1424" y="1005"/>
                  <a:pt x="1426" y="971"/>
                  <a:pt x="1426" y="968"/>
                </a:cubicBezTo>
                <a:cubicBezTo>
                  <a:pt x="1434" y="917"/>
                  <a:pt x="1463" y="876"/>
                  <a:pt x="1501" y="848"/>
                </a:cubicBezTo>
                <a:cubicBezTo>
                  <a:pt x="1538" y="821"/>
                  <a:pt x="1586" y="806"/>
                  <a:pt x="1634" y="806"/>
                </a:cubicBezTo>
                <a:cubicBezTo>
                  <a:pt x="1648" y="805"/>
                  <a:pt x="1662" y="806"/>
                  <a:pt x="1677" y="808"/>
                </a:cubicBezTo>
                <a:cubicBezTo>
                  <a:pt x="1698" y="812"/>
                  <a:pt x="1715" y="818"/>
                  <a:pt x="1733" y="828"/>
                </a:cubicBezTo>
                <a:cubicBezTo>
                  <a:pt x="1750" y="823"/>
                  <a:pt x="1766" y="822"/>
                  <a:pt x="1782" y="824"/>
                </a:cubicBezTo>
                <a:cubicBezTo>
                  <a:pt x="1812" y="826"/>
                  <a:pt x="1840" y="839"/>
                  <a:pt x="1864" y="857"/>
                </a:cubicBezTo>
                <a:cubicBezTo>
                  <a:pt x="1887" y="875"/>
                  <a:pt x="1907" y="898"/>
                  <a:pt x="1920" y="924"/>
                </a:cubicBezTo>
                <a:cubicBezTo>
                  <a:pt x="1932" y="949"/>
                  <a:pt x="1938" y="976"/>
                  <a:pt x="1936" y="1003"/>
                </a:cubicBezTo>
                <a:close/>
                <a:moveTo>
                  <a:pt x="1477" y="492"/>
                </a:moveTo>
                <a:cubicBezTo>
                  <a:pt x="1500" y="486"/>
                  <a:pt x="1524" y="484"/>
                  <a:pt x="1548" y="486"/>
                </a:cubicBezTo>
                <a:cubicBezTo>
                  <a:pt x="1566" y="488"/>
                  <a:pt x="1583" y="492"/>
                  <a:pt x="1600" y="499"/>
                </a:cubicBezTo>
                <a:cubicBezTo>
                  <a:pt x="1616" y="492"/>
                  <a:pt x="1634" y="488"/>
                  <a:pt x="1651" y="486"/>
                </a:cubicBezTo>
                <a:cubicBezTo>
                  <a:pt x="1675" y="484"/>
                  <a:pt x="1699" y="486"/>
                  <a:pt x="1722" y="492"/>
                </a:cubicBezTo>
                <a:cubicBezTo>
                  <a:pt x="1763" y="504"/>
                  <a:pt x="1798" y="533"/>
                  <a:pt x="1822" y="568"/>
                </a:cubicBezTo>
                <a:cubicBezTo>
                  <a:pt x="1846" y="604"/>
                  <a:pt x="1859" y="648"/>
                  <a:pt x="1855" y="690"/>
                </a:cubicBezTo>
                <a:cubicBezTo>
                  <a:pt x="1854" y="705"/>
                  <a:pt x="1853" y="730"/>
                  <a:pt x="1854" y="760"/>
                </a:cubicBezTo>
                <a:cubicBezTo>
                  <a:pt x="1834" y="752"/>
                  <a:pt x="1812" y="746"/>
                  <a:pt x="1789" y="744"/>
                </a:cubicBezTo>
                <a:cubicBezTo>
                  <a:pt x="1774" y="743"/>
                  <a:pt x="1760" y="743"/>
                  <a:pt x="1745" y="745"/>
                </a:cubicBezTo>
                <a:cubicBezTo>
                  <a:pt x="1728" y="738"/>
                  <a:pt x="1711" y="733"/>
                  <a:pt x="1690" y="730"/>
                </a:cubicBezTo>
                <a:cubicBezTo>
                  <a:pt x="1671" y="727"/>
                  <a:pt x="1652" y="725"/>
                  <a:pt x="1632" y="726"/>
                </a:cubicBezTo>
                <a:cubicBezTo>
                  <a:pt x="1568" y="727"/>
                  <a:pt x="1504" y="747"/>
                  <a:pt x="1454" y="783"/>
                </a:cubicBezTo>
                <a:cubicBezTo>
                  <a:pt x="1402" y="821"/>
                  <a:pt x="1363" y="876"/>
                  <a:pt x="1349" y="945"/>
                </a:cubicBezTo>
                <a:cubicBezTo>
                  <a:pt x="1341" y="937"/>
                  <a:pt x="1333" y="930"/>
                  <a:pt x="1324" y="922"/>
                </a:cubicBezTo>
                <a:cubicBezTo>
                  <a:pt x="1328" y="908"/>
                  <a:pt x="1331" y="893"/>
                  <a:pt x="1334" y="877"/>
                </a:cubicBezTo>
                <a:cubicBezTo>
                  <a:pt x="1346" y="803"/>
                  <a:pt x="1347" y="722"/>
                  <a:pt x="1344" y="690"/>
                </a:cubicBezTo>
                <a:cubicBezTo>
                  <a:pt x="1340" y="648"/>
                  <a:pt x="1353" y="604"/>
                  <a:pt x="1377" y="568"/>
                </a:cubicBezTo>
                <a:cubicBezTo>
                  <a:pt x="1401" y="533"/>
                  <a:pt x="1436" y="504"/>
                  <a:pt x="1477" y="492"/>
                </a:cubicBezTo>
                <a:close/>
                <a:moveTo>
                  <a:pt x="1183" y="622"/>
                </a:moveTo>
                <a:cubicBezTo>
                  <a:pt x="1216" y="655"/>
                  <a:pt x="1239" y="694"/>
                  <a:pt x="1249" y="741"/>
                </a:cubicBezTo>
                <a:cubicBezTo>
                  <a:pt x="1258" y="781"/>
                  <a:pt x="1257" y="826"/>
                  <a:pt x="1246" y="877"/>
                </a:cubicBezTo>
                <a:cubicBezTo>
                  <a:pt x="1205" y="860"/>
                  <a:pt x="1159" y="850"/>
                  <a:pt x="1115" y="847"/>
                </a:cubicBezTo>
                <a:cubicBezTo>
                  <a:pt x="1040" y="842"/>
                  <a:pt x="964" y="857"/>
                  <a:pt x="908" y="894"/>
                </a:cubicBezTo>
                <a:cubicBezTo>
                  <a:pt x="839" y="912"/>
                  <a:pt x="791" y="948"/>
                  <a:pt x="760" y="996"/>
                </a:cubicBezTo>
                <a:cubicBezTo>
                  <a:pt x="748" y="984"/>
                  <a:pt x="740" y="969"/>
                  <a:pt x="734" y="953"/>
                </a:cubicBezTo>
                <a:cubicBezTo>
                  <a:pt x="733" y="940"/>
                  <a:pt x="731" y="927"/>
                  <a:pt x="728" y="914"/>
                </a:cubicBezTo>
                <a:cubicBezTo>
                  <a:pt x="728" y="904"/>
                  <a:pt x="728" y="895"/>
                  <a:pt x="730" y="886"/>
                </a:cubicBezTo>
                <a:cubicBezTo>
                  <a:pt x="727" y="872"/>
                  <a:pt x="724" y="857"/>
                  <a:pt x="722" y="842"/>
                </a:cubicBezTo>
                <a:cubicBezTo>
                  <a:pt x="715" y="793"/>
                  <a:pt x="716" y="741"/>
                  <a:pt x="732" y="698"/>
                </a:cubicBezTo>
                <a:cubicBezTo>
                  <a:pt x="750" y="649"/>
                  <a:pt x="786" y="612"/>
                  <a:pt x="848" y="596"/>
                </a:cubicBezTo>
                <a:cubicBezTo>
                  <a:pt x="851" y="596"/>
                  <a:pt x="854" y="595"/>
                  <a:pt x="858" y="594"/>
                </a:cubicBezTo>
                <a:cubicBezTo>
                  <a:pt x="895" y="564"/>
                  <a:pt x="954" y="552"/>
                  <a:pt x="1014" y="556"/>
                </a:cubicBezTo>
                <a:cubicBezTo>
                  <a:pt x="1077" y="560"/>
                  <a:pt x="1143" y="582"/>
                  <a:pt x="1183" y="622"/>
                </a:cubicBezTo>
                <a:close/>
                <a:moveTo>
                  <a:pt x="168" y="673"/>
                </a:moveTo>
                <a:cubicBezTo>
                  <a:pt x="168" y="624"/>
                  <a:pt x="182" y="565"/>
                  <a:pt x="214" y="516"/>
                </a:cubicBezTo>
                <a:cubicBezTo>
                  <a:pt x="261" y="443"/>
                  <a:pt x="334" y="405"/>
                  <a:pt x="420" y="405"/>
                </a:cubicBezTo>
                <a:cubicBezTo>
                  <a:pt x="506" y="405"/>
                  <a:pt x="580" y="443"/>
                  <a:pt x="626" y="516"/>
                </a:cubicBezTo>
                <a:cubicBezTo>
                  <a:pt x="651" y="555"/>
                  <a:pt x="666" y="599"/>
                  <a:pt x="670" y="640"/>
                </a:cubicBezTo>
                <a:cubicBezTo>
                  <a:pt x="666" y="650"/>
                  <a:pt x="661" y="660"/>
                  <a:pt x="658" y="670"/>
                </a:cubicBezTo>
                <a:cubicBezTo>
                  <a:pt x="646" y="701"/>
                  <a:pt x="640" y="734"/>
                  <a:pt x="638" y="768"/>
                </a:cubicBezTo>
                <a:cubicBezTo>
                  <a:pt x="611" y="744"/>
                  <a:pt x="579" y="726"/>
                  <a:pt x="544" y="716"/>
                </a:cubicBezTo>
                <a:cubicBezTo>
                  <a:pt x="511" y="706"/>
                  <a:pt x="477" y="704"/>
                  <a:pt x="443" y="708"/>
                </a:cubicBezTo>
                <a:cubicBezTo>
                  <a:pt x="428" y="709"/>
                  <a:pt x="414" y="712"/>
                  <a:pt x="400" y="716"/>
                </a:cubicBezTo>
                <a:cubicBezTo>
                  <a:pt x="385" y="712"/>
                  <a:pt x="371" y="709"/>
                  <a:pt x="356" y="707"/>
                </a:cubicBezTo>
                <a:cubicBezTo>
                  <a:pt x="322" y="704"/>
                  <a:pt x="288" y="706"/>
                  <a:pt x="255" y="716"/>
                </a:cubicBezTo>
                <a:cubicBezTo>
                  <a:pt x="221" y="726"/>
                  <a:pt x="190" y="744"/>
                  <a:pt x="163" y="766"/>
                </a:cubicBezTo>
                <a:cubicBezTo>
                  <a:pt x="161" y="746"/>
                  <a:pt x="163" y="725"/>
                  <a:pt x="170" y="706"/>
                </a:cubicBezTo>
                <a:cubicBezTo>
                  <a:pt x="169" y="696"/>
                  <a:pt x="168" y="685"/>
                  <a:pt x="168" y="673"/>
                </a:cubicBezTo>
                <a:close/>
                <a:moveTo>
                  <a:pt x="1274" y="605"/>
                </a:moveTo>
                <a:cubicBezTo>
                  <a:pt x="1263" y="591"/>
                  <a:pt x="1252" y="578"/>
                  <a:pt x="1240" y="566"/>
                </a:cubicBezTo>
                <a:cubicBezTo>
                  <a:pt x="1202" y="527"/>
                  <a:pt x="1148" y="501"/>
                  <a:pt x="1091" y="487"/>
                </a:cubicBezTo>
                <a:cubicBezTo>
                  <a:pt x="1089" y="478"/>
                  <a:pt x="1088" y="468"/>
                  <a:pt x="1086" y="459"/>
                </a:cubicBezTo>
                <a:cubicBezTo>
                  <a:pt x="1080" y="416"/>
                  <a:pt x="1080" y="370"/>
                  <a:pt x="1095" y="332"/>
                </a:cubicBezTo>
                <a:cubicBezTo>
                  <a:pt x="1114" y="281"/>
                  <a:pt x="1152" y="251"/>
                  <a:pt x="1206" y="240"/>
                </a:cubicBezTo>
                <a:cubicBezTo>
                  <a:pt x="1239" y="214"/>
                  <a:pt x="1291" y="203"/>
                  <a:pt x="1343" y="206"/>
                </a:cubicBezTo>
                <a:cubicBezTo>
                  <a:pt x="1398" y="210"/>
                  <a:pt x="1456" y="230"/>
                  <a:pt x="1492" y="265"/>
                </a:cubicBezTo>
                <a:cubicBezTo>
                  <a:pt x="1522" y="294"/>
                  <a:pt x="1541" y="329"/>
                  <a:pt x="1550" y="370"/>
                </a:cubicBezTo>
                <a:cubicBezTo>
                  <a:pt x="1552" y="382"/>
                  <a:pt x="1554" y="394"/>
                  <a:pt x="1555" y="407"/>
                </a:cubicBezTo>
                <a:cubicBezTo>
                  <a:pt x="1521" y="404"/>
                  <a:pt x="1488" y="406"/>
                  <a:pt x="1455" y="416"/>
                </a:cubicBezTo>
                <a:cubicBezTo>
                  <a:pt x="1396" y="432"/>
                  <a:pt x="1345" y="473"/>
                  <a:pt x="1311" y="524"/>
                </a:cubicBezTo>
                <a:cubicBezTo>
                  <a:pt x="1295" y="549"/>
                  <a:pt x="1282" y="576"/>
                  <a:pt x="1274" y="605"/>
                </a:cubicBezTo>
                <a:close/>
                <a:moveTo>
                  <a:pt x="994" y="6"/>
                </a:moveTo>
                <a:cubicBezTo>
                  <a:pt x="1010" y="8"/>
                  <a:pt x="1025" y="12"/>
                  <a:pt x="1040" y="17"/>
                </a:cubicBezTo>
                <a:cubicBezTo>
                  <a:pt x="1054" y="12"/>
                  <a:pt x="1070" y="8"/>
                  <a:pt x="1085" y="6"/>
                </a:cubicBezTo>
                <a:cubicBezTo>
                  <a:pt x="1149" y="0"/>
                  <a:pt x="1205" y="28"/>
                  <a:pt x="1241" y="81"/>
                </a:cubicBezTo>
                <a:cubicBezTo>
                  <a:pt x="1251" y="96"/>
                  <a:pt x="1259" y="114"/>
                  <a:pt x="1265" y="131"/>
                </a:cubicBezTo>
                <a:cubicBezTo>
                  <a:pt x="1231" y="138"/>
                  <a:pt x="1199" y="149"/>
                  <a:pt x="1172" y="166"/>
                </a:cubicBezTo>
                <a:cubicBezTo>
                  <a:pt x="1099" y="186"/>
                  <a:pt x="1053" y="230"/>
                  <a:pt x="1027" y="288"/>
                </a:cubicBezTo>
                <a:cubicBezTo>
                  <a:pt x="1010" y="261"/>
                  <a:pt x="988" y="237"/>
                  <a:pt x="964" y="218"/>
                </a:cubicBezTo>
                <a:cubicBezTo>
                  <a:pt x="930" y="192"/>
                  <a:pt x="888" y="174"/>
                  <a:pt x="844" y="170"/>
                </a:cubicBezTo>
                <a:cubicBezTo>
                  <a:pt x="832" y="169"/>
                  <a:pt x="820" y="168"/>
                  <a:pt x="808" y="170"/>
                </a:cubicBezTo>
                <a:cubicBezTo>
                  <a:pt x="810" y="138"/>
                  <a:pt x="821" y="108"/>
                  <a:pt x="838" y="81"/>
                </a:cubicBezTo>
                <a:cubicBezTo>
                  <a:pt x="874" y="28"/>
                  <a:pt x="930" y="0"/>
                  <a:pt x="994" y="6"/>
                </a:cubicBezTo>
                <a:close/>
                <a:moveTo>
                  <a:pt x="292" y="350"/>
                </a:moveTo>
                <a:cubicBezTo>
                  <a:pt x="293" y="343"/>
                  <a:pt x="293" y="336"/>
                  <a:pt x="294" y="330"/>
                </a:cubicBezTo>
                <a:cubicBezTo>
                  <a:pt x="292" y="318"/>
                  <a:pt x="290" y="306"/>
                  <a:pt x="288" y="293"/>
                </a:cubicBezTo>
                <a:cubicBezTo>
                  <a:pt x="282" y="250"/>
                  <a:pt x="282" y="204"/>
                  <a:pt x="297" y="166"/>
                </a:cubicBezTo>
                <a:cubicBezTo>
                  <a:pt x="316" y="115"/>
                  <a:pt x="354" y="85"/>
                  <a:pt x="407" y="74"/>
                </a:cubicBezTo>
                <a:cubicBezTo>
                  <a:pt x="441" y="48"/>
                  <a:pt x="493" y="37"/>
                  <a:pt x="544" y="40"/>
                </a:cubicBezTo>
                <a:cubicBezTo>
                  <a:pt x="600" y="44"/>
                  <a:pt x="658" y="64"/>
                  <a:pt x="694" y="99"/>
                </a:cubicBezTo>
                <a:cubicBezTo>
                  <a:pt x="708" y="113"/>
                  <a:pt x="720" y="129"/>
                  <a:pt x="730" y="146"/>
                </a:cubicBezTo>
                <a:cubicBezTo>
                  <a:pt x="730" y="149"/>
                  <a:pt x="729" y="151"/>
                  <a:pt x="729" y="154"/>
                </a:cubicBezTo>
                <a:cubicBezTo>
                  <a:pt x="718" y="152"/>
                  <a:pt x="706" y="152"/>
                  <a:pt x="695" y="152"/>
                </a:cubicBezTo>
                <a:cubicBezTo>
                  <a:pt x="632" y="153"/>
                  <a:pt x="572" y="173"/>
                  <a:pt x="523" y="208"/>
                </a:cubicBezTo>
                <a:cubicBezTo>
                  <a:pt x="483" y="237"/>
                  <a:pt x="450" y="277"/>
                  <a:pt x="432" y="325"/>
                </a:cubicBezTo>
                <a:cubicBezTo>
                  <a:pt x="385" y="324"/>
                  <a:pt x="337" y="332"/>
                  <a:pt x="292" y="350"/>
                </a:cubicBezTo>
                <a:close/>
                <a:moveTo>
                  <a:pt x="514" y="338"/>
                </a:moveTo>
                <a:cubicBezTo>
                  <a:pt x="527" y="312"/>
                  <a:pt x="546" y="290"/>
                  <a:pt x="570" y="273"/>
                </a:cubicBezTo>
                <a:cubicBezTo>
                  <a:pt x="605" y="247"/>
                  <a:pt x="650" y="233"/>
                  <a:pt x="696" y="232"/>
                </a:cubicBezTo>
                <a:cubicBezTo>
                  <a:pt x="729" y="231"/>
                  <a:pt x="762" y="237"/>
                  <a:pt x="791" y="253"/>
                </a:cubicBezTo>
                <a:cubicBezTo>
                  <a:pt x="806" y="249"/>
                  <a:pt x="821" y="248"/>
                  <a:pt x="836" y="249"/>
                </a:cubicBezTo>
                <a:cubicBezTo>
                  <a:pt x="865" y="252"/>
                  <a:pt x="892" y="264"/>
                  <a:pt x="915" y="281"/>
                </a:cubicBezTo>
                <a:cubicBezTo>
                  <a:pt x="937" y="298"/>
                  <a:pt x="956" y="321"/>
                  <a:pt x="968" y="346"/>
                </a:cubicBezTo>
                <a:cubicBezTo>
                  <a:pt x="980" y="369"/>
                  <a:pt x="986" y="395"/>
                  <a:pt x="984" y="420"/>
                </a:cubicBezTo>
                <a:cubicBezTo>
                  <a:pt x="980" y="475"/>
                  <a:pt x="980" y="475"/>
                  <a:pt x="980" y="475"/>
                </a:cubicBezTo>
                <a:cubicBezTo>
                  <a:pt x="923" y="477"/>
                  <a:pt x="867" y="492"/>
                  <a:pt x="824" y="520"/>
                </a:cubicBezTo>
                <a:cubicBezTo>
                  <a:pt x="789" y="530"/>
                  <a:pt x="759" y="544"/>
                  <a:pt x="735" y="562"/>
                </a:cubicBezTo>
                <a:cubicBezTo>
                  <a:pt x="725" y="532"/>
                  <a:pt x="712" y="502"/>
                  <a:pt x="694" y="473"/>
                </a:cubicBezTo>
                <a:cubicBezTo>
                  <a:pt x="654" y="412"/>
                  <a:pt x="596" y="361"/>
                  <a:pt x="514" y="338"/>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1333" noProof="1"/>
          </a:p>
        </p:txBody>
      </p:sp>
      <p:sp>
        <p:nvSpPr>
          <p:cNvPr id="20" name="Freeform 21">
            <a:extLst>
              <a:ext uri="{FF2B5EF4-FFF2-40B4-BE49-F238E27FC236}">
                <a16:creationId xmlns:a16="http://schemas.microsoft.com/office/drawing/2014/main" id="{E21E3C1D-EC12-4677-90E3-C92C5DFC844D}"/>
              </a:ext>
            </a:extLst>
          </p:cNvPr>
          <p:cNvSpPr>
            <a:spLocks noChangeAspect="1" noEditPoints="1"/>
          </p:cNvSpPr>
          <p:nvPr>
            <p:custDataLst>
              <p:tags r:id="rId10"/>
            </p:custDataLst>
          </p:nvPr>
        </p:nvSpPr>
        <p:spPr bwMode="auto">
          <a:xfrm>
            <a:off x="2857269" y="5463661"/>
            <a:ext cx="591305" cy="568201"/>
          </a:xfrm>
          <a:custGeom>
            <a:avLst/>
            <a:gdLst>
              <a:gd name="T0" fmla="*/ 386 w 2080"/>
              <a:gd name="T1" fmla="*/ 799 h 1999"/>
              <a:gd name="T2" fmla="*/ 306 w 2080"/>
              <a:gd name="T3" fmla="*/ 719 h 1999"/>
              <a:gd name="T4" fmla="*/ 0 w 2080"/>
              <a:gd name="T5" fmla="*/ 719 h 1999"/>
              <a:gd name="T6" fmla="*/ 0 w 2080"/>
              <a:gd name="T7" fmla="*/ 1999 h 1999"/>
              <a:gd name="T8" fmla="*/ 2080 w 2080"/>
              <a:gd name="T9" fmla="*/ 1999 h 1999"/>
              <a:gd name="T10" fmla="*/ 2080 w 2080"/>
              <a:gd name="T11" fmla="*/ 719 h 1999"/>
              <a:gd name="T12" fmla="*/ 896 w 2080"/>
              <a:gd name="T13" fmla="*/ 719 h 1999"/>
              <a:gd name="T14" fmla="*/ 658 w 2080"/>
              <a:gd name="T15" fmla="*/ 958 h 1999"/>
              <a:gd name="T16" fmla="*/ 545 w 2080"/>
              <a:gd name="T17" fmla="*/ 958 h 1999"/>
              <a:gd name="T18" fmla="*/ 396 w 2080"/>
              <a:gd name="T19" fmla="*/ 809 h 1999"/>
              <a:gd name="T20" fmla="*/ 80 w 2080"/>
              <a:gd name="T21" fmla="*/ 1117 h 1999"/>
              <a:gd name="T22" fmla="*/ 80 w 2080"/>
              <a:gd name="T23" fmla="*/ 799 h 1999"/>
              <a:gd name="T24" fmla="*/ 386 w 2080"/>
              <a:gd name="T25" fmla="*/ 799 h 1999"/>
              <a:gd name="T26" fmla="*/ 1682 w 2080"/>
              <a:gd name="T27" fmla="*/ 799 h 1999"/>
              <a:gd name="T28" fmla="*/ 2000 w 2080"/>
              <a:gd name="T29" fmla="*/ 799 h 1999"/>
              <a:gd name="T30" fmla="*/ 2000 w 2080"/>
              <a:gd name="T31" fmla="*/ 1117 h 1999"/>
              <a:gd name="T32" fmla="*/ 1682 w 2080"/>
              <a:gd name="T33" fmla="*/ 799 h 1999"/>
              <a:gd name="T34" fmla="*/ 2000 w 2080"/>
              <a:gd name="T35" fmla="*/ 1601 h 1999"/>
              <a:gd name="T36" fmla="*/ 2000 w 2080"/>
              <a:gd name="T37" fmla="*/ 1919 h 1999"/>
              <a:gd name="T38" fmla="*/ 1682 w 2080"/>
              <a:gd name="T39" fmla="*/ 1919 h 1999"/>
              <a:gd name="T40" fmla="*/ 2000 w 2080"/>
              <a:gd name="T41" fmla="*/ 1601 h 1999"/>
              <a:gd name="T42" fmla="*/ 398 w 2080"/>
              <a:gd name="T43" fmla="*/ 1919 h 1999"/>
              <a:gd name="T44" fmla="*/ 80 w 2080"/>
              <a:gd name="T45" fmla="*/ 1919 h 1999"/>
              <a:gd name="T46" fmla="*/ 80 w 2080"/>
              <a:gd name="T47" fmla="*/ 1601 h 1999"/>
              <a:gd name="T48" fmla="*/ 398 w 2080"/>
              <a:gd name="T49" fmla="*/ 1919 h 1999"/>
              <a:gd name="T50" fmla="*/ 1040 w 2080"/>
              <a:gd name="T51" fmla="*/ 879 h 1999"/>
              <a:gd name="T52" fmla="*/ 1440 w 2080"/>
              <a:gd name="T53" fmla="*/ 1359 h 1999"/>
              <a:gd name="T54" fmla="*/ 1040 w 2080"/>
              <a:gd name="T55" fmla="*/ 1839 h 1999"/>
              <a:gd name="T56" fmla="*/ 640 w 2080"/>
              <a:gd name="T57" fmla="*/ 1359 h 1999"/>
              <a:gd name="T58" fmla="*/ 1040 w 2080"/>
              <a:gd name="T59" fmla="*/ 879 h 1999"/>
              <a:gd name="T60" fmla="*/ 1120 w 2080"/>
              <a:gd name="T61" fmla="*/ 0 h 1999"/>
              <a:gd name="T62" fmla="*/ 1680 w 2080"/>
              <a:gd name="T63" fmla="*/ 559 h 1999"/>
              <a:gd name="T64" fmla="*/ 1680 w 2080"/>
              <a:gd name="T65" fmla="*/ 639 h 1999"/>
              <a:gd name="T66" fmla="*/ 1600 w 2080"/>
              <a:gd name="T67" fmla="*/ 639 h 1999"/>
              <a:gd name="T68" fmla="*/ 1600 w 2080"/>
              <a:gd name="T69" fmla="*/ 559 h 1999"/>
              <a:gd name="T70" fmla="*/ 1118 w 2080"/>
              <a:gd name="T71" fmla="*/ 79 h 1999"/>
              <a:gd name="T72" fmla="*/ 640 w 2080"/>
              <a:gd name="T73" fmla="*/ 557 h 1999"/>
              <a:gd name="T74" fmla="*/ 641 w 2080"/>
              <a:gd name="T75" fmla="*/ 748 h 1999"/>
              <a:gd name="T76" fmla="*/ 893 w 2080"/>
              <a:gd name="T77" fmla="*/ 496 h 1999"/>
              <a:gd name="T78" fmla="*/ 950 w 2080"/>
              <a:gd name="T79" fmla="*/ 553 h 1999"/>
              <a:gd name="T80" fmla="*/ 601 w 2080"/>
              <a:gd name="T81" fmla="*/ 901 h 1999"/>
              <a:gd name="T82" fmla="*/ 253 w 2080"/>
              <a:gd name="T83" fmla="*/ 553 h 1999"/>
              <a:gd name="T84" fmla="*/ 310 w 2080"/>
              <a:gd name="T85" fmla="*/ 496 h 1999"/>
              <a:gd name="T86" fmla="*/ 561 w 2080"/>
              <a:gd name="T87" fmla="*/ 748 h 1999"/>
              <a:gd name="T88" fmla="*/ 560 w 2080"/>
              <a:gd name="T89" fmla="*/ 557 h 1999"/>
              <a:gd name="T90" fmla="*/ 1120 w 2080"/>
              <a:gd name="T91" fmla="*/ 0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0" h="1999">
                <a:moveTo>
                  <a:pt x="386" y="799"/>
                </a:moveTo>
                <a:cubicBezTo>
                  <a:pt x="306" y="719"/>
                  <a:pt x="306" y="719"/>
                  <a:pt x="306" y="719"/>
                </a:cubicBezTo>
                <a:cubicBezTo>
                  <a:pt x="0" y="719"/>
                  <a:pt x="0" y="719"/>
                  <a:pt x="0" y="719"/>
                </a:cubicBezTo>
                <a:cubicBezTo>
                  <a:pt x="0" y="1999"/>
                  <a:pt x="0" y="1999"/>
                  <a:pt x="0" y="1999"/>
                </a:cubicBezTo>
                <a:cubicBezTo>
                  <a:pt x="2080" y="1999"/>
                  <a:pt x="2080" y="1999"/>
                  <a:pt x="2080" y="1999"/>
                </a:cubicBezTo>
                <a:cubicBezTo>
                  <a:pt x="2080" y="719"/>
                  <a:pt x="2080" y="719"/>
                  <a:pt x="2080" y="719"/>
                </a:cubicBezTo>
                <a:cubicBezTo>
                  <a:pt x="1686" y="719"/>
                  <a:pt x="1291" y="719"/>
                  <a:pt x="896" y="719"/>
                </a:cubicBezTo>
                <a:cubicBezTo>
                  <a:pt x="658" y="958"/>
                  <a:pt x="658" y="958"/>
                  <a:pt x="658" y="958"/>
                </a:cubicBezTo>
                <a:cubicBezTo>
                  <a:pt x="627" y="989"/>
                  <a:pt x="576" y="989"/>
                  <a:pt x="545" y="958"/>
                </a:cubicBezTo>
                <a:cubicBezTo>
                  <a:pt x="396" y="809"/>
                  <a:pt x="396" y="809"/>
                  <a:pt x="396" y="809"/>
                </a:cubicBezTo>
                <a:cubicBezTo>
                  <a:pt x="374" y="971"/>
                  <a:pt x="243" y="1099"/>
                  <a:pt x="80" y="1117"/>
                </a:cubicBezTo>
                <a:cubicBezTo>
                  <a:pt x="80" y="799"/>
                  <a:pt x="80" y="799"/>
                  <a:pt x="80" y="799"/>
                </a:cubicBezTo>
                <a:lnTo>
                  <a:pt x="386" y="799"/>
                </a:lnTo>
                <a:close/>
                <a:moveTo>
                  <a:pt x="1682" y="799"/>
                </a:moveTo>
                <a:cubicBezTo>
                  <a:pt x="2000" y="799"/>
                  <a:pt x="2000" y="799"/>
                  <a:pt x="2000" y="799"/>
                </a:cubicBezTo>
                <a:cubicBezTo>
                  <a:pt x="2000" y="1117"/>
                  <a:pt x="2000" y="1117"/>
                  <a:pt x="2000" y="1117"/>
                </a:cubicBezTo>
                <a:cubicBezTo>
                  <a:pt x="1834" y="1098"/>
                  <a:pt x="1701" y="965"/>
                  <a:pt x="1682" y="799"/>
                </a:cubicBezTo>
                <a:close/>
                <a:moveTo>
                  <a:pt x="2000" y="1601"/>
                </a:moveTo>
                <a:cubicBezTo>
                  <a:pt x="2000" y="1919"/>
                  <a:pt x="2000" y="1919"/>
                  <a:pt x="2000" y="1919"/>
                </a:cubicBezTo>
                <a:cubicBezTo>
                  <a:pt x="1682" y="1919"/>
                  <a:pt x="1682" y="1919"/>
                  <a:pt x="1682" y="1919"/>
                </a:cubicBezTo>
                <a:cubicBezTo>
                  <a:pt x="1701" y="1753"/>
                  <a:pt x="1834" y="1620"/>
                  <a:pt x="2000" y="1601"/>
                </a:cubicBezTo>
                <a:close/>
                <a:moveTo>
                  <a:pt x="398" y="1919"/>
                </a:moveTo>
                <a:cubicBezTo>
                  <a:pt x="80" y="1919"/>
                  <a:pt x="80" y="1919"/>
                  <a:pt x="80" y="1919"/>
                </a:cubicBezTo>
                <a:cubicBezTo>
                  <a:pt x="80" y="1601"/>
                  <a:pt x="80" y="1601"/>
                  <a:pt x="80" y="1601"/>
                </a:cubicBezTo>
                <a:cubicBezTo>
                  <a:pt x="246" y="1620"/>
                  <a:pt x="379" y="1753"/>
                  <a:pt x="398" y="1919"/>
                </a:cubicBezTo>
                <a:close/>
                <a:moveTo>
                  <a:pt x="1040" y="879"/>
                </a:moveTo>
                <a:cubicBezTo>
                  <a:pt x="1290" y="879"/>
                  <a:pt x="1440" y="1131"/>
                  <a:pt x="1440" y="1359"/>
                </a:cubicBezTo>
                <a:cubicBezTo>
                  <a:pt x="1440" y="1587"/>
                  <a:pt x="1290" y="1839"/>
                  <a:pt x="1040" y="1839"/>
                </a:cubicBezTo>
                <a:cubicBezTo>
                  <a:pt x="790" y="1839"/>
                  <a:pt x="640" y="1587"/>
                  <a:pt x="640" y="1359"/>
                </a:cubicBezTo>
                <a:cubicBezTo>
                  <a:pt x="640" y="1131"/>
                  <a:pt x="790" y="879"/>
                  <a:pt x="1040" y="879"/>
                </a:cubicBezTo>
                <a:close/>
                <a:moveTo>
                  <a:pt x="1120" y="0"/>
                </a:moveTo>
                <a:cubicBezTo>
                  <a:pt x="1428" y="0"/>
                  <a:pt x="1679" y="251"/>
                  <a:pt x="1680" y="559"/>
                </a:cubicBezTo>
                <a:cubicBezTo>
                  <a:pt x="1680" y="639"/>
                  <a:pt x="1680" y="639"/>
                  <a:pt x="1680" y="639"/>
                </a:cubicBezTo>
                <a:cubicBezTo>
                  <a:pt x="1600" y="639"/>
                  <a:pt x="1600" y="639"/>
                  <a:pt x="1600" y="639"/>
                </a:cubicBezTo>
                <a:cubicBezTo>
                  <a:pt x="1600" y="559"/>
                  <a:pt x="1600" y="559"/>
                  <a:pt x="1600" y="559"/>
                </a:cubicBezTo>
                <a:cubicBezTo>
                  <a:pt x="1599" y="273"/>
                  <a:pt x="1389" y="102"/>
                  <a:pt x="1118" y="79"/>
                </a:cubicBezTo>
                <a:cubicBezTo>
                  <a:pt x="856" y="81"/>
                  <a:pt x="640" y="295"/>
                  <a:pt x="640" y="557"/>
                </a:cubicBezTo>
                <a:cubicBezTo>
                  <a:pt x="641" y="748"/>
                  <a:pt x="641" y="748"/>
                  <a:pt x="641" y="748"/>
                </a:cubicBezTo>
                <a:cubicBezTo>
                  <a:pt x="893" y="496"/>
                  <a:pt x="893" y="496"/>
                  <a:pt x="893" y="496"/>
                </a:cubicBezTo>
                <a:cubicBezTo>
                  <a:pt x="950" y="553"/>
                  <a:pt x="950" y="553"/>
                  <a:pt x="950" y="553"/>
                </a:cubicBezTo>
                <a:cubicBezTo>
                  <a:pt x="601" y="901"/>
                  <a:pt x="601" y="901"/>
                  <a:pt x="601" y="901"/>
                </a:cubicBezTo>
                <a:cubicBezTo>
                  <a:pt x="253" y="553"/>
                  <a:pt x="253" y="553"/>
                  <a:pt x="253" y="553"/>
                </a:cubicBezTo>
                <a:cubicBezTo>
                  <a:pt x="310" y="496"/>
                  <a:pt x="310" y="496"/>
                  <a:pt x="310" y="496"/>
                </a:cubicBezTo>
                <a:cubicBezTo>
                  <a:pt x="561" y="748"/>
                  <a:pt x="561" y="748"/>
                  <a:pt x="561" y="748"/>
                </a:cubicBezTo>
                <a:cubicBezTo>
                  <a:pt x="560" y="557"/>
                  <a:pt x="560" y="557"/>
                  <a:pt x="560" y="557"/>
                </a:cubicBezTo>
                <a:cubicBezTo>
                  <a:pt x="560" y="249"/>
                  <a:pt x="813" y="1"/>
                  <a:pt x="1120" y="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1333"/>
          </a:p>
        </p:txBody>
      </p:sp>
    </p:spTree>
    <p:extLst>
      <p:ext uri="{BB962C8B-B14F-4D97-AF65-F5344CB8AC3E}">
        <p14:creationId xmlns:p14="http://schemas.microsoft.com/office/powerpoint/2010/main" val="32100506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Önmagában az olcsóság még nem feltétlenül érték a hirdetők számára. Ugyanakkor ha ez összekapcsolódik magas hatékonysággal, akkor már kijelenthető, hogy a tévéhirdetésbe történő befektetéseknek jó a megtérülése. </a:t>
            </a:r>
          </a:p>
          <a:p>
            <a:pPr>
              <a:lnSpc>
                <a:spcPct val="125000"/>
              </a:lnSpc>
              <a:buClr>
                <a:schemeClr val="tx2"/>
              </a:buClr>
            </a:pPr>
            <a:endParaRPr lang="hu-HU" sz="1400" dirty="0"/>
          </a:p>
          <a:p>
            <a:pPr>
              <a:lnSpc>
                <a:spcPct val="125000"/>
              </a:lnSpc>
              <a:buClr>
                <a:schemeClr val="tx2"/>
              </a:buClr>
            </a:pPr>
            <a:r>
              <a:rPr lang="hu-HU" sz="1400" dirty="0"/>
              <a:t>Nem jelenti ki mindenki, hogy egyértelműen és minden esetben a tévé ROI-a a legmagasabb a médiatípusok között, hiszen sokak szerint a megtérülés csak a kampánycélok ismeretében értelmezhető, melyek viszont elég eltérők lehetnek, akár iparágak, akár a konkrét kampányok tekintetében. </a:t>
            </a:r>
          </a:p>
          <a:p>
            <a:pPr>
              <a:lnSpc>
                <a:spcPct val="125000"/>
              </a:lnSpc>
              <a:buClr>
                <a:schemeClr val="tx2"/>
              </a:buClr>
            </a:pPr>
            <a:r>
              <a:rPr lang="hu-HU" sz="1400" dirty="0"/>
              <a:t>Ugyanakkor kevesen vitatják, hogy azon kampányok esetében, melyek a televíziókban futnak, a befektetések gyakorlatilag mindig nagyon kedvezően térülnek meg.</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087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Hatékonyság, megtérülés, ROI</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61" name="Text Placeholder 1">
            <a:extLst>
              <a:ext uri="{FF2B5EF4-FFF2-40B4-BE49-F238E27FC236}">
                <a16:creationId xmlns:a16="http://schemas.microsoft.com/office/drawing/2014/main" id="{A5F1AFB4-D999-47DD-BD61-2DB1D08BC915}"/>
              </a:ext>
            </a:extLst>
          </p:cNvPr>
          <p:cNvSpPr txBox="1">
            <a:spLocks/>
          </p:cNvSpPr>
          <p:nvPr>
            <p:custDataLst>
              <p:tags r:id="rId1"/>
            </p:custDataLst>
          </p:nvPr>
        </p:nvSpPr>
        <p:spPr bwMode="gray">
          <a:xfrm>
            <a:off x="7380000" y="144526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televízió még mindig borzasztóan, hogy mondjam, ROI szempontból biztos, hogy jobb, mint a </a:t>
            </a:r>
            <a:r>
              <a:rPr lang="hu-HU" sz="1200" i="1" dirty="0" err="1">
                <a:solidFill>
                  <a:srgbClr val="000000"/>
                </a:solidFill>
              </a:rPr>
              <a:t>digitália</a:t>
            </a:r>
            <a:r>
              <a:rPr lang="hu-HU" sz="1200" i="1" dirty="0">
                <a:solidFill>
                  <a:srgbClr val="000000"/>
                </a:solidFill>
              </a:rPr>
              <a:t>, extrém eseteket kivéve, vagy ha nagyon szűk célcsoportról beszélünk.” </a:t>
            </a:r>
            <a:r>
              <a:rPr lang="hu-HU" sz="1200" dirty="0">
                <a:solidFill>
                  <a:srgbClr val="000000"/>
                </a:solidFill>
              </a:rPr>
              <a:t>(Ü19)</a:t>
            </a:r>
            <a:endParaRPr lang="en-US" sz="1200" dirty="0">
              <a:ea typeface="Arial" panose="020B0604020202020204" pitchFamily="34" charset="0"/>
            </a:endParaRPr>
          </a:p>
        </p:txBody>
      </p:sp>
      <p:sp>
        <p:nvSpPr>
          <p:cNvPr id="6" name="Téglalap 5">
            <a:extLst>
              <a:ext uri="{FF2B5EF4-FFF2-40B4-BE49-F238E27FC236}">
                <a16:creationId xmlns:a16="http://schemas.microsoft.com/office/drawing/2014/main" id="{DD7548D1-0D62-473E-8E82-1D00AFA62064}"/>
              </a:ext>
            </a:extLst>
          </p:cNvPr>
          <p:cNvSpPr/>
          <p:nvPr/>
        </p:nvSpPr>
        <p:spPr>
          <a:xfrm>
            <a:off x="9703780" y="2380390"/>
            <a:ext cx="341981" cy="369332"/>
          </a:xfrm>
          <a:prstGeom prst="rect">
            <a:avLst/>
          </a:prstGeom>
        </p:spPr>
        <p:txBody>
          <a:bodyPr wrap="none">
            <a:spAutoFit/>
          </a:bodyPr>
          <a:lstStyle/>
          <a:p>
            <a:r>
              <a:rPr lang="hu-HU" dirty="0"/>
              <a:t> </a:t>
            </a:r>
          </a:p>
        </p:txBody>
      </p:sp>
      <p:sp>
        <p:nvSpPr>
          <p:cNvPr id="54" name="Text Placeholder 1">
            <a:extLst>
              <a:ext uri="{FF2B5EF4-FFF2-40B4-BE49-F238E27FC236}">
                <a16:creationId xmlns:a16="http://schemas.microsoft.com/office/drawing/2014/main" id="{CFAF933A-56CF-4000-A5CF-E6EF9C18D8D5}"/>
              </a:ext>
            </a:extLst>
          </p:cNvPr>
          <p:cNvSpPr txBox="1">
            <a:spLocks/>
          </p:cNvSpPr>
          <p:nvPr>
            <p:custDataLst>
              <p:tags r:id="rId2"/>
            </p:custDataLst>
          </p:nvPr>
        </p:nvSpPr>
        <p:spPr bwMode="gray">
          <a:xfrm>
            <a:off x="7350100" y="366010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„Azt észleljük, hogyha erős tévés kampányok vannak, azokban a hetekben, amikor a GRP-t összpontosítjuk, akkor a keresések és a digitális akciók is nőnek. Ahogy mondtam is, az angol piac volt, ahol azt mondta a médiakutató a ….-</a:t>
            </a:r>
            <a:r>
              <a:rPr lang="hu-HU" sz="1200" i="1" dirty="0" err="1">
                <a:solidFill>
                  <a:srgbClr val="000000"/>
                </a:solidFill>
              </a:rPr>
              <a:t>tól</a:t>
            </a:r>
            <a:r>
              <a:rPr lang="hu-HU" sz="1200" i="1" dirty="0">
                <a:solidFill>
                  <a:srgbClr val="000000"/>
                </a:solidFill>
              </a:rPr>
              <a:t>, hogy a tévé erősebben drive-</a:t>
            </a:r>
            <a:r>
              <a:rPr lang="hu-HU" sz="1200" i="1" dirty="0" err="1">
                <a:solidFill>
                  <a:srgbClr val="000000"/>
                </a:solidFill>
              </a:rPr>
              <a:t>olja</a:t>
            </a:r>
            <a:r>
              <a:rPr lang="hu-HU" sz="1200" i="1" dirty="0">
                <a:solidFill>
                  <a:srgbClr val="000000"/>
                </a:solidFill>
              </a:rPr>
              <a:t> az online </a:t>
            </a:r>
            <a:r>
              <a:rPr lang="hu-HU" sz="1200" i="1" dirty="0" err="1">
                <a:solidFill>
                  <a:srgbClr val="000000"/>
                </a:solidFill>
              </a:rPr>
              <a:t>sales</a:t>
            </a:r>
            <a:r>
              <a:rPr lang="hu-HU" sz="1200" i="1" dirty="0">
                <a:solidFill>
                  <a:srgbClr val="000000"/>
                </a:solidFill>
              </a:rPr>
              <a:t>-t, mint az online. </a:t>
            </a:r>
            <a:r>
              <a:rPr lang="hu-HU" sz="1200" dirty="0">
                <a:solidFill>
                  <a:srgbClr val="000000"/>
                </a:solidFill>
              </a:rPr>
              <a:t>” (Ü3)</a:t>
            </a:r>
            <a:endParaRPr lang="en-US" sz="1200" dirty="0">
              <a:ea typeface="Arial" panose="020B0604020202020204" pitchFamily="34" charset="0"/>
            </a:endParaRPr>
          </a:p>
        </p:txBody>
      </p:sp>
      <p:sp>
        <p:nvSpPr>
          <p:cNvPr id="10" name="Text Placeholder 1">
            <a:extLst>
              <a:ext uri="{FF2B5EF4-FFF2-40B4-BE49-F238E27FC236}">
                <a16:creationId xmlns:a16="http://schemas.microsoft.com/office/drawing/2014/main" id="{A0BE2093-199E-43F8-ADD2-64F1575A7DF4}"/>
              </a:ext>
            </a:extLst>
          </p:cNvPr>
          <p:cNvSpPr txBox="1">
            <a:spLocks/>
          </p:cNvSpPr>
          <p:nvPr>
            <p:custDataLst>
              <p:tags r:id="rId3"/>
            </p:custDataLst>
          </p:nvPr>
        </p:nvSpPr>
        <p:spPr bwMode="gray">
          <a:xfrm>
            <a:off x="7380000" y="226115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„Szoktunk kalkulálni ROI mutatókat, a tévé ebben a lehető legjobb,.</a:t>
            </a:r>
            <a:r>
              <a:rPr lang="hu-HU" sz="1200" dirty="0">
                <a:solidFill>
                  <a:srgbClr val="000000"/>
                </a:solidFill>
              </a:rPr>
              <a:t>” (Ü3)</a:t>
            </a:r>
            <a:endParaRPr lang="en-US" sz="1200" dirty="0">
              <a:ea typeface="Arial" panose="020B0604020202020204" pitchFamily="34" charset="0"/>
            </a:endParaRPr>
          </a:p>
        </p:txBody>
      </p:sp>
      <p:sp>
        <p:nvSpPr>
          <p:cNvPr id="11" name="Text Placeholder 1">
            <a:extLst>
              <a:ext uri="{FF2B5EF4-FFF2-40B4-BE49-F238E27FC236}">
                <a16:creationId xmlns:a16="http://schemas.microsoft.com/office/drawing/2014/main" id="{5A5CE762-C35C-4AF6-BE73-CD4DB747DF64}"/>
              </a:ext>
            </a:extLst>
          </p:cNvPr>
          <p:cNvSpPr txBox="1">
            <a:spLocks/>
          </p:cNvSpPr>
          <p:nvPr>
            <p:custDataLst>
              <p:tags r:id="rId4"/>
            </p:custDataLst>
          </p:nvPr>
        </p:nvSpPr>
        <p:spPr bwMode="gray">
          <a:xfrm>
            <a:off x="7380000" y="287598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megtérülést tekintve, ha a számok szintjén próbálom ezt lefordítani, ahogy mondtam, ezt mindenképpen előnyként vagy erősségnek tartanám.</a:t>
            </a:r>
            <a:r>
              <a:rPr lang="hu-HU" sz="1200" dirty="0">
                <a:solidFill>
                  <a:srgbClr val="000000"/>
                </a:solidFill>
              </a:rPr>
              <a:t>” (Ü1)</a:t>
            </a:r>
            <a:endParaRPr lang="en-US" sz="1200" dirty="0">
              <a:ea typeface="Arial" panose="020B0604020202020204" pitchFamily="34" charset="0"/>
            </a:endParaRPr>
          </a:p>
        </p:txBody>
      </p:sp>
      <p:sp>
        <p:nvSpPr>
          <p:cNvPr id="12" name="Text Placeholder 1">
            <a:extLst>
              <a:ext uri="{FF2B5EF4-FFF2-40B4-BE49-F238E27FC236}">
                <a16:creationId xmlns:a16="http://schemas.microsoft.com/office/drawing/2014/main" id="{6AA96B7A-E1D7-4941-8CF4-27D4C7806290}"/>
              </a:ext>
            </a:extLst>
          </p:cNvPr>
          <p:cNvSpPr txBox="1">
            <a:spLocks/>
          </p:cNvSpPr>
          <p:nvPr>
            <p:custDataLst>
              <p:tags r:id="rId5"/>
            </p:custDataLst>
          </p:nvPr>
        </p:nvSpPr>
        <p:spPr bwMode="gray">
          <a:xfrm>
            <a:off x="7380000" y="479319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„egyelőre továbbra is tök jól működik, én rendkívül csodálkozom egyébként, hogy még ekkora reklámzajban is tud működni a tévés reklám.</a:t>
            </a:r>
            <a:r>
              <a:rPr lang="hu-HU" sz="1200" dirty="0">
                <a:solidFill>
                  <a:srgbClr val="000000"/>
                </a:solidFill>
              </a:rPr>
              <a:t>” (Ü13)</a:t>
            </a:r>
            <a:endParaRPr lang="en-US" sz="1200" dirty="0">
              <a:ea typeface="Arial" panose="020B0604020202020204" pitchFamily="34" charset="0"/>
            </a:endParaRPr>
          </a:p>
        </p:txBody>
      </p:sp>
      <p:sp>
        <p:nvSpPr>
          <p:cNvPr id="13" name="Text Placeholder 1">
            <a:extLst>
              <a:ext uri="{FF2B5EF4-FFF2-40B4-BE49-F238E27FC236}">
                <a16:creationId xmlns:a16="http://schemas.microsoft.com/office/drawing/2014/main" id="{B9854A9D-4CD6-4D2E-90C1-17BF6EF738E5}"/>
              </a:ext>
            </a:extLst>
          </p:cNvPr>
          <p:cNvSpPr txBox="1">
            <a:spLocks/>
          </p:cNvSpPr>
          <p:nvPr>
            <p:custDataLst>
              <p:tags r:id="rId6"/>
            </p:custDataLst>
          </p:nvPr>
        </p:nvSpPr>
        <p:spPr bwMode="gray">
          <a:xfrm>
            <a:off x="7350100" y="556146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„És vissza tudják idézni azok is, akik azt mondják utálják a reklámokat és sose néznek tévét.</a:t>
            </a:r>
            <a:r>
              <a:rPr lang="hu-HU" sz="1200" dirty="0">
                <a:solidFill>
                  <a:srgbClr val="000000"/>
                </a:solidFill>
              </a:rPr>
              <a:t>” (H18)</a:t>
            </a:r>
            <a:endParaRPr lang="en-US" sz="1200" dirty="0">
              <a:ea typeface="Arial" panose="020B0604020202020204" pitchFamily="34" charset="0"/>
            </a:endParaRPr>
          </a:p>
        </p:txBody>
      </p:sp>
      <p:sp>
        <p:nvSpPr>
          <p:cNvPr id="14" name="Freeform 13">
            <a:extLst>
              <a:ext uri="{FF2B5EF4-FFF2-40B4-BE49-F238E27FC236}">
                <a16:creationId xmlns:a16="http://schemas.microsoft.com/office/drawing/2014/main" id="{397F4277-202A-40DA-9DE9-F6C2D6D3F577}"/>
              </a:ext>
            </a:extLst>
          </p:cNvPr>
          <p:cNvSpPr>
            <a:spLocks noChangeAspect="1" noEditPoints="1"/>
          </p:cNvSpPr>
          <p:nvPr>
            <p:custDataLst>
              <p:tags r:id="rId7"/>
            </p:custDataLst>
          </p:nvPr>
        </p:nvSpPr>
        <p:spPr bwMode="auto">
          <a:xfrm>
            <a:off x="1194531" y="5481315"/>
            <a:ext cx="591305" cy="363761"/>
          </a:xfrm>
          <a:custGeom>
            <a:avLst/>
            <a:gdLst>
              <a:gd name="T0" fmla="*/ 2080 w 2080"/>
              <a:gd name="T1" fmla="*/ 0 h 1280"/>
              <a:gd name="T2" fmla="*/ 2080 w 2080"/>
              <a:gd name="T3" fmla="*/ 1280 h 1280"/>
              <a:gd name="T4" fmla="*/ 0 w 2080"/>
              <a:gd name="T5" fmla="*/ 1280 h 1280"/>
              <a:gd name="T6" fmla="*/ 0 w 2080"/>
              <a:gd name="T7" fmla="*/ 0 h 1280"/>
              <a:gd name="T8" fmla="*/ 2080 w 2080"/>
              <a:gd name="T9" fmla="*/ 0 h 1280"/>
              <a:gd name="T10" fmla="*/ 1682 w 2080"/>
              <a:gd name="T11" fmla="*/ 80 h 1280"/>
              <a:gd name="T12" fmla="*/ 2000 w 2080"/>
              <a:gd name="T13" fmla="*/ 398 h 1280"/>
              <a:gd name="T14" fmla="*/ 2000 w 2080"/>
              <a:gd name="T15" fmla="*/ 80 h 1280"/>
              <a:gd name="T16" fmla="*/ 1682 w 2080"/>
              <a:gd name="T17" fmla="*/ 80 h 1280"/>
              <a:gd name="T18" fmla="*/ 2000 w 2080"/>
              <a:gd name="T19" fmla="*/ 882 h 1280"/>
              <a:gd name="T20" fmla="*/ 1682 w 2080"/>
              <a:gd name="T21" fmla="*/ 1200 h 1280"/>
              <a:gd name="T22" fmla="*/ 2000 w 2080"/>
              <a:gd name="T23" fmla="*/ 1200 h 1280"/>
              <a:gd name="T24" fmla="*/ 2000 w 2080"/>
              <a:gd name="T25" fmla="*/ 882 h 1280"/>
              <a:gd name="T26" fmla="*/ 398 w 2080"/>
              <a:gd name="T27" fmla="*/ 1200 h 1280"/>
              <a:gd name="T28" fmla="*/ 80 w 2080"/>
              <a:gd name="T29" fmla="*/ 882 h 1280"/>
              <a:gd name="T30" fmla="*/ 80 w 2080"/>
              <a:gd name="T31" fmla="*/ 1200 h 1280"/>
              <a:gd name="T32" fmla="*/ 398 w 2080"/>
              <a:gd name="T33" fmla="*/ 1200 h 1280"/>
              <a:gd name="T34" fmla="*/ 80 w 2080"/>
              <a:gd name="T35" fmla="*/ 398 h 1280"/>
              <a:gd name="T36" fmla="*/ 398 w 2080"/>
              <a:gd name="T37" fmla="*/ 80 h 1280"/>
              <a:gd name="T38" fmla="*/ 80 w 2080"/>
              <a:gd name="T39" fmla="*/ 80 h 1280"/>
              <a:gd name="T40" fmla="*/ 80 w 2080"/>
              <a:gd name="T41" fmla="*/ 398 h 1280"/>
              <a:gd name="T42" fmla="*/ 1040 w 2080"/>
              <a:gd name="T43" fmla="*/ 160 h 1280"/>
              <a:gd name="T44" fmla="*/ 640 w 2080"/>
              <a:gd name="T45" fmla="*/ 640 h 1280"/>
              <a:gd name="T46" fmla="*/ 1040 w 2080"/>
              <a:gd name="T47" fmla="*/ 1120 h 1280"/>
              <a:gd name="T48" fmla="*/ 1440 w 2080"/>
              <a:gd name="T49" fmla="*/ 640 h 1280"/>
              <a:gd name="T50" fmla="*/ 1040 w 2080"/>
              <a:gd name="T51" fmla="*/ 16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0" h="1280">
                <a:moveTo>
                  <a:pt x="2080" y="0"/>
                </a:moveTo>
                <a:cubicBezTo>
                  <a:pt x="2080" y="1280"/>
                  <a:pt x="2080" y="1280"/>
                  <a:pt x="2080" y="1280"/>
                </a:cubicBezTo>
                <a:cubicBezTo>
                  <a:pt x="0" y="1280"/>
                  <a:pt x="0" y="1280"/>
                  <a:pt x="0" y="1280"/>
                </a:cubicBezTo>
                <a:cubicBezTo>
                  <a:pt x="0" y="0"/>
                  <a:pt x="0" y="0"/>
                  <a:pt x="0" y="0"/>
                </a:cubicBezTo>
                <a:lnTo>
                  <a:pt x="2080" y="0"/>
                </a:lnTo>
                <a:close/>
                <a:moveTo>
                  <a:pt x="1682" y="80"/>
                </a:moveTo>
                <a:cubicBezTo>
                  <a:pt x="1701" y="246"/>
                  <a:pt x="1834" y="379"/>
                  <a:pt x="2000" y="398"/>
                </a:cubicBezTo>
                <a:cubicBezTo>
                  <a:pt x="2000" y="80"/>
                  <a:pt x="2000" y="80"/>
                  <a:pt x="2000" y="80"/>
                </a:cubicBezTo>
                <a:lnTo>
                  <a:pt x="1682" y="80"/>
                </a:lnTo>
                <a:close/>
                <a:moveTo>
                  <a:pt x="2000" y="882"/>
                </a:moveTo>
                <a:cubicBezTo>
                  <a:pt x="1834" y="901"/>
                  <a:pt x="1701" y="1034"/>
                  <a:pt x="1682" y="1200"/>
                </a:cubicBezTo>
                <a:cubicBezTo>
                  <a:pt x="2000" y="1200"/>
                  <a:pt x="2000" y="1200"/>
                  <a:pt x="2000" y="1200"/>
                </a:cubicBezTo>
                <a:lnTo>
                  <a:pt x="2000" y="882"/>
                </a:lnTo>
                <a:close/>
                <a:moveTo>
                  <a:pt x="398" y="1200"/>
                </a:moveTo>
                <a:cubicBezTo>
                  <a:pt x="379" y="1034"/>
                  <a:pt x="246" y="901"/>
                  <a:pt x="80" y="882"/>
                </a:cubicBezTo>
                <a:cubicBezTo>
                  <a:pt x="80" y="1200"/>
                  <a:pt x="80" y="1200"/>
                  <a:pt x="80" y="1200"/>
                </a:cubicBezTo>
                <a:lnTo>
                  <a:pt x="398" y="1200"/>
                </a:lnTo>
                <a:close/>
                <a:moveTo>
                  <a:pt x="80" y="398"/>
                </a:moveTo>
                <a:cubicBezTo>
                  <a:pt x="246" y="379"/>
                  <a:pt x="379" y="246"/>
                  <a:pt x="398" y="80"/>
                </a:cubicBezTo>
                <a:cubicBezTo>
                  <a:pt x="80" y="80"/>
                  <a:pt x="80" y="80"/>
                  <a:pt x="80" y="80"/>
                </a:cubicBezTo>
                <a:lnTo>
                  <a:pt x="80" y="398"/>
                </a:lnTo>
                <a:close/>
                <a:moveTo>
                  <a:pt x="1040" y="160"/>
                </a:moveTo>
                <a:cubicBezTo>
                  <a:pt x="790" y="160"/>
                  <a:pt x="640" y="412"/>
                  <a:pt x="640" y="640"/>
                </a:cubicBezTo>
                <a:cubicBezTo>
                  <a:pt x="640" y="868"/>
                  <a:pt x="790" y="1120"/>
                  <a:pt x="1040" y="1120"/>
                </a:cubicBezTo>
                <a:cubicBezTo>
                  <a:pt x="1290" y="1120"/>
                  <a:pt x="1440" y="868"/>
                  <a:pt x="1440" y="640"/>
                </a:cubicBezTo>
                <a:cubicBezTo>
                  <a:pt x="1440" y="412"/>
                  <a:pt x="1290" y="160"/>
                  <a:pt x="1040" y="16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1333"/>
          </a:p>
        </p:txBody>
      </p:sp>
      <p:sp>
        <p:nvSpPr>
          <p:cNvPr id="16" name="Freeform 29">
            <a:extLst>
              <a:ext uri="{FF2B5EF4-FFF2-40B4-BE49-F238E27FC236}">
                <a16:creationId xmlns:a16="http://schemas.microsoft.com/office/drawing/2014/main" id="{47132BE0-0332-44C2-9FC6-AC6AA76DEB14}"/>
              </a:ext>
            </a:extLst>
          </p:cNvPr>
          <p:cNvSpPr>
            <a:spLocks noChangeAspect="1" noEditPoints="1"/>
          </p:cNvSpPr>
          <p:nvPr>
            <p:custDataLst>
              <p:tags r:id="rId8"/>
            </p:custDataLst>
          </p:nvPr>
        </p:nvSpPr>
        <p:spPr bwMode="auto">
          <a:xfrm>
            <a:off x="2668767" y="5310029"/>
            <a:ext cx="764898" cy="706335"/>
          </a:xfrm>
          <a:custGeom>
            <a:avLst/>
            <a:gdLst>
              <a:gd name="T0" fmla="*/ 2079 w 2079"/>
              <a:gd name="T1" fmla="*/ 1040 h 1920"/>
              <a:gd name="T2" fmla="*/ 1958 w 2079"/>
              <a:gd name="T3" fmla="*/ 960 h 1920"/>
              <a:gd name="T4" fmla="*/ 1999 w 2079"/>
              <a:gd name="T5" fmla="*/ 683 h 1920"/>
              <a:gd name="T6" fmla="*/ 1958 w 2079"/>
              <a:gd name="T7" fmla="*/ 360 h 1920"/>
              <a:gd name="T8" fmla="*/ 1239 w 2079"/>
              <a:gd name="T9" fmla="*/ 160 h 1920"/>
              <a:gd name="T10" fmla="*/ 399 w 2079"/>
              <a:gd name="T11" fmla="*/ 360 h 1920"/>
              <a:gd name="T12" fmla="*/ 2079 w 2079"/>
              <a:gd name="T13" fmla="*/ 0 h 1920"/>
              <a:gd name="T14" fmla="*/ 1999 w 2079"/>
              <a:gd name="T15" fmla="*/ 357 h 1920"/>
              <a:gd name="T16" fmla="*/ 1722 w 2079"/>
              <a:gd name="T17" fmla="*/ 80 h 1920"/>
              <a:gd name="T18" fmla="*/ 757 w 2079"/>
              <a:gd name="T19" fmla="*/ 80 h 1920"/>
              <a:gd name="T20" fmla="*/ 479 w 2079"/>
              <a:gd name="T21" fmla="*/ 357 h 1920"/>
              <a:gd name="T22" fmla="*/ 1879 w 2079"/>
              <a:gd name="T23" fmla="*/ 1480 h 1920"/>
              <a:gd name="T24" fmla="*/ 1759 w 2079"/>
              <a:gd name="T25" fmla="*/ 1400 h 1920"/>
              <a:gd name="T26" fmla="*/ 1799 w 2079"/>
              <a:gd name="T27" fmla="*/ 1123 h 1920"/>
              <a:gd name="T28" fmla="*/ 1759 w 2079"/>
              <a:gd name="T29" fmla="*/ 800 h 1920"/>
              <a:gd name="T30" fmla="*/ 1039 w 2079"/>
              <a:gd name="T31" fmla="*/ 600 h 1920"/>
              <a:gd name="T32" fmla="*/ 199 w 2079"/>
              <a:gd name="T33" fmla="*/ 800 h 1920"/>
              <a:gd name="T34" fmla="*/ 1879 w 2079"/>
              <a:gd name="T35" fmla="*/ 440 h 1920"/>
              <a:gd name="T36" fmla="*/ 1799 w 2079"/>
              <a:gd name="T37" fmla="*/ 797 h 1920"/>
              <a:gd name="T38" fmla="*/ 1522 w 2079"/>
              <a:gd name="T39" fmla="*/ 520 h 1920"/>
              <a:gd name="T40" fmla="*/ 557 w 2079"/>
              <a:gd name="T41" fmla="*/ 520 h 1920"/>
              <a:gd name="T42" fmla="*/ 279 w 2079"/>
              <a:gd name="T43" fmla="*/ 797 h 1920"/>
              <a:gd name="T44" fmla="*/ 1679 w 2079"/>
              <a:gd name="T45" fmla="*/ 1920 h 1920"/>
              <a:gd name="T46" fmla="*/ 0 w 2079"/>
              <a:gd name="T47" fmla="*/ 880 h 1920"/>
              <a:gd name="T48" fmla="*/ 1322 w 2079"/>
              <a:gd name="T49" fmla="*/ 960 h 1920"/>
              <a:gd name="T50" fmla="*/ 1599 w 2079"/>
              <a:gd name="T51" fmla="*/ 960 h 1920"/>
              <a:gd name="T52" fmla="*/ 1599 w 2079"/>
              <a:gd name="T53" fmla="*/ 1562 h 1920"/>
              <a:gd name="T54" fmla="*/ 1599 w 2079"/>
              <a:gd name="T55" fmla="*/ 1840 h 1920"/>
              <a:gd name="T56" fmla="*/ 357 w 2079"/>
              <a:gd name="T57" fmla="*/ 1840 h 1920"/>
              <a:gd name="T58" fmla="*/ 80 w 2079"/>
              <a:gd name="T59" fmla="*/ 1840 h 1920"/>
              <a:gd name="T60" fmla="*/ 80 w 2079"/>
              <a:gd name="T61" fmla="*/ 1237 h 1920"/>
              <a:gd name="T62" fmla="*/ 80 w 2079"/>
              <a:gd name="T63" fmla="*/ 960 h 1920"/>
              <a:gd name="T64" fmla="*/ 839 w 2079"/>
              <a:gd name="T65" fmla="*/ 1040 h 1920"/>
              <a:gd name="T66" fmla="*/ 839 w 2079"/>
              <a:gd name="T67" fmla="*/ 1760 h 1920"/>
              <a:gd name="T68" fmla="*/ 839 w 2079"/>
              <a:gd name="T69" fmla="*/ 104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9" h="1920">
                <a:moveTo>
                  <a:pt x="2079" y="0"/>
                </a:moveTo>
                <a:cubicBezTo>
                  <a:pt x="2079" y="1040"/>
                  <a:pt x="2079" y="1040"/>
                  <a:pt x="2079" y="1040"/>
                </a:cubicBezTo>
                <a:cubicBezTo>
                  <a:pt x="1958" y="1040"/>
                  <a:pt x="1958" y="1040"/>
                  <a:pt x="1958" y="1040"/>
                </a:cubicBezTo>
                <a:cubicBezTo>
                  <a:pt x="1958" y="960"/>
                  <a:pt x="1958" y="960"/>
                  <a:pt x="1958" y="960"/>
                </a:cubicBezTo>
                <a:cubicBezTo>
                  <a:pt x="1999" y="960"/>
                  <a:pt x="1999" y="960"/>
                  <a:pt x="1999" y="960"/>
                </a:cubicBezTo>
                <a:cubicBezTo>
                  <a:pt x="1999" y="683"/>
                  <a:pt x="1999" y="683"/>
                  <a:pt x="1999" y="683"/>
                </a:cubicBezTo>
                <a:cubicBezTo>
                  <a:pt x="1985" y="684"/>
                  <a:pt x="1971" y="687"/>
                  <a:pt x="1958" y="690"/>
                </a:cubicBezTo>
                <a:cubicBezTo>
                  <a:pt x="1958" y="360"/>
                  <a:pt x="1958" y="360"/>
                  <a:pt x="1958" y="360"/>
                </a:cubicBezTo>
                <a:cubicBezTo>
                  <a:pt x="1526" y="360"/>
                  <a:pt x="1526" y="360"/>
                  <a:pt x="1526" y="360"/>
                </a:cubicBezTo>
                <a:cubicBezTo>
                  <a:pt x="1475" y="246"/>
                  <a:pt x="1369" y="160"/>
                  <a:pt x="1239" y="160"/>
                </a:cubicBezTo>
                <a:cubicBezTo>
                  <a:pt x="1109" y="160"/>
                  <a:pt x="1003" y="246"/>
                  <a:pt x="952" y="360"/>
                </a:cubicBezTo>
                <a:cubicBezTo>
                  <a:pt x="399" y="360"/>
                  <a:pt x="399" y="360"/>
                  <a:pt x="399" y="360"/>
                </a:cubicBezTo>
                <a:cubicBezTo>
                  <a:pt x="399" y="0"/>
                  <a:pt x="399" y="0"/>
                  <a:pt x="399" y="0"/>
                </a:cubicBezTo>
                <a:lnTo>
                  <a:pt x="2079" y="0"/>
                </a:lnTo>
                <a:close/>
                <a:moveTo>
                  <a:pt x="1722" y="80"/>
                </a:moveTo>
                <a:cubicBezTo>
                  <a:pt x="1740" y="225"/>
                  <a:pt x="1854" y="339"/>
                  <a:pt x="1999" y="357"/>
                </a:cubicBezTo>
                <a:cubicBezTo>
                  <a:pt x="1999" y="80"/>
                  <a:pt x="1999" y="80"/>
                  <a:pt x="1999" y="80"/>
                </a:cubicBezTo>
                <a:lnTo>
                  <a:pt x="1722" y="80"/>
                </a:lnTo>
                <a:close/>
                <a:moveTo>
                  <a:pt x="479" y="357"/>
                </a:moveTo>
                <a:cubicBezTo>
                  <a:pt x="624" y="339"/>
                  <a:pt x="739" y="225"/>
                  <a:pt x="757" y="80"/>
                </a:cubicBezTo>
                <a:cubicBezTo>
                  <a:pt x="479" y="80"/>
                  <a:pt x="479" y="80"/>
                  <a:pt x="479" y="80"/>
                </a:cubicBezTo>
                <a:lnTo>
                  <a:pt x="479" y="357"/>
                </a:lnTo>
                <a:close/>
                <a:moveTo>
                  <a:pt x="1879" y="440"/>
                </a:moveTo>
                <a:cubicBezTo>
                  <a:pt x="1879" y="1480"/>
                  <a:pt x="1879" y="1480"/>
                  <a:pt x="1879" y="1480"/>
                </a:cubicBezTo>
                <a:cubicBezTo>
                  <a:pt x="1759" y="1480"/>
                  <a:pt x="1759" y="1480"/>
                  <a:pt x="1759" y="1480"/>
                </a:cubicBezTo>
                <a:cubicBezTo>
                  <a:pt x="1759" y="1400"/>
                  <a:pt x="1759" y="1400"/>
                  <a:pt x="1759" y="1400"/>
                </a:cubicBezTo>
                <a:cubicBezTo>
                  <a:pt x="1799" y="1400"/>
                  <a:pt x="1799" y="1400"/>
                  <a:pt x="1799" y="1400"/>
                </a:cubicBezTo>
                <a:cubicBezTo>
                  <a:pt x="1799" y="1123"/>
                  <a:pt x="1799" y="1123"/>
                  <a:pt x="1799" y="1123"/>
                </a:cubicBezTo>
                <a:cubicBezTo>
                  <a:pt x="1785" y="1124"/>
                  <a:pt x="1771" y="1127"/>
                  <a:pt x="1759" y="1130"/>
                </a:cubicBezTo>
                <a:cubicBezTo>
                  <a:pt x="1759" y="800"/>
                  <a:pt x="1759" y="800"/>
                  <a:pt x="1759" y="800"/>
                </a:cubicBezTo>
                <a:cubicBezTo>
                  <a:pt x="1326" y="800"/>
                  <a:pt x="1326" y="800"/>
                  <a:pt x="1326" y="800"/>
                </a:cubicBezTo>
                <a:cubicBezTo>
                  <a:pt x="1275" y="686"/>
                  <a:pt x="1169" y="600"/>
                  <a:pt x="1039" y="600"/>
                </a:cubicBezTo>
                <a:cubicBezTo>
                  <a:pt x="909" y="600"/>
                  <a:pt x="803" y="686"/>
                  <a:pt x="752" y="800"/>
                </a:cubicBezTo>
                <a:cubicBezTo>
                  <a:pt x="199" y="800"/>
                  <a:pt x="199" y="800"/>
                  <a:pt x="199" y="800"/>
                </a:cubicBezTo>
                <a:cubicBezTo>
                  <a:pt x="199" y="440"/>
                  <a:pt x="199" y="440"/>
                  <a:pt x="199" y="440"/>
                </a:cubicBezTo>
                <a:lnTo>
                  <a:pt x="1879" y="440"/>
                </a:lnTo>
                <a:close/>
                <a:moveTo>
                  <a:pt x="1522" y="520"/>
                </a:moveTo>
                <a:cubicBezTo>
                  <a:pt x="1540" y="665"/>
                  <a:pt x="1654" y="779"/>
                  <a:pt x="1799" y="797"/>
                </a:cubicBezTo>
                <a:cubicBezTo>
                  <a:pt x="1799" y="520"/>
                  <a:pt x="1799" y="520"/>
                  <a:pt x="1799" y="520"/>
                </a:cubicBezTo>
                <a:lnTo>
                  <a:pt x="1522" y="520"/>
                </a:lnTo>
                <a:close/>
                <a:moveTo>
                  <a:pt x="279" y="797"/>
                </a:moveTo>
                <a:cubicBezTo>
                  <a:pt x="424" y="779"/>
                  <a:pt x="539" y="665"/>
                  <a:pt x="557" y="520"/>
                </a:cubicBezTo>
                <a:cubicBezTo>
                  <a:pt x="279" y="520"/>
                  <a:pt x="279" y="520"/>
                  <a:pt x="279" y="520"/>
                </a:cubicBezTo>
                <a:lnTo>
                  <a:pt x="279" y="797"/>
                </a:lnTo>
                <a:close/>
                <a:moveTo>
                  <a:pt x="1679" y="880"/>
                </a:moveTo>
                <a:cubicBezTo>
                  <a:pt x="1679" y="1920"/>
                  <a:pt x="1679" y="1920"/>
                  <a:pt x="1679" y="1920"/>
                </a:cubicBezTo>
                <a:cubicBezTo>
                  <a:pt x="0" y="1920"/>
                  <a:pt x="0" y="1920"/>
                  <a:pt x="0" y="1920"/>
                </a:cubicBezTo>
                <a:cubicBezTo>
                  <a:pt x="0" y="880"/>
                  <a:pt x="0" y="880"/>
                  <a:pt x="0" y="880"/>
                </a:cubicBezTo>
                <a:lnTo>
                  <a:pt x="1679" y="880"/>
                </a:lnTo>
                <a:close/>
                <a:moveTo>
                  <a:pt x="1322" y="960"/>
                </a:moveTo>
                <a:cubicBezTo>
                  <a:pt x="1340" y="1104"/>
                  <a:pt x="1454" y="1219"/>
                  <a:pt x="1599" y="1237"/>
                </a:cubicBezTo>
                <a:cubicBezTo>
                  <a:pt x="1599" y="960"/>
                  <a:pt x="1599" y="960"/>
                  <a:pt x="1599" y="960"/>
                </a:cubicBezTo>
                <a:lnTo>
                  <a:pt x="1322" y="960"/>
                </a:lnTo>
                <a:close/>
                <a:moveTo>
                  <a:pt x="1599" y="1562"/>
                </a:moveTo>
                <a:cubicBezTo>
                  <a:pt x="1454" y="1581"/>
                  <a:pt x="1340" y="1695"/>
                  <a:pt x="1322" y="1840"/>
                </a:cubicBezTo>
                <a:cubicBezTo>
                  <a:pt x="1599" y="1840"/>
                  <a:pt x="1599" y="1840"/>
                  <a:pt x="1599" y="1840"/>
                </a:cubicBezTo>
                <a:lnTo>
                  <a:pt x="1599" y="1562"/>
                </a:lnTo>
                <a:close/>
                <a:moveTo>
                  <a:pt x="357" y="1840"/>
                </a:moveTo>
                <a:cubicBezTo>
                  <a:pt x="339" y="1695"/>
                  <a:pt x="224" y="1581"/>
                  <a:pt x="80" y="1562"/>
                </a:cubicBezTo>
                <a:cubicBezTo>
                  <a:pt x="80" y="1840"/>
                  <a:pt x="80" y="1840"/>
                  <a:pt x="80" y="1840"/>
                </a:cubicBezTo>
                <a:lnTo>
                  <a:pt x="357" y="1840"/>
                </a:lnTo>
                <a:close/>
                <a:moveTo>
                  <a:pt x="80" y="1237"/>
                </a:moveTo>
                <a:cubicBezTo>
                  <a:pt x="224" y="1219"/>
                  <a:pt x="339" y="1105"/>
                  <a:pt x="357" y="960"/>
                </a:cubicBezTo>
                <a:cubicBezTo>
                  <a:pt x="80" y="960"/>
                  <a:pt x="80" y="960"/>
                  <a:pt x="80" y="960"/>
                </a:cubicBezTo>
                <a:lnTo>
                  <a:pt x="80" y="1237"/>
                </a:lnTo>
                <a:close/>
                <a:moveTo>
                  <a:pt x="839" y="1040"/>
                </a:moveTo>
                <a:cubicBezTo>
                  <a:pt x="647" y="1040"/>
                  <a:pt x="519" y="1219"/>
                  <a:pt x="519" y="1400"/>
                </a:cubicBezTo>
                <a:cubicBezTo>
                  <a:pt x="519" y="1581"/>
                  <a:pt x="647" y="1760"/>
                  <a:pt x="839" y="1760"/>
                </a:cubicBezTo>
                <a:cubicBezTo>
                  <a:pt x="1031" y="1760"/>
                  <a:pt x="1159" y="1581"/>
                  <a:pt x="1159" y="1400"/>
                </a:cubicBezTo>
                <a:cubicBezTo>
                  <a:pt x="1159" y="1219"/>
                  <a:pt x="1031" y="1040"/>
                  <a:pt x="839" y="104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1333"/>
          </a:p>
        </p:txBody>
      </p:sp>
      <p:sp>
        <p:nvSpPr>
          <p:cNvPr id="17" name="Freeform 51">
            <a:extLst>
              <a:ext uri="{FF2B5EF4-FFF2-40B4-BE49-F238E27FC236}">
                <a16:creationId xmlns:a16="http://schemas.microsoft.com/office/drawing/2014/main" id="{A71FA7ED-D430-4027-8790-ECC36D6DCA20}"/>
              </a:ext>
            </a:extLst>
          </p:cNvPr>
          <p:cNvSpPr>
            <a:spLocks noChangeAspect="1" noEditPoints="1"/>
          </p:cNvSpPr>
          <p:nvPr>
            <p:custDataLst>
              <p:tags r:id="rId9"/>
            </p:custDataLst>
          </p:nvPr>
        </p:nvSpPr>
        <p:spPr bwMode="auto">
          <a:xfrm>
            <a:off x="4234036" y="5193597"/>
            <a:ext cx="1169293" cy="822767"/>
          </a:xfrm>
          <a:custGeom>
            <a:avLst/>
            <a:gdLst>
              <a:gd name="T0" fmla="*/ 1680 w 2160"/>
              <a:gd name="T1" fmla="*/ 480 h 1520"/>
              <a:gd name="T2" fmla="*/ 1680 w 2160"/>
              <a:gd name="T3" fmla="*/ 1520 h 1520"/>
              <a:gd name="T4" fmla="*/ 0 w 2160"/>
              <a:gd name="T5" fmla="*/ 1520 h 1520"/>
              <a:gd name="T6" fmla="*/ 0 w 2160"/>
              <a:gd name="T7" fmla="*/ 480 h 1520"/>
              <a:gd name="T8" fmla="*/ 1680 w 2160"/>
              <a:gd name="T9" fmla="*/ 480 h 1520"/>
              <a:gd name="T10" fmla="*/ 1323 w 2160"/>
              <a:gd name="T11" fmla="*/ 560 h 1520"/>
              <a:gd name="T12" fmla="*/ 1600 w 2160"/>
              <a:gd name="T13" fmla="*/ 837 h 1520"/>
              <a:gd name="T14" fmla="*/ 1600 w 2160"/>
              <a:gd name="T15" fmla="*/ 560 h 1520"/>
              <a:gd name="T16" fmla="*/ 1323 w 2160"/>
              <a:gd name="T17" fmla="*/ 560 h 1520"/>
              <a:gd name="T18" fmla="*/ 1600 w 2160"/>
              <a:gd name="T19" fmla="*/ 1163 h 1520"/>
              <a:gd name="T20" fmla="*/ 1323 w 2160"/>
              <a:gd name="T21" fmla="*/ 1440 h 1520"/>
              <a:gd name="T22" fmla="*/ 1600 w 2160"/>
              <a:gd name="T23" fmla="*/ 1440 h 1520"/>
              <a:gd name="T24" fmla="*/ 1600 w 2160"/>
              <a:gd name="T25" fmla="*/ 1163 h 1520"/>
              <a:gd name="T26" fmla="*/ 357 w 2160"/>
              <a:gd name="T27" fmla="*/ 1440 h 1520"/>
              <a:gd name="T28" fmla="*/ 80 w 2160"/>
              <a:gd name="T29" fmla="*/ 1163 h 1520"/>
              <a:gd name="T30" fmla="*/ 80 w 2160"/>
              <a:gd name="T31" fmla="*/ 1440 h 1520"/>
              <a:gd name="T32" fmla="*/ 357 w 2160"/>
              <a:gd name="T33" fmla="*/ 1440 h 1520"/>
              <a:gd name="T34" fmla="*/ 80 w 2160"/>
              <a:gd name="T35" fmla="*/ 837 h 1520"/>
              <a:gd name="T36" fmla="*/ 357 w 2160"/>
              <a:gd name="T37" fmla="*/ 560 h 1520"/>
              <a:gd name="T38" fmla="*/ 80 w 2160"/>
              <a:gd name="T39" fmla="*/ 560 h 1520"/>
              <a:gd name="T40" fmla="*/ 80 w 2160"/>
              <a:gd name="T41" fmla="*/ 837 h 1520"/>
              <a:gd name="T42" fmla="*/ 840 w 2160"/>
              <a:gd name="T43" fmla="*/ 640 h 1520"/>
              <a:gd name="T44" fmla="*/ 520 w 2160"/>
              <a:gd name="T45" fmla="*/ 1000 h 1520"/>
              <a:gd name="T46" fmla="*/ 840 w 2160"/>
              <a:gd name="T47" fmla="*/ 1360 h 1520"/>
              <a:gd name="T48" fmla="*/ 1160 w 2160"/>
              <a:gd name="T49" fmla="*/ 1000 h 1520"/>
              <a:gd name="T50" fmla="*/ 840 w 2160"/>
              <a:gd name="T51" fmla="*/ 640 h 1520"/>
              <a:gd name="T52" fmla="*/ 1840 w 2160"/>
              <a:gd name="T53" fmla="*/ 320 h 1520"/>
              <a:gd name="T54" fmla="*/ 1840 w 2160"/>
              <a:gd name="T55" fmla="*/ 1280 h 1520"/>
              <a:gd name="T56" fmla="*/ 1760 w 2160"/>
              <a:gd name="T57" fmla="*/ 1280 h 1520"/>
              <a:gd name="T58" fmla="*/ 1760 w 2160"/>
              <a:gd name="T59" fmla="*/ 400 h 1520"/>
              <a:gd name="T60" fmla="*/ 320 w 2160"/>
              <a:gd name="T61" fmla="*/ 400 h 1520"/>
              <a:gd name="T62" fmla="*/ 320 w 2160"/>
              <a:gd name="T63" fmla="*/ 320 h 1520"/>
              <a:gd name="T64" fmla="*/ 1840 w 2160"/>
              <a:gd name="T65" fmla="*/ 320 h 1520"/>
              <a:gd name="T66" fmla="*/ 2000 w 2160"/>
              <a:gd name="T67" fmla="*/ 160 h 1520"/>
              <a:gd name="T68" fmla="*/ 2000 w 2160"/>
              <a:gd name="T69" fmla="*/ 1040 h 1520"/>
              <a:gd name="T70" fmla="*/ 1920 w 2160"/>
              <a:gd name="T71" fmla="*/ 1040 h 1520"/>
              <a:gd name="T72" fmla="*/ 1920 w 2160"/>
              <a:gd name="T73" fmla="*/ 240 h 1520"/>
              <a:gd name="T74" fmla="*/ 640 w 2160"/>
              <a:gd name="T75" fmla="*/ 240 h 1520"/>
              <a:gd name="T76" fmla="*/ 640 w 2160"/>
              <a:gd name="T77" fmla="*/ 160 h 1520"/>
              <a:gd name="T78" fmla="*/ 2000 w 2160"/>
              <a:gd name="T79" fmla="*/ 160 h 1520"/>
              <a:gd name="T80" fmla="*/ 2160 w 2160"/>
              <a:gd name="T81" fmla="*/ 0 h 1520"/>
              <a:gd name="T82" fmla="*/ 2160 w 2160"/>
              <a:gd name="T83" fmla="*/ 760 h 1520"/>
              <a:gd name="T84" fmla="*/ 2080 w 2160"/>
              <a:gd name="T85" fmla="*/ 760 h 1520"/>
              <a:gd name="T86" fmla="*/ 2080 w 2160"/>
              <a:gd name="T87" fmla="*/ 80 h 1520"/>
              <a:gd name="T88" fmla="*/ 960 w 2160"/>
              <a:gd name="T89" fmla="*/ 80 h 1520"/>
              <a:gd name="T90" fmla="*/ 960 w 2160"/>
              <a:gd name="T91" fmla="*/ 0 h 1520"/>
              <a:gd name="T92" fmla="*/ 2160 w 2160"/>
              <a:gd name="T9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0" h="1520">
                <a:moveTo>
                  <a:pt x="1680" y="480"/>
                </a:moveTo>
                <a:cubicBezTo>
                  <a:pt x="1680" y="1520"/>
                  <a:pt x="1680" y="1520"/>
                  <a:pt x="1680" y="1520"/>
                </a:cubicBezTo>
                <a:cubicBezTo>
                  <a:pt x="0" y="1520"/>
                  <a:pt x="0" y="1520"/>
                  <a:pt x="0" y="1520"/>
                </a:cubicBezTo>
                <a:cubicBezTo>
                  <a:pt x="0" y="480"/>
                  <a:pt x="0" y="480"/>
                  <a:pt x="0" y="480"/>
                </a:cubicBezTo>
                <a:lnTo>
                  <a:pt x="1680" y="480"/>
                </a:lnTo>
                <a:close/>
                <a:moveTo>
                  <a:pt x="1323" y="560"/>
                </a:moveTo>
                <a:cubicBezTo>
                  <a:pt x="1341" y="704"/>
                  <a:pt x="1456" y="819"/>
                  <a:pt x="1600" y="837"/>
                </a:cubicBezTo>
                <a:cubicBezTo>
                  <a:pt x="1600" y="560"/>
                  <a:pt x="1600" y="560"/>
                  <a:pt x="1600" y="560"/>
                </a:cubicBezTo>
                <a:lnTo>
                  <a:pt x="1323" y="560"/>
                </a:lnTo>
                <a:close/>
                <a:moveTo>
                  <a:pt x="1600" y="1163"/>
                </a:moveTo>
                <a:cubicBezTo>
                  <a:pt x="1456" y="1181"/>
                  <a:pt x="1341" y="1296"/>
                  <a:pt x="1323" y="1440"/>
                </a:cubicBezTo>
                <a:cubicBezTo>
                  <a:pt x="1600" y="1440"/>
                  <a:pt x="1600" y="1440"/>
                  <a:pt x="1600" y="1440"/>
                </a:cubicBezTo>
                <a:lnTo>
                  <a:pt x="1600" y="1163"/>
                </a:lnTo>
                <a:close/>
                <a:moveTo>
                  <a:pt x="357" y="1440"/>
                </a:moveTo>
                <a:cubicBezTo>
                  <a:pt x="339" y="1295"/>
                  <a:pt x="225" y="1181"/>
                  <a:pt x="80" y="1163"/>
                </a:cubicBezTo>
                <a:cubicBezTo>
                  <a:pt x="80" y="1440"/>
                  <a:pt x="80" y="1440"/>
                  <a:pt x="80" y="1440"/>
                </a:cubicBezTo>
                <a:lnTo>
                  <a:pt x="357" y="1440"/>
                </a:lnTo>
                <a:close/>
                <a:moveTo>
                  <a:pt x="80" y="837"/>
                </a:moveTo>
                <a:cubicBezTo>
                  <a:pt x="225" y="819"/>
                  <a:pt x="339" y="705"/>
                  <a:pt x="357" y="560"/>
                </a:cubicBezTo>
                <a:cubicBezTo>
                  <a:pt x="80" y="560"/>
                  <a:pt x="80" y="560"/>
                  <a:pt x="80" y="560"/>
                </a:cubicBezTo>
                <a:lnTo>
                  <a:pt x="80" y="837"/>
                </a:lnTo>
                <a:close/>
                <a:moveTo>
                  <a:pt x="840" y="640"/>
                </a:moveTo>
                <a:cubicBezTo>
                  <a:pt x="648" y="640"/>
                  <a:pt x="520" y="819"/>
                  <a:pt x="520" y="1000"/>
                </a:cubicBezTo>
                <a:cubicBezTo>
                  <a:pt x="520" y="1181"/>
                  <a:pt x="648" y="1360"/>
                  <a:pt x="840" y="1360"/>
                </a:cubicBezTo>
                <a:cubicBezTo>
                  <a:pt x="1032" y="1360"/>
                  <a:pt x="1160" y="1181"/>
                  <a:pt x="1160" y="1000"/>
                </a:cubicBezTo>
                <a:cubicBezTo>
                  <a:pt x="1160" y="819"/>
                  <a:pt x="1032" y="640"/>
                  <a:pt x="840" y="640"/>
                </a:cubicBezTo>
                <a:close/>
                <a:moveTo>
                  <a:pt x="1840" y="320"/>
                </a:moveTo>
                <a:cubicBezTo>
                  <a:pt x="1840" y="1280"/>
                  <a:pt x="1840" y="1280"/>
                  <a:pt x="1840" y="1280"/>
                </a:cubicBezTo>
                <a:cubicBezTo>
                  <a:pt x="1760" y="1280"/>
                  <a:pt x="1760" y="1280"/>
                  <a:pt x="1760" y="1280"/>
                </a:cubicBezTo>
                <a:cubicBezTo>
                  <a:pt x="1760" y="987"/>
                  <a:pt x="1760" y="693"/>
                  <a:pt x="1760" y="400"/>
                </a:cubicBezTo>
                <a:cubicBezTo>
                  <a:pt x="320" y="400"/>
                  <a:pt x="320" y="400"/>
                  <a:pt x="320" y="400"/>
                </a:cubicBezTo>
                <a:cubicBezTo>
                  <a:pt x="320" y="320"/>
                  <a:pt x="320" y="320"/>
                  <a:pt x="320" y="320"/>
                </a:cubicBezTo>
                <a:lnTo>
                  <a:pt x="1840" y="320"/>
                </a:lnTo>
                <a:close/>
                <a:moveTo>
                  <a:pt x="2000" y="160"/>
                </a:moveTo>
                <a:cubicBezTo>
                  <a:pt x="2000" y="1040"/>
                  <a:pt x="2000" y="1040"/>
                  <a:pt x="2000" y="1040"/>
                </a:cubicBezTo>
                <a:cubicBezTo>
                  <a:pt x="1920" y="1040"/>
                  <a:pt x="1920" y="1040"/>
                  <a:pt x="1920" y="1040"/>
                </a:cubicBezTo>
                <a:cubicBezTo>
                  <a:pt x="1920" y="240"/>
                  <a:pt x="1920" y="240"/>
                  <a:pt x="1920" y="240"/>
                </a:cubicBezTo>
                <a:cubicBezTo>
                  <a:pt x="640" y="240"/>
                  <a:pt x="640" y="240"/>
                  <a:pt x="640" y="240"/>
                </a:cubicBezTo>
                <a:cubicBezTo>
                  <a:pt x="640" y="160"/>
                  <a:pt x="640" y="160"/>
                  <a:pt x="640" y="160"/>
                </a:cubicBezTo>
                <a:lnTo>
                  <a:pt x="2000" y="160"/>
                </a:lnTo>
                <a:close/>
                <a:moveTo>
                  <a:pt x="2160" y="0"/>
                </a:moveTo>
                <a:cubicBezTo>
                  <a:pt x="2160" y="760"/>
                  <a:pt x="2160" y="760"/>
                  <a:pt x="2160" y="760"/>
                </a:cubicBezTo>
                <a:cubicBezTo>
                  <a:pt x="2080" y="760"/>
                  <a:pt x="2080" y="760"/>
                  <a:pt x="2080" y="760"/>
                </a:cubicBezTo>
                <a:cubicBezTo>
                  <a:pt x="2080" y="80"/>
                  <a:pt x="2080" y="80"/>
                  <a:pt x="2080" y="80"/>
                </a:cubicBezTo>
                <a:cubicBezTo>
                  <a:pt x="960" y="80"/>
                  <a:pt x="960" y="80"/>
                  <a:pt x="960" y="80"/>
                </a:cubicBezTo>
                <a:cubicBezTo>
                  <a:pt x="960" y="0"/>
                  <a:pt x="960" y="0"/>
                  <a:pt x="960" y="0"/>
                </a:cubicBezTo>
                <a:lnTo>
                  <a:pt x="2160" y="0"/>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 name="Arrow: Right 2">
            <a:extLst>
              <a:ext uri="{FF2B5EF4-FFF2-40B4-BE49-F238E27FC236}">
                <a16:creationId xmlns:a16="http://schemas.microsoft.com/office/drawing/2014/main" id="{C85DCF21-9630-4554-8B74-BCC76AB715C1}"/>
              </a:ext>
            </a:extLst>
          </p:cNvPr>
          <p:cNvSpPr/>
          <p:nvPr/>
        </p:nvSpPr>
        <p:spPr>
          <a:xfrm>
            <a:off x="2155371" y="5561468"/>
            <a:ext cx="270588" cy="1955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8" name="Arrow: Right 17">
            <a:extLst>
              <a:ext uri="{FF2B5EF4-FFF2-40B4-BE49-F238E27FC236}">
                <a16:creationId xmlns:a16="http://schemas.microsoft.com/office/drawing/2014/main" id="{899C85F5-1050-4B25-9727-32E7D430F74A}"/>
              </a:ext>
            </a:extLst>
          </p:cNvPr>
          <p:cNvSpPr/>
          <p:nvPr/>
        </p:nvSpPr>
        <p:spPr>
          <a:xfrm>
            <a:off x="3755500" y="5565001"/>
            <a:ext cx="270588" cy="1955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Tree>
    <p:extLst>
      <p:ext uri="{BB962C8B-B14F-4D97-AF65-F5344CB8AC3E}">
        <p14:creationId xmlns:p14="http://schemas.microsoft.com/office/powerpoint/2010/main" val="3271890010"/>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808408962"/>
              </p:ext>
            </p:extLst>
          </p:nvPr>
        </p:nvGraphicFramePr>
        <p:xfrm>
          <a:off x="3621282" y="1117672"/>
          <a:ext cx="8504768" cy="4480137"/>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919059" y="423993"/>
            <a:ext cx="5867607" cy="768107"/>
          </a:xfrm>
        </p:spPr>
        <p:txBody>
          <a:bodyPr/>
          <a:lstStyle/>
          <a:p>
            <a:r>
              <a:rPr lang="hu-HU" sz="2800" dirty="0"/>
              <a:t>A TV mint hirdetési csatorna</a:t>
            </a:r>
            <a:br>
              <a:rPr lang="hu-HU" sz="3200" dirty="0"/>
            </a:br>
            <a:endParaRPr lang="hu-HU" sz="1200" dirty="0"/>
          </a:p>
        </p:txBody>
      </p:sp>
      <p:sp>
        <p:nvSpPr>
          <p:cNvPr id="15" name="Téglalap 14"/>
          <p:cNvSpPr/>
          <p:nvPr/>
        </p:nvSpPr>
        <p:spPr>
          <a:xfrm>
            <a:off x="431215" y="6156894"/>
            <a:ext cx="9808160" cy="451405"/>
          </a:xfrm>
          <a:prstGeom prst="rect">
            <a:avLst/>
          </a:prstGeom>
        </p:spPr>
        <p:txBody>
          <a:bodyPr vert="horz" lIns="0" tIns="0" rIns="0" bIns="48000" rtlCol="0" anchor="b" anchorCtr="0">
            <a:noAutofit/>
          </a:bodyPr>
          <a:lstStyle/>
          <a:p>
            <a:r>
              <a:rPr lang="hu-HU" sz="800" dirty="0">
                <a:solidFill>
                  <a:schemeClr val="tx1">
                    <a:lumMod val="75000"/>
                  </a:schemeClr>
                </a:solidFill>
              </a:rPr>
              <a:t>A televízióról mint hirdetési felületről sok vélemény fogalmazódik meg. Az alábbiakat magyarországi szakértők mondták a televízióról. Kérem, mondja meg, mennyire ért egyet a következő állításokkal (1-4 skála)!</a:t>
            </a:r>
          </a:p>
        </p:txBody>
      </p:sp>
      <p:graphicFrame>
        <p:nvGraphicFramePr>
          <p:cNvPr id="4" name="Diagram 3"/>
          <p:cNvGraphicFramePr/>
          <p:nvPr>
            <p:extLst>
              <p:ext uri="{D42A27DB-BD31-4B8C-83A1-F6EECF244321}">
                <p14:modId xmlns:p14="http://schemas.microsoft.com/office/powerpoint/2010/main" val="2033748660"/>
              </p:ext>
            </p:extLst>
          </p:nvPr>
        </p:nvGraphicFramePr>
        <p:xfrm>
          <a:off x="-145959" y="1111038"/>
          <a:ext cx="8504768" cy="4480137"/>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Egyetértők aránya, %</a:t>
            </a:r>
          </a:p>
        </p:txBody>
      </p:sp>
      <p:sp>
        <p:nvSpPr>
          <p:cNvPr id="17" name="Szövegdoboz 16"/>
          <p:cNvSpPr txBox="1"/>
          <p:nvPr/>
        </p:nvSpPr>
        <p:spPr>
          <a:xfrm>
            <a:off x="399843" y="5347252"/>
            <a:ext cx="11360735" cy="976573"/>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hu-HU" sz="1200" dirty="0"/>
              <a:t>A TV hirdetés hatékonyságával a kvantitatív kutatás résztvevői is egyetértettek. Osztatlan vélemény, hogy a tévé </a:t>
            </a:r>
            <a:r>
              <a:rPr lang="hu-HU" sz="1200" dirty="0" err="1"/>
              <a:t>reachépítésben</a:t>
            </a:r>
            <a:r>
              <a:rPr lang="hu-HU" sz="1200" dirty="0"/>
              <a:t> verhetetlen és hogy a többi médiatípust is támogatja egy kampányban. A televíziós hirdetések megtérülése is aránylag széles körben elismert.</a:t>
            </a:r>
          </a:p>
          <a:p>
            <a:pPr>
              <a:lnSpc>
                <a:spcPct val="125000"/>
              </a:lnSpc>
              <a:buClr>
                <a:schemeClr val="tx2"/>
              </a:buClr>
            </a:pPr>
            <a:r>
              <a:rPr lang="hu-HU" sz="1200" dirty="0"/>
              <a:t>Drámai viszont az eltérés a televízió olcsóságát illetően a két célcsoport között. A teljesen egyetértők 61 </a:t>
            </a:r>
            <a:r>
              <a:rPr lang="hu-HU" sz="1200" dirty="0" err="1"/>
              <a:t>vs</a:t>
            </a:r>
            <a:r>
              <a:rPr lang="hu-HU" sz="1200" dirty="0"/>
              <a:t>. 14 százalékos aránya egészen durva eltérést mutat.</a:t>
            </a:r>
          </a:p>
          <a:p>
            <a:pPr>
              <a:lnSpc>
                <a:spcPct val="125000"/>
              </a:lnSpc>
              <a:buClr>
                <a:schemeClr val="tx2"/>
              </a:buClr>
            </a:pPr>
            <a:r>
              <a:rPr lang="hu-HU" sz="1200" dirty="0"/>
              <a:t>A válaszadók nagy többsége inkább lehetőségnek, mint veszélynek érzi a terjedő </a:t>
            </a:r>
            <a:r>
              <a:rPr lang="hu-HU" sz="1200" dirty="0" err="1"/>
              <a:t>multitaskingot</a:t>
            </a:r>
            <a:r>
              <a:rPr lang="hu-HU" sz="1200" dirty="0"/>
              <a:t> a tévénézés során.  </a:t>
            </a:r>
          </a:p>
        </p:txBody>
      </p:sp>
    </p:spTree>
    <p:extLst>
      <p:ext uri="{BB962C8B-B14F-4D97-AF65-F5344CB8AC3E}">
        <p14:creationId xmlns:p14="http://schemas.microsoft.com/office/powerpoint/2010/main" val="36095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5F3E29E4-0979-4FCA-B4C5-5FC6044C982A}" type="slidenum">
              <a:rPr lang="en-US" smtClean="0"/>
              <a:pPr/>
              <a:t>2</a:t>
            </a:fld>
            <a:endParaRPr lang="en-US"/>
          </a:p>
        </p:txBody>
      </p:sp>
      <p:sp>
        <p:nvSpPr>
          <p:cNvPr id="8" name="Title 7"/>
          <p:cNvSpPr>
            <a:spLocks noGrp="1"/>
          </p:cNvSpPr>
          <p:nvPr>
            <p:ph type="title"/>
          </p:nvPr>
        </p:nvSpPr>
        <p:spPr/>
        <p:txBody>
          <a:bodyPr/>
          <a:lstStyle/>
          <a:p>
            <a:r>
              <a:rPr lang="hu-HU" dirty="0"/>
              <a:t>Mottó</a:t>
            </a:r>
            <a:endParaRPr lang="en-US" dirty="0"/>
          </a:p>
        </p:txBody>
      </p:sp>
      <p:sp>
        <p:nvSpPr>
          <p:cNvPr id="9" name="Content Placeholder 8"/>
          <p:cNvSpPr>
            <a:spLocks noGrp="1"/>
          </p:cNvSpPr>
          <p:nvPr>
            <p:ph idx="1"/>
          </p:nvPr>
        </p:nvSpPr>
        <p:spPr>
          <a:xfrm>
            <a:off x="1075061" y="2345554"/>
            <a:ext cx="10097764" cy="2634472"/>
          </a:xfrm>
        </p:spPr>
        <p:txBody>
          <a:bodyPr/>
          <a:lstStyle/>
          <a:p>
            <a:pPr marL="0" indent="0" algn="ctr">
              <a:buNone/>
            </a:pPr>
            <a:r>
              <a:rPr lang="hu-HU" dirty="0"/>
              <a:t>„Olyat még nem láttam, hogy egy televíziókampány ne működne. Nekem egyszerűen nincsen ilyen, az elmúlt 20 évben nem tudok neked olyat mondani, amikor egy ügyfél azt mondta volna, hogy na, márpedig holnap nem invesztálok a tévébe.”</a:t>
            </a:r>
          </a:p>
          <a:p>
            <a:pPr marL="0" indent="0" algn="r">
              <a:buNone/>
            </a:pPr>
            <a:r>
              <a:rPr lang="hu-HU" i="1" dirty="0"/>
              <a:t>- Nagy médiaügynökség vezetője -</a:t>
            </a:r>
            <a:endParaRPr lang="en-US" i="1" dirty="0"/>
          </a:p>
        </p:txBody>
      </p:sp>
    </p:spTree>
    <p:extLst>
      <p:ext uri="{BB962C8B-B14F-4D97-AF65-F5344CB8AC3E}">
        <p14:creationId xmlns:p14="http://schemas.microsoft.com/office/powerpoint/2010/main" val="2817639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9"/>
          <p:cNvGraphicFramePr>
            <a:graphicFrameLocks/>
          </p:cNvGraphicFramePr>
          <p:nvPr>
            <p:extLst>
              <p:ext uri="{D42A27DB-BD31-4B8C-83A1-F6EECF244321}">
                <p14:modId xmlns:p14="http://schemas.microsoft.com/office/powerpoint/2010/main" val="3116604340"/>
              </p:ext>
            </p:extLst>
          </p:nvPr>
        </p:nvGraphicFramePr>
        <p:xfrm>
          <a:off x="5878120" y="1532419"/>
          <a:ext cx="6120000" cy="4510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2264341392"/>
              </p:ext>
            </p:extLst>
          </p:nvPr>
        </p:nvGraphicFramePr>
        <p:xfrm>
          <a:off x="-241880" y="1532419"/>
          <a:ext cx="6120000" cy="4510720"/>
        </p:xfrm>
        <a:graphic>
          <a:graphicData uri="http://schemas.openxmlformats.org/drawingml/2006/chart">
            <c:chart xmlns:c="http://schemas.openxmlformats.org/drawingml/2006/chart" xmlns:r="http://schemas.openxmlformats.org/officeDocument/2006/relationships" r:id="rId3"/>
          </a:graphicData>
        </a:graphic>
      </p:graphicFrame>
      <p:sp>
        <p:nvSpPr>
          <p:cNvPr id="9" name="Cím 8"/>
          <p:cNvSpPr>
            <a:spLocks noGrp="1"/>
          </p:cNvSpPr>
          <p:nvPr>
            <p:ph type="title"/>
          </p:nvPr>
        </p:nvSpPr>
        <p:spPr>
          <a:xfrm>
            <a:off x="895143" y="384451"/>
            <a:ext cx="5867607" cy="768107"/>
          </a:xfrm>
        </p:spPr>
        <p:txBody>
          <a:bodyPr/>
          <a:lstStyle/>
          <a:p>
            <a:r>
              <a:rPr lang="hu-HU" sz="2800" dirty="0"/>
              <a:t>Médiatípusok erősségei</a:t>
            </a:r>
            <a:endParaRPr lang="hu-HU" sz="1200" dirty="0"/>
          </a:p>
        </p:txBody>
      </p:sp>
      <p:sp>
        <p:nvSpPr>
          <p:cNvPr id="15" name="Téglalap 14"/>
          <p:cNvSpPr/>
          <p:nvPr/>
        </p:nvSpPr>
        <p:spPr>
          <a:xfrm>
            <a:off x="431214" y="6156894"/>
            <a:ext cx="10312985" cy="451405"/>
          </a:xfrm>
          <a:prstGeom prst="rect">
            <a:avLst/>
          </a:prstGeom>
        </p:spPr>
        <p:txBody>
          <a:bodyPr vert="horz" lIns="0" tIns="0" rIns="0" bIns="48000" rtlCol="0" anchor="b" anchorCtr="0">
            <a:noAutofit/>
          </a:bodyPr>
          <a:lstStyle/>
          <a:p>
            <a:r>
              <a:rPr lang="hu-HU" sz="800" dirty="0">
                <a:solidFill>
                  <a:schemeClr val="tx1">
                    <a:lumMod val="75000"/>
                  </a:schemeClr>
                </a:solidFill>
              </a:rPr>
              <a:t>A következőkben a hirdetési szempontból legfontosabb médiatípusokat hasonlítsuk össze. Szempontokat sorolunk fel és kérjük, mindegyik esetében válassza ki, hogy az mely médiatípusoknak erőssége! Egy-egy szemponthoz több médiatípust is választhat!</a:t>
            </a:r>
          </a:p>
        </p:txBody>
      </p:sp>
      <p:sp>
        <p:nvSpPr>
          <p:cNvPr id="11" name="Szövegdoboz 10"/>
          <p:cNvSpPr txBox="1"/>
          <p:nvPr/>
        </p:nvSpPr>
        <p:spPr>
          <a:xfrm>
            <a:off x="895143" y="1178125"/>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Erőssége, %</a:t>
            </a:r>
          </a:p>
        </p:txBody>
      </p:sp>
      <p:sp>
        <p:nvSpPr>
          <p:cNvPr id="17" name="Szövegdoboz 16"/>
          <p:cNvSpPr txBox="1"/>
          <p:nvPr/>
        </p:nvSpPr>
        <p:spPr>
          <a:xfrm>
            <a:off x="399843" y="5516217"/>
            <a:ext cx="11360735" cy="760758"/>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hu-HU" sz="1200" dirty="0"/>
              <a:t>Az ügynökségek körében egyértelműen a tévé erősségének bizonyul a magas elérés, a magas megtérülés és a megbízható közönségmérés. A hirdetők csak a magas elérés esetében osztják egyértelműen ezt a véleményt. Az internetes hirdetések a </a:t>
            </a:r>
            <a:r>
              <a:rPr lang="hu-HU" sz="1200" dirty="0" err="1"/>
              <a:t>targetálhatóság</a:t>
            </a:r>
            <a:r>
              <a:rPr lang="hu-HU" sz="1200" dirty="0"/>
              <a:t> és a kreatív megoldások kapcsán kerülnek előtérbe, valamint a hirdetők ezt találják a legjobbnak a kampány nyomon követhetősége és a közönségmérés minőségének tekintetében is. </a:t>
            </a:r>
          </a:p>
        </p:txBody>
      </p:sp>
      <p:sp>
        <p:nvSpPr>
          <p:cNvPr id="19" name="Szövegdoboz 1"/>
          <p:cNvSpPr txBox="1"/>
          <p:nvPr/>
        </p:nvSpPr>
        <p:spPr>
          <a:xfrm>
            <a:off x="1942996" y="1450579"/>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hu-HU" sz="1400" b="1" dirty="0"/>
              <a:t>Médiaügynökség (n=38)</a:t>
            </a:r>
          </a:p>
        </p:txBody>
      </p:sp>
      <p:sp>
        <p:nvSpPr>
          <p:cNvPr id="21" name="Szövegdoboz 1"/>
          <p:cNvSpPr txBox="1"/>
          <p:nvPr/>
        </p:nvSpPr>
        <p:spPr>
          <a:xfrm>
            <a:off x="7310625" y="1453358"/>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hu-HU" sz="1400" b="1" dirty="0"/>
              <a:t>Hirdető (n=43)</a:t>
            </a:r>
          </a:p>
        </p:txBody>
      </p:sp>
    </p:spTree>
    <p:extLst>
      <p:ext uri="{BB962C8B-B14F-4D97-AF65-F5344CB8AC3E}">
        <p14:creationId xmlns:p14="http://schemas.microsoft.com/office/powerpoint/2010/main" val="831487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828468" y="492376"/>
            <a:ext cx="5867607" cy="768107"/>
          </a:xfrm>
        </p:spPr>
        <p:txBody>
          <a:bodyPr/>
          <a:lstStyle/>
          <a:p>
            <a:r>
              <a:rPr lang="hu-HU" sz="2800" dirty="0"/>
              <a:t>Hirdetések megtérülésének mérése</a:t>
            </a:r>
            <a:br>
              <a:rPr lang="hu-HU" sz="3200" dirty="0"/>
            </a:br>
            <a:endParaRPr lang="hu-HU"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hu-HU" sz="800" dirty="0">
                <a:solidFill>
                  <a:schemeClr val="tx1">
                    <a:lumMod val="75000"/>
                  </a:schemeClr>
                </a:solidFill>
              </a:rPr>
              <a:t>Szokták-e munkájuk során mérni, számolni a TV-ben vagy online médiában futó reklámok megtérülését, vagyis hogy mekkora árbevétel növekedést hoz a reklámba fektetett pénz?</a:t>
            </a:r>
          </a:p>
        </p:txBody>
      </p:sp>
      <p:graphicFrame>
        <p:nvGraphicFramePr>
          <p:cNvPr id="4" name="Diagram 3"/>
          <p:cNvGraphicFramePr/>
          <p:nvPr>
            <p:extLst>
              <p:ext uri="{D42A27DB-BD31-4B8C-83A1-F6EECF244321}">
                <p14:modId xmlns:p14="http://schemas.microsoft.com/office/powerpoint/2010/main" val="3084691949"/>
              </p:ext>
            </p:extLst>
          </p:nvPr>
        </p:nvGraphicFramePr>
        <p:xfrm>
          <a:off x="0" y="1408394"/>
          <a:ext cx="9061358" cy="3949145"/>
        </p:xfrm>
        <a:graphic>
          <a:graphicData uri="http://schemas.openxmlformats.org/drawingml/2006/chart">
            <c:chart xmlns:c="http://schemas.openxmlformats.org/drawingml/2006/chart" xmlns:r="http://schemas.openxmlformats.org/officeDocument/2006/relationships" r:id="rId2"/>
          </a:graphicData>
        </a:graphic>
      </p:graphicFrame>
      <p:sp>
        <p:nvSpPr>
          <p:cNvPr id="17" name="Szövegdoboz 16"/>
          <p:cNvSpPr txBox="1"/>
          <p:nvPr/>
        </p:nvSpPr>
        <p:spPr>
          <a:xfrm>
            <a:off x="399843" y="5505449"/>
            <a:ext cx="11360735" cy="766141"/>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hu-HU" sz="1200" dirty="0"/>
              <a:t>Az ügynökségi szakemberekkel folytatott beszélgetésekből az derült ki, hogy az ügynökségek ritkán kapnak visszajelzést az egyes kampányok üzleti megtérüléséről. A kérdőíves kutatásból viszont az derült ki, hogy a  hirdetők többsége rendszeresen méri a tévé és online reklámok költségeinek megtérülését. Az online reklámoknál némileg magasabb a megtérülést rendszeresen mérők aránya.</a:t>
            </a:r>
          </a:p>
        </p:txBody>
      </p:sp>
    </p:spTree>
    <p:extLst>
      <p:ext uri="{BB962C8B-B14F-4D97-AF65-F5344CB8AC3E}">
        <p14:creationId xmlns:p14="http://schemas.microsoft.com/office/powerpoint/2010/main" val="284027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296140938"/>
              </p:ext>
            </p:extLst>
          </p:nvPr>
        </p:nvGraphicFramePr>
        <p:xfrm>
          <a:off x="4268535" y="1670007"/>
          <a:ext cx="7737384" cy="4041620"/>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876093" y="399006"/>
            <a:ext cx="5867607" cy="768107"/>
          </a:xfrm>
        </p:spPr>
        <p:txBody>
          <a:bodyPr/>
          <a:lstStyle/>
          <a:p>
            <a:r>
              <a:rPr lang="hu-HU" sz="2800" dirty="0"/>
              <a:t>Hirdetésfajták becsült megtérülése</a:t>
            </a:r>
            <a:br>
              <a:rPr lang="hu-HU" sz="3200" dirty="0"/>
            </a:br>
            <a:endParaRPr lang="hu-HU"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hu-HU" sz="800" dirty="0">
                <a:solidFill>
                  <a:schemeClr val="tx1">
                    <a:lumMod val="75000"/>
                  </a:schemeClr>
                </a:solidFill>
              </a:rPr>
              <a:t>Mérései, tapasztalata, vagy megítélése alapján melyik hirdetési forma megtérülését, ROI-ját gondolja a legmagasabbnak? És melyiké a második, harmadik? Kérjük, rangsorolja ezeket. A legmagasabb </a:t>
            </a:r>
            <a:r>
              <a:rPr lang="hu-HU" sz="800" dirty="0" err="1">
                <a:solidFill>
                  <a:schemeClr val="tx1">
                    <a:lumMod val="75000"/>
                  </a:schemeClr>
                </a:solidFill>
              </a:rPr>
              <a:t>megtérülésünek</a:t>
            </a:r>
            <a:r>
              <a:rPr lang="hu-HU" sz="800" dirty="0">
                <a:solidFill>
                  <a:schemeClr val="tx1">
                    <a:lumMod val="75000"/>
                  </a:schemeClr>
                </a:solidFill>
              </a:rPr>
              <a:t> ítélt eszköz kapja az 1-es rangsorszámot és a második a 2-est és így tovább.</a:t>
            </a:r>
          </a:p>
        </p:txBody>
      </p:sp>
      <p:graphicFrame>
        <p:nvGraphicFramePr>
          <p:cNvPr id="4" name="Diagram 3"/>
          <p:cNvGraphicFramePr/>
          <p:nvPr>
            <p:extLst>
              <p:ext uri="{D42A27DB-BD31-4B8C-83A1-F6EECF244321}">
                <p14:modId xmlns:p14="http://schemas.microsoft.com/office/powerpoint/2010/main" val="1676652021"/>
              </p:ext>
            </p:extLst>
          </p:nvPr>
        </p:nvGraphicFramePr>
        <p:xfrm>
          <a:off x="-155483" y="1670007"/>
          <a:ext cx="7737384" cy="404162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gyenes összekötő 7"/>
          <p:cNvCxnSpPr/>
          <p:nvPr/>
        </p:nvCxnSpPr>
        <p:spPr>
          <a:xfrm flipV="1">
            <a:off x="399843" y="3617778"/>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728559" y="1389747"/>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Sorrend, 1-6 helyezések átlaga, 1-es érték a legmagasabb ROI</a:t>
            </a:r>
          </a:p>
        </p:txBody>
      </p:sp>
      <p:sp>
        <p:nvSpPr>
          <p:cNvPr id="17" name="Szövegdoboz 16"/>
          <p:cNvSpPr txBox="1"/>
          <p:nvPr/>
        </p:nvSpPr>
        <p:spPr>
          <a:xfrm>
            <a:off x="399843" y="5505450"/>
            <a:ext cx="11360735" cy="657582"/>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hu-HU" sz="1200" dirty="0"/>
              <a:t>A kérdőíves kutatás során is jól teljesített a hagyományos tévé </a:t>
            </a:r>
            <a:r>
              <a:rPr lang="hu-HU" sz="1200" dirty="0" err="1"/>
              <a:t>szpot</a:t>
            </a:r>
            <a:r>
              <a:rPr lang="hu-HU" sz="1200" dirty="0"/>
              <a:t> a megtérülési mutatók megítélése tekintetében. Hatékonyságát mindkét célcsoport a legjobbak közé sorolta, az egyértelműen </a:t>
            </a:r>
            <a:r>
              <a:rPr lang="hu-HU" sz="1200" dirty="0" err="1"/>
              <a:t>performancia</a:t>
            </a:r>
            <a:r>
              <a:rPr lang="hu-HU" sz="1200" dirty="0"/>
              <a:t> alapú kampányokkal megegyező vagy akár azokénál jobb értékeléssel. </a:t>
            </a:r>
          </a:p>
        </p:txBody>
      </p:sp>
    </p:spTree>
    <p:extLst>
      <p:ext uri="{BB962C8B-B14F-4D97-AF65-F5344CB8AC3E}">
        <p14:creationId xmlns:p14="http://schemas.microsoft.com/office/powerpoint/2010/main" val="3255691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Felmerül kérdésként, hogy ki tudná-e jobban szolgálni a televízió a hirdetői igényeket. Tudná-e szolgáltatásait oly módon alakítani, hogy azok nagyobb rugalmasságot, gyorsabb lebonyolítást, egyszerűbb ügymenetet biztosítsanak.</a:t>
            </a:r>
          </a:p>
          <a:p>
            <a:pPr>
              <a:lnSpc>
                <a:spcPct val="125000"/>
              </a:lnSpc>
              <a:buClr>
                <a:schemeClr val="tx2"/>
              </a:buClr>
            </a:pPr>
            <a:r>
              <a:rPr lang="hu-HU" sz="1400" dirty="0"/>
              <a:t>A kérdés másik oldala, hogy van-e erre szükség a hirdetők részéről, vagy pedig elégedettek a jelenlegi gyakorlattal.</a:t>
            </a:r>
          </a:p>
          <a:p>
            <a:pPr>
              <a:lnSpc>
                <a:spcPct val="125000"/>
              </a:lnSpc>
              <a:buClr>
                <a:schemeClr val="tx2"/>
              </a:buClr>
            </a:pPr>
            <a:endParaRPr lang="hu-HU" sz="1400" dirty="0"/>
          </a:p>
          <a:p>
            <a:pPr>
              <a:lnSpc>
                <a:spcPct val="125000"/>
              </a:lnSpc>
              <a:buClr>
                <a:schemeClr val="tx2"/>
              </a:buClr>
            </a:pPr>
            <a:r>
              <a:rPr lang="hu-HU" sz="1400" dirty="0"/>
              <a:t>Több témakört vizsgáltunk a szolgáltatási színvonal esetleges átalakításával kapcsolatban és meglehetősen vegyes válaszokat kaptunk a szakértői interjúk résztvevőitől. </a:t>
            </a:r>
          </a:p>
          <a:p>
            <a:pPr>
              <a:lnSpc>
                <a:spcPct val="125000"/>
              </a:lnSpc>
              <a:buClr>
                <a:schemeClr val="tx2"/>
              </a:buClr>
            </a:pPr>
            <a:endParaRPr lang="hu-HU" sz="1400" dirty="0"/>
          </a:p>
          <a:p>
            <a:pPr>
              <a:lnSpc>
                <a:spcPct val="125000"/>
              </a:lnSpc>
              <a:buClr>
                <a:schemeClr val="tx2"/>
              </a:buClr>
            </a:pPr>
            <a:r>
              <a:rPr lang="hu-HU" sz="1400" dirty="0"/>
              <a:t>Az általános kép ugyanakkor, hogy a tévétől nagyjából azt várják el a hirdetők, amit most kapnak. Igazából nincsen a jelenlegi reklámértékesítési gyakorlatnak olyan eleme, melyen feltétlenül változtatni kellene. </a:t>
            </a:r>
          </a:p>
          <a:p>
            <a:pPr>
              <a:lnSpc>
                <a:spcPct val="125000"/>
              </a:lnSpc>
              <a:buClr>
                <a:schemeClr val="tx2"/>
              </a:buClr>
            </a:pPr>
            <a:r>
              <a:rPr lang="hu-HU" sz="1400" dirty="0"/>
              <a:t>Bizonyos ügyfelek esetében egyes területeken (például a foglalások átfutási ideje, illetve a változtatások rugalmassága) lenne értéke bizonyos fejlesztéseknek, de az igények semmiképpen nem nevezhetők általánosnak és nélkülözhetetlennek.</a:t>
            </a:r>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A hirdetők kiszolgálása – I.</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pic>
        <p:nvPicPr>
          <p:cNvPr id="7" name="Picture 6">
            <a:extLst>
              <a:ext uri="{FF2B5EF4-FFF2-40B4-BE49-F238E27FC236}">
                <a16:creationId xmlns:a16="http://schemas.microsoft.com/office/drawing/2014/main" id="{467C6BBA-72D3-44FF-A705-4BB8BCE099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175" r="26990"/>
          <a:stretch/>
        </p:blipFill>
        <p:spPr>
          <a:xfrm>
            <a:off x="8014996" y="1214617"/>
            <a:ext cx="3151488" cy="5027248"/>
          </a:xfrm>
          <a:prstGeom prst="rect">
            <a:avLst/>
          </a:prstGeom>
        </p:spPr>
      </p:pic>
    </p:spTree>
    <p:extLst>
      <p:ext uri="{BB962C8B-B14F-4D97-AF65-F5344CB8AC3E}">
        <p14:creationId xmlns:p14="http://schemas.microsoft.com/office/powerpoint/2010/main" val="3430571964"/>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b="1" i="1" dirty="0"/>
          </a:p>
          <a:p>
            <a:pPr>
              <a:lnSpc>
                <a:spcPct val="125000"/>
              </a:lnSpc>
              <a:buClr>
                <a:schemeClr val="tx2"/>
              </a:buClr>
            </a:pPr>
            <a:endParaRPr lang="hu-HU" sz="1400" b="1" i="1" dirty="0"/>
          </a:p>
          <a:p>
            <a:pPr>
              <a:lnSpc>
                <a:spcPct val="125000"/>
              </a:lnSpc>
              <a:buClr>
                <a:schemeClr val="tx2"/>
              </a:buClr>
            </a:pPr>
            <a:r>
              <a:rPr lang="hu-HU" sz="1400" b="1" i="1" dirty="0"/>
              <a:t>A foglalási idők rövidítése</a:t>
            </a:r>
          </a:p>
          <a:p>
            <a:pPr>
              <a:lnSpc>
                <a:spcPct val="125000"/>
              </a:lnSpc>
              <a:buClr>
                <a:schemeClr val="tx2"/>
              </a:buClr>
            </a:pPr>
            <a:endParaRPr lang="hu-HU" sz="1400" dirty="0"/>
          </a:p>
          <a:p>
            <a:pPr>
              <a:lnSpc>
                <a:spcPct val="125000"/>
              </a:lnSpc>
              <a:buClr>
                <a:schemeClr val="tx2"/>
              </a:buClr>
            </a:pPr>
            <a:r>
              <a:rPr lang="hu-HU" sz="1400" dirty="0"/>
              <a:t>A legtöbben egyetértenek abban, hogy elfogadható a jelenlegi nagyjából 6-8 hetes átfutási idő a foglalások tekintetében. Elfogadják, hogy a televíziók működéséből fakadóan az egyes reklámblokkok tervezéséhez szükség van ennyi időre.</a:t>
            </a:r>
          </a:p>
          <a:p>
            <a:pPr>
              <a:lnSpc>
                <a:spcPct val="125000"/>
              </a:lnSpc>
              <a:buClr>
                <a:schemeClr val="tx2"/>
              </a:buClr>
            </a:pPr>
            <a:endParaRPr lang="hu-HU" sz="1400" dirty="0"/>
          </a:p>
          <a:p>
            <a:pPr>
              <a:lnSpc>
                <a:spcPct val="125000"/>
              </a:lnSpc>
              <a:buClr>
                <a:schemeClr val="tx2"/>
              </a:buClr>
            </a:pPr>
            <a:endParaRPr lang="hu-HU" sz="1400" b="1" i="1" dirty="0"/>
          </a:p>
          <a:p>
            <a:pPr>
              <a:lnSpc>
                <a:spcPct val="125000"/>
              </a:lnSpc>
              <a:buClr>
                <a:schemeClr val="tx2"/>
              </a:buClr>
            </a:pPr>
            <a:endParaRPr lang="hu-HU" sz="1400" b="1" i="1"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A hirdetők kiszolgálása – II.</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188200" y="1238846"/>
            <a:ext cx="5003800" cy="5096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6" name="Text Placeholder 1">
            <a:extLst>
              <a:ext uri="{FF2B5EF4-FFF2-40B4-BE49-F238E27FC236}">
                <a16:creationId xmlns:a16="http://schemas.microsoft.com/office/drawing/2014/main" id="{FD083497-A4AC-4573-AF3E-AD9D5F3C27F7}"/>
              </a:ext>
            </a:extLst>
          </p:cNvPr>
          <p:cNvSpPr txBox="1">
            <a:spLocks/>
          </p:cNvSpPr>
          <p:nvPr>
            <p:custDataLst>
              <p:tags r:id="rId1"/>
            </p:custDataLst>
          </p:nvPr>
        </p:nvSpPr>
        <p:spPr bwMode="gray">
          <a:xfrm>
            <a:off x="7363780" y="127000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„Praktikusan kettő-kettő és fél hónappal korábban kell egy ügyfélnek eldöntenie, majdnem, hogy mit akar csinálni. Digitálisban nincs olyan, hogy nyolc-tíz nap, de értem azt, hogy a csatornának más működési mechanizmusa van.” </a:t>
            </a:r>
            <a:r>
              <a:rPr lang="hu-HU" sz="1200" dirty="0">
                <a:solidFill>
                  <a:srgbClr val="000000"/>
                </a:solidFill>
              </a:rPr>
              <a:t>(Ü3)</a:t>
            </a:r>
            <a:endParaRPr lang="en-US" sz="1200" dirty="0">
              <a:ea typeface="Arial" panose="020B0604020202020204" pitchFamily="34" charset="0"/>
            </a:endParaRPr>
          </a:p>
        </p:txBody>
      </p:sp>
      <p:sp>
        <p:nvSpPr>
          <p:cNvPr id="7" name="Téglalap 5">
            <a:extLst>
              <a:ext uri="{FF2B5EF4-FFF2-40B4-BE49-F238E27FC236}">
                <a16:creationId xmlns:a16="http://schemas.microsoft.com/office/drawing/2014/main" id="{07CC0CE2-37DF-4604-B72B-B05D4230FA60}"/>
              </a:ext>
            </a:extLst>
          </p:cNvPr>
          <p:cNvSpPr/>
          <p:nvPr/>
        </p:nvSpPr>
        <p:spPr>
          <a:xfrm>
            <a:off x="9703780" y="2380390"/>
            <a:ext cx="341981" cy="369332"/>
          </a:xfrm>
          <a:prstGeom prst="rect">
            <a:avLst/>
          </a:prstGeom>
        </p:spPr>
        <p:txBody>
          <a:bodyPr wrap="none">
            <a:spAutoFit/>
          </a:bodyPr>
          <a:lstStyle/>
          <a:p>
            <a:r>
              <a:rPr lang="hu-HU" dirty="0"/>
              <a:t> </a:t>
            </a:r>
          </a:p>
        </p:txBody>
      </p:sp>
      <p:sp>
        <p:nvSpPr>
          <p:cNvPr id="8" name="Text Placeholder 1">
            <a:extLst>
              <a:ext uri="{FF2B5EF4-FFF2-40B4-BE49-F238E27FC236}">
                <a16:creationId xmlns:a16="http://schemas.microsoft.com/office/drawing/2014/main" id="{DDC04E90-B564-4E9B-9B73-4C74203410BA}"/>
              </a:ext>
            </a:extLst>
          </p:cNvPr>
          <p:cNvSpPr txBox="1">
            <a:spLocks/>
          </p:cNvSpPr>
          <p:nvPr>
            <p:custDataLst>
              <p:tags r:id="rId2"/>
            </p:custDataLst>
          </p:nvPr>
        </p:nvSpPr>
        <p:spPr bwMode="gray">
          <a:xfrm>
            <a:off x="7363780" y="2098265"/>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„Nálunk ez kevésbé érdekes, mert jól előre tervezhető szezonjaink vannak, mondjuk a Karácsony jövőre is ugyanakkor lesz, </a:t>
            </a:r>
            <a:r>
              <a:rPr lang="hu-HU" sz="1200" i="1" dirty="0">
                <a:solidFill>
                  <a:srgbClr val="000000"/>
                </a:solidFill>
                <a:sym typeface="Symbol" panose="05050102010706020507" pitchFamily="18" charset="2"/>
              </a:rPr>
              <a:t>…</a:t>
            </a:r>
            <a:r>
              <a:rPr lang="hu-HU" sz="1200" i="1" dirty="0">
                <a:solidFill>
                  <a:srgbClr val="000000"/>
                </a:solidFill>
              </a:rPr>
              <a:t> kampányt  jövőre is a Karácsonyhoz fogjuk igazítani, … mi ebben nem érzünk nehézséget.</a:t>
            </a:r>
            <a:r>
              <a:rPr lang="hu-HU" sz="1200" dirty="0">
                <a:solidFill>
                  <a:srgbClr val="000000"/>
                </a:solidFill>
              </a:rPr>
              <a:t>” (H8)</a:t>
            </a:r>
            <a:endParaRPr lang="en-US" sz="1200" dirty="0">
              <a:ea typeface="Arial" panose="020B0604020202020204" pitchFamily="34" charset="0"/>
            </a:endParaRPr>
          </a:p>
        </p:txBody>
      </p:sp>
      <p:sp>
        <p:nvSpPr>
          <p:cNvPr id="11" name="Text Placeholder 1">
            <a:extLst>
              <a:ext uri="{FF2B5EF4-FFF2-40B4-BE49-F238E27FC236}">
                <a16:creationId xmlns:a16="http://schemas.microsoft.com/office/drawing/2014/main" id="{DFD58ED5-2B1F-48CD-BD55-35280D51363F}"/>
              </a:ext>
            </a:extLst>
          </p:cNvPr>
          <p:cNvSpPr txBox="1">
            <a:spLocks/>
          </p:cNvSpPr>
          <p:nvPr>
            <p:custDataLst>
              <p:tags r:id="rId3"/>
            </p:custDataLst>
          </p:nvPr>
        </p:nvSpPr>
        <p:spPr bwMode="gray">
          <a:xfrm>
            <a:off x="7363780" y="2929649"/>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„Nem azzal  fog a tévé digitális </a:t>
            </a:r>
            <a:r>
              <a:rPr lang="hu-HU" sz="1200" i="1" dirty="0" err="1">
                <a:solidFill>
                  <a:srgbClr val="000000"/>
                </a:solidFill>
              </a:rPr>
              <a:t>budget-hez</a:t>
            </a:r>
            <a:r>
              <a:rPr lang="hu-HU" sz="1200" i="1" dirty="0">
                <a:solidFill>
                  <a:srgbClr val="000000"/>
                </a:solidFill>
              </a:rPr>
              <a:t> jutni, hogy azt mondja, hogy holnaptól tudok kampányt indítani, mert nem tud, fizikális képtelenség</a:t>
            </a:r>
            <a:r>
              <a:rPr lang="hu-HU" sz="1200" dirty="0">
                <a:solidFill>
                  <a:srgbClr val="000000"/>
                </a:solidFill>
              </a:rPr>
              <a:t>” (Ü14)</a:t>
            </a:r>
            <a:endParaRPr lang="en-US" sz="1200" dirty="0">
              <a:ea typeface="Arial" panose="020B0604020202020204" pitchFamily="34" charset="0"/>
            </a:endParaRPr>
          </a:p>
        </p:txBody>
      </p:sp>
      <p:sp>
        <p:nvSpPr>
          <p:cNvPr id="13" name="Text Placeholder 1">
            <a:extLst>
              <a:ext uri="{FF2B5EF4-FFF2-40B4-BE49-F238E27FC236}">
                <a16:creationId xmlns:a16="http://schemas.microsoft.com/office/drawing/2014/main" id="{053DEF3D-8DFB-429C-9355-C88652CF2784}"/>
              </a:ext>
            </a:extLst>
          </p:cNvPr>
          <p:cNvSpPr txBox="1">
            <a:spLocks/>
          </p:cNvSpPr>
          <p:nvPr>
            <p:custDataLst>
              <p:tags r:id="rId4"/>
            </p:custDataLst>
          </p:nvPr>
        </p:nvSpPr>
        <p:spPr bwMode="gray">
          <a:xfrm>
            <a:off x="7363780" y="361601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„Kéthónapos foglalási idő, egy normális cégnek ezzel kell tudnia számolni, megértem, hogy nekik ez kell, engem nem zavar.” </a:t>
            </a:r>
            <a:r>
              <a:rPr lang="hu-HU" sz="1200" dirty="0">
                <a:solidFill>
                  <a:srgbClr val="000000"/>
                </a:solidFill>
              </a:rPr>
              <a:t>(H5)</a:t>
            </a:r>
            <a:endParaRPr lang="en-US" sz="1200" dirty="0">
              <a:ea typeface="Arial" panose="020B0604020202020204" pitchFamily="34" charset="0"/>
            </a:endParaRPr>
          </a:p>
        </p:txBody>
      </p:sp>
      <p:sp>
        <p:nvSpPr>
          <p:cNvPr id="15" name="Text Placeholder 1">
            <a:extLst>
              <a:ext uri="{FF2B5EF4-FFF2-40B4-BE49-F238E27FC236}">
                <a16:creationId xmlns:a16="http://schemas.microsoft.com/office/drawing/2014/main" id="{7E2EDD4A-C876-4F03-9D8F-EAC0B6B6AEB9}"/>
              </a:ext>
            </a:extLst>
          </p:cNvPr>
          <p:cNvSpPr txBox="1">
            <a:spLocks/>
          </p:cNvSpPr>
          <p:nvPr>
            <p:custDataLst>
              <p:tags r:id="rId5"/>
            </p:custDataLst>
          </p:nvPr>
        </p:nvSpPr>
        <p:spPr bwMode="gray">
          <a:xfrm>
            <a:off x="7350100" y="4151217"/>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„Hogyha a kéthónapos átfutási időt nézzük durván, ami a megrendeléstől az adásig tart, akkor igazából nem rugalmas, de ezt inkább adottságnak tekinteném.</a:t>
            </a:r>
            <a:r>
              <a:rPr lang="hu-HU" sz="1200" dirty="0">
                <a:solidFill>
                  <a:srgbClr val="000000"/>
                </a:solidFill>
              </a:rPr>
              <a:t>” (Ü19)</a:t>
            </a:r>
            <a:endParaRPr lang="en-US" sz="1200" dirty="0">
              <a:ea typeface="Arial" panose="020B0604020202020204" pitchFamily="34" charset="0"/>
            </a:endParaRPr>
          </a:p>
        </p:txBody>
      </p:sp>
      <p:grpSp>
        <p:nvGrpSpPr>
          <p:cNvPr id="12" name="Group 17">
            <a:extLst>
              <a:ext uri="{FF2B5EF4-FFF2-40B4-BE49-F238E27FC236}">
                <a16:creationId xmlns:a16="http://schemas.microsoft.com/office/drawing/2014/main" id="{64E9854A-0C74-4E64-A74A-0D2E8FF71CDA}"/>
              </a:ext>
            </a:extLst>
          </p:cNvPr>
          <p:cNvGrpSpPr>
            <a:grpSpLocks noChangeAspect="1"/>
          </p:cNvGrpSpPr>
          <p:nvPr>
            <p:custDataLst>
              <p:tags r:id="rId6"/>
            </p:custDataLst>
          </p:nvPr>
        </p:nvGrpSpPr>
        <p:grpSpPr bwMode="auto">
          <a:xfrm>
            <a:off x="3449092" y="3959988"/>
            <a:ext cx="589551" cy="579885"/>
            <a:chOff x="946" y="271"/>
            <a:chExt cx="3842" cy="3779"/>
          </a:xfrm>
          <a:solidFill>
            <a:schemeClr val="accent2"/>
          </a:solidFill>
        </p:grpSpPr>
        <p:sp>
          <p:nvSpPr>
            <p:cNvPr id="14" name="Freeform 18">
              <a:extLst>
                <a:ext uri="{FF2B5EF4-FFF2-40B4-BE49-F238E27FC236}">
                  <a16:creationId xmlns:a16="http://schemas.microsoft.com/office/drawing/2014/main" id="{E68699E7-C247-4A3E-948D-639A83867D43}"/>
                </a:ext>
              </a:extLst>
            </p:cNvPr>
            <p:cNvSpPr>
              <a:spLocks/>
            </p:cNvSpPr>
            <p:nvPr/>
          </p:nvSpPr>
          <p:spPr bwMode="auto">
            <a:xfrm>
              <a:off x="4032" y="1405"/>
              <a:ext cx="756" cy="2645"/>
            </a:xfrm>
            <a:custGeom>
              <a:avLst/>
              <a:gdLst>
                <a:gd name="T0" fmla="*/ 320 w 320"/>
                <a:gd name="T1" fmla="*/ 1120 h 1120"/>
                <a:gd name="T2" fmla="*/ 200 w 320"/>
                <a:gd name="T3" fmla="*/ 1120 h 1120"/>
                <a:gd name="T4" fmla="*/ 0 w 320"/>
                <a:gd name="T5" fmla="*/ 920 h 1120"/>
                <a:gd name="T6" fmla="*/ 0 w 320"/>
                <a:gd name="T7" fmla="*/ 200 h 1120"/>
                <a:gd name="T8" fmla="*/ 200 w 320"/>
                <a:gd name="T9" fmla="*/ 0 h 1120"/>
                <a:gd name="T10" fmla="*/ 320 w 320"/>
                <a:gd name="T11" fmla="*/ 0 h 1120"/>
                <a:gd name="T12" fmla="*/ 320 w 320"/>
                <a:gd name="T13" fmla="*/ 1120 h 1120"/>
              </a:gdLst>
              <a:ahLst/>
              <a:cxnLst>
                <a:cxn ang="0">
                  <a:pos x="T0" y="T1"/>
                </a:cxn>
                <a:cxn ang="0">
                  <a:pos x="T2" y="T3"/>
                </a:cxn>
                <a:cxn ang="0">
                  <a:pos x="T4" y="T5"/>
                </a:cxn>
                <a:cxn ang="0">
                  <a:pos x="T6" y="T7"/>
                </a:cxn>
                <a:cxn ang="0">
                  <a:pos x="T8" y="T9"/>
                </a:cxn>
                <a:cxn ang="0">
                  <a:pos x="T10" y="T11"/>
                </a:cxn>
                <a:cxn ang="0">
                  <a:pos x="T12" y="T13"/>
                </a:cxn>
              </a:cxnLst>
              <a:rect l="0" t="0" r="r" b="b"/>
              <a:pathLst>
                <a:path w="320" h="1120">
                  <a:moveTo>
                    <a:pt x="320" y="1120"/>
                  </a:moveTo>
                  <a:cubicBezTo>
                    <a:pt x="200" y="1120"/>
                    <a:pt x="200" y="1120"/>
                    <a:pt x="200" y="1120"/>
                  </a:cubicBezTo>
                  <a:cubicBezTo>
                    <a:pt x="90" y="1120"/>
                    <a:pt x="0" y="1030"/>
                    <a:pt x="0" y="920"/>
                  </a:cubicBezTo>
                  <a:cubicBezTo>
                    <a:pt x="0" y="200"/>
                    <a:pt x="0" y="200"/>
                    <a:pt x="0" y="200"/>
                  </a:cubicBezTo>
                  <a:cubicBezTo>
                    <a:pt x="0" y="90"/>
                    <a:pt x="90" y="0"/>
                    <a:pt x="200" y="0"/>
                  </a:cubicBezTo>
                  <a:cubicBezTo>
                    <a:pt x="320" y="0"/>
                    <a:pt x="320" y="0"/>
                    <a:pt x="320" y="0"/>
                  </a:cubicBezTo>
                  <a:cubicBezTo>
                    <a:pt x="320" y="278"/>
                    <a:pt x="320" y="1022"/>
                    <a:pt x="320" y="112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333"/>
            </a:p>
          </p:txBody>
        </p:sp>
        <p:sp>
          <p:nvSpPr>
            <p:cNvPr id="16" name="Freeform 19">
              <a:extLst>
                <a:ext uri="{FF2B5EF4-FFF2-40B4-BE49-F238E27FC236}">
                  <a16:creationId xmlns:a16="http://schemas.microsoft.com/office/drawing/2014/main" id="{7F240089-8B21-4C62-BD47-A5835593C674}"/>
                </a:ext>
              </a:extLst>
            </p:cNvPr>
            <p:cNvSpPr>
              <a:spLocks/>
            </p:cNvSpPr>
            <p:nvPr/>
          </p:nvSpPr>
          <p:spPr bwMode="auto">
            <a:xfrm>
              <a:off x="946" y="271"/>
              <a:ext cx="2897" cy="3779"/>
            </a:xfrm>
            <a:custGeom>
              <a:avLst/>
              <a:gdLst>
                <a:gd name="T0" fmla="*/ 1226 w 1226"/>
                <a:gd name="T1" fmla="*/ 1440 h 1600"/>
                <a:gd name="T2" fmla="*/ 1100 w 1226"/>
                <a:gd name="T3" fmla="*/ 1440 h 1600"/>
                <a:gd name="T4" fmla="*/ 1018 w 1226"/>
                <a:gd name="T5" fmla="*/ 1452 h 1600"/>
                <a:gd name="T6" fmla="*/ 866 w 1226"/>
                <a:gd name="T7" fmla="*/ 1540 h 1600"/>
                <a:gd name="T8" fmla="*/ 770 w 1226"/>
                <a:gd name="T9" fmla="*/ 1585 h 1600"/>
                <a:gd name="T10" fmla="*/ 666 w 1226"/>
                <a:gd name="T11" fmla="*/ 1600 h 1600"/>
                <a:gd name="T12" fmla="*/ 426 w 1226"/>
                <a:gd name="T13" fmla="*/ 1600 h 1600"/>
                <a:gd name="T14" fmla="*/ 194 w 1226"/>
                <a:gd name="T15" fmla="*/ 1419 h 1600"/>
                <a:gd name="T16" fmla="*/ 20 w 1226"/>
                <a:gd name="T17" fmla="*/ 783 h 1600"/>
                <a:gd name="T18" fmla="*/ 61 w 1226"/>
                <a:gd name="T19" fmla="*/ 574 h 1600"/>
                <a:gd name="T20" fmla="*/ 252 w 1226"/>
                <a:gd name="T21" fmla="*/ 480 h 1600"/>
                <a:gd name="T22" fmla="*/ 484 w 1226"/>
                <a:gd name="T23" fmla="*/ 480 h 1600"/>
                <a:gd name="T24" fmla="*/ 450 w 1226"/>
                <a:gd name="T25" fmla="*/ 407 h 1600"/>
                <a:gd name="T26" fmla="*/ 457 w 1226"/>
                <a:gd name="T27" fmla="*/ 137 h 1600"/>
                <a:gd name="T28" fmla="*/ 706 w 1226"/>
                <a:gd name="T29" fmla="*/ 0 h 1600"/>
                <a:gd name="T30" fmla="*/ 746 w 1226"/>
                <a:gd name="T31" fmla="*/ 40 h 1600"/>
                <a:gd name="T32" fmla="*/ 854 w 1226"/>
                <a:gd name="T33" fmla="*/ 332 h 1600"/>
                <a:gd name="T34" fmla="*/ 1014 w 1226"/>
                <a:gd name="T35" fmla="*/ 492 h 1600"/>
                <a:gd name="T36" fmla="*/ 1070 w 1226"/>
                <a:gd name="T37" fmla="*/ 567 h 1600"/>
                <a:gd name="T38" fmla="*/ 1146 w 1226"/>
                <a:gd name="T39" fmla="*/ 640 h 1600"/>
                <a:gd name="T40" fmla="*/ 1226 w 1226"/>
                <a:gd name="T41" fmla="*/ 640 h 1600"/>
                <a:gd name="T42" fmla="*/ 1226 w 1226"/>
                <a:gd name="T43" fmla="*/ 144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6" h="1600">
                  <a:moveTo>
                    <a:pt x="1226" y="1440"/>
                  </a:moveTo>
                  <a:cubicBezTo>
                    <a:pt x="1100" y="1440"/>
                    <a:pt x="1100" y="1440"/>
                    <a:pt x="1100" y="1440"/>
                  </a:cubicBezTo>
                  <a:cubicBezTo>
                    <a:pt x="1071" y="1440"/>
                    <a:pt x="1044" y="1444"/>
                    <a:pt x="1018" y="1452"/>
                  </a:cubicBezTo>
                  <a:cubicBezTo>
                    <a:pt x="965" y="1468"/>
                    <a:pt x="912" y="1509"/>
                    <a:pt x="866" y="1540"/>
                  </a:cubicBezTo>
                  <a:cubicBezTo>
                    <a:pt x="836" y="1559"/>
                    <a:pt x="804" y="1575"/>
                    <a:pt x="770" y="1585"/>
                  </a:cubicBezTo>
                  <a:cubicBezTo>
                    <a:pt x="737" y="1595"/>
                    <a:pt x="703" y="1600"/>
                    <a:pt x="666" y="1600"/>
                  </a:cubicBezTo>
                  <a:cubicBezTo>
                    <a:pt x="426" y="1600"/>
                    <a:pt x="426" y="1600"/>
                    <a:pt x="426" y="1600"/>
                  </a:cubicBezTo>
                  <a:cubicBezTo>
                    <a:pt x="315" y="1600"/>
                    <a:pt x="222" y="1526"/>
                    <a:pt x="194" y="1419"/>
                  </a:cubicBezTo>
                  <a:cubicBezTo>
                    <a:pt x="20" y="783"/>
                    <a:pt x="20" y="783"/>
                    <a:pt x="20" y="783"/>
                  </a:cubicBezTo>
                  <a:cubicBezTo>
                    <a:pt x="0" y="709"/>
                    <a:pt x="14" y="636"/>
                    <a:pt x="61" y="574"/>
                  </a:cubicBezTo>
                  <a:cubicBezTo>
                    <a:pt x="108" y="514"/>
                    <a:pt x="175" y="480"/>
                    <a:pt x="252" y="480"/>
                  </a:cubicBezTo>
                  <a:cubicBezTo>
                    <a:pt x="484" y="480"/>
                    <a:pt x="484" y="480"/>
                    <a:pt x="484" y="480"/>
                  </a:cubicBezTo>
                  <a:cubicBezTo>
                    <a:pt x="450" y="407"/>
                    <a:pt x="450" y="407"/>
                    <a:pt x="450" y="407"/>
                  </a:cubicBezTo>
                  <a:cubicBezTo>
                    <a:pt x="412" y="325"/>
                    <a:pt x="415" y="216"/>
                    <a:pt x="457" y="137"/>
                  </a:cubicBezTo>
                  <a:cubicBezTo>
                    <a:pt x="508" y="41"/>
                    <a:pt x="602" y="0"/>
                    <a:pt x="706" y="0"/>
                  </a:cubicBezTo>
                  <a:cubicBezTo>
                    <a:pt x="728" y="0"/>
                    <a:pt x="746" y="18"/>
                    <a:pt x="746" y="40"/>
                  </a:cubicBezTo>
                  <a:cubicBezTo>
                    <a:pt x="746" y="128"/>
                    <a:pt x="791" y="268"/>
                    <a:pt x="854" y="332"/>
                  </a:cubicBezTo>
                  <a:cubicBezTo>
                    <a:pt x="1014" y="492"/>
                    <a:pt x="1014" y="492"/>
                    <a:pt x="1014" y="492"/>
                  </a:cubicBezTo>
                  <a:cubicBezTo>
                    <a:pt x="1036" y="514"/>
                    <a:pt x="1053" y="541"/>
                    <a:pt x="1070" y="567"/>
                  </a:cubicBezTo>
                  <a:cubicBezTo>
                    <a:pt x="1093" y="604"/>
                    <a:pt x="1115" y="640"/>
                    <a:pt x="1146" y="640"/>
                  </a:cubicBezTo>
                  <a:cubicBezTo>
                    <a:pt x="1226" y="640"/>
                    <a:pt x="1226" y="640"/>
                    <a:pt x="1226" y="640"/>
                  </a:cubicBezTo>
                  <a:lnTo>
                    <a:pt x="1226" y="144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333"/>
            </a:p>
          </p:txBody>
        </p:sp>
      </p:grpSp>
      <p:sp>
        <p:nvSpPr>
          <p:cNvPr id="17" name="Freeform 495">
            <a:extLst>
              <a:ext uri="{FF2B5EF4-FFF2-40B4-BE49-F238E27FC236}">
                <a16:creationId xmlns:a16="http://schemas.microsoft.com/office/drawing/2014/main" id="{ED3B5D42-DC8B-4FCC-BDF7-68AA7AEA636A}"/>
              </a:ext>
            </a:extLst>
          </p:cNvPr>
          <p:cNvSpPr>
            <a:spLocks noChangeAspect="1" noEditPoints="1"/>
          </p:cNvSpPr>
          <p:nvPr>
            <p:custDataLst>
              <p:tags r:id="rId7"/>
            </p:custDataLst>
          </p:nvPr>
        </p:nvSpPr>
        <p:spPr bwMode="auto">
          <a:xfrm>
            <a:off x="4596063" y="4176470"/>
            <a:ext cx="691107" cy="320932"/>
          </a:xfrm>
          <a:custGeom>
            <a:avLst/>
            <a:gdLst>
              <a:gd name="T0" fmla="*/ 120 w 2240"/>
              <a:gd name="T1" fmla="*/ 0 h 1040"/>
              <a:gd name="T2" fmla="*/ 2120 w 2240"/>
              <a:gd name="T3" fmla="*/ 0 h 1040"/>
              <a:gd name="T4" fmla="*/ 2240 w 2240"/>
              <a:gd name="T5" fmla="*/ 120 h 1040"/>
              <a:gd name="T6" fmla="*/ 2240 w 2240"/>
              <a:gd name="T7" fmla="*/ 920 h 1040"/>
              <a:gd name="T8" fmla="*/ 2120 w 2240"/>
              <a:gd name="T9" fmla="*/ 1040 h 1040"/>
              <a:gd name="T10" fmla="*/ 120 w 2240"/>
              <a:gd name="T11" fmla="*/ 1040 h 1040"/>
              <a:gd name="T12" fmla="*/ 0 w 2240"/>
              <a:gd name="T13" fmla="*/ 920 h 1040"/>
              <a:gd name="T14" fmla="*/ 0 w 2240"/>
              <a:gd name="T15" fmla="*/ 120 h 1040"/>
              <a:gd name="T16" fmla="*/ 120 w 2240"/>
              <a:gd name="T17" fmla="*/ 0 h 1040"/>
              <a:gd name="T18" fmla="*/ 960 w 2240"/>
              <a:gd name="T19" fmla="*/ 440 h 1040"/>
              <a:gd name="T20" fmla="*/ 960 w 2240"/>
              <a:gd name="T21" fmla="*/ 600 h 1040"/>
              <a:gd name="T22" fmla="*/ 840 w 2240"/>
              <a:gd name="T23" fmla="*/ 720 h 1040"/>
              <a:gd name="T24" fmla="*/ 760 w 2240"/>
              <a:gd name="T25" fmla="*/ 720 h 1040"/>
              <a:gd name="T26" fmla="*/ 640 w 2240"/>
              <a:gd name="T27" fmla="*/ 600 h 1040"/>
              <a:gd name="T28" fmla="*/ 640 w 2240"/>
              <a:gd name="T29" fmla="*/ 440 h 1040"/>
              <a:gd name="T30" fmla="*/ 760 w 2240"/>
              <a:gd name="T31" fmla="*/ 320 h 1040"/>
              <a:gd name="T32" fmla="*/ 840 w 2240"/>
              <a:gd name="T33" fmla="*/ 320 h 1040"/>
              <a:gd name="T34" fmla="*/ 960 w 2240"/>
              <a:gd name="T35" fmla="*/ 440 h 1040"/>
              <a:gd name="T36" fmla="*/ 840 w 2240"/>
              <a:gd name="T37" fmla="*/ 240 h 1040"/>
              <a:gd name="T38" fmla="*/ 760 w 2240"/>
              <a:gd name="T39" fmla="*/ 240 h 1040"/>
              <a:gd name="T40" fmla="*/ 560 w 2240"/>
              <a:gd name="T41" fmla="*/ 440 h 1040"/>
              <a:gd name="T42" fmla="*/ 560 w 2240"/>
              <a:gd name="T43" fmla="*/ 600 h 1040"/>
              <a:gd name="T44" fmla="*/ 760 w 2240"/>
              <a:gd name="T45" fmla="*/ 800 h 1040"/>
              <a:gd name="T46" fmla="*/ 840 w 2240"/>
              <a:gd name="T47" fmla="*/ 800 h 1040"/>
              <a:gd name="T48" fmla="*/ 1040 w 2240"/>
              <a:gd name="T49" fmla="*/ 600 h 1040"/>
              <a:gd name="T50" fmla="*/ 1040 w 2240"/>
              <a:gd name="T51" fmla="*/ 440 h 1040"/>
              <a:gd name="T52" fmla="*/ 840 w 2240"/>
              <a:gd name="T53" fmla="*/ 240 h 1040"/>
              <a:gd name="T54" fmla="*/ 1280 w 2240"/>
              <a:gd name="T55" fmla="*/ 240 h 1040"/>
              <a:gd name="T56" fmla="*/ 1200 w 2240"/>
              <a:gd name="T57" fmla="*/ 240 h 1040"/>
              <a:gd name="T58" fmla="*/ 1200 w 2240"/>
              <a:gd name="T59" fmla="*/ 800 h 1040"/>
              <a:gd name="T60" fmla="*/ 1280 w 2240"/>
              <a:gd name="T61" fmla="*/ 800 h 1040"/>
              <a:gd name="T62" fmla="*/ 1280 w 2240"/>
              <a:gd name="T63" fmla="*/ 660 h 1040"/>
              <a:gd name="T64" fmla="*/ 1417 w 2240"/>
              <a:gd name="T65" fmla="*/ 554 h 1040"/>
              <a:gd name="T66" fmla="*/ 1565 w 2240"/>
              <a:gd name="T67" fmla="*/ 702 h 1040"/>
              <a:gd name="T68" fmla="*/ 1600 w 2240"/>
              <a:gd name="T69" fmla="*/ 786 h 1040"/>
              <a:gd name="T70" fmla="*/ 1600 w 2240"/>
              <a:gd name="T71" fmla="*/ 800 h 1040"/>
              <a:gd name="T72" fmla="*/ 1680 w 2240"/>
              <a:gd name="T73" fmla="*/ 800 h 1040"/>
              <a:gd name="T74" fmla="*/ 1680 w 2240"/>
              <a:gd name="T75" fmla="*/ 786 h 1040"/>
              <a:gd name="T76" fmla="*/ 1622 w 2240"/>
              <a:gd name="T77" fmla="*/ 645 h 1040"/>
              <a:gd name="T78" fmla="*/ 1481 w 2240"/>
              <a:gd name="T79" fmla="*/ 504 h 1040"/>
              <a:gd name="T80" fmla="*/ 1618 w 2240"/>
              <a:gd name="T81" fmla="*/ 398 h 1040"/>
              <a:gd name="T82" fmla="*/ 1680 w 2240"/>
              <a:gd name="T83" fmla="*/ 254 h 1040"/>
              <a:gd name="T84" fmla="*/ 1680 w 2240"/>
              <a:gd name="T85" fmla="*/ 240 h 1040"/>
              <a:gd name="T86" fmla="*/ 1600 w 2240"/>
              <a:gd name="T87" fmla="*/ 240 h 1040"/>
              <a:gd name="T88" fmla="*/ 1600 w 2240"/>
              <a:gd name="T89" fmla="*/ 254 h 1040"/>
              <a:gd name="T90" fmla="*/ 1569 w 2240"/>
              <a:gd name="T91" fmla="*/ 335 h 1040"/>
              <a:gd name="T92" fmla="*/ 1280 w 2240"/>
              <a:gd name="T93" fmla="*/ 559 h 1040"/>
              <a:gd name="T94" fmla="*/ 1280 w 2240"/>
              <a:gd name="T95" fmla="*/ 24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0" h="1040">
                <a:moveTo>
                  <a:pt x="120" y="0"/>
                </a:moveTo>
                <a:cubicBezTo>
                  <a:pt x="2120" y="0"/>
                  <a:pt x="2120" y="0"/>
                  <a:pt x="2120" y="0"/>
                </a:cubicBezTo>
                <a:cubicBezTo>
                  <a:pt x="2186" y="0"/>
                  <a:pt x="2240" y="54"/>
                  <a:pt x="2240" y="120"/>
                </a:cubicBezTo>
                <a:cubicBezTo>
                  <a:pt x="2240" y="920"/>
                  <a:pt x="2240" y="920"/>
                  <a:pt x="2240" y="920"/>
                </a:cubicBezTo>
                <a:cubicBezTo>
                  <a:pt x="2240" y="986"/>
                  <a:pt x="2186" y="1040"/>
                  <a:pt x="2120" y="1040"/>
                </a:cubicBezTo>
                <a:cubicBezTo>
                  <a:pt x="120" y="1040"/>
                  <a:pt x="120" y="1040"/>
                  <a:pt x="120" y="1040"/>
                </a:cubicBezTo>
                <a:cubicBezTo>
                  <a:pt x="54" y="1040"/>
                  <a:pt x="0" y="986"/>
                  <a:pt x="0" y="920"/>
                </a:cubicBezTo>
                <a:cubicBezTo>
                  <a:pt x="0" y="120"/>
                  <a:pt x="0" y="120"/>
                  <a:pt x="0" y="120"/>
                </a:cubicBezTo>
                <a:cubicBezTo>
                  <a:pt x="0" y="54"/>
                  <a:pt x="54" y="0"/>
                  <a:pt x="120" y="0"/>
                </a:cubicBezTo>
                <a:close/>
                <a:moveTo>
                  <a:pt x="960" y="440"/>
                </a:moveTo>
                <a:cubicBezTo>
                  <a:pt x="960" y="600"/>
                  <a:pt x="960" y="600"/>
                  <a:pt x="960" y="600"/>
                </a:cubicBezTo>
                <a:cubicBezTo>
                  <a:pt x="960" y="666"/>
                  <a:pt x="906" y="720"/>
                  <a:pt x="840" y="720"/>
                </a:cubicBezTo>
                <a:cubicBezTo>
                  <a:pt x="760" y="720"/>
                  <a:pt x="760" y="720"/>
                  <a:pt x="760" y="720"/>
                </a:cubicBezTo>
                <a:cubicBezTo>
                  <a:pt x="694" y="720"/>
                  <a:pt x="640" y="666"/>
                  <a:pt x="640" y="600"/>
                </a:cubicBezTo>
                <a:cubicBezTo>
                  <a:pt x="640" y="440"/>
                  <a:pt x="640" y="440"/>
                  <a:pt x="640" y="440"/>
                </a:cubicBezTo>
                <a:cubicBezTo>
                  <a:pt x="640" y="374"/>
                  <a:pt x="694" y="320"/>
                  <a:pt x="760" y="320"/>
                </a:cubicBezTo>
                <a:cubicBezTo>
                  <a:pt x="840" y="320"/>
                  <a:pt x="840" y="320"/>
                  <a:pt x="840" y="320"/>
                </a:cubicBezTo>
                <a:cubicBezTo>
                  <a:pt x="906" y="320"/>
                  <a:pt x="960" y="374"/>
                  <a:pt x="960" y="440"/>
                </a:cubicBezTo>
                <a:close/>
                <a:moveTo>
                  <a:pt x="840" y="240"/>
                </a:moveTo>
                <a:cubicBezTo>
                  <a:pt x="760" y="240"/>
                  <a:pt x="760" y="240"/>
                  <a:pt x="760" y="240"/>
                </a:cubicBezTo>
                <a:cubicBezTo>
                  <a:pt x="650" y="240"/>
                  <a:pt x="560" y="330"/>
                  <a:pt x="560" y="440"/>
                </a:cubicBezTo>
                <a:cubicBezTo>
                  <a:pt x="560" y="600"/>
                  <a:pt x="560" y="600"/>
                  <a:pt x="560" y="600"/>
                </a:cubicBezTo>
                <a:cubicBezTo>
                  <a:pt x="560" y="710"/>
                  <a:pt x="650" y="800"/>
                  <a:pt x="760" y="800"/>
                </a:cubicBezTo>
                <a:cubicBezTo>
                  <a:pt x="840" y="800"/>
                  <a:pt x="840" y="800"/>
                  <a:pt x="840" y="800"/>
                </a:cubicBezTo>
                <a:cubicBezTo>
                  <a:pt x="950" y="800"/>
                  <a:pt x="1040" y="710"/>
                  <a:pt x="1040" y="600"/>
                </a:cubicBezTo>
                <a:cubicBezTo>
                  <a:pt x="1040" y="440"/>
                  <a:pt x="1040" y="440"/>
                  <a:pt x="1040" y="440"/>
                </a:cubicBezTo>
                <a:cubicBezTo>
                  <a:pt x="1040" y="330"/>
                  <a:pt x="950" y="240"/>
                  <a:pt x="840" y="240"/>
                </a:cubicBezTo>
                <a:close/>
                <a:moveTo>
                  <a:pt x="1280" y="240"/>
                </a:moveTo>
                <a:cubicBezTo>
                  <a:pt x="1200" y="240"/>
                  <a:pt x="1200" y="240"/>
                  <a:pt x="1200" y="240"/>
                </a:cubicBezTo>
                <a:cubicBezTo>
                  <a:pt x="1200" y="800"/>
                  <a:pt x="1200" y="800"/>
                  <a:pt x="1200" y="800"/>
                </a:cubicBezTo>
                <a:cubicBezTo>
                  <a:pt x="1280" y="800"/>
                  <a:pt x="1280" y="800"/>
                  <a:pt x="1280" y="800"/>
                </a:cubicBezTo>
                <a:cubicBezTo>
                  <a:pt x="1280" y="660"/>
                  <a:pt x="1280" y="660"/>
                  <a:pt x="1280" y="660"/>
                </a:cubicBezTo>
                <a:cubicBezTo>
                  <a:pt x="1417" y="554"/>
                  <a:pt x="1417" y="554"/>
                  <a:pt x="1417" y="554"/>
                </a:cubicBezTo>
                <a:cubicBezTo>
                  <a:pt x="1565" y="702"/>
                  <a:pt x="1565" y="702"/>
                  <a:pt x="1565" y="702"/>
                </a:cubicBezTo>
                <a:cubicBezTo>
                  <a:pt x="1589" y="725"/>
                  <a:pt x="1600" y="752"/>
                  <a:pt x="1600" y="786"/>
                </a:cubicBezTo>
                <a:cubicBezTo>
                  <a:pt x="1600" y="800"/>
                  <a:pt x="1600" y="800"/>
                  <a:pt x="1600" y="800"/>
                </a:cubicBezTo>
                <a:cubicBezTo>
                  <a:pt x="1680" y="800"/>
                  <a:pt x="1680" y="800"/>
                  <a:pt x="1680" y="800"/>
                </a:cubicBezTo>
                <a:cubicBezTo>
                  <a:pt x="1680" y="786"/>
                  <a:pt x="1680" y="786"/>
                  <a:pt x="1680" y="786"/>
                </a:cubicBezTo>
                <a:cubicBezTo>
                  <a:pt x="1680" y="732"/>
                  <a:pt x="1660" y="683"/>
                  <a:pt x="1622" y="645"/>
                </a:cubicBezTo>
                <a:cubicBezTo>
                  <a:pt x="1481" y="504"/>
                  <a:pt x="1481" y="504"/>
                  <a:pt x="1481" y="504"/>
                </a:cubicBezTo>
                <a:cubicBezTo>
                  <a:pt x="1618" y="398"/>
                  <a:pt x="1618" y="398"/>
                  <a:pt x="1618" y="398"/>
                </a:cubicBezTo>
                <a:cubicBezTo>
                  <a:pt x="1663" y="363"/>
                  <a:pt x="1680" y="310"/>
                  <a:pt x="1680" y="254"/>
                </a:cubicBezTo>
                <a:cubicBezTo>
                  <a:pt x="1680" y="240"/>
                  <a:pt x="1680" y="240"/>
                  <a:pt x="1680" y="240"/>
                </a:cubicBezTo>
                <a:cubicBezTo>
                  <a:pt x="1600" y="240"/>
                  <a:pt x="1600" y="240"/>
                  <a:pt x="1600" y="240"/>
                </a:cubicBezTo>
                <a:cubicBezTo>
                  <a:pt x="1600" y="254"/>
                  <a:pt x="1600" y="254"/>
                  <a:pt x="1600" y="254"/>
                </a:cubicBezTo>
                <a:cubicBezTo>
                  <a:pt x="1600" y="284"/>
                  <a:pt x="1594" y="316"/>
                  <a:pt x="1569" y="335"/>
                </a:cubicBezTo>
                <a:cubicBezTo>
                  <a:pt x="1280" y="559"/>
                  <a:pt x="1280" y="559"/>
                  <a:pt x="1280" y="559"/>
                </a:cubicBezTo>
                <a:lnTo>
                  <a:pt x="1280" y="240"/>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noProof="1"/>
          </a:p>
        </p:txBody>
      </p:sp>
      <p:sp>
        <p:nvSpPr>
          <p:cNvPr id="18" name="Freeform 102">
            <a:extLst>
              <a:ext uri="{FF2B5EF4-FFF2-40B4-BE49-F238E27FC236}">
                <a16:creationId xmlns:a16="http://schemas.microsoft.com/office/drawing/2014/main" id="{84EA36E9-2AFA-4E57-A45C-0526EAB044E0}"/>
              </a:ext>
            </a:extLst>
          </p:cNvPr>
          <p:cNvSpPr>
            <a:spLocks noChangeAspect="1" noEditPoints="1"/>
          </p:cNvSpPr>
          <p:nvPr>
            <p:custDataLst>
              <p:tags r:id="rId8"/>
            </p:custDataLst>
          </p:nvPr>
        </p:nvSpPr>
        <p:spPr bwMode="auto">
          <a:xfrm>
            <a:off x="2174388" y="3959988"/>
            <a:ext cx="624000" cy="624000"/>
          </a:xfrm>
          <a:custGeom>
            <a:avLst/>
            <a:gdLst>
              <a:gd name="T0" fmla="*/ 240 w 2080"/>
              <a:gd name="T1" fmla="*/ 640 h 2080"/>
              <a:gd name="T2" fmla="*/ 200 w 2080"/>
              <a:gd name="T3" fmla="*/ 840 h 2080"/>
              <a:gd name="T4" fmla="*/ 360 w 2080"/>
              <a:gd name="T5" fmla="*/ 840 h 2080"/>
              <a:gd name="T6" fmla="*/ 320 w 2080"/>
              <a:gd name="T7" fmla="*/ 640 h 2080"/>
              <a:gd name="T8" fmla="*/ 480 w 2080"/>
              <a:gd name="T9" fmla="*/ 771 h 2080"/>
              <a:gd name="T10" fmla="*/ 520 w 2080"/>
              <a:gd name="T11" fmla="*/ 920 h 2080"/>
              <a:gd name="T12" fmla="*/ 560 w 2080"/>
              <a:gd name="T13" fmla="*/ 771 h 2080"/>
              <a:gd name="T14" fmla="*/ 720 w 2080"/>
              <a:gd name="T15" fmla="*/ 640 h 2080"/>
              <a:gd name="T16" fmla="*/ 680 w 2080"/>
              <a:gd name="T17" fmla="*/ 840 h 2080"/>
              <a:gd name="T18" fmla="*/ 776 w 2080"/>
              <a:gd name="T19" fmla="*/ 918 h 2080"/>
              <a:gd name="T20" fmla="*/ 0 w 2080"/>
              <a:gd name="T21" fmla="*/ 1040 h 2080"/>
              <a:gd name="T22" fmla="*/ 120 w 2080"/>
              <a:gd name="T23" fmla="*/ 640 h 2080"/>
              <a:gd name="T24" fmla="*/ 1280 w 2080"/>
              <a:gd name="T25" fmla="*/ 1342 h 2080"/>
              <a:gd name="T26" fmla="*/ 0 w 2080"/>
              <a:gd name="T27" fmla="*/ 2080 h 2080"/>
              <a:gd name="T28" fmla="*/ 904 w 2080"/>
              <a:gd name="T29" fmla="*/ 1120 h 2080"/>
              <a:gd name="T30" fmla="*/ 1086 w 2080"/>
              <a:gd name="T31" fmla="*/ 341 h 2080"/>
              <a:gd name="T32" fmla="*/ 1360 w 2080"/>
              <a:gd name="T33" fmla="*/ 640 h 2080"/>
              <a:gd name="T34" fmla="*/ 1520 w 2080"/>
              <a:gd name="T35" fmla="*/ 640 h 2080"/>
              <a:gd name="T36" fmla="*/ 1688 w 2080"/>
              <a:gd name="T37" fmla="*/ 450 h 2080"/>
              <a:gd name="T38" fmla="*/ 1462 w 2080"/>
              <a:gd name="T39" fmla="*/ 563 h 2080"/>
              <a:gd name="T40" fmla="*/ 1143 w 2080"/>
              <a:gd name="T41" fmla="*/ 284 h 2080"/>
              <a:gd name="T42" fmla="*/ 2080 w 2080"/>
              <a:gd name="T43" fmla="*/ 640 h 2080"/>
              <a:gd name="T44" fmla="*/ 800 w 2080"/>
              <a:gd name="T45" fmla="*/ 640 h 2080"/>
              <a:gd name="T46" fmla="*/ 240 w 2080"/>
              <a:gd name="T47" fmla="*/ 560 h 2080"/>
              <a:gd name="T48" fmla="*/ 320 w 2080"/>
              <a:gd name="T49" fmla="*/ 560 h 2080"/>
              <a:gd name="T50" fmla="*/ 240 w 2080"/>
              <a:gd name="T51" fmla="*/ 640 h 2080"/>
              <a:gd name="T52" fmla="*/ 480 w 2080"/>
              <a:gd name="T53" fmla="*/ 640 h 2080"/>
              <a:gd name="T54" fmla="*/ 520 w 2080"/>
              <a:gd name="T55" fmla="*/ 520 h 2080"/>
              <a:gd name="T56" fmla="*/ 560 w 2080"/>
              <a:gd name="T57" fmla="*/ 640 h 2080"/>
              <a:gd name="T58" fmla="*/ 240 w 2080"/>
              <a:gd name="T59" fmla="*/ 1280 h 2080"/>
              <a:gd name="T60" fmla="*/ 320 w 2080"/>
              <a:gd name="T61" fmla="*/ 1360 h 2080"/>
              <a:gd name="T62" fmla="*/ 400 w 2080"/>
              <a:gd name="T63" fmla="*/ 1840 h 2080"/>
              <a:gd name="T64" fmla="*/ 240 w 2080"/>
              <a:gd name="T65" fmla="*/ 1280 h 2080"/>
              <a:gd name="T66" fmla="*/ 640 w 2080"/>
              <a:gd name="T67" fmla="*/ 1440 h 2080"/>
              <a:gd name="T68" fmla="*/ 880 w 2080"/>
              <a:gd name="T69" fmla="*/ 1360 h 2080"/>
              <a:gd name="T70" fmla="*/ 903 w 2080"/>
              <a:gd name="T71" fmla="*/ 1517 h 2080"/>
              <a:gd name="T72" fmla="*/ 560 w 2080"/>
              <a:gd name="T73" fmla="*/ 1738 h 2080"/>
              <a:gd name="T74" fmla="*/ 1040 w 2080"/>
              <a:gd name="T75" fmla="*/ 1840 h 2080"/>
              <a:gd name="T76" fmla="*/ 640 w 2080"/>
              <a:gd name="T77" fmla="*/ 1760 h 2080"/>
              <a:gd name="T78" fmla="*/ 697 w 2080"/>
              <a:gd name="T79" fmla="*/ 1662 h 2080"/>
              <a:gd name="T80" fmla="*/ 1040 w 2080"/>
              <a:gd name="T81" fmla="*/ 1440 h 2080"/>
              <a:gd name="T82" fmla="*/ 720 w 2080"/>
              <a:gd name="T83" fmla="*/ 128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0" h="2080">
                <a:moveTo>
                  <a:pt x="120" y="640"/>
                </a:moveTo>
                <a:cubicBezTo>
                  <a:pt x="240" y="640"/>
                  <a:pt x="240" y="640"/>
                  <a:pt x="240" y="640"/>
                </a:cubicBezTo>
                <a:cubicBezTo>
                  <a:pt x="240" y="771"/>
                  <a:pt x="240" y="771"/>
                  <a:pt x="240" y="771"/>
                </a:cubicBezTo>
                <a:cubicBezTo>
                  <a:pt x="215" y="785"/>
                  <a:pt x="200" y="811"/>
                  <a:pt x="200" y="840"/>
                </a:cubicBezTo>
                <a:cubicBezTo>
                  <a:pt x="200" y="884"/>
                  <a:pt x="236" y="920"/>
                  <a:pt x="280" y="920"/>
                </a:cubicBezTo>
                <a:cubicBezTo>
                  <a:pt x="324" y="920"/>
                  <a:pt x="360" y="884"/>
                  <a:pt x="360" y="840"/>
                </a:cubicBezTo>
                <a:cubicBezTo>
                  <a:pt x="360" y="811"/>
                  <a:pt x="345" y="785"/>
                  <a:pt x="320" y="771"/>
                </a:cubicBezTo>
                <a:cubicBezTo>
                  <a:pt x="320" y="640"/>
                  <a:pt x="320" y="640"/>
                  <a:pt x="320" y="640"/>
                </a:cubicBezTo>
                <a:cubicBezTo>
                  <a:pt x="480" y="640"/>
                  <a:pt x="480" y="640"/>
                  <a:pt x="480" y="640"/>
                </a:cubicBezTo>
                <a:cubicBezTo>
                  <a:pt x="480" y="771"/>
                  <a:pt x="480" y="771"/>
                  <a:pt x="480" y="771"/>
                </a:cubicBezTo>
                <a:cubicBezTo>
                  <a:pt x="455" y="785"/>
                  <a:pt x="440" y="811"/>
                  <a:pt x="440" y="840"/>
                </a:cubicBezTo>
                <a:cubicBezTo>
                  <a:pt x="440" y="884"/>
                  <a:pt x="476" y="920"/>
                  <a:pt x="520" y="920"/>
                </a:cubicBezTo>
                <a:cubicBezTo>
                  <a:pt x="564" y="920"/>
                  <a:pt x="600" y="884"/>
                  <a:pt x="600" y="840"/>
                </a:cubicBezTo>
                <a:cubicBezTo>
                  <a:pt x="600" y="811"/>
                  <a:pt x="585" y="785"/>
                  <a:pt x="560" y="771"/>
                </a:cubicBezTo>
                <a:cubicBezTo>
                  <a:pt x="560" y="640"/>
                  <a:pt x="560" y="640"/>
                  <a:pt x="560" y="640"/>
                </a:cubicBezTo>
                <a:cubicBezTo>
                  <a:pt x="720" y="640"/>
                  <a:pt x="720" y="640"/>
                  <a:pt x="720" y="640"/>
                </a:cubicBezTo>
                <a:cubicBezTo>
                  <a:pt x="720" y="771"/>
                  <a:pt x="720" y="771"/>
                  <a:pt x="720" y="771"/>
                </a:cubicBezTo>
                <a:cubicBezTo>
                  <a:pt x="695" y="785"/>
                  <a:pt x="680" y="811"/>
                  <a:pt x="680" y="840"/>
                </a:cubicBezTo>
                <a:cubicBezTo>
                  <a:pt x="680" y="884"/>
                  <a:pt x="716" y="920"/>
                  <a:pt x="760" y="920"/>
                </a:cubicBezTo>
                <a:cubicBezTo>
                  <a:pt x="766" y="920"/>
                  <a:pt x="771" y="920"/>
                  <a:pt x="776" y="918"/>
                </a:cubicBezTo>
                <a:cubicBezTo>
                  <a:pt x="794" y="961"/>
                  <a:pt x="816" y="1002"/>
                  <a:pt x="842" y="1040"/>
                </a:cubicBezTo>
                <a:cubicBezTo>
                  <a:pt x="0" y="1040"/>
                  <a:pt x="0" y="1040"/>
                  <a:pt x="0" y="1040"/>
                </a:cubicBezTo>
                <a:cubicBezTo>
                  <a:pt x="0" y="760"/>
                  <a:pt x="0" y="760"/>
                  <a:pt x="0" y="760"/>
                </a:cubicBezTo>
                <a:cubicBezTo>
                  <a:pt x="0" y="694"/>
                  <a:pt x="54" y="640"/>
                  <a:pt x="120" y="640"/>
                </a:cubicBezTo>
                <a:close/>
                <a:moveTo>
                  <a:pt x="904" y="1120"/>
                </a:moveTo>
                <a:cubicBezTo>
                  <a:pt x="1002" y="1229"/>
                  <a:pt x="1132" y="1308"/>
                  <a:pt x="1280" y="1342"/>
                </a:cubicBezTo>
                <a:cubicBezTo>
                  <a:pt x="1280" y="2080"/>
                  <a:pt x="1280" y="2080"/>
                  <a:pt x="1280" y="2080"/>
                </a:cubicBezTo>
                <a:cubicBezTo>
                  <a:pt x="0" y="2080"/>
                  <a:pt x="0" y="2080"/>
                  <a:pt x="0" y="2080"/>
                </a:cubicBezTo>
                <a:cubicBezTo>
                  <a:pt x="0" y="1120"/>
                  <a:pt x="0" y="1120"/>
                  <a:pt x="0" y="1120"/>
                </a:cubicBezTo>
                <a:lnTo>
                  <a:pt x="904" y="1120"/>
                </a:lnTo>
                <a:close/>
                <a:moveTo>
                  <a:pt x="1143" y="284"/>
                </a:moveTo>
                <a:cubicBezTo>
                  <a:pt x="1086" y="341"/>
                  <a:pt x="1086" y="341"/>
                  <a:pt x="1086" y="341"/>
                </a:cubicBezTo>
                <a:cubicBezTo>
                  <a:pt x="1363" y="618"/>
                  <a:pt x="1363" y="618"/>
                  <a:pt x="1363" y="618"/>
                </a:cubicBezTo>
                <a:cubicBezTo>
                  <a:pt x="1362" y="625"/>
                  <a:pt x="1360" y="632"/>
                  <a:pt x="1360" y="640"/>
                </a:cubicBezTo>
                <a:cubicBezTo>
                  <a:pt x="1360" y="684"/>
                  <a:pt x="1396" y="720"/>
                  <a:pt x="1440" y="720"/>
                </a:cubicBezTo>
                <a:cubicBezTo>
                  <a:pt x="1484" y="720"/>
                  <a:pt x="1520" y="684"/>
                  <a:pt x="1520" y="640"/>
                </a:cubicBezTo>
                <a:cubicBezTo>
                  <a:pt x="1520" y="633"/>
                  <a:pt x="1520" y="627"/>
                  <a:pt x="1518" y="620"/>
                </a:cubicBezTo>
                <a:cubicBezTo>
                  <a:pt x="1688" y="450"/>
                  <a:pt x="1688" y="450"/>
                  <a:pt x="1688" y="450"/>
                </a:cubicBezTo>
                <a:cubicBezTo>
                  <a:pt x="1632" y="394"/>
                  <a:pt x="1632" y="394"/>
                  <a:pt x="1632" y="394"/>
                </a:cubicBezTo>
                <a:cubicBezTo>
                  <a:pt x="1462" y="563"/>
                  <a:pt x="1462" y="563"/>
                  <a:pt x="1462" y="563"/>
                </a:cubicBezTo>
                <a:cubicBezTo>
                  <a:pt x="1449" y="559"/>
                  <a:pt x="1434" y="559"/>
                  <a:pt x="1421" y="562"/>
                </a:cubicBezTo>
                <a:lnTo>
                  <a:pt x="1143" y="284"/>
                </a:lnTo>
                <a:close/>
                <a:moveTo>
                  <a:pt x="1440" y="0"/>
                </a:moveTo>
                <a:cubicBezTo>
                  <a:pt x="1794" y="0"/>
                  <a:pt x="2080" y="286"/>
                  <a:pt x="2080" y="640"/>
                </a:cubicBezTo>
                <a:cubicBezTo>
                  <a:pt x="2080" y="994"/>
                  <a:pt x="1794" y="1280"/>
                  <a:pt x="1440" y="1280"/>
                </a:cubicBezTo>
                <a:cubicBezTo>
                  <a:pt x="1087" y="1280"/>
                  <a:pt x="800" y="994"/>
                  <a:pt x="800" y="640"/>
                </a:cubicBezTo>
                <a:cubicBezTo>
                  <a:pt x="800" y="286"/>
                  <a:pt x="1087" y="0"/>
                  <a:pt x="1440" y="0"/>
                </a:cubicBezTo>
                <a:close/>
                <a:moveTo>
                  <a:pt x="240" y="560"/>
                </a:moveTo>
                <a:cubicBezTo>
                  <a:pt x="240" y="538"/>
                  <a:pt x="258" y="520"/>
                  <a:pt x="280" y="520"/>
                </a:cubicBezTo>
                <a:cubicBezTo>
                  <a:pt x="302" y="520"/>
                  <a:pt x="320" y="538"/>
                  <a:pt x="320" y="560"/>
                </a:cubicBezTo>
                <a:cubicBezTo>
                  <a:pt x="320" y="640"/>
                  <a:pt x="320" y="640"/>
                  <a:pt x="320" y="640"/>
                </a:cubicBezTo>
                <a:cubicBezTo>
                  <a:pt x="240" y="640"/>
                  <a:pt x="240" y="640"/>
                  <a:pt x="240" y="640"/>
                </a:cubicBezTo>
                <a:lnTo>
                  <a:pt x="240" y="560"/>
                </a:lnTo>
                <a:close/>
                <a:moveTo>
                  <a:pt x="480" y="640"/>
                </a:moveTo>
                <a:cubicBezTo>
                  <a:pt x="480" y="560"/>
                  <a:pt x="480" y="560"/>
                  <a:pt x="480" y="560"/>
                </a:cubicBezTo>
                <a:cubicBezTo>
                  <a:pt x="480" y="538"/>
                  <a:pt x="498" y="520"/>
                  <a:pt x="520" y="520"/>
                </a:cubicBezTo>
                <a:cubicBezTo>
                  <a:pt x="542" y="520"/>
                  <a:pt x="560" y="538"/>
                  <a:pt x="560" y="560"/>
                </a:cubicBezTo>
                <a:cubicBezTo>
                  <a:pt x="560" y="640"/>
                  <a:pt x="560" y="640"/>
                  <a:pt x="560" y="640"/>
                </a:cubicBezTo>
                <a:lnTo>
                  <a:pt x="480" y="640"/>
                </a:lnTo>
                <a:close/>
                <a:moveTo>
                  <a:pt x="240" y="1280"/>
                </a:moveTo>
                <a:cubicBezTo>
                  <a:pt x="240" y="1360"/>
                  <a:pt x="240" y="1360"/>
                  <a:pt x="240" y="1360"/>
                </a:cubicBezTo>
                <a:cubicBezTo>
                  <a:pt x="320" y="1360"/>
                  <a:pt x="320" y="1360"/>
                  <a:pt x="320" y="1360"/>
                </a:cubicBezTo>
                <a:cubicBezTo>
                  <a:pt x="320" y="1840"/>
                  <a:pt x="320" y="1840"/>
                  <a:pt x="320" y="1840"/>
                </a:cubicBezTo>
                <a:cubicBezTo>
                  <a:pt x="400" y="1840"/>
                  <a:pt x="400" y="1840"/>
                  <a:pt x="400" y="1840"/>
                </a:cubicBezTo>
                <a:cubicBezTo>
                  <a:pt x="400" y="1280"/>
                  <a:pt x="400" y="1280"/>
                  <a:pt x="400" y="1280"/>
                </a:cubicBezTo>
                <a:lnTo>
                  <a:pt x="240" y="1280"/>
                </a:lnTo>
                <a:close/>
                <a:moveTo>
                  <a:pt x="560" y="1440"/>
                </a:moveTo>
                <a:cubicBezTo>
                  <a:pt x="640" y="1440"/>
                  <a:pt x="640" y="1440"/>
                  <a:pt x="640" y="1440"/>
                </a:cubicBezTo>
                <a:cubicBezTo>
                  <a:pt x="640" y="1396"/>
                  <a:pt x="676" y="1360"/>
                  <a:pt x="720" y="1360"/>
                </a:cubicBezTo>
                <a:cubicBezTo>
                  <a:pt x="880" y="1360"/>
                  <a:pt x="880" y="1360"/>
                  <a:pt x="880" y="1360"/>
                </a:cubicBezTo>
                <a:cubicBezTo>
                  <a:pt x="924" y="1360"/>
                  <a:pt x="960" y="1396"/>
                  <a:pt x="960" y="1440"/>
                </a:cubicBezTo>
                <a:cubicBezTo>
                  <a:pt x="960" y="1476"/>
                  <a:pt x="938" y="1506"/>
                  <a:pt x="903" y="1517"/>
                </a:cubicBezTo>
                <a:cubicBezTo>
                  <a:pt x="674" y="1585"/>
                  <a:pt x="674" y="1585"/>
                  <a:pt x="674" y="1585"/>
                </a:cubicBezTo>
                <a:cubicBezTo>
                  <a:pt x="606" y="1606"/>
                  <a:pt x="560" y="1667"/>
                  <a:pt x="560" y="1738"/>
                </a:cubicBezTo>
                <a:cubicBezTo>
                  <a:pt x="560" y="1840"/>
                  <a:pt x="560" y="1840"/>
                  <a:pt x="560" y="1840"/>
                </a:cubicBezTo>
                <a:cubicBezTo>
                  <a:pt x="1040" y="1840"/>
                  <a:pt x="1040" y="1840"/>
                  <a:pt x="1040" y="1840"/>
                </a:cubicBezTo>
                <a:cubicBezTo>
                  <a:pt x="1040" y="1760"/>
                  <a:pt x="1040" y="1760"/>
                  <a:pt x="1040" y="1760"/>
                </a:cubicBezTo>
                <a:cubicBezTo>
                  <a:pt x="640" y="1760"/>
                  <a:pt x="640" y="1760"/>
                  <a:pt x="640" y="1760"/>
                </a:cubicBezTo>
                <a:cubicBezTo>
                  <a:pt x="640" y="1738"/>
                  <a:pt x="640" y="1738"/>
                  <a:pt x="640" y="1738"/>
                </a:cubicBezTo>
                <a:cubicBezTo>
                  <a:pt x="640" y="1702"/>
                  <a:pt x="662" y="1672"/>
                  <a:pt x="697" y="1662"/>
                </a:cubicBezTo>
                <a:cubicBezTo>
                  <a:pt x="926" y="1593"/>
                  <a:pt x="926" y="1593"/>
                  <a:pt x="926" y="1593"/>
                </a:cubicBezTo>
                <a:cubicBezTo>
                  <a:pt x="994" y="1573"/>
                  <a:pt x="1040" y="1511"/>
                  <a:pt x="1040" y="1440"/>
                </a:cubicBezTo>
                <a:cubicBezTo>
                  <a:pt x="1040" y="1352"/>
                  <a:pt x="968" y="1280"/>
                  <a:pt x="880" y="1280"/>
                </a:cubicBezTo>
                <a:cubicBezTo>
                  <a:pt x="720" y="1280"/>
                  <a:pt x="720" y="1280"/>
                  <a:pt x="720" y="1280"/>
                </a:cubicBezTo>
                <a:cubicBezTo>
                  <a:pt x="632" y="1280"/>
                  <a:pt x="560" y="1352"/>
                  <a:pt x="560" y="144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78766101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b="1" i="1" dirty="0"/>
          </a:p>
          <a:p>
            <a:pPr>
              <a:lnSpc>
                <a:spcPct val="125000"/>
              </a:lnSpc>
              <a:buClr>
                <a:schemeClr val="tx2"/>
              </a:buClr>
            </a:pPr>
            <a:endParaRPr lang="hu-HU" sz="1400" b="1" i="1" dirty="0"/>
          </a:p>
          <a:p>
            <a:pPr>
              <a:lnSpc>
                <a:spcPct val="125000"/>
              </a:lnSpc>
              <a:buClr>
                <a:schemeClr val="tx2"/>
              </a:buClr>
            </a:pPr>
            <a:r>
              <a:rPr lang="hu-HU" sz="1400" b="1" i="1" dirty="0"/>
              <a:t>Rugalmasság a változtatások iránt</a:t>
            </a:r>
          </a:p>
          <a:p>
            <a:pPr>
              <a:lnSpc>
                <a:spcPct val="125000"/>
              </a:lnSpc>
              <a:buClr>
                <a:schemeClr val="tx2"/>
              </a:buClr>
            </a:pPr>
            <a:endParaRPr lang="hu-HU" sz="1400" dirty="0"/>
          </a:p>
          <a:p>
            <a:pPr>
              <a:lnSpc>
                <a:spcPct val="125000"/>
              </a:lnSpc>
              <a:buClr>
                <a:schemeClr val="tx2"/>
              </a:buClr>
            </a:pPr>
            <a:r>
              <a:rPr lang="hu-HU" sz="1400" dirty="0"/>
              <a:t>A kampányok nagy része jól tervezhető előre, ugyanakkor bizonyos esetekben szükség lenne a foglalások módosítására. Talán ez az a pont, ahol nagyobb rugalmasságot várnának el a hirdetők. </a:t>
            </a:r>
          </a:p>
          <a:p>
            <a:pPr>
              <a:lnSpc>
                <a:spcPct val="125000"/>
              </a:lnSpc>
              <a:buClr>
                <a:schemeClr val="tx2"/>
              </a:buClr>
            </a:pPr>
            <a:endParaRPr lang="hu-HU" sz="1400" dirty="0"/>
          </a:p>
          <a:p>
            <a:pPr>
              <a:lnSpc>
                <a:spcPct val="125000"/>
              </a:lnSpc>
              <a:buClr>
                <a:schemeClr val="tx2"/>
              </a:buClr>
            </a:pPr>
            <a:r>
              <a:rPr lang="hu-HU" sz="1400" dirty="0"/>
              <a:t>A legnagyobb fájdalma az ügyfeleknek, ha valamilyen változtatás miatt komolyabb büntetéseket kell fizetni. Ez sok esetben (főleg kereskedelmi cégeknél) a piaci helyzet változásából következő kényszer (nem érkezett meg a beszállítótól a termék, a versenytárs ugyanazt </a:t>
            </a:r>
            <a:r>
              <a:rPr lang="hu-HU" sz="1400" dirty="0" err="1"/>
              <a:t>akciózza</a:t>
            </a:r>
            <a:r>
              <a:rPr lang="hu-HU" sz="1400" dirty="0"/>
              <a:t> kicsit olcsóbban, stb.), ami egyébként is sújtja a hirdetőt, és még ráadásul fizetnie is kell miatta. </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b="1" i="1" dirty="0"/>
          </a:p>
          <a:p>
            <a:pPr>
              <a:lnSpc>
                <a:spcPct val="125000"/>
              </a:lnSpc>
              <a:buClr>
                <a:schemeClr val="tx2"/>
              </a:buClr>
            </a:pPr>
            <a:endParaRPr lang="hu-HU" sz="1400" b="1" i="1"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A hirdetők kiszolgálása – II.</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188200" y="1238846"/>
            <a:ext cx="5003800" cy="5096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4" name="Téglalap 5">
            <a:extLst>
              <a:ext uri="{FF2B5EF4-FFF2-40B4-BE49-F238E27FC236}">
                <a16:creationId xmlns:a16="http://schemas.microsoft.com/office/drawing/2014/main" id="{7AFCC96A-6E2A-4A5C-84EF-F37291F7B8DE}"/>
              </a:ext>
            </a:extLst>
          </p:cNvPr>
          <p:cNvSpPr/>
          <p:nvPr/>
        </p:nvSpPr>
        <p:spPr>
          <a:xfrm>
            <a:off x="9703780" y="5408332"/>
            <a:ext cx="341981" cy="369332"/>
          </a:xfrm>
          <a:prstGeom prst="rect">
            <a:avLst/>
          </a:prstGeom>
        </p:spPr>
        <p:txBody>
          <a:bodyPr wrap="none">
            <a:spAutoFit/>
          </a:bodyPr>
          <a:lstStyle/>
          <a:p>
            <a:r>
              <a:rPr lang="hu-HU" dirty="0"/>
              <a:t> </a:t>
            </a:r>
          </a:p>
        </p:txBody>
      </p:sp>
      <p:sp>
        <p:nvSpPr>
          <p:cNvPr id="15" name="Text Placeholder 1">
            <a:extLst>
              <a:ext uri="{FF2B5EF4-FFF2-40B4-BE49-F238E27FC236}">
                <a16:creationId xmlns:a16="http://schemas.microsoft.com/office/drawing/2014/main" id="{7E2EDD4A-C876-4F03-9D8F-EAC0B6B6AEB9}"/>
              </a:ext>
            </a:extLst>
          </p:cNvPr>
          <p:cNvSpPr txBox="1">
            <a:spLocks/>
          </p:cNvSpPr>
          <p:nvPr>
            <p:custDataLst>
              <p:tags r:id="rId1"/>
            </p:custDataLst>
          </p:nvPr>
        </p:nvSpPr>
        <p:spPr bwMode="gray">
          <a:xfrm>
            <a:off x="7363780" y="1560417"/>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„Itt a megrendelési határidő, ennek az átfutása, ami abszolút gyengeség vagy hátrány. Ugye most hathetes megrendelési határidővel dolgoznak  a tévétársaságok. Ez van, amelyik ügyfél esetében tartható, van, amelyiknél nem annyira.</a:t>
            </a:r>
            <a:r>
              <a:rPr lang="hu-HU" sz="1200" dirty="0">
                <a:solidFill>
                  <a:srgbClr val="000000"/>
                </a:solidFill>
              </a:rPr>
              <a:t>” (Ü2)</a:t>
            </a:r>
            <a:endParaRPr lang="en-US" sz="1200" dirty="0">
              <a:ea typeface="Arial" panose="020B0604020202020204" pitchFamily="34" charset="0"/>
            </a:endParaRPr>
          </a:p>
        </p:txBody>
      </p:sp>
      <p:sp>
        <p:nvSpPr>
          <p:cNvPr id="17" name="Text Placeholder 1">
            <a:extLst>
              <a:ext uri="{FF2B5EF4-FFF2-40B4-BE49-F238E27FC236}">
                <a16:creationId xmlns:a16="http://schemas.microsoft.com/office/drawing/2014/main" id="{20B6E7EA-EA99-419B-8A11-DED61BFBA4E3}"/>
              </a:ext>
            </a:extLst>
          </p:cNvPr>
          <p:cNvSpPr txBox="1">
            <a:spLocks/>
          </p:cNvSpPr>
          <p:nvPr>
            <p:custDataLst>
              <p:tags r:id="rId2"/>
            </p:custDataLst>
          </p:nvPr>
        </p:nvSpPr>
        <p:spPr bwMode="gray">
          <a:xfrm>
            <a:off x="7350100" y="2574354"/>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„Jó pár tévéhirdető változtat bőven a leadott terven, ameddig lehet, ameddig csak lehet. Pontosan azért, mert egyszerűen a piac olyan szintű rugalmasságot vár el tőled, amit ki kell, hogy szolgálj. Sortimentben, árban, adott esetben. </a:t>
            </a:r>
            <a:r>
              <a:rPr lang="hu-HU" sz="1200" dirty="0">
                <a:solidFill>
                  <a:srgbClr val="000000"/>
                </a:solidFill>
              </a:rPr>
              <a:t>” (H16)</a:t>
            </a:r>
            <a:endParaRPr lang="en-US" sz="1200" dirty="0">
              <a:ea typeface="Arial" panose="020B0604020202020204" pitchFamily="34" charset="0"/>
            </a:endParaRPr>
          </a:p>
        </p:txBody>
      </p:sp>
      <p:sp>
        <p:nvSpPr>
          <p:cNvPr id="16" name="Text Placeholder 1">
            <a:extLst>
              <a:ext uri="{FF2B5EF4-FFF2-40B4-BE49-F238E27FC236}">
                <a16:creationId xmlns:a16="http://schemas.microsoft.com/office/drawing/2014/main" id="{27822D05-38A1-4981-95E1-37DC30E07CF0}"/>
              </a:ext>
            </a:extLst>
          </p:cNvPr>
          <p:cNvSpPr txBox="1">
            <a:spLocks/>
          </p:cNvSpPr>
          <p:nvPr>
            <p:custDataLst>
              <p:tags r:id="rId3"/>
            </p:custDataLst>
          </p:nvPr>
        </p:nvSpPr>
        <p:spPr bwMode="gray">
          <a:xfrm>
            <a:off x="7350100" y="3492941"/>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„Ez ehhez képest a tévében hány nap alatt tudom kivenni ezt a spotot, hogy már ne sérüljön a vásárlói, 3-4 nap átfutása van. Online-ban fogom, rögtön leveszem, nincs vele probléma.</a:t>
            </a:r>
            <a:r>
              <a:rPr lang="hu-HU" sz="1200" dirty="0">
                <a:solidFill>
                  <a:srgbClr val="000000"/>
                </a:solidFill>
              </a:rPr>
              <a:t>” (H11)</a:t>
            </a:r>
            <a:endParaRPr lang="en-US" sz="1200" dirty="0">
              <a:ea typeface="Arial" panose="020B0604020202020204" pitchFamily="34" charset="0"/>
            </a:endParaRPr>
          </a:p>
        </p:txBody>
      </p:sp>
      <p:sp>
        <p:nvSpPr>
          <p:cNvPr id="18" name="Text Placeholder 1">
            <a:extLst>
              <a:ext uri="{FF2B5EF4-FFF2-40B4-BE49-F238E27FC236}">
                <a16:creationId xmlns:a16="http://schemas.microsoft.com/office/drawing/2014/main" id="{04AD92C1-064F-42A6-9845-D80BCBB9F3C6}"/>
              </a:ext>
            </a:extLst>
          </p:cNvPr>
          <p:cNvSpPr txBox="1">
            <a:spLocks/>
          </p:cNvSpPr>
          <p:nvPr>
            <p:custDataLst>
              <p:tags r:id="rId4"/>
            </p:custDataLst>
          </p:nvPr>
        </p:nvSpPr>
        <p:spPr bwMode="gray">
          <a:xfrm>
            <a:off x="7363780" y="4867644"/>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„Amikor odamegyek egy </a:t>
            </a:r>
            <a:r>
              <a:rPr lang="hu-HU" sz="1200" i="1" dirty="0" err="1">
                <a:solidFill>
                  <a:srgbClr val="000000"/>
                </a:solidFill>
              </a:rPr>
              <a:t>sales-hez</a:t>
            </a:r>
            <a:r>
              <a:rPr lang="hu-HU" sz="1200" i="1" dirty="0">
                <a:solidFill>
                  <a:srgbClr val="000000"/>
                </a:solidFill>
              </a:rPr>
              <a:t>, kiveszek a decemberből, de áttenném novemberbe, akkor 5-től a 100%-</a:t>
            </a:r>
            <a:r>
              <a:rPr lang="hu-HU" sz="1200" i="1" dirty="0" err="1">
                <a:solidFill>
                  <a:srgbClr val="000000"/>
                </a:solidFill>
              </a:rPr>
              <a:t>ig</a:t>
            </a:r>
            <a:r>
              <a:rPr lang="hu-HU" sz="1200" i="1" dirty="0">
                <a:solidFill>
                  <a:srgbClr val="000000"/>
                </a:solidFill>
              </a:rPr>
              <a:t> elkezdhetek tárgyalni, holott pedig szerencsétlen ügyfélnek csak nem érkezett meg egy terméke</a:t>
            </a:r>
            <a:r>
              <a:rPr lang="hu-HU" sz="1200" dirty="0">
                <a:solidFill>
                  <a:srgbClr val="000000"/>
                </a:solidFill>
              </a:rPr>
              <a:t>” (Ü2)</a:t>
            </a:r>
            <a:endParaRPr lang="en-US" sz="1200" dirty="0">
              <a:ea typeface="Arial" panose="020B0604020202020204" pitchFamily="34" charset="0"/>
            </a:endParaRPr>
          </a:p>
        </p:txBody>
      </p:sp>
      <p:sp>
        <p:nvSpPr>
          <p:cNvPr id="19" name="Text Placeholder 1">
            <a:extLst>
              <a:ext uri="{FF2B5EF4-FFF2-40B4-BE49-F238E27FC236}">
                <a16:creationId xmlns:a16="http://schemas.microsoft.com/office/drawing/2014/main" id="{C76FB3E1-5B2C-4D4D-BD46-53FCE47F7A97}"/>
              </a:ext>
            </a:extLst>
          </p:cNvPr>
          <p:cNvSpPr txBox="1">
            <a:spLocks/>
          </p:cNvSpPr>
          <p:nvPr>
            <p:custDataLst>
              <p:tags r:id="rId5"/>
            </p:custDataLst>
          </p:nvPr>
        </p:nvSpPr>
        <p:spPr bwMode="gray">
          <a:xfrm>
            <a:off x="7350100" y="4238876"/>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„Ha ezen tudnak valahogy segíteni, hogy bele lehessen nyúlni </a:t>
            </a:r>
            <a:r>
              <a:rPr lang="hu-HU" sz="1200" i="1" dirty="0" err="1">
                <a:solidFill>
                  <a:srgbClr val="000000"/>
                </a:solidFill>
              </a:rPr>
              <a:t>máról</a:t>
            </a:r>
            <a:r>
              <a:rPr lang="hu-HU" sz="1200" i="1" dirty="0">
                <a:solidFill>
                  <a:srgbClr val="000000"/>
                </a:solidFill>
              </a:rPr>
              <a:t> holnapra, akkor mindenképpen szerintem.</a:t>
            </a:r>
            <a:r>
              <a:rPr lang="hu-HU" sz="1200" dirty="0">
                <a:solidFill>
                  <a:srgbClr val="000000"/>
                </a:solidFill>
              </a:rPr>
              <a:t>” (H4)</a:t>
            </a:r>
            <a:endParaRPr lang="en-US" sz="1200" dirty="0">
              <a:ea typeface="Arial" panose="020B0604020202020204" pitchFamily="34" charset="0"/>
            </a:endParaRPr>
          </a:p>
        </p:txBody>
      </p:sp>
    </p:spTree>
    <p:extLst>
      <p:ext uri="{BB962C8B-B14F-4D97-AF65-F5344CB8AC3E}">
        <p14:creationId xmlns:p14="http://schemas.microsoft.com/office/powerpoint/2010/main" val="1790153353"/>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b="1" i="1" dirty="0"/>
          </a:p>
          <a:p>
            <a:pPr>
              <a:lnSpc>
                <a:spcPct val="125000"/>
              </a:lnSpc>
              <a:buClr>
                <a:schemeClr val="tx2"/>
              </a:buClr>
            </a:pPr>
            <a:r>
              <a:rPr lang="hu-HU" sz="1400" b="1" i="1" dirty="0"/>
              <a:t>Anyagleadás</a:t>
            </a:r>
          </a:p>
          <a:p>
            <a:pPr>
              <a:lnSpc>
                <a:spcPct val="125000"/>
              </a:lnSpc>
              <a:buClr>
                <a:schemeClr val="tx2"/>
              </a:buClr>
            </a:pPr>
            <a:endParaRPr lang="hu-HU" sz="1400" b="1" i="1" dirty="0"/>
          </a:p>
          <a:p>
            <a:pPr>
              <a:lnSpc>
                <a:spcPct val="125000"/>
              </a:lnSpc>
              <a:buClr>
                <a:schemeClr val="tx2"/>
              </a:buClr>
            </a:pPr>
            <a:r>
              <a:rPr lang="hu-HU" sz="1400" dirty="0"/>
              <a:t>Többen szeretnének változást az anyagleadások terén, mert ez a jelenlegi rendszerben komoly költséget okoz a hirdetőknek, ügynökségeknek. </a:t>
            </a:r>
          </a:p>
          <a:p>
            <a:pPr>
              <a:lnSpc>
                <a:spcPct val="125000"/>
              </a:lnSpc>
              <a:buClr>
                <a:schemeClr val="tx2"/>
              </a:buClr>
            </a:pPr>
            <a:r>
              <a:rPr lang="hu-HU" sz="1400" dirty="0"/>
              <a:t>Ennek irányát főleg a leadási formátumok összehangolásában látnák.</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b="1" i="1" dirty="0"/>
              <a:t>Riportok</a:t>
            </a:r>
          </a:p>
          <a:p>
            <a:pPr>
              <a:lnSpc>
                <a:spcPct val="125000"/>
              </a:lnSpc>
              <a:buClr>
                <a:schemeClr val="tx2"/>
              </a:buClr>
            </a:pPr>
            <a:endParaRPr lang="hu-HU" sz="1400" b="1" i="1" dirty="0"/>
          </a:p>
          <a:p>
            <a:pPr>
              <a:lnSpc>
                <a:spcPct val="125000"/>
              </a:lnSpc>
              <a:buClr>
                <a:schemeClr val="tx2"/>
              </a:buClr>
            </a:pPr>
            <a:r>
              <a:rPr lang="hu-HU" sz="1400" dirty="0"/>
              <a:t>Nem úgy néz ki, hogy a televíziók a </a:t>
            </a:r>
            <a:r>
              <a:rPr lang="hu-HU" sz="1400" dirty="0" err="1"/>
              <a:t>riportálási</a:t>
            </a:r>
            <a:r>
              <a:rPr lang="hu-HU" sz="1400" dirty="0"/>
              <a:t> oldalon sokat tudnának tenni a szolgáltatási színvonal javítása érdekében. Mivel maga a hirdetési rendszer eléggé rugalmatlan, ezért gyakoribb vagy gyorsabb riportokra sincsen az ügyfeleknek szüksége, mert beavatkozni úgy sem tudnak érdemben a folyamatokba.</a:t>
            </a:r>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A hirdetők kiszolgálása – III.</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188200" y="1238846"/>
            <a:ext cx="5003800" cy="2190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3" name="Text Placeholder 1">
            <a:extLst>
              <a:ext uri="{FF2B5EF4-FFF2-40B4-BE49-F238E27FC236}">
                <a16:creationId xmlns:a16="http://schemas.microsoft.com/office/drawing/2014/main" id="{053DEF3D-8DFB-429C-9355-C88652CF2784}"/>
              </a:ext>
            </a:extLst>
          </p:cNvPr>
          <p:cNvSpPr txBox="1">
            <a:spLocks/>
          </p:cNvSpPr>
          <p:nvPr>
            <p:custDataLst>
              <p:tags r:id="rId1"/>
            </p:custDataLst>
          </p:nvPr>
        </p:nvSpPr>
        <p:spPr bwMode="gray">
          <a:xfrm>
            <a:off x="7363780" y="150715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„Baromi drága leadni, nem akarok nagy szavakat használni, de felháborító, hogy menyibe kerülnek.” </a:t>
            </a:r>
            <a:r>
              <a:rPr lang="hu-HU" sz="1200" dirty="0">
                <a:solidFill>
                  <a:srgbClr val="000000"/>
                </a:solidFill>
              </a:rPr>
              <a:t>(H11)</a:t>
            </a:r>
            <a:endParaRPr lang="en-US" sz="1200" dirty="0">
              <a:ea typeface="Arial" panose="020B0604020202020204" pitchFamily="34" charset="0"/>
            </a:endParaRPr>
          </a:p>
        </p:txBody>
      </p:sp>
      <p:sp>
        <p:nvSpPr>
          <p:cNvPr id="14" name="Téglalap 5">
            <a:extLst>
              <a:ext uri="{FF2B5EF4-FFF2-40B4-BE49-F238E27FC236}">
                <a16:creationId xmlns:a16="http://schemas.microsoft.com/office/drawing/2014/main" id="{7AFCC96A-6E2A-4A5C-84EF-F37291F7B8DE}"/>
              </a:ext>
            </a:extLst>
          </p:cNvPr>
          <p:cNvSpPr/>
          <p:nvPr/>
        </p:nvSpPr>
        <p:spPr>
          <a:xfrm>
            <a:off x="9671122" y="5408332"/>
            <a:ext cx="341981" cy="369332"/>
          </a:xfrm>
          <a:prstGeom prst="rect">
            <a:avLst/>
          </a:prstGeom>
        </p:spPr>
        <p:txBody>
          <a:bodyPr wrap="none">
            <a:spAutoFit/>
          </a:bodyPr>
          <a:lstStyle/>
          <a:p>
            <a:r>
              <a:rPr lang="hu-HU" dirty="0"/>
              <a:t> </a:t>
            </a:r>
          </a:p>
        </p:txBody>
      </p:sp>
      <p:sp>
        <p:nvSpPr>
          <p:cNvPr id="16" name="Text Placeholder 1">
            <a:extLst>
              <a:ext uri="{FF2B5EF4-FFF2-40B4-BE49-F238E27FC236}">
                <a16:creationId xmlns:a16="http://schemas.microsoft.com/office/drawing/2014/main" id="{7DE4BC57-ACB6-40B4-B59A-B8CAF427AC81}"/>
              </a:ext>
            </a:extLst>
          </p:cNvPr>
          <p:cNvSpPr txBox="1">
            <a:spLocks/>
          </p:cNvSpPr>
          <p:nvPr>
            <p:custDataLst>
              <p:tags r:id="rId2"/>
            </p:custDataLst>
          </p:nvPr>
        </p:nvSpPr>
        <p:spPr bwMode="gray">
          <a:xfrm>
            <a:off x="7363780" y="218031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„Ami még itt rendszeresen harc, hogy hány leadás, azon belül is SD és HD leadás, az is folyamatosan növeli a költségeket, így egy kampánynak akár egymillió forintos leadási költsége is lehet.” (Ü2</a:t>
            </a:r>
            <a:r>
              <a:rPr lang="hu-HU" sz="1200" dirty="0">
                <a:solidFill>
                  <a:srgbClr val="000000"/>
                </a:solidFill>
              </a:rPr>
              <a:t>)</a:t>
            </a:r>
            <a:endParaRPr lang="en-US" sz="1200" dirty="0">
              <a:ea typeface="Arial" panose="020B0604020202020204" pitchFamily="34" charset="0"/>
            </a:endParaRPr>
          </a:p>
        </p:txBody>
      </p:sp>
      <p:sp>
        <p:nvSpPr>
          <p:cNvPr id="18" name="Rectangle 17">
            <a:extLst>
              <a:ext uri="{FF2B5EF4-FFF2-40B4-BE49-F238E27FC236}">
                <a16:creationId xmlns:a16="http://schemas.microsoft.com/office/drawing/2014/main" id="{3FA70409-A9B7-4F9C-A03E-4513EB76242E}"/>
              </a:ext>
            </a:extLst>
          </p:cNvPr>
          <p:cNvSpPr/>
          <p:nvPr/>
        </p:nvSpPr>
        <p:spPr>
          <a:xfrm>
            <a:off x="7190605" y="3587510"/>
            <a:ext cx="5003800" cy="2190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9" name="Text Placeholder 1">
            <a:extLst>
              <a:ext uri="{FF2B5EF4-FFF2-40B4-BE49-F238E27FC236}">
                <a16:creationId xmlns:a16="http://schemas.microsoft.com/office/drawing/2014/main" id="{E9FEB35A-6568-47AA-BABB-5127D2DEDFC1}"/>
              </a:ext>
            </a:extLst>
          </p:cNvPr>
          <p:cNvSpPr txBox="1">
            <a:spLocks/>
          </p:cNvSpPr>
          <p:nvPr>
            <p:custDataLst>
              <p:tags r:id="rId3"/>
            </p:custDataLst>
          </p:nvPr>
        </p:nvSpPr>
        <p:spPr bwMode="gray">
          <a:xfrm>
            <a:off x="7366185" y="385582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tévében olyan ütemezésben van értelme szerintem, ahol bele tudsz nyúlni. Ha egy tévéreklámba nem tudsz belenyúlni két hónapra előre, tudom lehet cserélni, de akkor nincs értelme napi, én legalábbis biztos nem nézegetném. . Online-ban azért kell, hogy legyen, mert ott egyből tudunk rajta változtatni.” </a:t>
            </a:r>
            <a:r>
              <a:rPr lang="hu-HU" sz="1200" dirty="0">
                <a:solidFill>
                  <a:srgbClr val="000000"/>
                </a:solidFill>
              </a:rPr>
              <a:t>(H5)</a:t>
            </a:r>
            <a:endParaRPr lang="en-US" sz="1200" dirty="0">
              <a:ea typeface="Arial" panose="020B0604020202020204" pitchFamily="34" charset="0"/>
            </a:endParaRPr>
          </a:p>
        </p:txBody>
      </p:sp>
      <p:sp>
        <p:nvSpPr>
          <p:cNvPr id="20" name="Text Placeholder 1">
            <a:extLst>
              <a:ext uri="{FF2B5EF4-FFF2-40B4-BE49-F238E27FC236}">
                <a16:creationId xmlns:a16="http://schemas.microsoft.com/office/drawing/2014/main" id="{C9C6DC09-E45D-42EB-B167-F5424975B5E2}"/>
              </a:ext>
            </a:extLst>
          </p:cNvPr>
          <p:cNvSpPr txBox="1">
            <a:spLocks/>
          </p:cNvSpPr>
          <p:nvPr>
            <p:custDataLst>
              <p:tags r:id="rId4"/>
            </p:custDataLst>
          </p:nvPr>
        </p:nvSpPr>
        <p:spPr bwMode="gray">
          <a:xfrm>
            <a:off x="7366185" y="498346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„Nekem a heti, ilyen szempontból, tévében nekem elég. ” (H11</a:t>
            </a:r>
            <a:r>
              <a:rPr lang="hu-HU" sz="1200" dirty="0">
                <a:solidFill>
                  <a:srgbClr val="000000"/>
                </a:solidFill>
              </a:rPr>
              <a:t>)</a:t>
            </a:r>
            <a:endParaRPr lang="en-US" sz="1200" dirty="0">
              <a:ea typeface="Arial" panose="020B0604020202020204" pitchFamily="34" charset="0"/>
            </a:endParaRPr>
          </a:p>
        </p:txBody>
      </p:sp>
    </p:spTree>
    <p:extLst>
      <p:ext uri="{BB962C8B-B14F-4D97-AF65-F5344CB8AC3E}">
        <p14:creationId xmlns:p14="http://schemas.microsoft.com/office/powerpoint/2010/main" val="2536028535"/>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hu-HU" sz="1400" b="1" i="1" dirty="0"/>
              <a:t>Csatorna csomagok</a:t>
            </a:r>
          </a:p>
          <a:p>
            <a:pPr>
              <a:lnSpc>
                <a:spcPct val="125000"/>
              </a:lnSpc>
              <a:buClr>
                <a:schemeClr val="tx2"/>
              </a:buClr>
            </a:pPr>
            <a:endParaRPr lang="hu-HU" sz="1400" b="1" i="1" dirty="0"/>
          </a:p>
          <a:p>
            <a:pPr>
              <a:lnSpc>
                <a:spcPct val="125000"/>
              </a:lnSpc>
              <a:buClr>
                <a:schemeClr val="tx2"/>
              </a:buClr>
            </a:pPr>
            <a:r>
              <a:rPr lang="hu-HU" sz="1400" dirty="0"/>
              <a:t>A jelenlegi rendszerben a reklámidő értékesítése GRP, azaz nézettség alapon történik. A hirdetőknek csak komoly felárak mellett van lehetőségük beleszólni abba, hogy a hirdetéseik mely csatornákon jelenjenek meg. </a:t>
            </a:r>
          </a:p>
          <a:p>
            <a:pPr>
              <a:lnSpc>
                <a:spcPct val="125000"/>
              </a:lnSpc>
              <a:buClr>
                <a:schemeClr val="tx2"/>
              </a:buClr>
            </a:pPr>
            <a:r>
              <a:rPr lang="hu-HU" sz="1400" dirty="0"/>
              <a:t>Érdekes módon azonban ezzel a meglehetősen rugalmatlan megoldással kapcsolatban nincsenek nagyobb fenntartások az ügyfelek részéről. </a:t>
            </a:r>
          </a:p>
          <a:p>
            <a:pPr>
              <a:lnSpc>
                <a:spcPct val="125000"/>
              </a:lnSpc>
              <a:buClr>
                <a:schemeClr val="tx2"/>
              </a:buClr>
            </a:pPr>
            <a:r>
              <a:rPr lang="hu-HU" sz="1400" dirty="0"/>
              <a:t>A felárakat jellemzően nem fizetik meg az ügyfelek, mert nem tudnak olyan előnyöket elérni ezáltal, melyek kapcsán megtérülnének a magasabb költségek.</a:t>
            </a:r>
          </a:p>
          <a:p>
            <a:pPr>
              <a:lnSpc>
                <a:spcPct val="125000"/>
              </a:lnSpc>
              <a:buClr>
                <a:schemeClr val="tx2"/>
              </a:buClr>
            </a:pPr>
            <a:r>
              <a:rPr lang="hu-HU" sz="1400" dirty="0"/>
              <a:t>Ugyanakkor, miután a televíziót a média-mixben nem </a:t>
            </a:r>
            <a:r>
              <a:rPr lang="hu-HU" sz="1400" dirty="0" err="1"/>
              <a:t>targetálási</a:t>
            </a:r>
            <a:r>
              <a:rPr lang="hu-HU" sz="1400" dirty="0"/>
              <a:t> céllal vásárolják, ezért nem is igazán érezhető komolyabb igény a csatorna szintű tervezés iránt. Néhány megfogalmaztak ugyan ilyen jellegű preferenciákat, de ezek nem igazán mondhatók általánosnak.</a:t>
            </a:r>
          </a:p>
          <a:p>
            <a:pPr>
              <a:lnSpc>
                <a:spcPct val="125000"/>
              </a:lnSpc>
              <a:buClr>
                <a:schemeClr val="tx2"/>
              </a:buClr>
            </a:pPr>
            <a:r>
              <a:rPr lang="hu-HU" sz="1400" dirty="0"/>
              <a:t>Vannak akik szerint viszont ez a rendszer az oka a televíziós hirdetések alulárazottságának, hiszen, ha minden GRP egyenlő, akkor csak ár alapján lehet különbséget tenni.</a:t>
            </a:r>
          </a:p>
          <a:p>
            <a:pPr>
              <a:lnSpc>
                <a:spcPct val="125000"/>
              </a:lnSpc>
              <a:buClr>
                <a:schemeClr val="tx2"/>
              </a:buClr>
            </a:pPr>
            <a:r>
              <a:rPr lang="hu-HU" sz="1400" dirty="0"/>
              <a:t>Akik a leginkább előre gondolkodnak, viszont már nem is csatorna-mixben, hanem inkább </a:t>
            </a:r>
            <a:r>
              <a:rPr lang="hu-HU" sz="1400" dirty="0" err="1"/>
              <a:t>programmatic</a:t>
            </a:r>
            <a:r>
              <a:rPr lang="hu-HU" sz="1400" dirty="0"/>
              <a:t> tévében, vagy valami hasonló rendszerben gondolkodnának inkább.</a:t>
            </a:r>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A hirdetők kiszolgálása – IV.</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188200" y="1238845"/>
            <a:ext cx="5003800" cy="49877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3" name="Text Placeholder 1">
            <a:extLst>
              <a:ext uri="{FF2B5EF4-FFF2-40B4-BE49-F238E27FC236}">
                <a16:creationId xmlns:a16="http://schemas.microsoft.com/office/drawing/2014/main" id="{053DEF3D-8DFB-429C-9355-C88652CF2784}"/>
              </a:ext>
            </a:extLst>
          </p:cNvPr>
          <p:cNvSpPr txBox="1">
            <a:spLocks/>
          </p:cNvSpPr>
          <p:nvPr>
            <p:custDataLst>
              <p:tags r:id="rId1"/>
            </p:custDataLst>
          </p:nvPr>
        </p:nvSpPr>
        <p:spPr bwMode="gray">
          <a:xfrm>
            <a:off x="7363780" y="150715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„Ez most már olyan költségtöbbszöröst jelentene, amiért egész egyszerűen nem éri meg.” </a:t>
            </a:r>
            <a:r>
              <a:rPr lang="hu-HU" sz="1200" dirty="0">
                <a:solidFill>
                  <a:srgbClr val="000000"/>
                </a:solidFill>
              </a:rPr>
              <a:t>(H4)</a:t>
            </a:r>
            <a:endParaRPr lang="en-US" sz="1200" dirty="0">
              <a:ea typeface="Arial" panose="020B0604020202020204" pitchFamily="34" charset="0"/>
            </a:endParaRPr>
          </a:p>
        </p:txBody>
      </p:sp>
      <p:sp>
        <p:nvSpPr>
          <p:cNvPr id="16" name="Text Placeholder 1">
            <a:extLst>
              <a:ext uri="{FF2B5EF4-FFF2-40B4-BE49-F238E27FC236}">
                <a16:creationId xmlns:a16="http://schemas.microsoft.com/office/drawing/2014/main" id="{7DE4BC57-ACB6-40B4-B59A-B8CAF427AC81}"/>
              </a:ext>
            </a:extLst>
          </p:cNvPr>
          <p:cNvSpPr txBox="1">
            <a:spLocks/>
          </p:cNvSpPr>
          <p:nvPr>
            <p:custDataLst>
              <p:tags r:id="rId2"/>
            </p:custDataLst>
          </p:nvPr>
        </p:nvSpPr>
        <p:spPr bwMode="gray">
          <a:xfrm>
            <a:off x="7363780" y="4450737"/>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„Hát igen, bár én egyébként úgy, ahogy van, a csomagokat szűntetném meg.” (Ü20</a:t>
            </a:r>
            <a:r>
              <a:rPr lang="hu-HU" sz="1200" dirty="0">
                <a:solidFill>
                  <a:srgbClr val="000000"/>
                </a:solidFill>
              </a:rPr>
              <a:t>)</a:t>
            </a:r>
            <a:endParaRPr lang="en-US" sz="1200" dirty="0">
              <a:ea typeface="Arial" panose="020B0604020202020204" pitchFamily="34" charset="0"/>
            </a:endParaRPr>
          </a:p>
        </p:txBody>
      </p:sp>
      <p:sp>
        <p:nvSpPr>
          <p:cNvPr id="12" name="Text Placeholder 1">
            <a:extLst>
              <a:ext uri="{FF2B5EF4-FFF2-40B4-BE49-F238E27FC236}">
                <a16:creationId xmlns:a16="http://schemas.microsoft.com/office/drawing/2014/main" id="{5CB8FE21-4BB3-4597-969D-6A3B010BAAC9}"/>
              </a:ext>
            </a:extLst>
          </p:cNvPr>
          <p:cNvSpPr txBox="1">
            <a:spLocks/>
          </p:cNvSpPr>
          <p:nvPr>
            <p:custDataLst>
              <p:tags r:id="rId3"/>
            </p:custDataLst>
          </p:nvPr>
        </p:nvSpPr>
        <p:spPr bwMode="gray">
          <a:xfrm>
            <a:off x="7350100" y="207074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„Nem fizetne szerintem ezért a hirdető. Esetleg spéci esetekben igen, azt jelenleg ki is fizeti, ha valami speciális műsorkörnyezetben akar megjelenni, de úgy </a:t>
            </a:r>
            <a:r>
              <a:rPr lang="hu-HU" sz="1200" i="1" dirty="0" err="1">
                <a:solidFill>
                  <a:srgbClr val="000000"/>
                </a:solidFill>
              </a:rPr>
              <a:t>en</a:t>
            </a:r>
            <a:r>
              <a:rPr lang="hu-HU" sz="1200" i="1" dirty="0">
                <a:solidFill>
                  <a:srgbClr val="000000"/>
                </a:solidFill>
              </a:rPr>
              <a:t> </a:t>
            </a:r>
            <a:r>
              <a:rPr lang="hu-HU" sz="1200" i="1" dirty="0" err="1">
                <a:solidFill>
                  <a:srgbClr val="000000"/>
                </a:solidFill>
              </a:rPr>
              <a:t>block</a:t>
            </a:r>
            <a:r>
              <a:rPr lang="hu-HU" sz="1200" i="1" dirty="0">
                <a:solidFill>
                  <a:srgbClr val="000000"/>
                </a:solidFill>
              </a:rPr>
              <a:t> nem.” </a:t>
            </a:r>
            <a:r>
              <a:rPr lang="hu-HU" sz="1200" dirty="0">
                <a:solidFill>
                  <a:srgbClr val="000000"/>
                </a:solidFill>
              </a:rPr>
              <a:t>(Ü2)</a:t>
            </a:r>
            <a:endParaRPr lang="en-US" sz="1200" dirty="0">
              <a:ea typeface="Arial" panose="020B0604020202020204" pitchFamily="34" charset="0"/>
            </a:endParaRPr>
          </a:p>
        </p:txBody>
      </p:sp>
      <p:sp>
        <p:nvSpPr>
          <p:cNvPr id="15" name="Text Placeholder 1">
            <a:extLst>
              <a:ext uri="{FF2B5EF4-FFF2-40B4-BE49-F238E27FC236}">
                <a16:creationId xmlns:a16="http://schemas.microsoft.com/office/drawing/2014/main" id="{DFABCF01-0E04-4FC4-A4D2-C6AB698723B5}"/>
              </a:ext>
            </a:extLst>
          </p:cNvPr>
          <p:cNvSpPr txBox="1">
            <a:spLocks/>
          </p:cNvSpPr>
          <p:nvPr>
            <p:custDataLst>
              <p:tags r:id="rId4"/>
            </p:custDataLst>
          </p:nvPr>
        </p:nvSpPr>
        <p:spPr bwMode="gray">
          <a:xfrm>
            <a:off x="7350100" y="280535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„Ez a TV-ben is ugye megváltozott, hiszen csomag értékesítés van, tehát, hogy nagyon kevés az az ügyfél aki kiválogat csatornákat magának, mert olyan felára van.” </a:t>
            </a:r>
            <a:r>
              <a:rPr lang="hu-HU" sz="1200" dirty="0">
                <a:solidFill>
                  <a:srgbClr val="000000"/>
                </a:solidFill>
              </a:rPr>
              <a:t>(Ü3)</a:t>
            </a:r>
            <a:endParaRPr lang="en-US" sz="1200" dirty="0">
              <a:ea typeface="Arial" panose="020B0604020202020204" pitchFamily="34" charset="0"/>
            </a:endParaRPr>
          </a:p>
        </p:txBody>
      </p:sp>
      <p:sp>
        <p:nvSpPr>
          <p:cNvPr id="17" name="Text Placeholder 1">
            <a:extLst>
              <a:ext uri="{FF2B5EF4-FFF2-40B4-BE49-F238E27FC236}">
                <a16:creationId xmlns:a16="http://schemas.microsoft.com/office/drawing/2014/main" id="{020691D1-E725-4383-A0CF-1978425DC0A4}"/>
              </a:ext>
            </a:extLst>
          </p:cNvPr>
          <p:cNvSpPr txBox="1">
            <a:spLocks/>
          </p:cNvSpPr>
          <p:nvPr>
            <p:custDataLst>
              <p:tags r:id="rId5"/>
            </p:custDataLst>
          </p:nvPr>
        </p:nvSpPr>
        <p:spPr bwMode="gray">
          <a:xfrm>
            <a:off x="7350100" y="500522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t>
            </a:r>
            <a:r>
              <a:rPr lang="hu-HU" sz="1200" i="1" dirty="0" err="1">
                <a:solidFill>
                  <a:srgbClr val="000000"/>
                </a:solidFill>
              </a:rPr>
              <a:t>programmatic</a:t>
            </a:r>
            <a:r>
              <a:rPr lang="hu-HU" sz="1200" i="1" dirty="0">
                <a:solidFill>
                  <a:srgbClr val="000000"/>
                </a:solidFill>
              </a:rPr>
              <a:t> tévé, én magam össze tudok állítani egy profilt, ők arra rögtön a portálon tudnak reagálni, nem kell hozzá ügynökség, napok, egyebek, ebben nagyon nagy potenciál van...” (H17</a:t>
            </a:r>
            <a:r>
              <a:rPr lang="hu-HU" sz="1200" dirty="0">
                <a:solidFill>
                  <a:srgbClr val="000000"/>
                </a:solidFill>
              </a:rPr>
              <a:t>)</a:t>
            </a:r>
            <a:endParaRPr lang="en-US" sz="1200" dirty="0">
              <a:ea typeface="Arial" panose="020B0604020202020204" pitchFamily="34" charset="0"/>
            </a:endParaRPr>
          </a:p>
        </p:txBody>
      </p:sp>
      <p:sp>
        <p:nvSpPr>
          <p:cNvPr id="11" name="Text Placeholder 1">
            <a:extLst>
              <a:ext uri="{FF2B5EF4-FFF2-40B4-BE49-F238E27FC236}">
                <a16:creationId xmlns:a16="http://schemas.microsoft.com/office/drawing/2014/main" id="{1394E5F7-C306-46DC-AB51-B9E4E09B7513}"/>
              </a:ext>
            </a:extLst>
          </p:cNvPr>
          <p:cNvSpPr txBox="1">
            <a:spLocks/>
          </p:cNvSpPr>
          <p:nvPr>
            <p:custDataLst>
              <p:tags r:id="rId6"/>
            </p:custDataLst>
          </p:nvPr>
        </p:nvSpPr>
        <p:spPr bwMode="gray">
          <a:xfrm>
            <a:off x="7350100" y="355968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 Alapvetően ez megpecsételte a teljes tévés piacot olyan szempontból, hogy a hirdető innentől kezdve azt mondta, hogy b… meg, nem tudok minőségi irányba elmenni, akkor lesz…m, csak az </a:t>
            </a:r>
            <a:r>
              <a:rPr lang="hu-HU" sz="1200" i="1" dirty="0" err="1">
                <a:solidFill>
                  <a:srgbClr val="000000"/>
                </a:solidFill>
              </a:rPr>
              <a:t>árfaktor</a:t>
            </a:r>
            <a:r>
              <a:rPr lang="hu-HU" sz="1200" i="1" dirty="0">
                <a:solidFill>
                  <a:srgbClr val="000000"/>
                </a:solidFill>
              </a:rPr>
              <a:t> fog számítani.” </a:t>
            </a:r>
            <a:r>
              <a:rPr lang="hu-HU" sz="1200" dirty="0">
                <a:solidFill>
                  <a:srgbClr val="000000"/>
                </a:solidFill>
              </a:rPr>
              <a:t>(Ü10)</a:t>
            </a:r>
            <a:endParaRPr lang="en-US" sz="1200" dirty="0">
              <a:ea typeface="Arial" panose="020B0604020202020204" pitchFamily="34" charset="0"/>
            </a:endParaRPr>
          </a:p>
        </p:txBody>
      </p:sp>
    </p:spTree>
    <p:extLst>
      <p:ext uri="{BB962C8B-B14F-4D97-AF65-F5344CB8AC3E}">
        <p14:creationId xmlns:p14="http://schemas.microsoft.com/office/powerpoint/2010/main" val="22781013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8"/>
            <a:ext cx="6089530" cy="2025540"/>
          </a:xfrm>
          <a:prstGeom prst="rect">
            <a:avLst/>
          </a:prstGeom>
          <a:noFill/>
        </p:spPr>
        <p:txBody>
          <a:bodyPr wrap="square" lIns="0" tIns="0" rIns="0" bIns="0" rtlCol="0">
            <a:noAutofit/>
          </a:bodyPr>
          <a:lstStyle/>
          <a:p>
            <a:pPr>
              <a:lnSpc>
                <a:spcPct val="125000"/>
              </a:lnSpc>
              <a:buClr>
                <a:schemeClr val="tx2"/>
              </a:buClr>
            </a:pPr>
            <a:endParaRPr lang="hu-HU" sz="1400" b="1" i="1" dirty="0"/>
          </a:p>
          <a:p>
            <a:pPr>
              <a:lnSpc>
                <a:spcPct val="125000"/>
              </a:lnSpc>
              <a:buClr>
                <a:schemeClr val="tx2"/>
              </a:buClr>
            </a:pPr>
            <a:r>
              <a:rPr lang="hu-HU" sz="1400" b="1" i="1" dirty="0"/>
              <a:t>Célcsoportok</a:t>
            </a:r>
          </a:p>
          <a:p>
            <a:pPr>
              <a:lnSpc>
                <a:spcPct val="125000"/>
              </a:lnSpc>
              <a:buClr>
                <a:schemeClr val="tx2"/>
              </a:buClr>
            </a:pPr>
            <a:endParaRPr lang="hu-HU" sz="1400" b="1" i="1" dirty="0"/>
          </a:p>
          <a:p>
            <a:pPr>
              <a:lnSpc>
                <a:spcPct val="125000"/>
              </a:lnSpc>
              <a:buClr>
                <a:schemeClr val="tx2"/>
              </a:buClr>
            </a:pPr>
            <a:r>
              <a:rPr lang="hu-HU" sz="1400" dirty="0"/>
              <a:t>A tévés hirdetések során vásárolható célcsoportok száma is érezhető fejlesztést jelentene a hirdetők egy része számára. Ugyanakkor ez esetben sem lehet elmondani, hogy ez egy általános elvárás lenne. Azok, akik „szőnyegbombázásra” használják a televíziót, teljesen elégedettek a jelenleg vásárolható célcsoportok számával és fajtájával.</a:t>
            </a:r>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A hirdetők kiszolgálása – V.</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188200" y="1238846"/>
            <a:ext cx="5003800" cy="27639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3" name="Text Placeholder 1">
            <a:extLst>
              <a:ext uri="{FF2B5EF4-FFF2-40B4-BE49-F238E27FC236}">
                <a16:creationId xmlns:a16="http://schemas.microsoft.com/office/drawing/2014/main" id="{053DEF3D-8DFB-429C-9355-C88652CF2784}"/>
              </a:ext>
            </a:extLst>
          </p:cNvPr>
          <p:cNvSpPr txBox="1">
            <a:spLocks/>
          </p:cNvSpPr>
          <p:nvPr>
            <p:custDataLst>
              <p:tags r:id="rId1"/>
            </p:custDataLst>
          </p:nvPr>
        </p:nvSpPr>
        <p:spPr bwMode="gray">
          <a:xfrm>
            <a:off x="7350100" y="222552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„El tudnánk képzelni több célcsoportot, több célcsoport legyen a garantált célcsoportok köre esetlegesen, ez mindig egy lehetőség az ügynökségek számára..” </a:t>
            </a:r>
            <a:r>
              <a:rPr lang="hu-HU" sz="1200" dirty="0">
                <a:solidFill>
                  <a:srgbClr val="000000"/>
                </a:solidFill>
              </a:rPr>
              <a:t>(Ü3)</a:t>
            </a:r>
            <a:endParaRPr lang="en-US" sz="1200" dirty="0">
              <a:ea typeface="Arial" panose="020B0604020202020204" pitchFamily="34" charset="0"/>
            </a:endParaRPr>
          </a:p>
        </p:txBody>
      </p:sp>
      <p:sp>
        <p:nvSpPr>
          <p:cNvPr id="16" name="Text Placeholder 1">
            <a:extLst>
              <a:ext uri="{FF2B5EF4-FFF2-40B4-BE49-F238E27FC236}">
                <a16:creationId xmlns:a16="http://schemas.microsoft.com/office/drawing/2014/main" id="{7DE4BC57-ACB6-40B4-B59A-B8CAF427AC81}"/>
              </a:ext>
            </a:extLst>
          </p:cNvPr>
          <p:cNvSpPr txBox="1">
            <a:spLocks/>
          </p:cNvSpPr>
          <p:nvPr>
            <p:custDataLst>
              <p:tags r:id="rId2"/>
            </p:custDataLst>
          </p:nvPr>
        </p:nvSpPr>
        <p:spPr bwMode="gray">
          <a:xfrm>
            <a:off x="7363780" y="299761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„Mi hirdetői oldalról a </a:t>
            </a:r>
            <a:r>
              <a:rPr lang="hu-HU" sz="1200" i="1" dirty="0" err="1">
                <a:solidFill>
                  <a:srgbClr val="000000"/>
                </a:solidFill>
              </a:rPr>
              <a:t>célozhatóság</a:t>
            </a:r>
            <a:r>
              <a:rPr lang="hu-HU" sz="1200" i="1" dirty="0">
                <a:solidFill>
                  <a:srgbClr val="000000"/>
                </a:solidFill>
              </a:rPr>
              <a:t>, </a:t>
            </a:r>
            <a:r>
              <a:rPr lang="hu-HU" sz="1200" i="1" dirty="0" err="1">
                <a:solidFill>
                  <a:srgbClr val="000000"/>
                </a:solidFill>
              </a:rPr>
              <a:t>targetálhatóság</a:t>
            </a:r>
            <a:r>
              <a:rPr lang="hu-HU" sz="1200" i="1" dirty="0">
                <a:solidFill>
                  <a:srgbClr val="000000"/>
                </a:solidFill>
              </a:rPr>
              <a:t> mindig fontos információ. Kérdés minden esetben, hogy az ár, mi a felára, utána a mixed hogyan áll össze, ebből a nap végén hatékonyabb hirdetés lesz vagy nem, de ez érdekes irány lehet. ” (H6</a:t>
            </a:r>
            <a:r>
              <a:rPr lang="hu-HU" sz="1200" dirty="0">
                <a:solidFill>
                  <a:srgbClr val="000000"/>
                </a:solidFill>
              </a:rPr>
              <a:t>)</a:t>
            </a:r>
            <a:endParaRPr lang="en-US" sz="1200" dirty="0">
              <a:ea typeface="Arial" panose="020B0604020202020204" pitchFamily="34" charset="0"/>
            </a:endParaRPr>
          </a:p>
        </p:txBody>
      </p:sp>
      <p:sp>
        <p:nvSpPr>
          <p:cNvPr id="15" name="Text Placeholder 1">
            <a:extLst>
              <a:ext uri="{FF2B5EF4-FFF2-40B4-BE49-F238E27FC236}">
                <a16:creationId xmlns:a16="http://schemas.microsoft.com/office/drawing/2014/main" id="{DFABCF01-0E04-4FC4-A4D2-C6AB698723B5}"/>
              </a:ext>
            </a:extLst>
          </p:cNvPr>
          <p:cNvSpPr txBox="1">
            <a:spLocks/>
          </p:cNvSpPr>
          <p:nvPr>
            <p:custDataLst>
              <p:tags r:id="rId3"/>
            </p:custDataLst>
          </p:nvPr>
        </p:nvSpPr>
        <p:spPr bwMode="gray">
          <a:xfrm>
            <a:off x="7350100" y="190568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„Teljesen elégedettek vagyunk ebből a szempontból..” </a:t>
            </a:r>
            <a:r>
              <a:rPr lang="hu-HU" sz="1200" dirty="0">
                <a:solidFill>
                  <a:srgbClr val="000000"/>
                </a:solidFill>
              </a:rPr>
              <a:t>(Ü2)</a:t>
            </a:r>
            <a:endParaRPr lang="en-US" sz="1200" dirty="0">
              <a:ea typeface="Arial" panose="020B0604020202020204" pitchFamily="34" charset="0"/>
            </a:endParaRPr>
          </a:p>
        </p:txBody>
      </p:sp>
      <p:sp>
        <p:nvSpPr>
          <p:cNvPr id="11" name="TextBox 10">
            <a:extLst>
              <a:ext uri="{FF2B5EF4-FFF2-40B4-BE49-F238E27FC236}">
                <a16:creationId xmlns:a16="http://schemas.microsoft.com/office/drawing/2014/main" id="{FBD0FF06-ADD9-4A4D-A002-894517148334}"/>
              </a:ext>
            </a:extLst>
          </p:cNvPr>
          <p:cNvSpPr txBox="1"/>
          <p:nvPr/>
        </p:nvSpPr>
        <p:spPr>
          <a:xfrm>
            <a:off x="731520" y="4355682"/>
            <a:ext cx="6089530" cy="2025540"/>
          </a:xfrm>
          <a:prstGeom prst="rect">
            <a:avLst/>
          </a:prstGeom>
          <a:noFill/>
        </p:spPr>
        <p:txBody>
          <a:bodyPr wrap="square" lIns="0" tIns="0" rIns="0" bIns="0" rtlCol="0">
            <a:noAutofit/>
          </a:bodyPr>
          <a:lstStyle/>
          <a:p>
            <a:pPr>
              <a:lnSpc>
                <a:spcPct val="125000"/>
              </a:lnSpc>
              <a:buClr>
                <a:schemeClr val="tx2"/>
              </a:buClr>
            </a:pPr>
            <a:r>
              <a:rPr lang="hu-HU" sz="1400" b="1" i="1" dirty="0"/>
              <a:t>Big Picture</a:t>
            </a:r>
          </a:p>
          <a:p>
            <a:pPr>
              <a:lnSpc>
                <a:spcPct val="125000"/>
              </a:lnSpc>
              <a:buClr>
                <a:schemeClr val="tx2"/>
              </a:buClr>
            </a:pPr>
            <a:endParaRPr lang="hu-HU" sz="1400" b="1" i="1" dirty="0"/>
          </a:p>
          <a:p>
            <a:pPr>
              <a:lnSpc>
                <a:spcPct val="125000"/>
              </a:lnSpc>
              <a:buClr>
                <a:schemeClr val="tx2"/>
              </a:buClr>
            </a:pPr>
            <a:r>
              <a:rPr lang="hu-HU" sz="1400" dirty="0"/>
              <a:t>Többen említették, hogy túl későn ismerik meg a tévék következő évi terveit, illetve kereskedelmi feltételeit. A novemberi időpont sokak szerint túl késői a Big Picture konferenciára. Megértő egyébként a szakma, elfogadják, hogy az őszi időszak nézettségi adatai még jelentős szerepet játszanak a kondíciókban, de mégis ez azért komoly nehézséget okoz.</a:t>
            </a:r>
          </a:p>
          <a:p>
            <a:pPr>
              <a:lnSpc>
                <a:spcPct val="125000"/>
              </a:lnSpc>
              <a:buClr>
                <a:schemeClr val="tx2"/>
              </a:buClr>
            </a:pPr>
            <a:endParaRPr lang="hu-HU" sz="1400" dirty="0"/>
          </a:p>
          <a:p>
            <a:pPr>
              <a:lnSpc>
                <a:spcPct val="125000"/>
              </a:lnSpc>
              <a:buClr>
                <a:schemeClr val="tx2"/>
              </a:buClr>
            </a:pPr>
            <a:endParaRPr lang="hu-HU" sz="1400" dirty="0"/>
          </a:p>
        </p:txBody>
      </p:sp>
      <p:sp>
        <p:nvSpPr>
          <p:cNvPr id="18" name="Rectangle 17">
            <a:extLst>
              <a:ext uri="{FF2B5EF4-FFF2-40B4-BE49-F238E27FC236}">
                <a16:creationId xmlns:a16="http://schemas.microsoft.com/office/drawing/2014/main" id="{2A20E48F-5EEE-4FB7-80D1-3A9CB1E0AF6C}"/>
              </a:ext>
            </a:extLst>
          </p:cNvPr>
          <p:cNvSpPr/>
          <p:nvPr/>
        </p:nvSpPr>
        <p:spPr>
          <a:xfrm>
            <a:off x="7188200" y="4355682"/>
            <a:ext cx="5003800" cy="19854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9" name="Text Placeholder 1">
            <a:extLst>
              <a:ext uri="{FF2B5EF4-FFF2-40B4-BE49-F238E27FC236}">
                <a16:creationId xmlns:a16="http://schemas.microsoft.com/office/drawing/2014/main" id="{D8FB8237-24AD-42C1-8B6B-0284E0470049}"/>
              </a:ext>
            </a:extLst>
          </p:cNvPr>
          <p:cNvSpPr txBox="1">
            <a:spLocks/>
          </p:cNvSpPr>
          <p:nvPr>
            <p:custDataLst>
              <p:tags r:id="rId4"/>
            </p:custDataLst>
          </p:nvPr>
        </p:nvSpPr>
        <p:spPr bwMode="gray">
          <a:xfrm>
            <a:off x="7350100" y="4408560"/>
            <a:ext cx="4680000" cy="533912"/>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„Ami nagyon segítené az ügynökségeket, ha Big Picture nem november 5-én lenne. Tulajdonképpen négy hetet ad ez a rendszer arra, hogy egy ilyen 40-50 milliárdot az egész ügynökségi piac letervezzen és megrendeljen. ” </a:t>
            </a:r>
            <a:r>
              <a:rPr lang="hu-HU" sz="1200" dirty="0">
                <a:solidFill>
                  <a:srgbClr val="000000"/>
                </a:solidFill>
              </a:rPr>
              <a:t>(Ü3)</a:t>
            </a:r>
            <a:endParaRPr lang="en-US" sz="1200" dirty="0">
              <a:ea typeface="Arial" panose="020B0604020202020204" pitchFamily="34" charset="0"/>
            </a:endParaRPr>
          </a:p>
        </p:txBody>
      </p:sp>
      <p:sp>
        <p:nvSpPr>
          <p:cNvPr id="23" name="Text Placeholder 1">
            <a:extLst>
              <a:ext uri="{FF2B5EF4-FFF2-40B4-BE49-F238E27FC236}">
                <a16:creationId xmlns:a16="http://schemas.microsoft.com/office/drawing/2014/main" id="{B58BBF60-FCAD-4886-88AF-61AE72FF1CDE}"/>
              </a:ext>
            </a:extLst>
          </p:cNvPr>
          <p:cNvSpPr txBox="1">
            <a:spLocks/>
          </p:cNvSpPr>
          <p:nvPr>
            <p:custDataLst>
              <p:tags r:id="rId5"/>
            </p:custDataLst>
          </p:nvPr>
        </p:nvSpPr>
        <p:spPr bwMode="gray">
          <a:xfrm>
            <a:off x="7350100" y="1414158"/>
            <a:ext cx="4680000" cy="491531"/>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Ezt tudjuk, hogy ez egy tömegmédia, oda nem szikével megy az ember, hanem mozsárágyúval, ezt tudomásul kell venni.” (H17</a:t>
            </a:r>
            <a:r>
              <a:rPr lang="hu-HU" sz="1200" dirty="0">
                <a:solidFill>
                  <a:srgbClr val="000000"/>
                </a:solidFill>
              </a:rPr>
              <a:t>)</a:t>
            </a:r>
            <a:endParaRPr lang="en-US" sz="1200" dirty="0">
              <a:ea typeface="Arial" panose="020B0604020202020204" pitchFamily="34" charset="0"/>
            </a:endParaRPr>
          </a:p>
        </p:txBody>
      </p:sp>
      <p:sp>
        <p:nvSpPr>
          <p:cNvPr id="14" name="Text Placeholder 1">
            <a:extLst>
              <a:ext uri="{FF2B5EF4-FFF2-40B4-BE49-F238E27FC236}">
                <a16:creationId xmlns:a16="http://schemas.microsoft.com/office/drawing/2014/main" id="{5CE75610-360F-46CE-995B-006FC3C1B59A}"/>
              </a:ext>
            </a:extLst>
          </p:cNvPr>
          <p:cNvSpPr txBox="1">
            <a:spLocks/>
          </p:cNvSpPr>
          <p:nvPr>
            <p:custDataLst>
              <p:tags r:id="rId6"/>
            </p:custDataLst>
          </p:nvPr>
        </p:nvSpPr>
        <p:spPr bwMode="gray">
          <a:xfrm>
            <a:off x="7363780" y="527354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„…hogy a következő évi árakról egyáltalán el tudjunk kezdeni beszélgetni, ez a november elején megtörténő Big Picture konferencia után derül ki a következő évre vonatkozó </a:t>
            </a:r>
            <a:r>
              <a:rPr lang="hu-HU" sz="1200" i="1" dirty="0" err="1">
                <a:solidFill>
                  <a:srgbClr val="000000"/>
                </a:solidFill>
              </a:rPr>
              <a:t>ÁSzF</a:t>
            </a:r>
            <a:r>
              <a:rPr lang="hu-HU" sz="1200" i="1" dirty="0">
                <a:solidFill>
                  <a:srgbClr val="000000"/>
                </a:solidFill>
              </a:rPr>
              <a:t>-k, </a:t>
            </a:r>
            <a:r>
              <a:rPr lang="hu-HU" sz="1200" i="1" dirty="0" err="1">
                <a:solidFill>
                  <a:srgbClr val="000000"/>
                </a:solidFill>
              </a:rPr>
              <a:t>sales</a:t>
            </a:r>
            <a:r>
              <a:rPr lang="hu-HU" sz="1200" i="1" dirty="0">
                <a:solidFill>
                  <a:srgbClr val="000000"/>
                </a:solidFill>
              </a:rPr>
              <a:t> policy-k, amivel el lehet kezdeni. Addigra mondjuk már egy csomó tender lement.” </a:t>
            </a:r>
            <a:r>
              <a:rPr lang="hu-HU" sz="1200" dirty="0">
                <a:solidFill>
                  <a:srgbClr val="000000"/>
                </a:solidFill>
              </a:rPr>
              <a:t>(Ü20)</a:t>
            </a:r>
            <a:endParaRPr lang="en-US" sz="1200" dirty="0">
              <a:ea typeface="Arial" panose="020B0604020202020204" pitchFamily="34" charset="0"/>
            </a:endParaRPr>
          </a:p>
        </p:txBody>
      </p:sp>
    </p:spTree>
    <p:extLst>
      <p:ext uri="{BB962C8B-B14F-4D97-AF65-F5344CB8AC3E}">
        <p14:creationId xmlns:p14="http://schemas.microsoft.com/office/powerpoint/2010/main" val="615281472"/>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8"/>
            <a:ext cx="6089530" cy="5126546"/>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Szinte minden szakember nagyon károsnak tartja a rendkívül nagy számú, magyar nyelvű csatorna meglétét. Ezek alapvetően 2 fontos ponton is inkább zavarják, semmint segítik a televíziós piacot. </a:t>
            </a:r>
          </a:p>
          <a:p>
            <a:pPr>
              <a:lnSpc>
                <a:spcPct val="125000"/>
              </a:lnSpc>
              <a:buClr>
                <a:schemeClr val="tx2"/>
              </a:buClr>
            </a:pPr>
            <a:endParaRPr lang="hu-HU" sz="1400" dirty="0"/>
          </a:p>
          <a:p>
            <a:pPr>
              <a:lnSpc>
                <a:spcPct val="125000"/>
              </a:lnSpc>
              <a:buClr>
                <a:schemeClr val="tx2"/>
              </a:buClr>
              <a:tabLst>
                <a:tab pos="533400" algn="l"/>
              </a:tabLst>
            </a:pPr>
            <a:r>
              <a:rPr lang="hu-HU" sz="1400" dirty="0"/>
              <a:t>	A „</a:t>
            </a:r>
            <a:r>
              <a:rPr lang="hu-HU" sz="1400" dirty="0" err="1"/>
              <a:t>long</a:t>
            </a:r>
            <a:r>
              <a:rPr lang="hu-HU" sz="1400" dirty="0"/>
              <a:t> </a:t>
            </a:r>
            <a:r>
              <a:rPr lang="hu-HU" sz="1400" dirty="0" err="1"/>
              <a:t>tail</a:t>
            </a:r>
            <a:r>
              <a:rPr lang="hu-HU" sz="1400" dirty="0"/>
              <a:t>” erodálja a nagy televíziók nézettségét és ezáltal bevételeit, pedig a nagy költségvetésű, saját gyártású műsorokkal ezeknek van legnagyobb esélyük megállítani a nézővesztés folyamatait.</a:t>
            </a:r>
          </a:p>
          <a:p>
            <a:pPr>
              <a:lnSpc>
                <a:spcPct val="125000"/>
              </a:lnSpc>
              <a:buClr>
                <a:schemeClr val="tx2"/>
              </a:buClr>
              <a:tabLst>
                <a:tab pos="533400" algn="l"/>
              </a:tabLst>
            </a:pPr>
            <a:endParaRPr lang="hu-HU" sz="1400" dirty="0"/>
          </a:p>
          <a:p>
            <a:pPr>
              <a:lnSpc>
                <a:spcPct val="125000"/>
              </a:lnSpc>
              <a:buClr>
                <a:schemeClr val="tx2"/>
              </a:buClr>
              <a:tabLst>
                <a:tab pos="533400" algn="l"/>
              </a:tabLst>
            </a:pPr>
            <a:r>
              <a:rPr lang="hu-HU" sz="1400" dirty="0"/>
              <a:t>	A minden GRP egyenlő elv miatt rongálják egy átlagos GRP minőségét.</a:t>
            </a:r>
          </a:p>
          <a:p>
            <a:pPr>
              <a:lnSpc>
                <a:spcPct val="125000"/>
              </a:lnSpc>
              <a:buClr>
                <a:schemeClr val="tx2"/>
              </a:buClr>
              <a:tabLst>
                <a:tab pos="533400" algn="l"/>
              </a:tabLst>
            </a:pPr>
            <a:endParaRPr lang="hu-HU" sz="1400" dirty="0"/>
          </a:p>
          <a:p>
            <a:pPr>
              <a:lnSpc>
                <a:spcPct val="125000"/>
              </a:lnSpc>
              <a:buClr>
                <a:schemeClr val="tx2"/>
              </a:buClr>
              <a:tabLst>
                <a:tab pos="533400" algn="l"/>
              </a:tabLst>
            </a:pPr>
            <a:r>
              <a:rPr lang="hu-HU" sz="1400" dirty="0"/>
              <a:t>Mivel természetesen egy szabad piacon nem lehet korlátozni a piaci szereplők számát, többen inkább azt gondolják, hogy bizonyos nézettség alatt a csatornáknak nem kellene megjelenniük a hirdetési piacon, hanem terjesztési díjakból kellene finanszírozni magukat, vagy pedig érdemes lenne kivenni ezeket a nézettség-alapú értékesítési rendszerből és más rendszerben (pl. </a:t>
            </a:r>
            <a:r>
              <a:rPr lang="hu-HU" sz="1400" dirty="0" err="1"/>
              <a:t>rate-card</a:t>
            </a:r>
            <a:r>
              <a:rPr lang="hu-HU" sz="1400" dirty="0"/>
              <a:t> alapon) kellene értékesíteni őket. </a:t>
            </a:r>
          </a:p>
          <a:p>
            <a:pPr>
              <a:lnSpc>
                <a:spcPct val="125000"/>
              </a:lnSpc>
              <a:buClr>
                <a:schemeClr val="tx2"/>
              </a:buClr>
              <a:tabLst>
                <a:tab pos="533400" algn="l"/>
              </a:tabLst>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Csatornák száma</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188200" y="1238846"/>
            <a:ext cx="5003800" cy="335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6" name="Text Placeholder 1">
            <a:extLst>
              <a:ext uri="{FF2B5EF4-FFF2-40B4-BE49-F238E27FC236}">
                <a16:creationId xmlns:a16="http://schemas.microsoft.com/office/drawing/2014/main" id="{7DE4BC57-ACB6-40B4-B59A-B8CAF427AC81}"/>
              </a:ext>
            </a:extLst>
          </p:cNvPr>
          <p:cNvSpPr txBox="1">
            <a:spLocks/>
          </p:cNvSpPr>
          <p:nvPr>
            <p:custDataLst>
              <p:tags r:id="rId1"/>
            </p:custDataLst>
          </p:nvPr>
        </p:nvSpPr>
        <p:spPr bwMode="gray">
          <a:xfrm>
            <a:off x="7363780" y="267647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„Anomália van a piacon azáltal, hogy száztizenvalamennyi magyar nyelvű csatorna van, ilyenre nincs nagyon példa” (H6</a:t>
            </a:r>
            <a:r>
              <a:rPr lang="hu-HU" sz="1200" dirty="0">
                <a:solidFill>
                  <a:srgbClr val="000000"/>
                </a:solidFill>
              </a:rPr>
              <a:t>)</a:t>
            </a:r>
            <a:endParaRPr lang="en-US" sz="1200" dirty="0">
              <a:ea typeface="Arial" panose="020B0604020202020204" pitchFamily="34" charset="0"/>
            </a:endParaRPr>
          </a:p>
        </p:txBody>
      </p:sp>
      <p:sp>
        <p:nvSpPr>
          <p:cNvPr id="12" name="Text Placeholder 1">
            <a:extLst>
              <a:ext uri="{FF2B5EF4-FFF2-40B4-BE49-F238E27FC236}">
                <a16:creationId xmlns:a16="http://schemas.microsoft.com/office/drawing/2014/main" id="{5CB8FE21-4BB3-4597-969D-6A3B010BAAC9}"/>
              </a:ext>
            </a:extLst>
          </p:cNvPr>
          <p:cNvSpPr txBox="1">
            <a:spLocks/>
          </p:cNvSpPr>
          <p:nvPr>
            <p:custDataLst>
              <p:tags r:id="rId2"/>
            </p:custDataLst>
          </p:nvPr>
        </p:nvSpPr>
        <p:spPr bwMode="gray">
          <a:xfrm>
            <a:off x="7363780" y="143168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 analóg háztartások megszűnnek, most már nagyon minimális azok átmentek valamilyen digitális platformba, 20 csatornájuk volt, most meg van 120” </a:t>
            </a:r>
            <a:r>
              <a:rPr lang="hu-HU" sz="1200" dirty="0">
                <a:solidFill>
                  <a:srgbClr val="000000"/>
                </a:solidFill>
              </a:rPr>
              <a:t>(Ü3)</a:t>
            </a:r>
            <a:endParaRPr lang="en-US" sz="1200" dirty="0">
              <a:ea typeface="Arial" panose="020B0604020202020204" pitchFamily="34" charset="0"/>
            </a:endParaRPr>
          </a:p>
        </p:txBody>
      </p:sp>
      <p:sp>
        <p:nvSpPr>
          <p:cNvPr id="15" name="Text Placeholder 1">
            <a:extLst>
              <a:ext uri="{FF2B5EF4-FFF2-40B4-BE49-F238E27FC236}">
                <a16:creationId xmlns:a16="http://schemas.microsoft.com/office/drawing/2014/main" id="{DFABCF01-0E04-4FC4-A4D2-C6AB698723B5}"/>
              </a:ext>
            </a:extLst>
          </p:cNvPr>
          <p:cNvSpPr txBox="1">
            <a:spLocks/>
          </p:cNvSpPr>
          <p:nvPr>
            <p:custDataLst>
              <p:tags r:id="rId3"/>
            </p:custDataLst>
          </p:nvPr>
        </p:nvSpPr>
        <p:spPr bwMode="gray">
          <a:xfrm>
            <a:off x="7363780" y="2107490"/>
            <a:ext cx="4680000" cy="50866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„Nem kérek több magyar csatornát, inkább kevesebb jobb lenne.” </a:t>
            </a:r>
            <a:r>
              <a:rPr lang="hu-HU" sz="1200" dirty="0">
                <a:solidFill>
                  <a:srgbClr val="000000"/>
                </a:solidFill>
              </a:rPr>
              <a:t>(H5)</a:t>
            </a:r>
            <a:endParaRPr lang="en-US" sz="1200" dirty="0">
              <a:ea typeface="Arial" panose="020B0604020202020204" pitchFamily="34" charset="0"/>
            </a:endParaRPr>
          </a:p>
        </p:txBody>
      </p:sp>
      <p:sp>
        <p:nvSpPr>
          <p:cNvPr id="18" name="Rectangle 17">
            <a:extLst>
              <a:ext uri="{FF2B5EF4-FFF2-40B4-BE49-F238E27FC236}">
                <a16:creationId xmlns:a16="http://schemas.microsoft.com/office/drawing/2014/main" id="{2A20E48F-5EEE-4FB7-80D1-3A9CB1E0AF6C}"/>
              </a:ext>
            </a:extLst>
          </p:cNvPr>
          <p:cNvSpPr/>
          <p:nvPr/>
        </p:nvSpPr>
        <p:spPr>
          <a:xfrm>
            <a:off x="7188200" y="4717437"/>
            <a:ext cx="5003800" cy="16237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9" name="Text Placeholder 1">
            <a:extLst>
              <a:ext uri="{FF2B5EF4-FFF2-40B4-BE49-F238E27FC236}">
                <a16:creationId xmlns:a16="http://schemas.microsoft.com/office/drawing/2014/main" id="{D8FB8237-24AD-42C1-8B6B-0284E0470049}"/>
              </a:ext>
            </a:extLst>
          </p:cNvPr>
          <p:cNvSpPr txBox="1">
            <a:spLocks/>
          </p:cNvSpPr>
          <p:nvPr>
            <p:custDataLst>
              <p:tags r:id="rId4"/>
            </p:custDataLst>
          </p:nvPr>
        </p:nvSpPr>
        <p:spPr bwMode="gray">
          <a:xfrm>
            <a:off x="7350100" y="483807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„Franciaországban szintén rengeteg csatorna van, 200, a pontos számot nem tudnám most felidézni, de mondjuk a mért csatornák ebből kábé két tucat. Alapvetően napi szinten mért csatornák száma, aztán utána az összes többit, azt meg évente háromszor publikálnak adatot róla, a nézettségükről, nyilván nem percre és műsorra lebontva.” </a:t>
            </a:r>
            <a:r>
              <a:rPr lang="hu-HU" sz="1200" dirty="0">
                <a:solidFill>
                  <a:srgbClr val="000000"/>
                </a:solidFill>
              </a:rPr>
              <a:t>(Ü20)</a:t>
            </a:r>
            <a:endParaRPr lang="en-US" sz="1200" dirty="0">
              <a:ea typeface="Arial" panose="020B0604020202020204" pitchFamily="34" charset="0"/>
            </a:endParaRPr>
          </a:p>
        </p:txBody>
      </p:sp>
      <p:sp>
        <p:nvSpPr>
          <p:cNvPr id="14" name="Rectangle 8">
            <a:extLst>
              <a:ext uri="{FF2B5EF4-FFF2-40B4-BE49-F238E27FC236}">
                <a16:creationId xmlns:a16="http://schemas.microsoft.com/office/drawing/2014/main" id="{350AE2BF-E2A9-4650-96AD-CBBBDD7BC034}"/>
              </a:ext>
            </a:extLst>
          </p:cNvPr>
          <p:cNvSpPr>
            <a:spLocks noChangeArrowheads="1"/>
          </p:cNvSpPr>
          <p:nvPr>
            <p:custDataLst>
              <p:tags r:id="rId5"/>
            </p:custDataLst>
          </p:nvPr>
        </p:nvSpPr>
        <p:spPr bwMode="gray">
          <a:xfrm>
            <a:off x="731520" y="2538636"/>
            <a:ext cx="288000" cy="288000"/>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r>
              <a:rPr lang="en-US" sz="1600" b="1" dirty="0">
                <a:solidFill>
                  <a:schemeClr val="bg1"/>
                </a:solidFill>
                <a:latin typeface="Arial" pitchFamily="34" charset="0"/>
              </a:rPr>
              <a:t>1</a:t>
            </a:r>
          </a:p>
        </p:txBody>
      </p:sp>
      <p:sp>
        <p:nvSpPr>
          <p:cNvPr id="17" name="Rectangle 8">
            <a:extLst>
              <a:ext uri="{FF2B5EF4-FFF2-40B4-BE49-F238E27FC236}">
                <a16:creationId xmlns:a16="http://schemas.microsoft.com/office/drawing/2014/main" id="{47DA2429-C44E-455B-BEC4-13E8CA3B869E}"/>
              </a:ext>
            </a:extLst>
          </p:cNvPr>
          <p:cNvSpPr>
            <a:spLocks noChangeArrowheads="1"/>
          </p:cNvSpPr>
          <p:nvPr>
            <p:custDataLst>
              <p:tags r:id="rId6"/>
            </p:custDataLst>
          </p:nvPr>
        </p:nvSpPr>
        <p:spPr bwMode="gray">
          <a:xfrm>
            <a:off x="731520" y="3605497"/>
            <a:ext cx="288000" cy="288000"/>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r>
              <a:rPr lang="hu-HU" sz="1600" b="1" dirty="0">
                <a:solidFill>
                  <a:schemeClr val="bg1"/>
                </a:solidFill>
                <a:latin typeface="Arial" pitchFamily="34" charset="0"/>
              </a:rPr>
              <a:t>2</a:t>
            </a:r>
            <a:endParaRPr lang="en-US" sz="1600" b="1" dirty="0">
              <a:solidFill>
                <a:schemeClr val="bg1"/>
              </a:solidFill>
              <a:latin typeface="Arial" pitchFamily="34" charset="0"/>
            </a:endParaRPr>
          </a:p>
        </p:txBody>
      </p:sp>
      <p:sp>
        <p:nvSpPr>
          <p:cNvPr id="20" name="Text Placeholder 1">
            <a:extLst>
              <a:ext uri="{FF2B5EF4-FFF2-40B4-BE49-F238E27FC236}">
                <a16:creationId xmlns:a16="http://schemas.microsoft.com/office/drawing/2014/main" id="{A6809952-6EC9-4607-B3B1-F2FA5D373C90}"/>
              </a:ext>
            </a:extLst>
          </p:cNvPr>
          <p:cNvSpPr txBox="1">
            <a:spLocks/>
          </p:cNvSpPr>
          <p:nvPr>
            <p:custDataLst>
              <p:tags r:id="rId7"/>
            </p:custDataLst>
          </p:nvPr>
        </p:nvSpPr>
        <p:spPr bwMode="gray">
          <a:xfrm>
            <a:off x="7350100" y="369552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„Itt jön be, amit gondolom a többiek is elmondtak, hogy azért nem tud nagy mértékben növekedni a televíziós árbevétel, mert csökken az erre a 76 csatornára jutó eladható nézettség, mert elviszi az  a maradék 40, ami csak terjesztési </a:t>
            </a:r>
            <a:r>
              <a:rPr lang="hu-HU" sz="1200" i="1" dirty="0" err="1">
                <a:solidFill>
                  <a:srgbClr val="000000"/>
                </a:solidFill>
              </a:rPr>
              <a:t>árbevételből</a:t>
            </a:r>
            <a:r>
              <a:rPr lang="hu-HU" sz="1200" i="1" dirty="0">
                <a:solidFill>
                  <a:srgbClr val="000000"/>
                </a:solidFill>
              </a:rPr>
              <a:t> él. ” (Ü14</a:t>
            </a:r>
            <a:r>
              <a:rPr lang="hu-HU" sz="1200" dirty="0">
                <a:solidFill>
                  <a:srgbClr val="000000"/>
                </a:solidFill>
              </a:rPr>
              <a:t>)</a:t>
            </a:r>
            <a:endParaRPr lang="en-US" sz="1200" dirty="0">
              <a:ea typeface="Arial" panose="020B0604020202020204" pitchFamily="34" charset="0"/>
            </a:endParaRPr>
          </a:p>
        </p:txBody>
      </p:sp>
      <p:sp>
        <p:nvSpPr>
          <p:cNvPr id="22" name="Text Placeholder 1">
            <a:extLst>
              <a:ext uri="{FF2B5EF4-FFF2-40B4-BE49-F238E27FC236}">
                <a16:creationId xmlns:a16="http://schemas.microsoft.com/office/drawing/2014/main" id="{A7486CFA-5E0B-45B4-904C-016546B2421C}"/>
              </a:ext>
            </a:extLst>
          </p:cNvPr>
          <p:cNvSpPr txBox="1">
            <a:spLocks/>
          </p:cNvSpPr>
          <p:nvPr>
            <p:custDataLst>
              <p:tags r:id="rId8"/>
            </p:custDataLst>
          </p:nvPr>
        </p:nvSpPr>
        <p:spPr bwMode="gray">
          <a:xfrm>
            <a:off x="7363780" y="320227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„Eltelt néhány évtized, amiben az volt a logika, hogy GRP az GRP, tök mindegy, hogy hol és honnan jön.” (H20</a:t>
            </a:r>
            <a:r>
              <a:rPr lang="hu-HU" sz="1200" dirty="0">
                <a:solidFill>
                  <a:srgbClr val="000000"/>
                </a:solidFill>
              </a:rPr>
              <a:t>)</a:t>
            </a:r>
            <a:endParaRPr lang="en-US" sz="1200" dirty="0">
              <a:ea typeface="Arial" panose="020B0604020202020204" pitchFamily="34" charset="0"/>
            </a:endParaRPr>
          </a:p>
        </p:txBody>
      </p:sp>
    </p:spTree>
    <p:extLst>
      <p:ext uri="{BB962C8B-B14F-4D97-AF65-F5344CB8AC3E}">
        <p14:creationId xmlns:p14="http://schemas.microsoft.com/office/powerpoint/2010/main" val="354647701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6"/>
          </p:nvPr>
        </p:nvSpPr>
        <p:spPr/>
        <p:txBody>
          <a:bodyPr/>
          <a:lstStyle/>
          <a:p>
            <a:fld id="{5F3E29E4-0979-4FCA-B4C5-5FC6044C982A}" type="slidenum">
              <a:rPr lang="en-US" smtClean="0"/>
              <a:pPr/>
              <a:t>3</a:t>
            </a:fld>
            <a:endParaRPr lang="en-US"/>
          </a:p>
        </p:txBody>
      </p:sp>
      <p:sp>
        <p:nvSpPr>
          <p:cNvPr id="9" name="Title 8"/>
          <p:cNvSpPr>
            <a:spLocks noGrp="1"/>
          </p:cNvSpPr>
          <p:nvPr>
            <p:ph type="title"/>
          </p:nvPr>
        </p:nvSpPr>
        <p:spPr/>
        <p:txBody>
          <a:bodyPr/>
          <a:lstStyle/>
          <a:p>
            <a:r>
              <a:rPr lang="hu-HU" dirty="0"/>
              <a:t>Tartalom</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12304449"/>
              </p:ext>
            </p:extLst>
          </p:nvPr>
        </p:nvGraphicFramePr>
        <p:xfrm>
          <a:off x="1539551" y="1659471"/>
          <a:ext cx="9176387" cy="3894660"/>
        </p:xfrm>
        <a:graphic>
          <a:graphicData uri="http://schemas.openxmlformats.org/drawingml/2006/table">
            <a:tbl>
              <a:tblPr>
                <a:tableStyleId>{5C22544A-7EE6-4342-B048-85BDC9FD1C3A}</a:tableStyleId>
              </a:tblPr>
              <a:tblGrid>
                <a:gridCol w="8369672">
                  <a:extLst>
                    <a:ext uri="{9D8B030D-6E8A-4147-A177-3AD203B41FA5}">
                      <a16:colId xmlns:a16="http://schemas.microsoft.com/office/drawing/2014/main" val="20000"/>
                    </a:ext>
                  </a:extLst>
                </a:gridCol>
                <a:gridCol w="806715">
                  <a:extLst>
                    <a:ext uri="{9D8B030D-6E8A-4147-A177-3AD203B41FA5}">
                      <a16:colId xmlns:a16="http://schemas.microsoft.com/office/drawing/2014/main" val="20001"/>
                    </a:ext>
                  </a:extLst>
                </a:gridCol>
              </a:tblGrid>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hu-HU" sz="2000" kern="1200" dirty="0">
                          <a:solidFill>
                            <a:schemeClr val="tx1"/>
                          </a:solidFill>
                          <a:latin typeface="+mj-lt"/>
                          <a:ea typeface="+mn-ea"/>
                          <a:cs typeface="+mn-cs"/>
                        </a:rPr>
                        <a:t>A kutatás háttere</a:t>
                      </a:r>
                      <a:endParaRPr lang="en-US" sz="2000" dirty="0">
                        <a:solidFill>
                          <a:schemeClr val="tx1"/>
                        </a:solidFill>
                        <a:latin typeface="+mj-lt"/>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hu-HU" sz="2000" b="1" dirty="0">
                          <a:solidFill>
                            <a:schemeClr val="tx1"/>
                          </a:solidFill>
                          <a:latin typeface="+mn-lt"/>
                        </a:rPr>
                        <a:t>4</a:t>
                      </a:r>
                      <a:endParaRPr lang="en-US" sz="2000" b="1" dirty="0">
                        <a:solidFill>
                          <a:schemeClr val="tx1"/>
                        </a:solidFill>
                        <a:latin typeface="+mn-lt"/>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hu-HU" sz="2000" kern="1200" dirty="0">
                          <a:solidFill>
                            <a:schemeClr val="tx1"/>
                          </a:solidFill>
                          <a:latin typeface="+mj-lt"/>
                          <a:ea typeface="+mn-ea"/>
                          <a:cs typeface="+mn-cs"/>
                        </a:rPr>
                        <a:t>Médiafogyasztási szokások változása</a:t>
                      </a:r>
                      <a:endParaRPr lang="en-US" sz="2000" kern="1200" dirty="0">
                        <a:solidFill>
                          <a:schemeClr val="tx1"/>
                        </a:solidFill>
                        <a:latin typeface="+mj-lt"/>
                        <a:ea typeface="+mn-ea"/>
                        <a:cs typeface="+mn-cs"/>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hu-HU" sz="2000" b="1" dirty="0">
                          <a:solidFill>
                            <a:schemeClr val="tx1"/>
                          </a:solidFill>
                          <a:latin typeface="+mn-lt"/>
                        </a:rPr>
                        <a:t>8</a:t>
                      </a:r>
                      <a:endParaRPr lang="en-US" sz="2000" b="1" dirty="0">
                        <a:solidFill>
                          <a:schemeClr val="tx1"/>
                        </a:solidFill>
                        <a:latin typeface="+mn-lt"/>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hu-HU" sz="2000" kern="1200" dirty="0">
                          <a:solidFill>
                            <a:schemeClr val="tx1"/>
                          </a:solidFill>
                          <a:latin typeface="+mj-lt"/>
                          <a:ea typeface="+mn-ea"/>
                          <a:cs typeface="+mn-cs"/>
                        </a:rPr>
                        <a:t>A televízió a reklámpiacon</a:t>
                      </a:r>
                      <a:endParaRPr lang="en-US" sz="2000" kern="1200" dirty="0">
                        <a:solidFill>
                          <a:schemeClr val="tx1"/>
                        </a:solidFill>
                        <a:latin typeface="+mj-lt"/>
                        <a:ea typeface="+mn-ea"/>
                        <a:cs typeface="+mn-cs"/>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hu-HU" sz="2000" b="1" dirty="0">
                          <a:solidFill>
                            <a:schemeClr val="tx1"/>
                          </a:solidFill>
                          <a:latin typeface="+mn-lt"/>
                        </a:rPr>
                        <a:t>16</a:t>
                      </a:r>
                      <a:endParaRPr lang="en-US" sz="2000" b="1" dirty="0">
                        <a:solidFill>
                          <a:schemeClr val="tx1"/>
                        </a:solidFill>
                        <a:latin typeface="+mn-lt"/>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hu-HU" sz="2000" kern="1200" dirty="0">
                          <a:solidFill>
                            <a:schemeClr val="tx1"/>
                          </a:solidFill>
                          <a:latin typeface="+mj-lt"/>
                          <a:ea typeface="+mn-ea"/>
                          <a:cs typeface="+mn-cs"/>
                        </a:rPr>
                        <a:t>A tévés hirdetések árazása</a:t>
                      </a:r>
                      <a:endParaRPr lang="en-US" sz="2000" kern="1200" dirty="0">
                        <a:solidFill>
                          <a:schemeClr val="tx1"/>
                        </a:solidFill>
                        <a:latin typeface="+mj-lt"/>
                        <a:ea typeface="+mn-ea"/>
                        <a:cs typeface="+mn-cs"/>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hu-HU" sz="2000" b="1" dirty="0">
                          <a:solidFill>
                            <a:schemeClr val="tx1"/>
                          </a:solidFill>
                          <a:latin typeface="+mn-lt"/>
                        </a:rPr>
                        <a:t>34</a:t>
                      </a:r>
                      <a:endParaRPr lang="en-US" sz="2000" b="1" dirty="0">
                        <a:solidFill>
                          <a:schemeClr val="tx1"/>
                        </a:solidFill>
                        <a:latin typeface="+mn-lt"/>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hu-HU" sz="2000" kern="1200" dirty="0">
                          <a:solidFill>
                            <a:schemeClr val="tx1"/>
                          </a:solidFill>
                          <a:latin typeface="+mj-lt"/>
                          <a:ea typeface="+mn-ea"/>
                          <a:cs typeface="+mn-cs"/>
                        </a:rPr>
                        <a:t>Tévés közönségmérés</a:t>
                      </a:r>
                      <a:endParaRPr lang="en-US" sz="2000" kern="1200" dirty="0">
                        <a:solidFill>
                          <a:schemeClr val="tx1"/>
                        </a:solidFill>
                        <a:latin typeface="+mj-lt"/>
                        <a:ea typeface="+mn-ea"/>
                        <a:cs typeface="+mn-cs"/>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hu-HU" sz="2000" b="1" dirty="0">
                          <a:solidFill>
                            <a:schemeClr val="tx1"/>
                          </a:solidFill>
                          <a:latin typeface="+mn-lt"/>
                        </a:rPr>
                        <a:t>45</a:t>
                      </a:r>
                      <a:endParaRPr lang="en-US" sz="2000" b="1" dirty="0">
                        <a:solidFill>
                          <a:schemeClr val="tx1"/>
                        </a:solidFill>
                        <a:latin typeface="+mn-lt"/>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1851843"/>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hu-HU" sz="2000" kern="1200" dirty="0">
                          <a:solidFill>
                            <a:schemeClr val="tx1"/>
                          </a:solidFill>
                          <a:latin typeface="+mj-lt"/>
                          <a:ea typeface="+mn-ea"/>
                          <a:cs typeface="+mn-cs"/>
                        </a:rPr>
                        <a:t>A </a:t>
                      </a:r>
                      <a:r>
                        <a:rPr lang="hu-HU" sz="2000" kern="1200" dirty="0" err="1">
                          <a:solidFill>
                            <a:schemeClr val="tx1"/>
                          </a:solidFill>
                          <a:latin typeface="+mj-lt"/>
                          <a:ea typeface="+mn-ea"/>
                          <a:cs typeface="+mn-cs"/>
                        </a:rPr>
                        <a:t>digitália</a:t>
                      </a:r>
                      <a:r>
                        <a:rPr lang="hu-HU" sz="2000" kern="1200" dirty="0">
                          <a:solidFill>
                            <a:schemeClr val="tx1"/>
                          </a:solidFill>
                          <a:latin typeface="+mj-lt"/>
                          <a:ea typeface="+mn-ea"/>
                          <a:cs typeface="+mn-cs"/>
                        </a:rPr>
                        <a:t> hatása a tévés piacra</a:t>
                      </a:r>
                      <a:endParaRPr lang="en-US" sz="2000" kern="1200" dirty="0">
                        <a:solidFill>
                          <a:schemeClr val="tx1"/>
                        </a:solidFill>
                        <a:latin typeface="+mj-lt"/>
                        <a:ea typeface="+mn-ea"/>
                        <a:cs typeface="+mn-cs"/>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hu-HU" sz="2000" b="1" dirty="0">
                          <a:solidFill>
                            <a:schemeClr val="tx1"/>
                          </a:solidFill>
                          <a:latin typeface="+mn-lt"/>
                        </a:rPr>
                        <a:t>59</a:t>
                      </a:r>
                      <a:endParaRPr lang="en-US" sz="2000" b="1" dirty="0">
                        <a:solidFill>
                          <a:schemeClr val="tx1"/>
                        </a:solidFill>
                        <a:latin typeface="+mn-lt"/>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180775"/>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hu-HU" sz="2000" kern="1200" dirty="0">
                          <a:solidFill>
                            <a:schemeClr val="tx1"/>
                          </a:solidFill>
                          <a:latin typeface="+mj-lt"/>
                          <a:ea typeface="+mn-ea"/>
                          <a:cs typeface="+mn-cs"/>
                        </a:rPr>
                        <a:t>A televízió jövője a hirdetési piacon</a:t>
                      </a:r>
                      <a:endParaRPr lang="en-US" sz="2000" kern="1200" dirty="0">
                        <a:solidFill>
                          <a:schemeClr val="tx1"/>
                        </a:solidFill>
                        <a:latin typeface="+mj-lt"/>
                        <a:ea typeface="+mn-ea"/>
                        <a:cs typeface="+mn-cs"/>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hu-HU" sz="2000" b="1" dirty="0">
                          <a:solidFill>
                            <a:schemeClr val="tx1"/>
                          </a:solidFill>
                          <a:latin typeface="+mn-lt"/>
                        </a:rPr>
                        <a:t>66</a:t>
                      </a:r>
                      <a:endParaRPr lang="en-US" sz="2000" b="1" dirty="0">
                        <a:solidFill>
                          <a:schemeClr val="tx1"/>
                        </a:solidFill>
                        <a:latin typeface="+mn-lt"/>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9270169"/>
                  </a:ext>
                </a:extLst>
              </a:tr>
            </a:tbl>
          </a:graphicData>
        </a:graphic>
      </p:graphicFrame>
    </p:spTree>
    <p:extLst>
      <p:ext uri="{BB962C8B-B14F-4D97-AF65-F5344CB8AC3E}">
        <p14:creationId xmlns:p14="http://schemas.microsoft.com/office/powerpoint/2010/main" val="364069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2519177"/>
          </a:xfrm>
          <a:prstGeom prst="rect">
            <a:avLst/>
          </a:prstGeom>
          <a:noFill/>
        </p:spPr>
        <p:txBody>
          <a:bodyPr wrap="square" lIns="0" tIns="0" rIns="0" bIns="0" rtlCol="0">
            <a:noAutofit/>
          </a:bodyPr>
          <a:lstStyle/>
          <a:p>
            <a:pPr>
              <a:lnSpc>
                <a:spcPct val="125000"/>
              </a:lnSpc>
              <a:buClr>
                <a:schemeClr val="tx2"/>
              </a:buClr>
            </a:pPr>
            <a:r>
              <a:rPr lang="hu-HU" sz="1400" b="1" i="1" dirty="0"/>
              <a:t>Átalakuló fogyasztói piacok</a:t>
            </a:r>
          </a:p>
          <a:p>
            <a:pPr>
              <a:lnSpc>
                <a:spcPct val="125000"/>
              </a:lnSpc>
              <a:buClr>
                <a:schemeClr val="tx2"/>
              </a:buClr>
            </a:pPr>
            <a:endParaRPr lang="hu-HU" sz="1400" b="1" i="1" dirty="0"/>
          </a:p>
          <a:p>
            <a:pPr>
              <a:lnSpc>
                <a:spcPct val="125000"/>
              </a:lnSpc>
              <a:buClr>
                <a:schemeClr val="tx2"/>
              </a:buClr>
            </a:pPr>
            <a:r>
              <a:rPr lang="hu-HU" sz="1400" dirty="0"/>
              <a:t>Nem feltétlenül megalapozott, de széles körben elterjedt vélemény, hogy a digitális világ a fő veszélyforrás a televíziós reklámbevételek számára. Ugyanakkor egy válaszadó kiemelt egy másik veszélyt mely a fogyasztói piacok változásából fakad.</a:t>
            </a:r>
          </a:p>
          <a:p>
            <a:pPr>
              <a:lnSpc>
                <a:spcPct val="125000"/>
              </a:lnSpc>
              <a:buClr>
                <a:schemeClr val="tx2"/>
              </a:buClr>
            </a:pPr>
            <a:endParaRPr lang="hu-HU" sz="1400" dirty="0"/>
          </a:p>
          <a:p>
            <a:pPr>
              <a:lnSpc>
                <a:spcPct val="125000"/>
              </a:lnSpc>
              <a:buClr>
                <a:schemeClr val="tx2"/>
              </a:buClr>
            </a:pPr>
            <a:r>
              <a:rPr lang="hu-HU" sz="1400" dirty="0"/>
              <a:t>A piacok jelentős részén a nagy, tévében is hirdető márkák pozícióit két irányból is veszély fenyegeti</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A </a:t>
            </a:r>
            <a:r>
              <a:rPr lang="hu-HU" sz="1400" dirty="0" err="1"/>
              <a:t>mainstream</a:t>
            </a:r>
            <a:r>
              <a:rPr lang="hu-HU" sz="1400" dirty="0"/>
              <a:t>, és egyben a tévében leginkább hirdető </a:t>
            </a:r>
            <a:r>
              <a:rPr lang="hu-HU" sz="1400" dirty="0" err="1"/>
              <a:t>brand</a:t>
            </a:r>
            <a:r>
              <a:rPr lang="hu-HU" sz="1400" dirty="0"/>
              <a:t>-ek piaci részesedét vesztenek mind a prémium, mind a </a:t>
            </a:r>
            <a:r>
              <a:rPr lang="hu-HU" sz="1400" dirty="0" err="1"/>
              <a:t>private</a:t>
            </a:r>
            <a:r>
              <a:rPr lang="hu-HU" sz="1400" dirty="0"/>
              <a:t> </a:t>
            </a:r>
            <a:r>
              <a:rPr lang="hu-HU" sz="1400" dirty="0" err="1"/>
              <a:t>label</a:t>
            </a:r>
            <a:r>
              <a:rPr lang="hu-HU" sz="1400" dirty="0"/>
              <a:t> márkák ellenében. </a:t>
            </a:r>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Egy ritkán citált veszély</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188200" y="1238845"/>
            <a:ext cx="5003800" cy="49765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3" name="Text Placeholder 1">
            <a:extLst>
              <a:ext uri="{FF2B5EF4-FFF2-40B4-BE49-F238E27FC236}">
                <a16:creationId xmlns:a16="http://schemas.microsoft.com/office/drawing/2014/main" id="{053DEF3D-8DFB-429C-9355-C88652CF2784}"/>
              </a:ext>
            </a:extLst>
          </p:cNvPr>
          <p:cNvSpPr txBox="1">
            <a:spLocks/>
          </p:cNvSpPr>
          <p:nvPr>
            <p:custDataLst>
              <p:tags r:id="rId1"/>
            </p:custDataLst>
          </p:nvPr>
        </p:nvSpPr>
        <p:spPr bwMode="gray">
          <a:xfrm>
            <a:off x="7350100" y="143253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„Tévében a nagy, </a:t>
            </a:r>
            <a:r>
              <a:rPr lang="hu-HU" sz="1200" i="1" dirty="0" err="1">
                <a:solidFill>
                  <a:srgbClr val="000000"/>
                </a:solidFill>
              </a:rPr>
              <a:t>mainstream</a:t>
            </a:r>
            <a:r>
              <a:rPr lang="hu-HU" sz="1200" i="1" dirty="0">
                <a:solidFill>
                  <a:srgbClr val="000000"/>
                </a:solidFill>
              </a:rPr>
              <a:t> márkák hirdetnek, ez nagyjából így kimondható, elsősorban. Őket két oldalról támadják, ár szempontból azok a </a:t>
            </a:r>
            <a:r>
              <a:rPr lang="hu-HU" sz="1200" i="1" dirty="0" err="1">
                <a:solidFill>
                  <a:srgbClr val="000000"/>
                </a:solidFill>
              </a:rPr>
              <a:t>privat</a:t>
            </a:r>
            <a:r>
              <a:rPr lang="hu-HU" sz="1200" i="1" dirty="0">
                <a:solidFill>
                  <a:srgbClr val="000000"/>
                </a:solidFill>
              </a:rPr>
              <a:t> </a:t>
            </a:r>
            <a:r>
              <a:rPr lang="hu-HU" sz="1200" i="1" dirty="0" err="1">
                <a:solidFill>
                  <a:srgbClr val="000000"/>
                </a:solidFill>
              </a:rPr>
              <a:t>labelek</a:t>
            </a:r>
            <a:r>
              <a:rPr lang="hu-HU" sz="1200" i="1" dirty="0">
                <a:solidFill>
                  <a:srgbClr val="000000"/>
                </a:solidFill>
              </a:rPr>
              <a:t>, akiknek nem szükséges hirdetni, mert az árral versenyeznek, alulról, </a:t>
            </a:r>
            <a:r>
              <a:rPr lang="hu-HU" sz="1200" i="1" dirty="0" err="1">
                <a:solidFill>
                  <a:srgbClr val="000000"/>
                </a:solidFill>
              </a:rPr>
              <a:t>felülről</a:t>
            </a:r>
            <a:r>
              <a:rPr lang="hu-HU" sz="1200" i="1" dirty="0">
                <a:solidFill>
                  <a:srgbClr val="000000"/>
                </a:solidFill>
              </a:rPr>
              <a:t> pedig azok, bármilyen kategóriát mondhatnák- Azok a típusú, sokkal drágább termékek, akik valamilyen extra termékelőnyt ígérnek. Ez lehet </a:t>
            </a:r>
            <a:r>
              <a:rPr lang="hu-HU" sz="1200" i="1" dirty="0" err="1">
                <a:solidFill>
                  <a:srgbClr val="000000"/>
                </a:solidFill>
              </a:rPr>
              <a:t>bio</a:t>
            </a:r>
            <a:r>
              <a:rPr lang="hu-HU" sz="1200" i="1" dirty="0">
                <a:solidFill>
                  <a:srgbClr val="000000"/>
                </a:solidFill>
              </a:rPr>
              <a:t>, organikus, bármi. A kettő között versenyeznek ők. A tévé igazából se alulról, se </a:t>
            </a:r>
            <a:r>
              <a:rPr lang="hu-HU" sz="1200" i="1" dirty="0" err="1">
                <a:solidFill>
                  <a:srgbClr val="000000"/>
                </a:solidFill>
              </a:rPr>
              <a:t>felülről</a:t>
            </a:r>
            <a:r>
              <a:rPr lang="hu-HU" sz="1200" i="1" dirty="0">
                <a:solidFill>
                  <a:srgbClr val="000000"/>
                </a:solidFill>
              </a:rPr>
              <a:t> jövő hirdetők, akik valamekkora piacrészt ellopnak azért ezektől a márkáktól, azoktól nem nagyon várhat semmilyen hirdetési bevételt, szinte. Egy </a:t>
            </a:r>
            <a:r>
              <a:rPr lang="hu-HU" sz="1200" i="1" dirty="0" err="1">
                <a:solidFill>
                  <a:srgbClr val="000000"/>
                </a:solidFill>
              </a:rPr>
              <a:t>privat</a:t>
            </a:r>
            <a:r>
              <a:rPr lang="hu-HU" sz="1200" i="1" dirty="0">
                <a:solidFill>
                  <a:srgbClr val="000000"/>
                </a:solidFill>
              </a:rPr>
              <a:t> </a:t>
            </a:r>
            <a:r>
              <a:rPr lang="hu-HU" sz="1200" i="1" dirty="0" err="1">
                <a:solidFill>
                  <a:srgbClr val="000000"/>
                </a:solidFill>
              </a:rPr>
              <a:t>labeltől</a:t>
            </a:r>
            <a:r>
              <a:rPr lang="hu-HU" sz="1200" i="1" dirty="0">
                <a:solidFill>
                  <a:srgbClr val="000000"/>
                </a:solidFill>
              </a:rPr>
              <a:t> biztos, hogy nem, az extra </a:t>
            </a:r>
            <a:r>
              <a:rPr lang="hu-HU" sz="1200" i="1" dirty="0" err="1">
                <a:solidFill>
                  <a:srgbClr val="000000"/>
                </a:solidFill>
              </a:rPr>
              <a:t>niche</a:t>
            </a:r>
            <a:r>
              <a:rPr lang="hu-HU" sz="1200" i="1" dirty="0">
                <a:solidFill>
                  <a:srgbClr val="000000"/>
                </a:solidFill>
              </a:rPr>
              <a:t> márkáktól meg szintén nem, hiszen pont nem </a:t>
            </a:r>
            <a:r>
              <a:rPr lang="hu-HU" sz="1200" i="1" dirty="0" err="1">
                <a:solidFill>
                  <a:srgbClr val="000000"/>
                </a:solidFill>
              </a:rPr>
              <a:t>mainstream</a:t>
            </a:r>
            <a:r>
              <a:rPr lang="hu-HU" sz="1200" i="1" dirty="0">
                <a:solidFill>
                  <a:srgbClr val="000000"/>
                </a:solidFill>
              </a:rPr>
              <a:t> célcsoportjuk van, ők majd digitális vonalon megtalálják a saját célcsoportjaikat. ” </a:t>
            </a:r>
            <a:r>
              <a:rPr lang="hu-HU" sz="1200" dirty="0">
                <a:solidFill>
                  <a:srgbClr val="000000"/>
                </a:solidFill>
              </a:rPr>
              <a:t>(Ü19)</a:t>
            </a:r>
            <a:endParaRPr lang="en-US" sz="1200" dirty="0">
              <a:ea typeface="Arial" panose="020B0604020202020204" pitchFamily="34" charset="0"/>
            </a:endParaRPr>
          </a:p>
        </p:txBody>
      </p:sp>
      <p:graphicFrame>
        <p:nvGraphicFramePr>
          <p:cNvPr id="7" name="Chart 6">
            <a:extLst>
              <a:ext uri="{FF2B5EF4-FFF2-40B4-BE49-F238E27FC236}">
                <a16:creationId xmlns:a16="http://schemas.microsoft.com/office/drawing/2014/main" id="{1D7F9391-3514-43E7-B4CB-BB4FD9752E69}"/>
              </a:ext>
            </a:extLst>
          </p:cNvPr>
          <p:cNvGraphicFramePr/>
          <p:nvPr>
            <p:extLst>
              <p:ext uri="{D42A27DB-BD31-4B8C-83A1-F6EECF244321}">
                <p14:modId xmlns:p14="http://schemas.microsoft.com/office/powerpoint/2010/main" val="3467082835"/>
              </p:ext>
            </p:extLst>
          </p:nvPr>
        </p:nvGraphicFramePr>
        <p:xfrm>
          <a:off x="1410266" y="3733794"/>
          <a:ext cx="2882900" cy="202554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Arrow Connector 8">
            <a:extLst>
              <a:ext uri="{FF2B5EF4-FFF2-40B4-BE49-F238E27FC236}">
                <a16:creationId xmlns:a16="http://schemas.microsoft.com/office/drawing/2014/main" id="{43044AAF-01A4-4568-B444-F0E510D9625A}"/>
              </a:ext>
            </a:extLst>
          </p:cNvPr>
          <p:cNvCxnSpPr/>
          <p:nvPr/>
        </p:nvCxnSpPr>
        <p:spPr>
          <a:xfrm flipH="1">
            <a:off x="4293166" y="3987995"/>
            <a:ext cx="314868"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FE02E60-ACEF-4659-887B-42AA792E6AF7}"/>
              </a:ext>
            </a:extLst>
          </p:cNvPr>
          <p:cNvSpPr txBox="1"/>
          <p:nvPr/>
        </p:nvSpPr>
        <p:spPr>
          <a:xfrm>
            <a:off x="4743533" y="3846006"/>
            <a:ext cx="1751997" cy="283977"/>
          </a:xfrm>
          <a:prstGeom prst="rect">
            <a:avLst/>
          </a:prstGeom>
          <a:noFill/>
        </p:spPr>
        <p:txBody>
          <a:bodyPr wrap="square" lIns="0" tIns="0" rIns="0" bIns="0" rtlCol="0">
            <a:noAutofit/>
          </a:bodyPr>
          <a:lstStyle/>
          <a:p>
            <a:pPr>
              <a:lnSpc>
                <a:spcPct val="125000"/>
              </a:lnSpc>
              <a:buClr>
                <a:schemeClr val="tx2"/>
              </a:buClr>
            </a:pPr>
            <a:r>
              <a:rPr lang="hu-HU" sz="1400" b="1" i="1" dirty="0"/>
              <a:t>Prémium márkák</a:t>
            </a:r>
            <a:endParaRPr lang="hu-HU" sz="1400" dirty="0"/>
          </a:p>
        </p:txBody>
      </p:sp>
      <p:cxnSp>
        <p:nvCxnSpPr>
          <p:cNvPr id="21" name="Straight Arrow Connector 20">
            <a:extLst>
              <a:ext uri="{FF2B5EF4-FFF2-40B4-BE49-F238E27FC236}">
                <a16:creationId xmlns:a16="http://schemas.microsoft.com/office/drawing/2014/main" id="{4AD68210-EB4D-408E-8E3A-EDD4C3F0739B}"/>
              </a:ext>
            </a:extLst>
          </p:cNvPr>
          <p:cNvCxnSpPr/>
          <p:nvPr/>
        </p:nvCxnSpPr>
        <p:spPr>
          <a:xfrm flipH="1">
            <a:off x="4293166" y="4561789"/>
            <a:ext cx="314868"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67CA514-F358-4CDD-8DC7-2233D547CDC0}"/>
              </a:ext>
            </a:extLst>
          </p:cNvPr>
          <p:cNvSpPr txBox="1"/>
          <p:nvPr/>
        </p:nvSpPr>
        <p:spPr>
          <a:xfrm>
            <a:off x="4743533" y="4419800"/>
            <a:ext cx="1751997" cy="283977"/>
          </a:xfrm>
          <a:prstGeom prst="rect">
            <a:avLst/>
          </a:prstGeom>
          <a:noFill/>
        </p:spPr>
        <p:txBody>
          <a:bodyPr wrap="square" lIns="0" tIns="0" rIns="0" bIns="0" rtlCol="0">
            <a:noAutofit/>
          </a:bodyPr>
          <a:lstStyle/>
          <a:p>
            <a:pPr>
              <a:lnSpc>
                <a:spcPct val="125000"/>
              </a:lnSpc>
              <a:buClr>
                <a:schemeClr val="tx2"/>
              </a:buClr>
            </a:pPr>
            <a:r>
              <a:rPr lang="hu-HU" sz="1400" b="1" i="1" dirty="0" err="1"/>
              <a:t>Mainstream</a:t>
            </a:r>
            <a:r>
              <a:rPr lang="hu-HU" sz="1400" b="1" i="1" dirty="0"/>
              <a:t> márkák</a:t>
            </a:r>
          </a:p>
          <a:p>
            <a:pPr>
              <a:lnSpc>
                <a:spcPct val="125000"/>
              </a:lnSpc>
              <a:buClr>
                <a:schemeClr val="tx2"/>
              </a:buClr>
            </a:pPr>
            <a:r>
              <a:rPr lang="hu-HU" sz="1400" b="1" i="1" dirty="0">
                <a:solidFill>
                  <a:srgbClr val="FF0000"/>
                </a:solidFill>
              </a:rPr>
              <a:t>Fő tévés hirdetők!</a:t>
            </a:r>
            <a:endParaRPr lang="hu-HU" sz="1400" b="1" dirty="0">
              <a:solidFill>
                <a:srgbClr val="FF0000"/>
              </a:solidFill>
            </a:endParaRPr>
          </a:p>
        </p:txBody>
      </p:sp>
      <p:cxnSp>
        <p:nvCxnSpPr>
          <p:cNvPr id="23" name="Straight Arrow Connector 22">
            <a:extLst>
              <a:ext uri="{FF2B5EF4-FFF2-40B4-BE49-F238E27FC236}">
                <a16:creationId xmlns:a16="http://schemas.microsoft.com/office/drawing/2014/main" id="{008D77E1-E5B5-4C89-A02B-B5CD3C31528E}"/>
              </a:ext>
            </a:extLst>
          </p:cNvPr>
          <p:cNvCxnSpPr/>
          <p:nvPr/>
        </p:nvCxnSpPr>
        <p:spPr>
          <a:xfrm flipH="1">
            <a:off x="4293166" y="5323790"/>
            <a:ext cx="314868"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6035757-CB65-4455-B7D2-2C4457242C7C}"/>
              </a:ext>
            </a:extLst>
          </p:cNvPr>
          <p:cNvSpPr txBox="1"/>
          <p:nvPr/>
        </p:nvSpPr>
        <p:spPr>
          <a:xfrm>
            <a:off x="4743533" y="5181801"/>
            <a:ext cx="1751997" cy="283977"/>
          </a:xfrm>
          <a:prstGeom prst="rect">
            <a:avLst/>
          </a:prstGeom>
          <a:noFill/>
        </p:spPr>
        <p:txBody>
          <a:bodyPr wrap="square" lIns="0" tIns="0" rIns="0" bIns="0" rtlCol="0">
            <a:noAutofit/>
          </a:bodyPr>
          <a:lstStyle/>
          <a:p>
            <a:pPr>
              <a:lnSpc>
                <a:spcPct val="125000"/>
              </a:lnSpc>
              <a:buClr>
                <a:schemeClr val="tx2"/>
              </a:buClr>
            </a:pPr>
            <a:r>
              <a:rPr lang="hu-HU" sz="1400" b="1" i="1" dirty="0" err="1"/>
              <a:t>Private</a:t>
            </a:r>
            <a:r>
              <a:rPr lang="hu-HU" sz="1400" b="1" i="1" dirty="0"/>
              <a:t> </a:t>
            </a:r>
            <a:r>
              <a:rPr lang="hu-HU" sz="1400" b="1" i="1" dirty="0" err="1"/>
              <a:t>Labelek</a:t>
            </a:r>
            <a:endParaRPr lang="hu-HU" sz="1400" dirty="0"/>
          </a:p>
        </p:txBody>
      </p:sp>
      <p:sp>
        <p:nvSpPr>
          <p:cNvPr id="10" name="Left Brace 9">
            <a:extLst>
              <a:ext uri="{FF2B5EF4-FFF2-40B4-BE49-F238E27FC236}">
                <a16:creationId xmlns:a16="http://schemas.microsoft.com/office/drawing/2014/main" id="{5A975A0E-4C67-4A8F-BE0D-88872EAD74DB}"/>
              </a:ext>
            </a:extLst>
          </p:cNvPr>
          <p:cNvSpPr/>
          <p:nvPr/>
        </p:nvSpPr>
        <p:spPr>
          <a:xfrm>
            <a:off x="1173167" y="3939482"/>
            <a:ext cx="237099" cy="1613564"/>
          </a:xfrm>
          <a:prstGeom prst="leftBrace">
            <a:avLst>
              <a:gd name="adj1" fmla="val 36111"/>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4" name="TextBox 13">
            <a:extLst>
              <a:ext uri="{FF2B5EF4-FFF2-40B4-BE49-F238E27FC236}">
                <a16:creationId xmlns:a16="http://schemas.microsoft.com/office/drawing/2014/main" id="{8A2276E6-165D-46EB-A7A2-E5FF3A2C7D2B}"/>
              </a:ext>
            </a:extLst>
          </p:cNvPr>
          <p:cNvSpPr txBox="1"/>
          <p:nvPr/>
        </p:nvSpPr>
        <p:spPr>
          <a:xfrm rot="16200000">
            <a:off x="67501" y="4527268"/>
            <a:ext cx="1701800" cy="438595"/>
          </a:xfrm>
          <a:prstGeom prst="rect">
            <a:avLst/>
          </a:prstGeom>
          <a:noFill/>
        </p:spPr>
        <p:txBody>
          <a:bodyPr wrap="square" lIns="0" tIns="0" rIns="0" bIns="0" rtlCol="0">
            <a:noAutofit/>
          </a:bodyPr>
          <a:lstStyle/>
          <a:p>
            <a:pPr algn="ctr">
              <a:lnSpc>
                <a:spcPct val="125000"/>
              </a:lnSpc>
              <a:buClr>
                <a:schemeClr val="tx2"/>
              </a:buClr>
            </a:pPr>
            <a:r>
              <a:rPr lang="hu-HU" sz="1600" dirty="0"/>
              <a:t>Piaci struktúra</a:t>
            </a:r>
          </a:p>
        </p:txBody>
      </p:sp>
    </p:spTree>
    <p:extLst>
      <p:ext uri="{BB962C8B-B14F-4D97-AF65-F5344CB8AC3E}">
        <p14:creationId xmlns:p14="http://schemas.microsoft.com/office/powerpoint/2010/main" val="2169120465"/>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1648325"/>
          </a:xfrm>
          <a:prstGeom prst="rect">
            <a:avLst/>
          </a:prstGeom>
          <a:noFill/>
        </p:spPr>
        <p:txBody>
          <a:bodyPr wrap="square" lIns="0" tIns="0" rIns="0" bIns="0" rtlCol="0">
            <a:noAutofit/>
          </a:bodyPr>
          <a:lstStyle/>
          <a:p>
            <a:pPr>
              <a:lnSpc>
                <a:spcPct val="125000"/>
              </a:lnSpc>
              <a:buClr>
                <a:schemeClr val="tx2"/>
              </a:buClr>
            </a:pPr>
            <a:r>
              <a:rPr lang="hu-HU" sz="1400" dirty="0"/>
              <a:t>A válaszadók aránylag egyöntetű véleménye alapján a non-</a:t>
            </a:r>
            <a:r>
              <a:rPr lang="hu-HU" sz="1400" dirty="0" err="1"/>
              <a:t>szpot</a:t>
            </a:r>
            <a:r>
              <a:rPr lang="hu-HU" sz="1400" dirty="0"/>
              <a:t> lehetőségek értékes hirdetési lehetőségek, ugyanakkor a jelenlegi körülmények között nagyjából a hirdetők már kihozzák ezekből a maximumot.</a:t>
            </a:r>
          </a:p>
          <a:p>
            <a:pPr>
              <a:lnSpc>
                <a:spcPct val="125000"/>
              </a:lnSpc>
              <a:buClr>
                <a:schemeClr val="tx2"/>
              </a:buClr>
            </a:pPr>
            <a:r>
              <a:rPr lang="hu-HU" sz="1400" dirty="0"/>
              <a:t>A non-</a:t>
            </a:r>
            <a:r>
              <a:rPr lang="hu-HU" sz="1400" dirty="0" err="1"/>
              <a:t>szpot</a:t>
            </a:r>
            <a:r>
              <a:rPr lang="hu-HU" sz="1400" dirty="0"/>
              <a:t> megoldások kapcsán alapvetően 3 terület kerül említésre, amelyekben rejlő lehetőségek egyébként egyfajta evolúciós szintet is képviselnek. Ezek a következők:</a:t>
            </a:r>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Non-</a:t>
            </a:r>
            <a:r>
              <a:rPr lang="hu-HU" sz="2000" dirty="0" err="1">
                <a:solidFill>
                  <a:schemeClr val="accent3">
                    <a:lumMod val="50000"/>
                  </a:schemeClr>
                </a:solidFill>
              </a:rPr>
              <a:t>szpot</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11" name="AutoShape 4">
            <a:extLst>
              <a:ext uri="{FF2B5EF4-FFF2-40B4-BE49-F238E27FC236}">
                <a16:creationId xmlns:a16="http://schemas.microsoft.com/office/drawing/2014/main" id="{2B9CFA7E-652E-483C-A02E-BD8D335E04A0}"/>
              </a:ext>
            </a:extLst>
          </p:cNvPr>
          <p:cNvSpPr>
            <a:spLocks noChangeArrowheads="1"/>
          </p:cNvSpPr>
          <p:nvPr>
            <p:custDataLst>
              <p:tags r:id="rId1"/>
            </p:custDataLst>
          </p:nvPr>
        </p:nvSpPr>
        <p:spPr bwMode="gray">
          <a:xfrm rot="5400000">
            <a:off x="548496" y="3106639"/>
            <a:ext cx="883830" cy="609977"/>
          </a:xfrm>
          <a:prstGeom prst="homePlate">
            <a:avLst>
              <a:gd name="adj" fmla="val 28868"/>
            </a:avLst>
          </a:prstGeom>
          <a:solidFill>
            <a:srgbClr val="B3B5B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endParaRPr lang="en-US" sz="1600" dirty="0">
              <a:solidFill>
                <a:schemeClr val="bg1"/>
              </a:solidFill>
            </a:endParaRPr>
          </a:p>
        </p:txBody>
      </p:sp>
      <p:sp>
        <p:nvSpPr>
          <p:cNvPr id="14" name="AutoShape 5">
            <a:extLst>
              <a:ext uri="{FF2B5EF4-FFF2-40B4-BE49-F238E27FC236}">
                <a16:creationId xmlns:a16="http://schemas.microsoft.com/office/drawing/2014/main" id="{442EAADC-C5E2-4EA3-BB8C-59A9D429FBA6}"/>
              </a:ext>
            </a:extLst>
          </p:cNvPr>
          <p:cNvSpPr>
            <a:spLocks noChangeArrowheads="1"/>
          </p:cNvSpPr>
          <p:nvPr>
            <p:custDataLst>
              <p:tags r:id="rId2"/>
            </p:custDataLst>
          </p:nvPr>
        </p:nvSpPr>
        <p:spPr bwMode="gray">
          <a:xfrm rot="5400000">
            <a:off x="409700" y="4027499"/>
            <a:ext cx="1161415" cy="609977"/>
          </a:xfrm>
          <a:prstGeom prst="chevron">
            <a:avLst>
              <a:gd name="adj" fmla="val 28868"/>
            </a:avLst>
          </a:prstGeom>
          <a:solidFill>
            <a:srgbClr val="8D8F92"/>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endParaRPr lang="en-US" sz="1600" dirty="0">
              <a:solidFill>
                <a:schemeClr val="bg1"/>
              </a:solidFill>
            </a:endParaRPr>
          </a:p>
        </p:txBody>
      </p:sp>
      <p:sp>
        <p:nvSpPr>
          <p:cNvPr id="18" name="AutoShape 6">
            <a:extLst>
              <a:ext uri="{FF2B5EF4-FFF2-40B4-BE49-F238E27FC236}">
                <a16:creationId xmlns:a16="http://schemas.microsoft.com/office/drawing/2014/main" id="{CD15DEFC-183B-4F3C-9573-FE4BE22AACDE}"/>
              </a:ext>
            </a:extLst>
          </p:cNvPr>
          <p:cNvSpPr>
            <a:spLocks noChangeArrowheads="1"/>
          </p:cNvSpPr>
          <p:nvPr>
            <p:custDataLst>
              <p:tags r:id="rId3"/>
            </p:custDataLst>
          </p:nvPr>
        </p:nvSpPr>
        <p:spPr bwMode="gray">
          <a:xfrm rot="5400000">
            <a:off x="409701" y="5093882"/>
            <a:ext cx="1161415" cy="609977"/>
          </a:xfrm>
          <a:prstGeom prst="chevron">
            <a:avLst>
              <a:gd name="adj" fmla="val 28868"/>
            </a:avLst>
          </a:prstGeom>
          <a:solidFill>
            <a:srgbClr val="676A6D"/>
          </a:solidFill>
          <a:ln>
            <a:no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endParaRPr lang="en-US" sz="1600" dirty="0">
              <a:solidFill>
                <a:schemeClr val="bg1"/>
              </a:solidFill>
            </a:endParaRPr>
          </a:p>
        </p:txBody>
      </p:sp>
      <p:sp>
        <p:nvSpPr>
          <p:cNvPr id="19" name="TextBox 18">
            <a:extLst>
              <a:ext uri="{FF2B5EF4-FFF2-40B4-BE49-F238E27FC236}">
                <a16:creationId xmlns:a16="http://schemas.microsoft.com/office/drawing/2014/main" id="{A41C37CC-01DF-4CCC-8026-D86A61078629}"/>
              </a:ext>
            </a:extLst>
          </p:cNvPr>
          <p:cNvSpPr txBox="1"/>
          <p:nvPr/>
        </p:nvSpPr>
        <p:spPr>
          <a:xfrm>
            <a:off x="1457300" y="3087236"/>
            <a:ext cx="5487786" cy="2184073"/>
          </a:xfrm>
          <a:prstGeom prst="rect">
            <a:avLst/>
          </a:prstGeom>
          <a:noFill/>
        </p:spPr>
        <p:txBody>
          <a:bodyPr wrap="square" lIns="0" tIns="0" rIns="0" bIns="0" rtlCol="0">
            <a:noAutofit/>
          </a:bodyPr>
          <a:lstStyle/>
          <a:p>
            <a:pPr>
              <a:lnSpc>
                <a:spcPct val="125000"/>
              </a:lnSpc>
              <a:buClr>
                <a:schemeClr val="tx2"/>
              </a:buClr>
            </a:pPr>
            <a:r>
              <a:rPr lang="hu-HU" sz="1400" b="1" dirty="0"/>
              <a:t>Szponzoráció: </a:t>
            </a:r>
            <a:r>
              <a:rPr lang="hu-HU" sz="1400" dirty="0"/>
              <a:t>A legegyszerűbb non-</a:t>
            </a:r>
            <a:r>
              <a:rPr lang="hu-HU" sz="1400" dirty="0" err="1"/>
              <a:t>szpot</a:t>
            </a:r>
            <a:r>
              <a:rPr lang="hu-HU" sz="1400" dirty="0"/>
              <a:t> megoldás, alapvetően kevés hozzáadott értékkel és minimális üzenet átvivő képességgel, kis növekedési eséllyel</a:t>
            </a:r>
          </a:p>
          <a:p>
            <a:pPr>
              <a:lnSpc>
                <a:spcPct val="125000"/>
              </a:lnSpc>
              <a:buClr>
                <a:schemeClr val="tx2"/>
              </a:buClr>
            </a:pPr>
            <a:endParaRPr lang="hu-HU" sz="1400" dirty="0"/>
          </a:p>
          <a:p>
            <a:pPr>
              <a:lnSpc>
                <a:spcPct val="125000"/>
              </a:lnSpc>
              <a:buClr>
                <a:schemeClr val="tx2"/>
              </a:buClr>
            </a:pPr>
            <a:r>
              <a:rPr lang="hu-HU" sz="1400" b="1" dirty="0"/>
              <a:t>Termékelhelyezés: </a:t>
            </a:r>
            <a:r>
              <a:rPr lang="hu-HU" sz="1400" dirty="0"/>
              <a:t>Megfelelő kontextus esetén hatékony hirdetési forma</a:t>
            </a:r>
          </a:p>
          <a:p>
            <a:pPr>
              <a:lnSpc>
                <a:spcPct val="125000"/>
              </a:lnSpc>
              <a:buClr>
                <a:schemeClr val="tx2"/>
              </a:buClr>
            </a:pPr>
            <a:endParaRPr lang="hu-HU" sz="1400" dirty="0"/>
          </a:p>
          <a:p>
            <a:pPr>
              <a:lnSpc>
                <a:spcPct val="125000"/>
              </a:lnSpc>
              <a:buClr>
                <a:schemeClr val="tx2"/>
              </a:buClr>
            </a:pPr>
            <a:r>
              <a:rPr lang="hu-HU" sz="1400" b="1" dirty="0"/>
              <a:t>Tartalmi együttműködés: </a:t>
            </a:r>
            <a:r>
              <a:rPr lang="hu-HU" sz="1400" dirty="0"/>
              <a:t>Nagyon komoly kooperációt igénylő, de a leginkább hatékony forma, mely növekedése megfelelő lehetőségek esetén prognosztizálható</a:t>
            </a:r>
          </a:p>
          <a:p>
            <a:pPr>
              <a:lnSpc>
                <a:spcPct val="125000"/>
              </a:lnSpc>
              <a:buClr>
                <a:schemeClr val="tx2"/>
              </a:buClr>
            </a:pPr>
            <a:endParaRPr lang="hu-HU" sz="1400" dirty="0"/>
          </a:p>
          <a:p>
            <a:pPr>
              <a:lnSpc>
                <a:spcPct val="125000"/>
              </a:lnSpc>
              <a:buClr>
                <a:schemeClr val="tx2"/>
              </a:buClr>
            </a:pPr>
            <a:endParaRPr lang="hu-HU" sz="1400" dirty="0"/>
          </a:p>
        </p:txBody>
      </p:sp>
      <p:pic>
        <p:nvPicPr>
          <p:cNvPr id="15" name="Picture 14">
            <a:extLst>
              <a:ext uri="{FF2B5EF4-FFF2-40B4-BE49-F238E27FC236}">
                <a16:creationId xmlns:a16="http://schemas.microsoft.com/office/drawing/2014/main" id="{F486A705-FEC3-4FFF-92CE-F1FC5C9DAF1F}"/>
              </a:ext>
            </a:extLst>
          </p:cNvPr>
          <p:cNvPicPr>
            <a:picLocks noChangeAspect="1"/>
          </p:cNvPicPr>
          <p:nvPr/>
        </p:nvPicPr>
        <p:blipFill rotWithShape="1">
          <a:blip r:embed="rId6">
            <a:extLst>
              <a:ext uri="{28A0092B-C50C-407E-A947-70E740481C1C}">
                <a14:useLocalDpi xmlns:a14="http://schemas.microsoft.com/office/drawing/2010/main" val="0"/>
              </a:ext>
            </a:extLst>
          </a:blip>
          <a:srcRect l="25458" r="32426"/>
          <a:stretch/>
        </p:blipFill>
        <p:spPr>
          <a:xfrm>
            <a:off x="7986799" y="1142437"/>
            <a:ext cx="3186444" cy="5040000"/>
          </a:xfrm>
          <a:prstGeom prst="rect">
            <a:avLst/>
          </a:prstGeom>
        </p:spPr>
      </p:pic>
    </p:spTree>
    <p:extLst>
      <p:ext uri="{BB962C8B-B14F-4D97-AF65-F5344CB8AC3E}">
        <p14:creationId xmlns:p14="http://schemas.microsoft.com/office/powerpoint/2010/main" val="1403531808"/>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1648325"/>
          </a:xfrm>
          <a:prstGeom prst="rect">
            <a:avLst/>
          </a:prstGeom>
          <a:noFill/>
        </p:spPr>
        <p:txBody>
          <a:bodyPr wrap="square" lIns="0" tIns="0" rIns="0" bIns="0" rtlCol="0">
            <a:noAutofit/>
          </a:bodyPr>
          <a:lstStyle/>
          <a:p>
            <a:pPr>
              <a:lnSpc>
                <a:spcPct val="125000"/>
              </a:lnSpc>
              <a:buClr>
                <a:schemeClr val="tx2"/>
              </a:buClr>
            </a:pPr>
            <a:r>
              <a:rPr lang="hu-HU" sz="1600" dirty="0"/>
              <a:t>Szponzoráció:</a:t>
            </a:r>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r>
              <a:rPr lang="hu-HU" sz="1600" dirty="0"/>
              <a:t>Termékelhelyezés:</a:t>
            </a:r>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r>
              <a:rPr lang="hu-HU" sz="1600" dirty="0"/>
              <a:t>Tartalmi együttműködés:</a:t>
            </a:r>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a:p>
            <a:pPr>
              <a:lnSpc>
                <a:spcPct val="125000"/>
              </a:lnSpc>
              <a:buClr>
                <a:schemeClr val="tx2"/>
              </a:buClr>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Non-</a:t>
            </a:r>
            <a:r>
              <a:rPr lang="hu-HU" sz="2000" dirty="0" err="1">
                <a:solidFill>
                  <a:schemeClr val="accent3">
                    <a:lumMod val="50000"/>
                  </a:schemeClr>
                </a:solidFill>
              </a:rPr>
              <a:t>szpot</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3523686" y="1214617"/>
            <a:ext cx="8681994" cy="21699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3" name="Text Placeholder 1">
            <a:extLst>
              <a:ext uri="{FF2B5EF4-FFF2-40B4-BE49-F238E27FC236}">
                <a16:creationId xmlns:a16="http://schemas.microsoft.com/office/drawing/2014/main" id="{053DEF3D-8DFB-429C-9355-C88652CF2784}"/>
              </a:ext>
            </a:extLst>
          </p:cNvPr>
          <p:cNvSpPr txBox="1">
            <a:spLocks/>
          </p:cNvSpPr>
          <p:nvPr>
            <p:custDataLst>
              <p:tags r:id="rId1"/>
            </p:custDataLst>
          </p:nvPr>
        </p:nvSpPr>
        <p:spPr bwMode="gray">
          <a:xfrm>
            <a:off x="3719872" y="1244049"/>
            <a:ext cx="8372601"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szponzorráció elég fix műfaj, ott sok mindent nem lehet elmondani, sok műsornál nem feltétlenül lehet használni. Ha valakinek erre van szüksége kommunikációs cél szempontjából, akkor a lehetőségek ugyanúgy megvannak, mint korábban, itt én nagy változást nem nagyon látok.” </a:t>
            </a:r>
            <a:r>
              <a:rPr lang="hu-HU" sz="1200" dirty="0">
                <a:solidFill>
                  <a:srgbClr val="000000"/>
                </a:solidFill>
              </a:rPr>
              <a:t>(Ü19)</a:t>
            </a:r>
            <a:endParaRPr lang="en-US" sz="1200" dirty="0">
              <a:ea typeface="Arial" panose="020B0604020202020204" pitchFamily="34" charset="0"/>
            </a:endParaRPr>
          </a:p>
        </p:txBody>
      </p:sp>
      <p:sp>
        <p:nvSpPr>
          <p:cNvPr id="20" name="Rectangle 19">
            <a:extLst>
              <a:ext uri="{FF2B5EF4-FFF2-40B4-BE49-F238E27FC236}">
                <a16:creationId xmlns:a16="http://schemas.microsoft.com/office/drawing/2014/main" id="{B4A760D9-D64A-47F8-B311-BBA2467AEBB9}"/>
              </a:ext>
            </a:extLst>
          </p:cNvPr>
          <p:cNvSpPr/>
          <p:nvPr/>
        </p:nvSpPr>
        <p:spPr>
          <a:xfrm>
            <a:off x="3517641" y="3429001"/>
            <a:ext cx="8681994" cy="18916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1" name="Text Placeholder 1">
            <a:extLst>
              <a:ext uri="{FF2B5EF4-FFF2-40B4-BE49-F238E27FC236}">
                <a16:creationId xmlns:a16="http://schemas.microsoft.com/office/drawing/2014/main" id="{E6C28F9E-871A-4FFE-BFF5-7F95F877F534}"/>
              </a:ext>
            </a:extLst>
          </p:cNvPr>
          <p:cNvSpPr txBox="1">
            <a:spLocks/>
          </p:cNvSpPr>
          <p:nvPr>
            <p:custDataLst>
              <p:tags r:id="rId2"/>
            </p:custDataLst>
          </p:nvPr>
        </p:nvSpPr>
        <p:spPr bwMode="gray">
          <a:xfrm>
            <a:off x="3706192" y="3483046"/>
            <a:ext cx="8372601" cy="396176"/>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mi kis falunkat most forgatják jövő </a:t>
            </a:r>
            <a:r>
              <a:rPr lang="hu-HU" sz="1200" i="1" dirty="0" err="1">
                <a:solidFill>
                  <a:srgbClr val="000000"/>
                </a:solidFill>
              </a:rPr>
              <a:t>ilyenkorra</a:t>
            </a:r>
            <a:r>
              <a:rPr lang="hu-HU" sz="1200" i="1" dirty="0">
                <a:solidFill>
                  <a:srgbClr val="000000"/>
                </a:solidFill>
              </a:rPr>
              <a:t>, jövő </a:t>
            </a:r>
            <a:r>
              <a:rPr lang="hu-HU" sz="1200" i="1" dirty="0" err="1">
                <a:solidFill>
                  <a:srgbClr val="000000"/>
                </a:solidFill>
              </a:rPr>
              <a:t>ilyenkorra</a:t>
            </a:r>
            <a:r>
              <a:rPr lang="hu-HU" sz="1200" i="1" dirty="0">
                <a:solidFill>
                  <a:srgbClr val="000000"/>
                </a:solidFill>
              </a:rPr>
              <a:t> mondjam meg, hogy mit teszek bele” </a:t>
            </a:r>
            <a:r>
              <a:rPr lang="hu-HU" sz="1200" dirty="0">
                <a:solidFill>
                  <a:srgbClr val="000000"/>
                </a:solidFill>
              </a:rPr>
              <a:t>(H4)</a:t>
            </a:r>
            <a:endParaRPr lang="en-US" sz="1200" dirty="0">
              <a:ea typeface="Arial" panose="020B0604020202020204" pitchFamily="34" charset="0"/>
            </a:endParaRPr>
          </a:p>
        </p:txBody>
      </p:sp>
      <p:sp>
        <p:nvSpPr>
          <p:cNvPr id="22" name="Text Placeholder 1">
            <a:extLst>
              <a:ext uri="{FF2B5EF4-FFF2-40B4-BE49-F238E27FC236}">
                <a16:creationId xmlns:a16="http://schemas.microsoft.com/office/drawing/2014/main" id="{6B858C8A-85C0-4E01-A2C8-4BE04FDBA2EF}"/>
              </a:ext>
            </a:extLst>
          </p:cNvPr>
          <p:cNvSpPr txBox="1">
            <a:spLocks/>
          </p:cNvSpPr>
          <p:nvPr>
            <p:custDataLst>
              <p:tags r:id="rId3"/>
            </p:custDataLst>
          </p:nvPr>
        </p:nvSpPr>
        <p:spPr bwMode="gray">
          <a:xfrm>
            <a:off x="3706192" y="3803799"/>
            <a:ext cx="8372601"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„Itt az is egy előny, hogy általában konkurens jelenlét nélkül lehet ezeket megvalósítani és így a jó műsorokban való jó megjelenések, azok nagyon gyorsan elkelnek” </a:t>
            </a:r>
            <a:r>
              <a:rPr lang="hu-HU" sz="1200" dirty="0">
                <a:solidFill>
                  <a:srgbClr val="000000"/>
                </a:solidFill>
              </a:rPr>
              <a:t>(Ü15)</a:t>
            </a:r>
            <a:endParaRPr lang="en-US" sz="1200" dirty="0">
              <a:ea typeface="Arial" panose="020B0604020202020204" pitchFamily="34" charset="0"/>
            </a:endParaRPr>
          </a:p>
        </p:txBody>
      </p:sp>
      <p:sp>
        <p:nvSpPr>
          <p:cNvPr id="23" name="Text Placeholder 1">
            <a:extLst>
              <a:ext uri="{FF2B5EF4-FFF2-40B4-BE49-F238E27FC236}">
                <a16:creationId xmlns:a16="http://schemas.microsoft.com/office/drawing/2014/main" id="{59752CDB-24EE-41EE-8A41-95429023B5E0}"/>
              </a:ext>
            </a:extLst>
          </p:cNvPr>
          <p:cNvSpPr txBox="1">
            <a:spLocks/>
          </p:cNvSpPr>
          <p:nvPr>
            <p:custDataLst>
              <p:tags r:id="rId4"/>
            </p:custDataLst>
          </p:nvPr>
        </p:nvSpPr>
        <p:spPr bwMode="gray">
          <a:xfrm>
            <a:off x="3706192" y="4283799"/>
            <a:ext cx="8474574"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„Jó lenne egyébként erre egy kutatás. Olyat látunk, hogy egy bizonyos üdítő el volt helyezve egy bizonyos sorozatban. Az SKU felment 15%-kal a többihez képest. Jó lenne erre néhány ilyen kutatás, amivel alá lehet ezeket támasztani. ” </a:t>
            </a:r>
            <a:r>
              <a:rPr lang="hu-HU" sz="1200" dirty="0">
                <a:solidFill>
                  <a:srgbClr val="000000"/>
                </a:solidFill>
              </a:rPr>
              <a:t>(Ü19)</a:t>
            </a:r>
            <a:endParaRPr lang="en-US" sz="1200" dirty="0">
              <a:ea typeface="Arial" panose="020B0604020202020204" pitchFamily="34" charset="0"/>
            </a:endParaRPr>
          </a:p>
        </p:txBody>
      </p:sp>
      <p:sp>
        <p:nvSpPr>
          <p:cNvPr id="29" name="Text Placeholder 1">
            <a:extLst>
              <a:ext uri="{FF2B5EF4-FFF2-40B4-BE49-F238E27FC236}">
                <a16:creationId xmlns:a16="http://schemas.microsoft.com/office/drawing/2014/main" id="{8ED380DC-5203-4FCB-A52C-44BE4334C568}"/>
              </a:ext>
            </a:extLst>
          </p:cNvPr>
          <p:cNvSpPr txBox="1">
            <a:spLocks/>
          </p:cNvSpPr>
          <p:nvPr>
            <p:custDataLst>
              <p:tags r:id="rId5"/>
            </p:custDataLst>
          </p:nvPr>
        </p:nvSpPr>
        <p:spPr bwMode="gray">
          <a:xfrm>
            <a:off x="3719872" y="2019323"/>
            <a:ext cx="8372601" cy="62288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konferenciákon is, ahol ilyen tévés megoldásokról van szó, jönnek a non spottal, olyan átütő, </a:t>
            </a:r>
            <a:r>
              <a:rPr lang="hu-HU" sz="1200" i="1" dirty="0" err="1">
                <a:solidFill>
                  <a:srgbClr val="000000"/>
                </a:solidFill>
              </a:rPr>
              <a:t>vao</a:t>
            </a:r>
            <a:r>
              <a:rPr lang="hu-HU" sz="1200" i="1" dirty="0">
                <a:solidFill>
                  <a:srgbClr val="000000"/>
                </a:solidFill>
              </a:rPr>
              <a:t> érzést nem nagyon éreztem, hogy most akkor érdemes innentől kezdve ebben gondolkodni, mert ez óriásit fog ütni.” </a:t>
            </a:r>
            <a:r>
              <a:rPr lang="hu-HU" sz="1200" dirty="0">
                <a:solidFill>
                  <a:srgbClr val="000000"/>
                </a:solidFill>
              </a:rPr>
              <a:t>(Ü9)</a:t>
            </a:r>
            <a:endParaRPr lang="en-US" sz="1200" dirty="0">
              <a:ea typeface="Arial" panose="020B0604020202020204" pitchFamily="34" charset="0"/>
            </a:endParaRPr>
          </a:p>
        </p:txBody>
      </p:sp>
      <p:sp>
        <p:nvSpPr>
          <p:cNvPr id="30" name="Text Placeholder 1">
            <a:extLst>
              <a:ext uri="{FF2B5EF4-FFF2-40B4-BE49-F238E27FC236}">
                <a16:creationId xmlns:a16="http://schemas.microsoft.com/office/drawing/2014/main" id="{96F355A3-49C5-43D7-B066-254EA4C4C98C}"/>
              </a:ext>
            </a:extLst>
          </p:cNvPr>
          <p:cNvSpPr txBox="1">
            <a:spLocks/>
          </p:cNvSpPr>
          <p:nvPr>
            <p:custDataLst>
              <p:tags r:id="rId6"/>
            </p:custDataLst>
          </p:nvPr>
        </p:nvSpPr>
        <p:spPr bwMode="gray">
          <a:xfrm>
            <a:off x="3719872" y="2593200"/>
            <a:ext cx="8372601"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Volt időszak, még anno, 2000-2010 között, amikor látványosan elkezdtek ezek bejönni  a piacra, elkezdtek burjánzani. Utána meg mint hogyha az egész történet megállt volna, ami valószínűleg azzal van összefüggésben, hogy mindenkinek sokkal egyszerűbb kiszórni a spotokat, letudni ezzel a dolgot.” </a:t>
            </a:r>
            <a:r>
              <a:rPr lang="hu-HU" sz="1200" dirty="0">
                <a:solidFill>
                  <a:srgbClr val="000000"/>
                </a:solidFill>
              </a:rPr>
              <a:t>(Ü9)</a:t>
            </a:r>
            <a:endParaRPr lang="en-US" sz="1200" dirty="0">
              <a:ea typeface="Arial" panose="020B0604020202020204" pitchFamily="34" charset="0"/>
            </a:endParaRPr>
          </a:p>
        </p:txBody>
      </p:sp>
      <p:sp>
        <p:nvSpPr>
          <p:cNvPr id="31" name="Text Placeholder 1">
            <a:extLst>
              <a:ext uri="{FF2B5EF4-FFF2-40B4-BE49-F238E27FC236}">
                <a16:creationId xmlns:a16="http://schemas.microsoft.com/office/drawing/2014/main" id="{E6012942-DE35-4166-BA66-F89ACD249E71}"/>
              </a:ext>
            </a:extLst>
          </p:cNvPr>
          <p:cNvSpPr txBox="1">
            <a:spLocks/>
          </p:cNvSpPr>
          <p:nvPr>
            <p:custDataLst>
              <p:tags r:id="rId7"/>
            </p:custDataLst>
          </p:nvPr>
        </p:nvSpPr>
        <p:spPr bwMode="gray">
          <a:xfrm>
            <a:off x="3662903" y="4750049"/>
            <a:ext cx="8372601"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„Szerintem a fogyasztónak, ha releváns, tök jó, ha a Konyhafőnöknél lemegy az </a:t>
            </a:r>
            <a:r>
              <a:rPr lang="hu-HU" sz="1200" i="1" dirty="0" err="1">
                <a:solidFill>
                  <a:srgbClr val="000000"/>
                </a:solidFill>
              </a:rPr>
              <a:t>Aldi</a:t>
            </a:r>
            <a:r>
              <a:rPr lang="hu-HU" sz="1200" i="1" dirty="0">
                <a:solidFill>
                  <a:srgbClr val="000000"/>
                </a:solidFill>
              </a:rPr>
              <a:t>, szerintem ez szakmai szempontokkal alátámasztva is ezek jó megoldások.” </a:t>
            </a:r>
            <a:r>
              <a:rPr lang="hu-HU" sz="1200" dirty="0">
                <a:solidFill>
                  <a:srgbClr val="000000"/>
                </a:solidFill>
              </a:rPr>
              <a:t>(Ü1)</a:t>
            </a:r>
            <a:endParaRPr lang="en-US" sz="1200" dirty="0">
              <a:ea typeface="Arial" panose="020B0604020202020204" pitchFamily="34" charset="0"/>
            </a:endParaRPr>
          </a:p>
        </p:txBody>
      </p:sp>
      <p:grpSp>
        <p:nvGrpSpPr>
          <p:cNvPr id="15" name="Group 14">
            <a:extLst>
              <a:ext uri="{FF2B5EF4-FFF2-40B4-BE49-F238E27FC236}">
                <a16:creationId xmlns:a16="http://schemas.microsoft.com/office/drawing/2014/main" id="{63289492-5371-425D-B2BC-14095C3742EF}"/>
              </a:ext>
            </a:extLst>
          </p:cNvPr>
          <p:cNvGrpSpPr>
            <a:grpSpLocks noChangeAspect="1"/>
          </p:cNvGrpSpPr>
          <p:nvPr>
            <p:custDataLst>
              <p:tags r:id="rId8"/>
            </p:custDataLst>
          </p:nvPr>
        </p:nvGrpSpPr>
        <p:grpSpPr>
          <a:xfrm>
            <a:off x="690923" y="1606704"/>
            <a:ext cx="806296" cy="806296"/>
            <a:chOff x="328396" y="2082800"/>
            <a:chExt cx="720000" cy="720000"/>
          </a:xfrm>
        </p:grpSpPr>
        <p:sp>
          <p:nvSpPr>
            <p:cNvPr id="16" name="Rectangle 15">
              <a:extLst>
                <a:ext uri="{FF2B5EF4-FFF2-40B4-BE49-F238E27FC236}">
                  <a16:creationId xmlns:a16="http://schemas.microsoft.com/office/drawing/2014/main" id="{CA0DB2B2-B384-459A-B3BD-8DC8E6213212}"/>
                </a:ext>
              </a:extLst>
            </p:cNvPr>
            <p:cNvSpPr/>
            <p:nvPr/>
          </p:nvSpPr>
          <p:spPr bwMode="gray">
            <a:xfrm>
              <a:off x="328396" y="2082800"/>
              <a:ext cx="720000" cy="720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1333" dirty="0">
                <a:solidFill>
                  <a:schemeClr val="tx1"/>
                </a:solidFill>
                <a:latin typeface="Arial" pitchFamily="34" charset="0"/>
                <a:cs typeface="Arial" pitchFamily="34" charset="0"/>
              </a:endParaRPr>
            </a:p>
          </p:txBody>
        </p:sp>
        <p:sp>
          <p:nvSpPr>
            <p:cNvPr id="17" name="Freeform 6">
              <a:extLst>
                <a:ext uri="{FF2B5EF4-FFF2-40B4-BE49-F238E27FC236}">
                  <a16:creationId xmlns:a16="http://schemas.microsoft.com/office/drawing/2014/main" id="{1242BB4C-C6BA-4A15-ABFC-B980CB77E286}"/>
                </a:ext>
              </a:extLst>
            </p:cNvPr>
            <p:cNvSpPr>
              <a:spLocks noChangeAspect="1" noEditPoints="1"/>
            </p:cNvSpPr>
            <p:nvPr/>
          </p:nvSpPr>
          <p:spPr bwMode="auto">
            <a:xfrm>
              <a:off x="526357" y="2245144"/>
              <a:ext cx="324077" cy="396000"/>
            </a:xfrm>
            <a:custGeom>
              <a:avLst/>
              <a:gdLst>
                <a:gd name="T0" fmla="*/ 1440 w 1440"/>
                <a:gd name="T1" fmla="*/ 160 h 1760"/>
                <a:gd name="T2" fmla="*/ 1440 w 1440"/>
                <a:gd name="T3" fmla="*/ 1600 h 1760"/>
                <a:gd name="T4" fmla="*/ 1280 w 1440"/>
                <a:gd name="T5" fmla="*/ 1760 h 1760"/>
                <a:gd name="T6" fmla="*/ 1040 w 1440"/>
                <a:gd name="T7" fmla="*/ 1760 h 1760"/>
                <a:gd name="T8" fmla="*/ 880 w 1440"/>
                <a:gd name="T9" fmla="*/ 1600 h 1760"/>
                <a:gd name="T10" fmla="*/ 880 w 1440"/>
                <a:gd name="T11" fmla="*/ 160 h 1760"/>
                <a:gd name="T12" fmla="*/ 1040 w 1440"/>
                <a:gd name="T13" fmla="*/ 0 h 1760"/>
                <a:gd name="T14" fmla="*/ 1280 w 1440"/>
                <a:gd name="T15" fmla="*/ 0 h 1760"/>
                <a:gd name="T16" fmla="*/ 1440 w 1440"/>
                <a:gd name="T17" fmla="*/ 160 h 1760"/>
                <a:gd name="T18" fmla="*/ 560 w 1440"/>
                <a:gd name="T19" fmla="*/ 160 h 1760"/>
                <a:gd name="T20" fmla="*/ 560 w 1440"/>
                <a:gd name="T21" fmla="*/ 1600 h 1760"/>
                <a:gd name="T22" fmla="*/ 400 w 1440"/>
                <a:gd name="T23" fmla="*/ 1760 h 1760"/>
                <a:gd name="T24" fmla="*/ 160 w 1440"/>
                <a:gd name="T25" fmla="*/ 1760 h 1760"/>
                <a:gd name="T26" fmla="*/ 0 w 1440"/>
                <a:gd name="T27" fmla="*/ 1600 h 1760"/>
                <a:gd name="T28" fmla="*/ 0 w 1440"/>
                <a:gd name="T29" fmla="*/ 160 h 1760"/>
                <a:gd name="T30" fmla="*/ 160 w 1440"/>
                <a:gd name="T31" fmla="*/ 0 h 1760"/>
                <a:gd name="T32" fmla="*/ 400 w 1440"/>
                <a:gd name="T33" fmla="*/ 0 h 1760"/>
                <a:gd name="T34" fmla="*/ 560 w 1440"/>
                <a:gd name="T35" fmla="*/ 16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0" h="1760">
                  <a:moveTo>
                    <a:pt x="1440" y="160"/>
                  </a:moveTo>
                  <a:cubicBezTo>
                    <a:pt x="1440" y="1600"/>
                    <a:pt x="1440" y="1600"/>
                    <a:pt x="1440" y="1600"/>
                  </a:cubicBezTo>
                  <a:cubicBezTo>
                    <a:pt x="1440" y="1688"/>
                    <a:pt x="1368" y="1760"/>
                    <a:pt x="1280" y="1760"/>
                  </a:cubicBezTo>
                  <a:cubicBezTo>
                    <a:pt x="1040" y="1760"/>
                    <a:pt x="1040" y="1760"/>
                    <a:pt x="1040" y="1760"/>
                  </a:cubicBezTo>
                  <a:cubicBezTo>
                    <a:pt x="952" y="1760"/>
                    <a:pt x="880" y="1688"/>
                    <a:pt x="880" y="1600"/>
                  </a:cubicBezTo>
                  <a:cubicBezTo>
                    <a:pt x="880" y="160"/>
                    <a:pt x="880" y="160"/>
                    <a:pt x="880" y="160"/>
                  </a:cubicBezTo>
                  <a:cubicBezTo>
                    <a:pt x="880" y="72"/>
                    <a:pt x="952" y="0"/>
                    <a:pt x="1040" y="0"/>
                  </a:cubicBezTo>
                  <a:cubicBezTo>
                    <a:pt x="1280" y="0"/>
                    <a:pt x="1280" y="0"/>
                    <a:pt x="1280" y="0"/>
                  </a:cubicBezTo>
                  <a:cubicBezTo>
                    <a:pt x="1368" y="0"/>
                    <a:pt x="1440" y="72"/>
                    <a:pt x="1440" y="160"/>
                  </a:cubicBezTo>
                  <a:close/>
                  <a:moveTo>
                    <a:pt x="560" y="160"/>
                  </a:moveTo>
                  <a:cubicBezTo>
                    <a:pt x="560" y="1600"/>
                    <a:pt x="560" y="1600"/>
                    <a:pt x="560" y="1600"/>
                  </a:cubicBezTo>
                  <a:cubicBezTo>
                    <a:pt x="560" y="1688"/>
                    <a:pt x="488" y="1760"/>
                    <a:pt x="400" y="1760"/>
                  </a:cubicBezTo>
                  <a:cubicBezTo>
                    <a:pt x="160" y="1760"/>
                    <a:pt x="160" y="1760"/>
                    <a:pt x="160" y="1760"/>
                  </a:cubicBezTo>
                  <a:cubicBezTo>
                    <a:pt x="72" y="1760"/>
                    <a:pt x="0" y="1688"/>
                    <a:pt x="0" y="1600"/>
                  </a:cubicBezTo>
                  <a:cubicBezTo>
                    <a:pt x="0" y="160"/>
                    <a:pt x="0" y="160"/>
                    <a:pt x="0" y="160"/>
                  </a:cubicBezTo>
                  <a:cubicBezTo>
                    <a:pt x="0" y="72"/>
                    <a:pt x="72" y="0"/>
                    <a:pt x="160" y="0"/>
                  </a:cubicBezTo>
                  <a:cubicBezTo>
                    <a:pt x="400" y="0"/>
                    <a:pt x="400" y="0"/>
                    <a:pt x="400" y="0"/>
                  </a:cubicBezTo>
                  <a:cubicBezTo>
                    <a:pt x="488" y="0"/>
                    <a:pt x="560" y="72"/>
                    <a:pt x="560" y="16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333"/>
            </a:p>
          </p:txBody>
        </p:sp>
      </p:grpSp>
      <p:grpSp>
        <p:nvGrpSpPr>
          <p:cNvPr id="18" name="Group 17">
            <a:extLst>
              <a:ext uri="{FF2B5EF4-FFF2-40B4-BE49-F238E27FC236}">
                <a16:creationId xmlns:a16="http://schemas.microsoft.com/office/drawing/2014/main" id="{A8045BA2-4F85-4B85-8FA6-92329C4F1249}"/>
              </a:ext>
            </a:extLst>
          </p:cNvPr>
          <p:cNvGrpSpPr>
            <a:grpSpLocks noChangeAspect="1"/>
          </p:cNvGrpSpPr>
          <p:nvPr>
            <p:custDataLst>
              <p:tags r:id="rId9"/>
            </p:custDataLst>
          </p:nvPr>
        </p:nvGrpSpPr>
        <p:grpSpPr>
          <a:xfrm>
            <a:off x="690922" y="3721325"/>
            <a:ext cx="806296" cy="806296"/>
            <a:chOff x="3209925" y="2082800"/>
            <a:chExt cx="720000" cy="720000"/>
          </a:xfrm>
        </p:grpSpPr>
        <p:sp>
          <p:nvSpPr>
            <p:cNvPr id="19" name="Rectangle 18">
              <a:extLst>
                <a:ext uri="{FF2B5EF4-FFF2-40B4-BE49-F238E27FC236}">
                  <a16:creationId xmlns:a16="http://schemas.microsoft.com/office/drawing/2014/main" id="{98AE5402-C0C5-4223-8FDA-6B5D6CF9CCE9}"/>
                </a:ext>
              </a:extLst>
            </p:cNvPr>
            <p:cNvSpPr/>
            <p:nvPr/>
          </p:nvSpPr>
          <p:spPr bwMode="gray">
            <a:xfrm>
              <a:off x="3209925" y="2082800"/>
              <a:ext cx="720000" cy="720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1333" dirty="0">
                <a:solidFill>
                  <a:schemeClr val="tx1"/>
                </a:solidFill>
                <a:latin typeface="Arial" pitchFamily="34" charset="0"/>
                <a:cs typeface="Arial" pitchFamily="34" charset="0"/>
              </a:endParaRPr>
            </a:p>
          </p:txBody>
        </p:sp>
        <p:sp>
          <p:nvSpPr>
            <p:cNvPr id="24" name="Freeform 12">
              <a:extLst>
                <a:ext uri="{FF2B5EF4-FFF2-40B4-BE49-F238E27FC236}">
                  <a16:creationId xmlns:a16="http://schemas.microsoft.com/office/drawing/2014/main" id="{FE9A7360-56C8-4B60-B26E-8F3E2E45922A}"/>
                </a:ext>
              </a:extLst>
            </p:cNvPr>
            <p:cNvSpPr>
              <a:spLocks noChangeAspect="1"/>
            </p:cNvSpPr>
            <p:nvPr/>
          </p:nvSpPr>
          <p:spPr bwMode="auto">
            <a:xfrm>
              <a:off x="3398337" y="2244800"/>
              <a:ext cx="352370" cy="396000"/>
            </a:xfrm>
            <a:custGeom>
              <a:avLst/>
              <a:gdLst>
                <a:gd name="T0" fmla="*/ 239 w 1566"/>
                <a:gd name="T1" fmla="*/ 22 h 1760"/>
                <a:gd name="T2" fmla="*/ 1486 w 1566"/>
                <a:gd name="T3" fmla="*/ 742 h 1760"/>
                <a:gd name="T4" fmla="*/ 1566 w 1566"/>
                <a:gd name="T5" fmla="*/ 880 h 1760"/>
                <a:gd name="T6" fmla="*/ 1486 w 1566"/>
                <a:gd name="T7" fmla="*/ 1018 h 1760"/>
                <a:gd name="T8" fmla="*/ 240 w 1566"/>
                <a:gd name="T9" fmla="*/ 1738 h 1760"/>
                <a:gd name="T10" fmla="*/ 160 w 1566"/>
                <a:gd name="T11" fmla="*/ 1760 h 1760"/>
                <a:gd name="T12" fmla="*/ 0 w 1566"/>
                <a:gd name="T13" fmla="*/ 1600 h 1760"/>
                <a:gd name="T14" fmla="*/ 0 w 1566"/>
                <a:gd name="T15" fmla="*/ 160 h 1760"/>
                <a:gd name="T16" fmla="*/ 160 w 1566"/>
                <a:gd name="T17" fmla="*/ 0 h 1760"/>
                <a:gd name="T18" fmla="*/ 239 w 1566"/>
                <a:gd name="T19" fmla="*/ 22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6" h="1760">
                  <a:moveTo>
                    <a:pt x="239" y="22"/>
                  </a:moveTo>
                  <a:cubicBezTo>
                    <a:pt x="1486" y="742"/>
                    <a:pt x="1486" y="742"/>
                    <a:pt x="1486" y="742"/>
                  </a:cubicBezTo>
                  <a:cubicBezTo>
                    <a:pt x="1537" y="771"/>
                    <a:pt x="1566" y="822"/>
                    <a:pt x="1566" y="880"/>
                  </a:cubicBezTo>
                  <a:cubicBezTo>
                    <a:pt x="1566" y="938"/>
                    <a:pt x="1537" y="989"/>
                    <a:pt x="1486" y="1018"/>
                  </a:cubicBezTo>
                  <a:cubicBezTo>
                    <a:pt x="240" y="1738"/>
                    <a:pt x="240" y="1738"/>
                    <a:pt x="240" y="1738"/>
                  </a:cubicBezTo>
                  <a:cubicBezTo>
                    <a:pt x="216" y="1752"/>
                    <a:pt x="188" y="1760"/>
                    <a:pt x="160" y="1760"/>
                  </a:cubicBezTo>
                  <a:cubicBezTo>
                    <a:pt x="73" y="1760"/>
                    <a:pt x="0" y="1688"/>
                    <a:pt x="0" y="1600"/>
                  </a:cubicBezTo>
                  <a:cubicBezTo>
                    <a:pt x="0" y="160"/>
                    <a:pt x="0" y="160"/>
                    <a:pt x="0" y="160"/>
                  </a:cubicBezTo>
                  <a:cubicBezTo>
                    <a:pt x="0" y="73"/>
                    <a:pt x="71" y="0"/>
                    <a:pt x="160" y="0"/>
                  </a:cubicBezTo>
                  <a:cubicBezTo>
                    <a:pt x="187" y="0"/>
                    <a:pt x="214" y="8"/>
                    <a:pt x="239" y="22"/>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333"/>
            </a:p>
          </p:txBody>
        </p:sp>
      </p:grpSp>
      <p:grpSp>
        <p:nvGrpSpPr>
          <p:cNvPr id="25" name="Group 24">
            <a:extLst>
              <a:ext uri="{FF2B5EF4-FFF2-40B4-BE49-F238E27FC236}">
                <a16:creationId xmlns:a16="http://schemas.microsoft.com/office/drawing/2014/main" id="{18C1670C-1B94-4251-8E84-16DB16B2EF40}"/>
              </a:ext>
            </a:extLst>
          </p:cNvPr>
          <p:cNvGrpSpPr>
            <a:grpSpLocks noChangeAspect="1"/>
          </p:cNvGrpSpPr>
          <p:nvPr>
            <p:custDataLst>
              <p:tags r:id="rId10"/>
            </p:custDataLst>
          </p:nvPr>
        </p:nvGrpSpPr>
        <p:grpSpPr>
          <a:xfrm>
            <a:off x="665331" y="5591314"/>
            <a:ext cx="806296" cy="806296"/>
            <a:chOff x="327455" y="5095490"/>
            <a:chExt cx="720000" cy="720000"/>
          </a:xfrm>
        </p:grpSpPr>
        <p:sp>
          <p:nvSpPr>
            <p:cNvPr id="26" name="Rectangle 25">
              <a:extLst>
                <a:ext uri="{FF2B5EF4-FFF2-40B4-BE49-F238E27FC236}">
                  <a16:creationId xmlns:a16="http://schemas.microsoft.com/office/drawing/2014/main" id="{2C2B8FFD-EADD-48CC-B9E6-88F46059DE07}"/>
                </a:ext>
              </a:extLst>
            </p:cNvPr>
            <p:cNvSpPr/>
            <p:nvPr/>
          </p:nvSpPr>
          <p:spPr bwMode="gray">
            <a:xfrm>
              <a:off x="327455" y="5095490"/>
              <a:ext cx="720000" cy="720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1333" noProof="1">
                <a:solidFill>
                  <a:schemeClr val="tx1"/>
                </a:solidFill>
                <a:latin typeface="Arial" pitchFamily="34" charset="0"/>
                <a:cs typeface="Arial" pitchFamily="34" charset="0"/>
              </a:endParaRPr>
            </a:p>
          </p:txBody>
        </p:sp>
        <p:sp>
          <p:nvSpPr>
            <p:cNvPr id="27" name="Freeform 36">
              <a:extLst>
                <a:ext uri="{FF2B5EF4-FFF2-40B4-BE49-F238E27FC236}">
                  <a16:creationId xmlns:a16="http://schemas.microsoft.com/office/drawing/2014/main" id="{B237940F-69CA-4699-8895-59545461F5E5}"/>
                </a:ext>
              </a:extLst>
            </p:cNvPr>
            <p:cNvSpPr>
              <a:spLocks noChangeAspect="1" noEditPoints="1"/>
            </p:cNvSpPr>
            <p:nvPr/>
          </p:nvSpPr>
          <p:spPr bwMode="auto">
            <a:xfrm>
              <a:off x="476346" y="5257490"/>
              <a:ext cx="396000" cy="396000"/>
            </a:xfrm>
            <a:custGeom>
              <a:avLst/>
              <a:gdLst>
                <a:gd name="T0" fmla="*/ 998 w 1760"/>
                <a:gd name="T1" fmla="*/ 990 h 1760"/>
                <a:gd name="T2" fmla="*/ 237 w 1760"/>
                <a:gd name="T3" fmla="*/ 1723 h 1760"/>
                <a:gd name="T4" fmla="*/ 135 w 1760"/>
                <a:gd name="T5" fmla="*/ 1760 h 1760"/>
                <a:gd name="T6" fmla="*/ 0 w 1760"/>
                <a:gd name="T7" fmla="*/ 1654 h 1760"/>
                <a:gd name="T8" fmla="*/ 0 w 1760"/>
                <a:gd name="T9" fmla="*/ 106 h 1760"/>
                <a:gd name="T10" fmla="*/ 135 w 1760"/>
                <a:gd name="T11" fmla="*/ 0 h 1760"/>
                <a:gd name="T12" fmla="*/ 237 w 1760"/>
                <a:gd name="T13" fmla="*/ 37 h 1760"/>
                <a:gd name="T14" fmla="*/ 998 w 1760"/>
                <a:gd name="T15" fmla="*/ 770 h 1760"/>
                <a:gd name="T16" fmla="*/ 998 w 1760"/>
                <a:gd name="T17" fmla="*/ 990 h 1760"/>
                <a:gd name="T18" fmla="*/ 1760 w 1760"/>
                <a:gd name="T19" fmla="*/ 160 h 1760"/>
                <a:gd name="T20" fmla="*/ 1760 w 1760"/>
                <a:gd name="T21" fmla="*/ 1600 h 1760"/>
                <a:gd name="T22" fmla="*/ 1600 w 1760"/>
                <a:gd name="T23" fmla="*/ 1760 h 1760"/>
                <a:gd name="T24" fmla="*/ 1360 w 1760"/>
                <a:gd name="T25" fmla="*/ 1760 h 1760"/>
                <a:gd name="T26" fmla="*/ 1200 w 1760"/>
                <a:gd name="T27" fmla="*/ 1600 h 1760"/>
                <a:gd name="T28" fmla="*/ 1200 w 1760"/>
                <a:gd name="T29" fmla="*/ 160 h 1760"/>
                <a:gd name="T30" fmla="*/ 1360 w 1760"/>
                <a:gd name="T31" fmla="*/ 0 h 1760"/>
                <a:gd name="T32" fmla="*/ 1600 w 1760"/>
                <a:gd name="T33" fmla="*/ 0 h 1760"/>
                <a:gd name="T34" fmla="*/ 1760 w 1760"/>
                <a:gd name="T35" fmla="*/ 16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0" h="1760">
                  <a:moveTo>
                    <a:pt x="998" y="990"/>
                  </a:moveTo>
                  <a:cubicBezTo>
                    <a:pt x="237" y="1723"/>
                    <a:pt x="237" y="1723"/>
                    <a:pt x="237" y="1723"/>
                  </a:cubicBezTo>
                  <a:cubicBezTo>
                    <a:pt x="210" y="1748"/>
                    <a:pt x="172" y="1760"/>
                    <a:pt x="135" y="1760"/>
                  </a:cubicBezTo>
                  <a:cubicBezTo>
                    <a:pt x="73" y="1760"/>
                    <a:pt x="0" y="1725"/>
                    <a:pt x="0" y="1654"/>
                  </a:cubicBezTo>
                  <a:cubicBezTo>
                    <a:pt x="0" y="106"/>
                    <a:pt x="0" y="106"/>
                    <a:pt x="0" y="106"/>
                  </a:cubicBezTo>
                  <a:cubicBezTo>
                    <a:pt x="0" y="35"/>
                    <a:pt x="73" y="0"/>
                    <a:pt x="135" y="0"/>
                  </a:cubicBezTo>
                  <a:cubicBezTo>
                    <a:pt x="172" y="0"/>
                    <a:pt x="210" y="12"/>
                    <a:pt x="237" y="37"/>
                  </a:cubicBezTo>
                  <a:cubicBezTo>
                    <a:pt x="998" y="770"/>
                    <a:pt x="998" y="770"/>
                    <a:pt x="998" y="770"/>
                  </a:cubicBezTo>
                  <a:cubicBezTo>
                    <a:pt x="1054" y="824"/>
                    <a:pt x="1054" y="936"/>
                    <a:pt x="998" y="990"/>
                  </a:cubicBezTo>
                  <a:close/>
                  <a:moveTo>
                    <a:pt x="1760" y="160"/>
                  </a:moveTo>
                  <a:cubicBezTo>
                    <a:pt x="1760" y="1600"/>
                    <a:pt x="1760" y="1600"/>
                    <a:pt x="1760" y="1600"/>
                  </a:cubicBezTo>
                  <a:cubicBezTo>
                    <a:pt x="1760" y="1688"/>
                    <a:pt x="1688" y="1760"/>
                    <a:pt x="1600" y="1760"/>
                  </a:cubicBezTo>
                  <a:cubicBezTo>
                    <a:pt x="1360" y="1760"/>
                    <a:pt x="1360" y="1760"/>
                    <a:pt x="1360" y="1760"/>
                  </a:cubicBezTo>
                  <a:cubicBezTo>
                    <a:pt x="1272" y="1760"/>
                    <a:pt x="1200" y="1688"/>
                    <a:pt x="1200" y="1600"/>
                  </a:cubicBezTo>
                  <a:cubicBezTo>
                    <a:pt x="1200" y="160"/>
                    <a:pt x="1200" y="160"/>
                    <a:pt x="1200" y="160"/>
                  </a:cubicBezTo>
                  <a:cubicBezTo>
                    <a:pt x="1200" y="72"/>
                    <a:pt x="1272" y="0"/>
                    <a:pt x="1360" y="0"/>
                  </a:cubicBezTo>
                  <a:cubicBezTo>
                    <a:pt x="1600" y="0"/>
                    <a:pt x="1600" y="0"/>
                    <a:pt x="1600" y="0"/>
                  </a:cubicBezTo>
                  <a:cubicBezTo>
                    <a:pt x="1688" y="0"/>
                    <a:pt x="1760" y="72"/>
                    <a:pt x="1760" y="16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333" noProof="1"/>
            </a:p>
          </p:txBody>
        </p:sp>
      </p:grpSp>
      <p:sp>
        <p:nvSpPr>
          <p:cNvPr id="36" name="Rectangle 35">
            <a:extLst>
              <a:ext uri="{FF2B5EF4-FFF2-40B4-BE49-F238E27FC236}">
                <a16:creationId xmlns:a16="http://schemas.microsoft.com/office/drawing/2014/main" id="{1E1F93D4-885E-4134-A87A-D04FC03DCAAC}"/>
              </a:ext>
            </a:extLst>
          </p:cNvPr>
          <p:cNvSpPr/>
          <p:nvPr/>
        </p:nvSpPr>
        <p:spPr>
          <a:xfrm>
            <a:off x="3510006" y="5374744"/>
            <a:ext cx="8681994" cy="11115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37" name="Text Placeholder 1">
            <a:extLst>
              <a:ext uri="{FF2B5EF4-FFF2-40B4-BE49-F238E27FC236}">
                <a16:creationId xmlns:a16="http://schemas.microsoft.com/office/drawing/2014/main" id="{0C9FE661-69E2-45A3-9788-65477127C82F}"/>
              </a:ext>
            </a:extLst>
          </p:cNvPr>
          <p:cNvSpPr txBox="1">
            <a:spLocks/>
          </p:cNvSpPr>
          <p:nvPr>
            <p:custDataLst>
              <p:tags r:id="rId11"/>
            </p:custDataLst>
          </p:nvPr>
        </p:nvSpPr>
        <p:spPr bwMode="gray">
          <a:xfrm>
            <a:off x="3662903" y="5388913"/>
            <a:ext cx="8517863" cy="396176"/>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„„Ami még lehetőség, korábban egy-két ilyen volt, ahol összeér a tévé, esemény, online világ. Amikor van egy tehetségkutató, annak van egy koncertje, az egészet egy nagy </a:t>
            </a:r>
            <a:r>
              <a:rPr lang="hu-HU" sz="1200" i="1" dirty="0" err="1">
                <a:solidFill>
                  <a:srgbClr val="000000"/>
                </a:solidFill>
              </a:rPr>
              <a:t>package</a:t>
            </a:r>
            <a:r>
              <a:rPr lang="hu-HU" sz="1200" i="1" dirty="0">
                <a:solidFill>
                  <a:srgbClr val="000000"/>
                </a:solidFill>
              </a:rPr>
              <a:t>-ben lehet, X-faktor, mint </a:t>
            </a:r>
            <a:r>
              <a:rPr lang="hu-HU" sz="1200" i="1" dirty="0" err="1">
                <a:solidFill>
                  <a:srgbClr val="000000"/>
                </a:solidFill>
              </a:rPr>
              <a:t>package</a:t>
            </a:r>
            <a:r>
              <a:rPr lang="hu-HU" sz="1200" i="1" dirty="0">
                <a:solidFill>
                  <a:srgbClr val="000000"/>
                </a:solidFill>
              </a:rPr>
              <a:t>.” </a:t>
            </a:r>
            <a:r>
              <a:rPr lang="hu-HU" sz="1200" dirty="0">
                <a:solidFill>
                  <a:srgbClr val="000000"/>
                </a:solidFill>
              </a:rPr>
              <a:t>(H5)</a:t>
            </a:r>
            <a:endParaRPr lang="en-US" sz="1200" dirty="0">
              <a:ea typeface="Arial" panose="020B0604020202020204" pitchFamily="34" charset="0"/>
            </a:endParaRPr>
          </a:p>
          <a:p>
            <a:pPr>
              <a:spcBef>
                <a:spcPts val="200"/>
              </a:spcBef>
            </a:pPr>
            <a:endParaRPr lang="en-US" sz="1200" dirty="0">
              <a:ea typeface="Arial" panose="020B0604020202020204" pitchFamily="34" charset="0"/>
            </a:endParaRPr>
          </a:p>
        </p:txBody>
      </p:sp>
      <p:sp>
        <p:nvSpPr>
          <p:cNvPr id="28" name="Text Placeholder 1">
            <a:extLst>
              <a:ext uri="{FF2B5EF4-FFF2-40B4-BE49-F238E27FC236}">
                <a16:creationId xmlns:a16="http://schemas.microsoft.com/office/drawing/2014/main" id="{53BEB7AB-F79E-4303-B5FE-86AFF201C705}"/>
              </a:ext>
            </a:extLst>
          </p:cNvPr>
          <p:cNvSpPr txBox="1">
            <a:spLocks/>
          </p:cNvSpPr>
          <p:nvPr>
            <p:custDataLst>
              <p:tags r:id="rId12"/>
            </p:custDataLst>
          </p:nvPr>
        </p:nvSpPr>
        <p:spPr bwMode="gray">
          <a:xfrm>
            <a:off x="3650707" y="5844164"/>
            <a:ext cx="8441766" cy="396176"/>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„„Én nagyon a tartalom marketingben hiszek, hogy ennél jobban működő tartalmi együttműködések, mint a </a:t>
            </a:r>
            <a:r>
              <a:rPr lang="hu-HU" sz="1200" i="1" dirty="0" err="1">
                <a:solidFill>
                  <a:srgbClr val="000000"/>
                </a:solidFill>
              </a:rPr>
              <a:t>product</a:t>
            </a:r>
            <a:r>
              <a:rPr lang="hu-HU" sz="1200" i="1" dirty="0">
                <a:solidFill>
                  <a:srgbClr val="000000"/>
                </a:solidFill>
              </a:rPr>
              <a:t> </a:t>
            </a:r>
            <a:r>
              <a:rPr lang="hu-HU" sz="1200" i="1" dirty="0" err="1">
                <a:solidFill>
                  <a:srgbClr val="000000"/>
                </a:solidFill>
              </a:rPr>
              <a:t>placement-nek</a:t>
            </a:r>
            <a:r>
              <a:rPr lang="hu-HU" sz="1200" i="1" dirty="0">
                <a:solidFill>
                  <a:srgbClr val="000000"/>
                </a:solidFill>
              </a:rPr>
              <a:t> mondjuk egy kicsit szofisztikáltabb formája, hogy kicsit nagyobb funkciója van a márkának az adott programban.” </a:t>
            </a:r>
            <a:r>
              <a:rPr lang="hu-HU" sz="1200" dirty="0">
                <a:solidFill>
                  <a:srgbClr val="000000"/>
                </a:solidFill>
              </a:rPr>
              <a:t>(Ü20)</a:t>
            </a:r>
            <a:endParaRPr lang="en-US" sz="1200" dirty="0">
              <a:ea typeface="Arial" panose="020B0604020202020204" pitchFamily="34" charset="0"/>
            </a:endParaRPr>
          </a:p>
          <a:p>
            <a:pPr>
              <a:spcBef>
                <a:spcPts val="200"/>
              </a:spcBef>
            </a:pPr>
            <a:endParaRPr lang="en-US" sz="1200" dirty="0">
              <a:ea typeface="Arial" panose="020B0604020202020204" pitchFamily="34" charset="0"/>
            </a:endParaRPr>
          </a:p>
        </p:txBody>
      </p:sp>
    </p:spTree>
    <p:extLst>
      <p:ext uri="{BB962C8B-B14F-4D97-AF65-F5344CB8AC3E}">
        <p14:creationId xmlns:p14="http://schemas.microsoft.com/office/powerpoint/2010/main" val="2858488079"/>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nvPr>
        </p:nvGraphicFramePr>
        <p:xfrm>
          <a:off x="3621282" y="1117673"/>
          <a:ext cx="8499384" cy="4521128"/>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888942" y="349566"/>
            <a:ext cx="6429582" cy="768107"/>
          </a:xfrm>
        </p:spPr>
        <p:txBody>
          <a:bodyPr/>
          <a:lstStyle/>
          <a:p>
            <a:r>
              <a:rPr lang="hu-HU" sz="2400" dirty="0"/>
              <a:t>TV értékesítés fejlesztéseinek megítélése</a:t>
            </a:r>
            <a:br>
              <a:rPr lang="hu-HU" sz="2800" dirty="0"/>
            </a:br>
            <a:endParaRPr lang="hu-HU" sz="1100" dirty="0"/>
          </a:p>
        </p:txBody>
      </p:sp>
      <p:sp>
        <p:nvSpPr>
          <p:cNvPr id="15" name="Téglalap 14"/>
          <p:cNvSpPr/>
          <p:nvPr/>
        </p:nvSpPr>
        <p:spPr>
          <a:xfrm>
            <a:off x="431215" y="6156894"/>
            <a:ext cx="9808160" cy="451405"/>
          </a:xfrm>
          <a:prstGeom prst="rect">
            <a:avLst/>
          </a:prstGeom>
        </p:spPr>
        <p:txBody>
          <a:bodyPr vert="horz" lIns="0" tIns="0" rIns="0" bIns="48000" rtlCol="0" anchor="b" anchorCtr="0">
            <a:noAutofit/>
          </a:bodyPr>
          <a:lstStyle/>
          <a:p>
            <a:r>
              <a:rPr lang="hu-HU" sz="800" dirty="0">
                <a:solidFill>
                  <a:schemeClr val="tx1">
                    <a:lumMod val="75000"/>
                  </a:schemeClr>
                </a:solidFill>
              </a:rPr>
              <a:t>A televíziós reklámértékesítés jó pár éve kialakult gyakorlat szerint működik. Természetesen fejlesztések, módosítások bármikor elképzelhetők. Mennyire gondolja Ön, hogy a következő területeken érdemes lenne változtatni, és mennyire gondolja úgy, hogy ezekért a változtatásokért a hirdetők hajlandók lennének valamennyi felárat fizetni? </a:t>
            </a:r>
          </a:p>
        </p:txBody>
      </p:sp>
      <p:graphicFrame>
        <p:nvGraphicFramePr>
          <p:cNvPr id="4" name="Diagram 3"/>
          <p:cNvGraphicFramePr/>
          <p:nvPr>
            <p:extLst/>
          </p:nvPr>
        </p:nvGraphicFramePr>
        <p:xfrm>
          <a:off x="-145959" y="1111039"/>
          <a:ext cx="8499384" cy="452112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gyenes összekötő 7"/>
          <p:cNvCxnSpPr/>
          <p:nvPr/>
        </p:nvCxnSpPr>
        <p:spPr>
          <a:xfrm flipV="1">
            <a:off x="618918" y="3352553"/>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Egyetértők aránya, %</a:t>
            </a:r>
          </a:p>
        </p:txBody>
      </p:sp>
      <p:sp>
        <p:nvSpPr>
          <p:cNvPr id="17" name="Szövegdoboz 16"/>
          <p:cNvSpPr txBox="1"/>
          <p:nvPr/>
        </p:nvSpPr>
        <p:spPr>
          <a:xfrm>
            <a:off x="399843" y="5463673"/>
            <a:ext cx="11360735" cy="788039"/>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hu-HU" sz="1200" dirty="0"/>
              <a:t>A lehetséges TV fejlesztések közül a prémium reklámhelyek értékesítése és a vásárlási célcsoportok bővítésére mutatkozik a legnagyobb fizetés hajlandóság. A leadási formátumok egységesítését szintén elvárják a szakemberek, de annak költségét kevésbé szívesen viselnék. E fejlesztések többségének irányába kivételesen a hirdetők mutatkoznak nyitottnak, különösen a vásárlási célcsoportok és a csatornakínálat bővítése kapcsán.</a:t>
            </a:r>
          </a:p>
        </p:txBody>
      </p:sp>
    </p:spTree>
    <p:extLst>
      <p:ext uri="{BB962C8B-B14F-4D97-AF65-F5344CB8AC3E}">
        <p14:creationId xmlns:p14="http://schemas.microsoft.com/office/powerpoint/2010/main" val="385195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2-Dec-19</a:t>
            </a:fld>
            <a:endParaRPr lang="en-US" dirty="0"/>
          </a:p>
        </p:txBody>
      </p:sp>
      <p:sp>
        <p:nvSpPr>
          <p:cNvPr id="3" name="Footer Placeholder 2"/>
          <p:cNvSpPr>
            <a:spLocks noGrp="1"/>
          </p:cNvSpPr>
          <p:nvPr>
            <p:ph type="ftr" sz="quarter" idx="11"/>
          </p:nvPr>
        </p:nvSpPr>
        <p:spPr/>
        <p:txBody>
          <a:bodyPr/>
          <a:lstStyle/>
          <a:p>
            <a:r>
              <a:rPr lang="en-US"/>
              <a:t>Title of presentation (Insert / Header &amp; Footer / Apply to All)</a:t>
            </a:r>
            <a:endParaRPr lang="en-US" dirty="0"/>
          </a:p>
        </p:txBody>
      </p:sp>
      <p:sp>
        <p:nvSpPr>
          <p:cNvPr id="4" name="Slide Number Placeholder 3"/>
          <p:cNvSpPr>
            <a:spLocks noGrp="1"/>
          </p:cNvSpPr>
          <p:nvPr>
            <p:ph type="sldNum" sz="quarter" idx="12"/>
          </p:nvPr>
        </p:nvSpPr>
        <p:spPr/>
        <p:txBody>
          <a:bodyPr/>
          <a:lstStyle/>
          <a:p>
            <a:fld id="{8E3B25F7-8D1F-44B5-B485-EE3C438CFD7B}" type="slidenum">
              <a:rPr lang="en-US" smtClean="0"/>
              <a:pPr/>
              <a:t>34</a:t>
            </a:fld>
            <a:endParaRPr lang="en-US"/>
          </a:p>
        </p:txBody>
      </p:sp>
      <p:sp>
        <p:nvSpPr>
          <p:cNvPr id="5" name="Title 4"/>
          <p:cNvSpPr>
            <a:spLocks noGrp="1"/>
          </p:cNvSpPr>
          <p:nvPr>
            <p:ph type="ctrTitle"/>
          </p:nvPr>
        </p:nvSpPr>
        <p:spPr>
          <a:xfrm>
            <a:off x="324294" y="2310868"/>
            <a:ext cx="4154400" cy="2236264"/>
          </a:xfrm>
        </p:spPr>
        <p:txBody>
          <a:bodyPr anchor="ctr"/>
          <a:lstStyle/>
          <a:p>
            <a:r>
              <a:rPr lang="hu-HU" sz="4000" b="1" dirty="0"/>
              <a:t>4. A tévés hirdetések árazása</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2965983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2" y="1214618"/>
            <a:ext cx="11137297" cy="909146"/>
          </a:xfrm>
          <a:prstGeom prst="rect">
            <a:avLst/>
          </a:prstGeom>
          <a:noFill/>
        </p:spPr>
        <p:txBody>
          <a:bodyPr wrap="square" lIns="0" tIns="0" rIns="0" bIns="0" rtlCol="0">
            <a:noAutofit/>
          </a:bodyPr>
          <a:lstStyle/>
          <a:p>
            <a:pPr>
              <a:lnSpc>
                <a:spcPct val="125000"/>
              </a:lnSpc>
              <a:buClr>
                <a:schemeClr val="tx2"/>
              </a:buClr>
            </a:pPr>
            <a:r>
              <a:rPr lang="hu-HU" sz="1400" dirty="0"/>
              <a:t>Mivel a beszélgetések mindegyikén szóba jött és fontos területként került megnevezésre, mindenképpen szükséges a jelenlegi hirdetési árszintekkel foglalkozni. Kevés egyértelműbb állítás fogalmazódott meg az interjúk során, mint hogy a televízió hirdetési szempontból egy olcsó média. Pontosabban és árnyaltabban „túl olcsó”. A jelenlegi árazás több problémát is felvet, melyek összefoglalva a következők:</a:t>
            </a:r>
          </a:p>
          <a:p>
            <a:pPr marL="285750" indent="-285750">
              <a:lnSpc>
                <a:spcPct val="125000"/>
              </a:lnSpc>
              <a:buClr>
                <a:schemeClr val="tx2"/>
              </a:buClr>
              <a:buFont typeface="Arial" panose="020B0604020202020204" pitchFamily="34" charset="0"/>
              <a:buChar cha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A helyzet</a:t>
            </a:r>
            <a:br>
              <a:rPr lang="hu-HU" sz="3600" dirty="0">
                <a:solidFill>
                  <a:schemeClr val="accent3">
                    <a:lumMod val="50000"/>
                  </a:schemeClr>
                </a:solidFill>
              </a:rPr>
            </a:br>
            <a:r>
              <a:rPr lang="hu-HU" sz="2000" dirty="0">
                <a:solidFill>
                  <a:schemeClr val="accent3">
                    <a:lumMod val="50000"/>
                  </a:schemeClr>
                </a:solidFill>
              </a:rPr>
              <a:t>A jelenlegi árszint értékelése egyértelmű</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cxnSp>
        <p:nvCxnSpPr>
          <p:cNvPr id="16" name="Straight Arrow Connector 15">
            <a:extLst>
              <a:ext uri="{FF2B5EF4-FFF2-40B4-BE49-F238E27FC236}">
                <a16:creationId xmlns:a16="http://schemas.microsoft.com/office/drawing/2014/main" id="{BA838C7A-48C2-4D6E-AC72-BAAA6C1A0B9E}"/>
              </a:ext>
            </a:extLst>
          </p:cNvPr>
          <p:cNvCxnSpPr>
            <a:cxnSpLocks/>
          </p:cNvCxnSpPr>
          <p:nvPr/>
        </p:nvCxnSpPr>
        <p:spPr>
          <a:xfrm>
            <a:off x="827658" y="2154265"/>
            <a:ext cx="0" cy="3205135"/>
          </a:xfrm>
          <a:prstGeom prst="straightConnector1">
            <a:avLst/>
          </a:prstGeom>
          <a:ln w="114300">
            <a:solidFill>
              <a:srgbClr val="B3B5B6"/>
            </a:solidFill>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066EABD-3D91-4FC6-9658-1E291984096A}"/>
              </a:ext>
            </a:extLst>
          </p:cNvPr>
          <p:cNvSpPr/>
          <p:nvPr/>
        </p:nvSpPr>
        <p:spPr>
          <a:xfrm>
            <a:off x="747355" y="2419478"/>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cxnSp>
        <p:nvCxnSpPr>
          <p:cNvPr id="18" name="Straight Connector 17">
            <a:extLst>
              <a:ext uri="{FF2B5EF4-FFF2-40B4-BE49-F238E27FC236}">
                <a16:creationId xmlns:a16="http://schemas.microsoft.com/office/drawing/2014/main" id="{03D3BE63-A808-4586-B356-49516A3C96E5}"/>
              </a:ext>
            </a:extLst>
          </p:cNvPr>
          <p:cNvCxnSpPr>
            <a:cxnSpLocks/>
          </p:cNvCxnSpPr>
          <p:nvPr/>
        </p:nvCxnSpPr>
        <p:spPr>
          <a:xfrm flipV="1">
            <a:off x="934965" y="2530938"/>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A9DA1A1-682E-419F-8C0F-DC7848CBD972}"/>
              </a:ext>
            </a:extLst>
          </p:cNvPr>
          <p:cNvSpPr/>
          <p:nvPr/>
        </p:nvSpPr>
        <p:spPr>
          <a:xfrm>
            <a:off x="749660" y="3225479"/>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cxnSp>
        <p:nvCxnSpPr>
          <p:cNvPr id="25" name="Straight Connector 24">
            <a:extLst>
              <a:ext uri="{FF2B5EF4-FFF2-40B4-BE49-F238E27FC236}">
                <a16:creationId xmlns:a16="http://schemas.microsoft.com/office/drawing/2014/main" id="{EE2D96A9-FAA7-4A8B-A555-6F9935AAA518}"/>
              </a:ext>
            </a:extLst>
          </p:cNvPr>
          <p:cNvCxnSpPr>
            <a:cxnSpLocks/>
          </p:cNvCxnSpPr>
          <p:nvPr/>
        </p:nvCxnSpPr>
        <p:spPr>
          <a:xfrm flipV="1">
            <a:off x="911520" y="3315156"/>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33A0EF4-2832-4598-8F48-A4D9344E4EC1}"/>
              </a:ext>
            </a:extLst>
          </p:cNvPr>
          <p:cNvSpPr/>
          <p:nvPr/>
        </p:nvSpPr>
        <p:spPr>
          <a:xfrm>
            <a:off x="747355" y="4009376"/>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cxnSp>
        <p:nvCxnSpPr>
          <p:cNvPr id="27" name="Straight Connector 26">
            <a:extLst>
              <a:ext uri="{FF2B5EF4-FFF2-40B4-BE49-F238E27FC236}">
                <a16:creationId xmlns:a16="http://schemas.microsoft.com/office/drawing/2014/main" id="{8AD12AD8-21CE-410A-8B2B-851FB8B3C985}"/>
              </a:ext>
            </a:extLst>
          </p:cNvPr>
          <p:cNvCxnSpPr>
            <a:cxnSpLocks/>
          </p:cNvCxnSpPr>
          <p:nvPr/>
        </p:nvCxnSpPr>
        <p:spPr>
          <a:xfrm flipV="1">
            <a:off x="911520" y="4099375"/>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493EE08-C1AD-40BB-A032-42651FD18CE7}"/>
              </a:ext>
            </a:extLst>
          </p:cNvPr>
          <p:cNvSpPr txBox="1"/>
          <p:nvPr/>
        </p:nvSpPr>
        <p:spPr>
          <a:xfrm>
            <a:off x="1574499" y="2346376"/>
            <a:ext cx="9043001" cy="369124"/>
          </a:xfrm>
          <a:prstGeom prst="rect">
            <a:avLst/>
          </a:prstGeom>
          <a:noFill/>
        </p:spPr>
        <p:txBody>
          <a:bodyPr wrap="square" lIns="0" tIns="0" rIns="0" bIns="0" rtlCol="0">
            <a:noAutofit/>
          </a:bodyPr>
          <a:lstStyle/>
          <a:p>
            <a:pPr>
              <a:lnSpc>
                <a:spcPct val="125000"/>
              </a:lnSpc>
              <a:buClr>
                <a:schemeClr val="tx2"/>
              </a:buClr>
            </a:pPr>
            <a:r>
              <a:rPr lang="hu-HU" sz="1400" dirty="0"/>
              <a:t>Túl sok a reklám</a:t>
            </a:r>
          </a:p>
          <a:p>
            <a:pPr marL="285750" indent="-285750">
              <a:lnSpc>
                <a:spcPct val="125000"/>
              </a:lnSpc>
              <a:buClr>
                <a:schemeClr val="tx2"/>
              </a:buClr>
              <a:buFont typeface="Arial" panose="020B0604020202020204" pitchFamily="34" charset="0"/>
              <a:buChar char="•"/>
            </a:pPr>
            <a:endParaRPr lang="hu-HU" sz="1400" dirty="0"/>
          </a:p>
        </p:txBody>
      </p:sp>
      <p:sp>
        <p:nvSpPr>
          <p:cNvPr id="29" name="TextBox 28">
            <a:extLst>
              <a:ext uri="{FF2B5EF4-FFF2-40B4-BE49-F238E27FC236}">
                <a16:creationId xmlns:a16="http://schemas.microsoft.com/office/drawing/2014/main" id="{B8763CD9-C13C-4CC7-B37C-1353607EF29B}"/>
              </a:ext>
            </a:extLst>
          </p:cNvPr>
          <p:cNvSpPr txBox="1"/>
          <p:nvPr/>
        </p:nvSpPr>
        <p:spPr>
          <a:xfrm>
            <a:off x="1574500" y="3130594"/>
            <a:ext cx="4341500" cy="369046"/>
          </a:xfrm>
          <a:prstGeom prst="rect">
            <a:avLst/>
          </a:prstGeom>
          <a:noFill/>
        </p:spPr>
        <p:txBody>
          <a:bodyPr wrap="square" lIns="0" tIns="0" rIns="0" bIns="0" rtlCol="0">
            <a:noAutofit/>
          </a:bodyPr>
          <a:lstStyle/>
          <a:p>
            <a:pPr>
              <a:lnSpc>
                <a:spcPct val="125000"/>
              </a:lnSpc>
              <a:buClr>
                <a:schemeClr val="tx2"/>
              </a:buClr>
            </a:pPr>
            <a:r>
              <a:rPr lang="hu-HU" sz="1400" dirty="0"/>
              <a:t>A szűkös </a:t>
            </a:r>
            <a:r>
              <a:rPr lang="hu-HU" sz="1400" dirty="0" err="1"/>
              <a:t>inventory</a:t>
            </a:r>
            <a:r>
              <a:rPr lang="hu-HU" sz="1400" dirty="0"/>
              <a:t> által okozott problémák</a:t>
            </a:r>
          </a:p>
          <a:p>
            <a:pPr marL="285750" indent="-285750">
              <a:lnSpc>
                <a:spcPct val="125000"/>
              </a:lnSpc>
              <a:buClr>
                <a:schemeClr val="tx2"/>
              </a:buClr>
              <a:buFont typeface="Arial" panose="020B0604020202020204" pitchFamily="34" charset="0"/>
              <a:buChar char="•"/>
            </a:pPr>
            <a:endParaRPr lang="hu-HU" sz="1400" dirty="0"/>
          </a:p>
        </p:txBody>
      </p:sp>
      <p:sp>
        <p:nvSpPr>
          <p:cNvPr id="30" name="TextBox 29">
            <a:extLst>
              <a:ext uri="{FF2B5EF4-FFF2-40B4-BE49-F238E27FC236}">
                <a16:creationId xmlns:a16="http://schemas.microsoft.com/office/drawing/2014/main" id="{1CBEB9D2-1E89-4215-A23D-1EDDA6A775C0}"/>
              </a:ext>
            </a:extLst>
          </p:cNvPr>
          <p:cNvSpPr txBox="1"/>
          <p:nvPr/>
        </p:nvSpPr>
        <p:spPr>
          <a:xfrm>
            <a:off x="1574499" y="3914811"/>
            <a:ext cx="4280121" cy="580947"/>
          </a:xfrm>
          <a:prstGeom prst="rect">
            <a:avLst/>
          </a:prstGeom>
          <a:noFill/>
        </p:spPr>
        <p:txBody>
          <a:bodyPr wrap="square" lIns="0" tIns="0" rIns="0" bIns="0" rtlCol="0">
            <a:noAutofit/>
          </a:bodyPr>
          <a:lstStyle/>
          <a:p>
            <a:pPr>
              <a:lnSpc>
                <a:spcPct val="125000"/>
              </a:lnSpc>
              <a:buClr>
                <a:schemeClr val="tx2"/>
              </a:buClr>
            </a:pPr>
            <a:r>
              <a:rPr lang="hu-HU" sz="1400" dirty="0"/>
              <a:t>Kényszer a reklámok rossz elhelyezésére (0-s </a:t>
            </a:r>
            <a:r>
              <a:rPr lang="hu-HU" sz="1400" dirty="0" err="1"/>
              <a:t>szpotok</a:t>
            </a:r>
            <a:r>
              <a:rPr lang="hu-HU" sz="1400" dirty="0"/>
              <a:t>, rossz minőségű helyek)</a:t>
            </a:r>
          </a:p>
          <a:p>
            <a:pPr marL="285750" indent="-285750">
              <a:lnSpc>
                <a:spcPct val="125000"/>
              </a:lnSpc>
              <a:buClr>
                <a:schemeClr val="tx2"/>
              </a:buClr>
              <a:buFont typeface="Arial" panose="020B0604020202020204" pitchFamily="34" charset="0"/>
              <a:buChar char="•"/>
            </a:pPr>
            <a:endParaRPr lang="hu-HU" sz="1400" dirty="0"/>
          </a:p>
        </p:txBody>
      </p:sp>
      <p:sp>
        <p:nvSpPr>
          <p:cNvPr id="31" name="Rectangle 30">
            <a:extLst>
              <a:ext uri="{FF2B5EF4-FFF2-40B4-BE49-F238E27FC236}">
                <a16:creationId xmlns:a16="http://schemas.microsoft.com/office/drawing/2014/main" id="{76D431DC-F658-4A12-AAA2-7C1BF3E4F4FE}"/>
              </a:ext>
            </a:extLst>
          </p:cNvPr>
          <p:cNvSpPr/>
          <p:nvPr/>
        </p:nvSpPr>
        <p:spPr>
          <a:xfrm>
            <a:off x="733573" y="4853066"/>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cxnSp>
        <p:nvCxnSpPr>
          <p:cNvPr id="32" name="Straight Connector 31">
            <a:extLst>
              <a:ext uri="{FF2B5EF4-FFF2-40B4-BE49-F238E27FC236}">
                <a16:creationId xmlns:a16="http://schemas.microsoft.com/office/drawing/2014/main" id="{C9D63A57-F927-4B8B-BFF0-BBEB828C4A21}"/>
              </a:ext>
            </a:extLst>
          </p:cNvPr>
          <p:cNvCxnSpPr>
            <a:cxnSpLocks/>
          </p:cNvCxnSpPr>
          <p:nvPr/>
        </p:nvCxnSpPr>
        <p:spPr>
          <a:xfrm flipV="1">
            <a:off x="837355" y="4943066"/>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F08628B-8C64-424F-A249-206FF2477763}"/>
              </a:ext>
            </a:extLst>
          </p:cNvPr>
          <p:cNvSpPr txBox="1"/>
          <p:nvPr/>
        </p:nvSpPr>
        <p:spPr>
          <a:xfrm>
            <a:off x="1574498" y="4734237"/>
            <a:ext cx="4280121" cy="580947"/>
          </a:xfrm>
          <a:prstGeom prst="rect">
            <a:avLst/>
          </a:prstGeom>
          <a:noFill/>
        </p:spPr>
        <p:txBody>
          <a:bodyPr wrap="square" lIns="0" tIns="0" rIns="0" bIns="0" rtlCol="0">
            <a:noAutofit/>
          </a:bodyPr>
          <a:lstStyle/>
          <a:p>
            <a:pPr>
              <a:lnSpc>
                <a:spcPct val="125000"/>
              </a:lnSpc>
              <a:buClr>
                <a:schemeClr val="tx2"/>
              </a:buClr>
            </a:pPr>
            <a:r>
              <a:rPr lang="hu-HU" sz="1400" dirty="0"/>
              <a:t>A tévé, mint reklámhordozó imázsára gyakorolt negatív hatás</a:t>
            </a:r>
          </a:p>
          <a:p>
            <a:pPr marL="285750" indent="-285750">
              <a:lnSpc>
                <a:spcPct val="125000"/>
              </a:lnSpc>
              <a:buClr>
                <a:schemeClr val="tx2"/>
              </a:buClr>
              <a:buFont typeface="Arial" panose="020B0604020202020204" pitchFamily="34" charset="0"/>
              <a:buChar char="•"/>
            </a:pPr>
            <a:endParaRPr lang="hu-HU" sz="1400" dirty="0"/>
          </a:p>
        </p:txBody>
      </p:sp>
      <p:sp>
        <p:nvSpPr>
          <p:cNvPr id="34" name="TextBox 33">
            <a:extLst>
              <a:ext uri="{FF2B5EF4-FFF2-40B4-BE49-F238E27FC236}">
                <a16:creationId xmlns:a16="http://schemas.microsoft.com/office/drawing/2014/main" id="{C012FF66-B9CD-48AD-BB08-4EC06831A1C3}"/>
              </a:ext>
            </a:extLst>
          </p:cNvPr>
          <p:cNvSpPr txBox="1"/>
          <p:nvPr/>
        </p:nvSpPr>
        <p:spPr>
          <a:xfrm>
            <a:off x="699101" y="5840200"/>
            <a:ext cx="11137297" cy="909146"/>
          </a:xfrm>
          <a:prstGeom prst="rect">
            <a:avLst/>
          </a:prstGeom>
          <a:noFill/>
        </p:spPr>
        <p:txBody>
          <a:bodyPr wrap="square" lIns="0" tIns="0" rIns="0" bIns="0" rtlCol="0">
            <a:noAutofit/>
          </a:bodyPr>
          <a:lstStyle/>
          <a:p>
            <a:pPr>
              <a:lnSpc>
                <a:spcPct val="125000"/>
              </a:lnSpc>
              <a:buClr>
                <a:schemeClr val="tx2"/>
              </a:buClr>
            </a:pPr>
            <a:r>
              <a:rPr lang="hu-HU" sz="1400" dirty="0"/>
              <a:t>Elemezzük egyenként ezeket a szempontokat!</a:t>
            </a:r>
          </a:p>
          <a:p>
            <a:pPr marL="285750" indent="-285750">
              <a:lnSpc>
                <a:spcPct val="125000"/>
              </a:lnSpc>
              <a:buClr>
                <a:schemeClr val="tx2"/>
              </a:buClr>
              <a:buFont typeface="Arial" panose="020B0604020202020204" pitchFamily="34" charset="0"/>
              <a:buChar char="•"/>
            </a:pPr>
            <a:endParaRPr lang="hu-HU" sz="1400" dirty="0"/>
          </a:p>
        </p:txBody>
      </p:sp>
      <p:pic>
        <p:nvPicPr>
          <p:cNvPr id="22" name="Picture 21">
            <a:extLst>
              <a:ext uri="{FF2B5EF4-FFF2-40B4-BE49-F238E27FC236}">
                <a16:creationId xmlns:a16="http://schemas.microsoft.com/office/drawing/2014/main" id="{6D87C3E6-0CE2-464A-B415-D81F7876E2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355" r="24905"/>
          <a:stretch/>
        </p:blipFill>
        <p:spPr>
          <a:xfrm>
            <a:off x="8806372" y="2085144"/>
            <a:ext cx="3030026" cy="4230357"/>
          </a:xfrm>
          <a:prstGeom prst="rect">
            <a:avLst/>
          </a:prstGeom>
        </p:spPr>
      </p:pic>
    </p:spTree>
    <p:extLst>
      <p:ext uri="{BB962C8B-B14F-4D97-AF65-F5344CB8AC3E}">
        <p14:creationId xmlns:p14="http://schemas.microsoft.com/office/powerpoint/2010/main" val="1547614197"/>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8"/>
            <a:ext cx="6089530" cy="909146"/>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Az árazás alacsony szintje elvezetett oda, hogy a szakértők szerint egyszerűen túl sok a reklám. </a:t>
            </a:r>
          </a:p>
          <a:p>
            <a:pPr>
              <a:lnSpc>
                <a:spcPct val="125000"/>
              </a:lnSpc>
              <a:buClr>
                <a:schemeClr val="tx2"/>
              </a:buClr>
            </a:pPr>
            <a:endParaRPr lang="hu-HU" sz="1400" dirty="0"/>
          </a:p>
          <a:p>
            <a:pPr>
              <a:lnSpc>
                <a:spcPct val="125000"/>
              </a:lnSpc>
              <a:buClr>
                <a:schemeClr val="tx2"/>
              </a:buClr>
            </a:pPr>
            <a:r>
              <a:rPr lang="hu-HU" sz="1400" dirty="0"/>
              <a:t>Sokak véleménye szerint olyan hirdetők is reklámoznak a tévében, akiknek ott valójában nem lenne helye és ezzel rongálják azt a környezetet, melyekben a többi márkával találkoznak a fogyasztók.</a:t>
            </a:r>
          </a:p>
          <a:p>
            <a:pPr>
              <a:lnSpc>
                <a:spcPct val="125000"/>
              </a:lnSpc>
              <a:buClr>
                <a:schemeClr val="tx2"/>
              </a:buClr>
            </a:pPr>
            <a:endParaRPr lang="hu-HU" sz="1400" dirty="0"/>
          </a:p>
          <a:p>
            <a:pPr>
              <a:lnSpc>
                <a:spcPct val="125000"/>
              </a:lnSpc>
              <a:buClr>
                <a:schemeClr val="tx2"/>
              </a:buClr>
            </a:pPr>
            <a:r>
              <a:rPr lang="hu-HU" sz="1400" dirty="0"/>
              <a:t>Emellett nézői oldalról a reklámblokkok már túl hosszúak és a figyelem csökkenése miatt egyre inkább a hatékonyságuk is megkérdőjeleződik. További negatív hatása, hogy gyorsítja a lineáris televízióktól való elfordulás folyamatát.</a:t>
            </a:r>
          </a:p>
          <a:p>
            <a:pPr>
              <a:lnSpc>
                <a:spcPct val="125000"/>
              </a:lnSpc>
              <a:buClr>
                <a:schemeClr val="tx2"/>
              </a:buClr>
            </a:pPr>
            <a:endParaRPr lang="hu-HU" sz="1400" dirty="0"/>
          </a:p>
          <a:p>
            <a:pPr>
              <a:lnSpc>
                <a:spcPct val="125000"/>
              </a:lnSpc>
              <a:buClr>
                <a:schemeClr val="tx2"/>
              </a:buClr>
            </a:pPr>
            <a:r>
              <a:rPr lang="hu-HU" sz="1400" dirty="0"/>
              <a:t>A törvényi szabályozás változásával (az egy órában leadható reklámidő kapcsán) kinyílt lehetőségek tovább növelték a reklámzaj mértékét, különös tekintettel a főműsoridő vonatkozásában.</a:t>
            </a:r>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A helyzet</a:t>
            </a:r>
            <a:br>
              <a:rPr lang="hu-HU" sz="3600" dirty="0">
                <a:solidFill>
                  <a:schemeClr val="accent3">
                    <a:lumMod val="50000"/>
                  </a:schemeClr>
                </a:solidFill>
              </a:rPr>
            </a:br>
            <a:r>
              <a:rPr lang="hu-HU" sz="2000" dirty="0">
                <a:solidFill>
                  <a:schemeClr val="accent3">
                    <a:lumMod val="50000"/>
                  </a:schemeClr>
                </a:solidFill>
              </a:rPr>
              <a:t>Túl sok a reklám</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188200" y="1238845"/>
            <a:ext cx="5003800" cy="49765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7" name="Text Placeholder 1">
            <a:extLst>
              <a:ext uri="{FF2B5EF4-FFF2-40B4-BE49-F238E27FC236}">
                <a16:creationId xmlns:a16="http://schemas.microsoft.com/office/drawing/2014/main" id="{4869238D-9382-4897-AF09-F6AD37C0341D}"/>
              </a:ext>
            </a:extLst>
          </p:cNvPr>
          <p:cNvSpPr txBox="1">
            <a:spLocks/>
          </p:cNvSpPr>
          <p:nvPr>
            <p:custDataLst>
              <p:tags r:id="rId1"/>
            </p:custDataLst>
          </p:nvPr>
        </p:nvSpPr>
        <p:spPr bwMode="gray">
          <a:xfrm>
            <a:off x="7429500" y="132357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„Inkább azt látom, hogy a tévé jelenlegi ára az elég alacsony ahhoz, hogy nagyon tele legyen. Nem egy reklámblokk reklámtemető. Ha drágább lenne, akkor nyilván kevesebb, akkor is meglenne az igény. Bizonyos hirdetők kiszorulnának a tévéből, de szerintem az hatékonyságnövekedéshez is vezethetne, ha nem lenne ennyi reklám. ” </a:t>
            </a:r>
            <a:r>
              <a:rPr lang="hu-HU" sz="1200" dirty="0">
                <a:solidFill>
                  <a:srgbClr val="000000"/>
                </a:solidFill>
              </a:rPr>
              <a:t>(Ü9)</a:t>
            </a:r>
            <a:endParaRPr lang="en-US" sz="1200" dirty="0">
              <a:ea typeface="Arial" panose="020B0604020202020204" pitchFamily="34" charset="0"/>
            </a:endParaRPr>
          </a:p>
        </p:txBody>
      </p:sp>
      <p:sp>
        <p:nvSpPr>
          <p:cNvPr id="8" name="Text Placeholder 1">
            <a:extLst>
              <a:ext uri="{FF2B5EF4-FFF2-40B4-BE49-F238E27FC236}">
                <a16:creationId xmlns:a16="http://schemas.microsoft.com/office/drawing/2014/main" id="{F713786F-D862-4E2D-A472-D6BE04290862}"/>
              </a:ext>
            </a:extLst>
          </p:cNvPr>
          <p:cNvSpPr txBox="1">
            <a:spLocks/>
          </p:cNvSpPr>
          <p:nvPr>
            <p:custDataLst>
              <p:tags r:id="rId2"/>
            </p:custDataLst>
          </p:nvPr>
        </p:nvSpPr>
        <p:spPr bwMode="gray">
          <a:xfrm>
            <a:off x="7429500" y="3496777"/>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„Próbálják növelni a reklámpercek számát a főműsoridőben az esti sávban, ami még további ellenszenvet szül, gyakorlatilag a néző szempontjából. ” </a:t>
            </a:r>
            <a:r>
              <a:rPr lang="hu-HU" sz="1200" dirty="0">
                <a:solidFill>
                  <a:srgbClr val="000000"/>
                </a:solidFill>
              </a:rPr>
              <a:t>(Ü2)</a:t>
            </a:r>
            <a:endParaRPr lang="en-US" sz="1200" dirty="0">
              <a:ea typeface="Arial" panose="020B0604020202020204" pitchFamily="34" charset="0"/>
            </a:endParaRPr>
          </a:p>
        </p:txBody>
      </p:sp>
      <p:sp>
        <p:nvSpPr>
          <p:cNvPr id="11" name="Text Placeholder 1">
            <a:extLst>
              <a:ext uri="{FF2B5EF4-FFF2-40B4-BE49-F238E27FC236}">
                <a16:creationId xmlns:a16="http://schemas.microsoft.com/office/drawing/2014/main" id="{32DC4029-9BBA-4090-8F06-655A19682880}"/>
              </a:ext>
            </a:extLst>
          </p:cNvPr>
          <p:cNvSpPr txBox="1">
            <a:spLocks/>
          </p:cNvSpPr>
          <p:nvPr>
            <p:custDataLst>
              <p:tags r:id="rId3"/>
            </p:custDataLst>
          </p:nvPr>
        </p:nvSpPr>
        <p:spPr bwMode="gray">
          <a:xfrm>
            <a:off x="7429500" y="436126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„Ez olyan reklámzajt eredményez, ami számomra a hosszú távú fenntarthatóságát kérdőjelezi meg annak a modellnek, hogy a reklámok eltartják a tartalomelőállítást… Kérdés, </a:t>
            </a:r>
            <a:r>
              <a:rPr lang="hu-HU" sz="1200" i="1" dirty="0"/>
              <a:t>mikor lesz elég sok nézőnek elege abból, hogy ennyi reklám van</a:t>
            </a:r>
            <a:r>
              <a:rPr lang="hu-HU" sz="1200" i="1" dirty="0">
                <a:solidFill>
                  <a:srgbClr val="000000"/>
                </a:solidFill>
              </a:rPr>
              <a:t>” (Ü20)</a:t>
            </a:r>
          </a:p>
        </p:txBody>
      </p:sp>
      <p:sp>
        <p:nvSpPr>
          <p:cNvPr id="14" name="Text Placeholder 1">
            <a:extLst>
              <a:ext uri="{FF2B5EF4-FFF2-40B4-BE49-F238E27FC236}">
                <a16:creationId xmlns:a16="http://schemas.microsoft.com/office/drawing/2014/main" id="{254FE794-66E9-4937-B9E2-60ABA0DD2CDB}"/>
              </a:ext>
            </a:extLst>
          </p:cNvPr>
          <p:cNvSpPr txBox="1">
            <a:spLocks/>
          </p:cNvSpPr>
          <p:nvPr>
            <p:custDataLst>
              <p:tags r:id="rId4"/>
            </p:custDataLst>
          </p:nvPr>
        </p:nvSpPr>
        <p:spPr bwMode="gray">
          <a:xfrm>
            <a:off x="7429500" y="254611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tévének szerintem sokkal-sokkal </a:t>
            </a:r>
            <a:r>
              <a:rPr lang="hu-HU" sz="1200" i="1" dirty="0" err="1">
                <a:solidFill>
                  <a:srgbClr val="000000"/>
                </a:solidFill>
              </a:rPr>
              <a:t>prémiumabb</a:t>
            </a:r>
            <a:r>
              <a:rPr lang="hu-HU" sz="1200" i="1" dirty="0">
                <a:solidFill>
                  <a:srgbClr val="000000"/>
                </a:solidFill>
              </a:rPr>
              <a:t> valamivé kellene válnia, tehát a belépési küszöbnek is magasabbnak kéne lennie. Kisebb vállalatok, hirdetők számára  nem ennek kellene lennie a primer belépési pontnak a reklám alapú kommunikációba. ” </a:t>
            </a:r>
            <a:r>
              <a:rPr lang="hu-HU" sz="1200" dirty="0">
                <a:solidFill>
                  <a:srgbClr val="000000"/>
                </a:solidFill>
              </a:rPr>
              <a:t>(Ü13)</a:t>
            </a:r>
            <a:endParaRPr lang="en-US" sz="1200" dirty="0">
              <a:ea typeface="Arial" panose="020B0604020202020204" pitchFamily="34" charset="0"/>
            </a:endParaRPr>
          </a:p>
        </p:txBody>
      </p:sp>
    </p:spTree>
    <p:extLst>
      <p:ext uri="{BB962C8B-B14F-4D97-AF65-F5344CB8AC3E}">
        <p14:creationId xmlns:p14="http://schemas.microsoft.com/office/powerpoint/2010/main" val="858982101"/>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Az említett problémákon túl a piac gyakorlatilag teljes egészében az olcsó reklámokat teszi felelőssé azért, hogy a csatornák (</a:t>
            </a:r>
            <a:r>
              <a:rPr lang="hu-HU" sz="1400" dirty="0" err="1"/>
              <a:t>sales</a:t>
            </a:r>
            <a:r>
              <a:rPr lang="hu-HU" sz="1400" dirty="0"/>
              <a:t>-house-ok) egyre gyakrabban nem tudják a vállalásaikat teljesíteni. </a:t>
            </a:r>
          </a:p>
          <a:p>
            <a:pPr>
              <a:lnSpc>
                <a:spcPct val="125000"/>
              </a:lnSpc>
              <a:buClr>
                <a:schemeClr val="tx2"/>
              </a:buClr>
            </a:pPr>
            <a:r>
              <a:rPr lang="hu-HU" sz="1400" dirty="0"/>
              <a:t>Az </a:t>
            </a:r>
            <a:r>
              <a:rPr lang="hu-HU" sz="1400" dirty="0" err="1"/>
              <a:t>alulteljesítések</a:t>
            </a:r>
            <a:r>
              <a:rPr lang="hu-HU" sz="1400" dirty="0"/>
              <a:t> talán a legnagyobb problémát jelentik a televíziós hirdetési piacon.</a:t>
            </a:r>
          </a:p>
          <a:p>
            <a:pPr>
              <a:lnSpc>
                <a:spcPct val="125000"/>
              </a:lnSpc>
              <a:buClr>
                <a:schemeClr val="tx2"/>
              </a:buClr>
            </a:pPr>
            <a:r>
              <a:rPr lang="hu-HU" sz="1400" dirty="0"/>
              <a:t>Aránylag eltérő sávokat említenek a válaszadók az </a:t>
            </a:r>
            <a:r>
              <a:rPr lang="hu-HU" sz="1400" dirty="0" err="1"/>
              <a:t>alulteljesítések</a:t>
            </a:r>
            <a:r>
              <a:rPr lang="hu-HU" sz="1400" dirty="0"/>
              <a:t> mértékeként, de többen jeleztek már akár 60-70%-</a:t>
            </a:r>
            <a:r>
              <a:rPr lang="hu-HU" sz="1400" dirty="0" err="1"/>
              <a:t>ra</a:t>
            </a:r>
            <a:r>
              <a:rPr lang="hu-HU" sz="1400" dirty="0"/>
              <a:t> teljesülő kampányokat is.</a:t>
            </a:r>
          </a:p>
          <a:p>
            <a:pPr>
              <a:lnSpc>
                <a:spcPct val="125000"/>
              </a:lnSpc>
              <a:buClr>
                <a:schemeClr val="tx2"/>
              </a:buClr>
            </a:pPr>
            <a:endParaRPr lang="hu-HU" sz="1400" dirty="0"/>
          </a:p>
          <a:p>
            <a:pPr>
              <a:lnSpc>
                <a:spcPct val="125000"/>
              </a:lnSpc>
              <a:buClr>
                <a:schemeClr val="tx2"/>
              </a:buClr>
            </a:pPr>
            <a:r>
              <a:rPr lang="hu-HU" sz="1400" dirty="0"/>
              <a:t>Az </a:t>
            </a:r>
            <a:r>
              <a:rPr lang="hu-HU" sz="1400" dirty="0" err="1"/>
              <a:t>alulteljesüléseknek</a:t>
            </a:r>
            <a:r>
              <a:rPr lang="hu-HU" sz="1400" dirty="0"/>
              <a:t> prognosztizálható hatása a televíziós hirdetésekkel való elégedettség csökkenése és ezáltal egyfajta elfordulás a televíziós hirdetési piactól.</a:t>
            </a:r>
          </a:p>
          <a:p>
            <a:pPr>
              <a:lnSpc>
                <a:spcPct val="125000"/>
              </a:lnSpc>
              <a:buClr>
                <a:schemeClr val="tx2"/>
              </a:buClr>
            </a:pPr>
            <a:r>
              <a:rPr lang="hu-HU" sz="1400" dirty="0"/>
              <a:t>Lehetőség szerint ezért a probléma mielőbbi és tartós rendezése lenne szükséges.</a:t>
            </a:r>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A helyzet</a:t>
            </a:r>
            <a:br>
              <a:rPr lang="hu-HU" sz="3600" dirty="0">
                <a:solidFill>
                  <a:schemeClr val="accent3">
                    <a:lumMod val="50000"/>
                  </a:schemeClr>
                </a:solidFill>
              </a:rPr>
            </a:br>
            <a:r>
              <a:rPr lang="hu-HU" sz="2000" dirty="0" err="1">
                <a:solidFill>
                  <a:schemeClr val="accent3">
                    <a:lumMod val="50000"/>
                  </a:schemeClr>
                </a:solidFill>
              </a:rPr>
              <a:t>Inventory</a:t>
            </a:r>
            <a:r>
              <a:rPr lang="hu-HU" sz="2000" dirty="0">
                <a:solidFill>
                  <a:schemeClr val="accent3">
                    <a:lumMod val="50000"/>
                  </a:schemeClr>
                </a:solidFill>
              </a:rPr>
              <a:t> helyzet, </a:t>
            </a:r>
            <a:r>
              <a:rPr lang="hu-HU" sz="2000" dirty="0" err="1">
                <a:solidFill>
                  <a:schemeClr val="accent3">
                    <a:lumMod val="50000"/>
                  </a:schemeClr>
                </a:solidFill>
              </a:rPr>
              <a:t>alulteljesítések</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188200" y="1238845"/>
            <a:ext cx="5003800" cy="49765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3" name="Text Placeholder 1">
            <a:extLst>
              <a:ext uri="{FF2B5EF4-FFF2-40B4-BE49-F238E27FC236}">
                <a16:creationId xmlns:a16="http://schemas.microsoft.com/office/drawing/2014/main" id="{053DEF3D-8DFB-429C-9355-C88652CF2784}"/>
              </a:ext>
            </a:extLst>
          </p:cNvPr>
          <p:cNvSpPr txBox="1">
            <a:spLocks/>
          </p:cNvSpPr>
          <p:nvPr>
            <p:custDataLst>
              <p:tags r:id="rId1"/>
            </p:custDataLst>
          </p:nvPr>
        </p:nvSpPr>
        <p:spPr bwMode="gray">
          <a:xfrm>
            <a:off x="7350100" y="132357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„Hatalmas túlkereslet, hogy egyre inkább </a:t>
            </a:r>
            <a:r>
              <a:rPr lang="hu-HU" sz="1200" i="1" dirty="0" err="1">
                <a:solidFill>
                  <a:srgbClr val="000000"/>
                </a:solidFill>
              </a:rPr>
              <a:t>inventory</a:t>
            </a:r>
            <a:r>
              <a:rPr lang="hu-HU" sz="1200" i="1" dirty="0">
                <a:solidFill>
                  <a:srgbClr val="000000"/>
                </a:solidFill>
              </a:rPr>
              <a:t> szűkét tapasztalunk, a kampányaink megrendelés és annak teljesülése az egyre nagyobb kihívás elé támasztja az ügynökséget és hogy már akkor a verseny, a tévé még mindig nagyon olcsó hirdetéstípusnak számít, hogy egyszerűen már a tévék minden másodperce nyitva van a reklámozók számára, ez sem tűnik mindig elégnek. ” </a:t>
            </a:r>
            <a:r>
              <a:rPr lang="hu-HU" sz="1200" dirty="0">
                <a:solidFill>
                  <a:srgbClr val="000000"/>
                </a:solidFill>
              </a:rPr>
              <a:t>(H8)</a:t>
            </a:r>
            <a:endParaRPr lang="en-US" sz="1200" dirty="0">
              <a:ea typeface="Arial" panose="020B0604020202020204" pitchFamily="34" charset="0"/>
            </a:endParaRPr>
          </a:p>
        </p:txBody>
      </p:sp>
      <p:sp>
        <p:nvSpPr>
          <p:cNvPr id="7" name="Text Placeholder 1">
            <a:extLst>
              <a:ext uri="{FF2B5EF4-FFF2-40B4-BE49-F238E27FC236}">
                <a16:creationId xmlns:a16="http://schemas.microsoft.com/office/drawing/2014/main" id="{4869238D-9382-4897-AF09-F6AD37C0341D}"/>
              </a:ext>
            </a:extLst>
          </p:cNvPr>
          <p:cNvSpPr txBox="1">
            <a:spLocks/>
          </p:cNvSpPr>
          <p:nvPr>
            <p:custDataLst>
              <p:tags r:id="rId2"/>
            </p:custDataLst>
          </p:nvPr>
        </p:nvSpPr>
        <p:spPr bwMode="gray">
          <a:xfrm>
            <a:off x="7350100" y="263713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„Hosszú távon nyilván a hirdetőnek sem, mert ha nagyon alacsony áron vannak, akkor nincs teljesítés. ” </a:t>
            </a:r>
            <a:r>
              <a:rPr lang="hu-HU" sz="1200" dirty="0">
                <a:solidFill>
                  <a:srgbClr val="000000"/>
                </a:solidFill>
              </a:rPr>
              <a:t>(Ü9)</a:t>
            </a:r>
            <a:endParaRPr lang="en-US" sz="1200" dirty="0">
              <a:ea typeface="Arial" panose="020B0604020202020204" pitchFamily="34" charset="0"/>
            </a:endParaRPr>
          </a:p>
        </p:txBody>
      </p:sp>
      <p:sp>
        <p:nvSpPr>
          <p:cNvPr id="8" name="Text Placeholder 1">
            <a:extLst>
              <a:ext uri="{FF2B5EF4-FFF2-40B4-BE49-F238E27FC236}">
                <a16:creationId xmlns:a16="http://schemas.microsoft.com/office/drawing/2014/main" id="{F713786F-D862-4E2D-A472-D6BE04290862}"/>
              </a:ext>
            </a:extLst>
          </p:cNvPr>
          <p:cNvSpPr txBox="1">
            <a:spLocks/>
          </p:cNvSpPr>
          <p:nvPr>
            <p:custDataLst>
              <p:tags r:id="rId3"/>
            </p:custDataLst>
          </p:nvPr>
        </p:nvSpPr>
        <p:spPr bwMode="gray">
          <a:xfrm>
            <a:off x="7350100" y="315600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„Ha egy ügyfélnek ráadásul heti céljai vannak, vagy heti szinten kell megjelenni bizonyos mennyiségben, akkor meg végképp kiszámíthatatlan bizonyos időszakokban ez a teljesítés. Óriási gyenge-, igazából legnagyobb gyengeségnek mondanám ezt, hogy a teljesítés az nem garantált, és mindenki széttárja a karját” </a:t>
            </a:r>
            <a:r>
              <a:rPr lang="hu-HU" sz="1200" dirty="0">
                <a:solidFill>
                  <a:srgbClr val="000000"/>
                </a:solidFill>
              </a:rPr>
              <a:t>(Ü19)</a:t>
            </a:r>
            <a:endParaRPr lang="en-US" sz="1200" dirty="0">
              <a:ea typeface="Arial" panose="020B0604020202020204" pitchFamily="34" charset="0"/>
            </a:endParaRPr>
          </a:p>
        </p:txBody>
      </p:sp>
      <p:sp>
        <p:nvSpPr>
          <p:cNvPr id="10" name="Text Placeholder 1">
            <a:extLst>
              <a:ext uri="{FF2B5EF4-FFF2-40B4-BE49-F238E27FC236}">
                <a16:creationId xmlns:a16="http://schemas.microsoft.com/office/drawing/2014/main" id="{93B428D6-D034-47F4-8CAE-FDC5D439356B}"/>
              </a:ext>
            </a:extLst>
          </p:cNvPr>
          <p:cNvSpPr txBox="1">
            <a:spLocks/>
          </p:cNvSpPr>
          <p:nvPr>
            <p:custDataLst>
              <p:tags r:id="rId4"/>
            </p:custDataLst>
          </p:nvPr>
        </p:nvSpPr>
        <p:spPr bwMode="gray">
          <a:xfrm>
            <a:off x="7350100" y="421477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 igazi nehézség, amikor </a:t>
            </a:r>
            <a:r>
              <a:rPr lang="hu-HU" sz="1200" i="1" dirty="0" err="1">
                <a:solidFill>
                  <a:srgbClr val="000000"/>
                </a:solidFill>
              </a:rPr>
              <a:t>alulteljesítenek</a:t>
            </a:r>
            <a:r>
              <a:rPr lang="hu-HU" sz="1200" i="1" dirty="0">
                <a:solidFill>
                  <a:srgbClr val="000000"/>
                </a:solidFill>
              </a:rPr>
              <a:t>, az mint most is, ősszel, az egy komoly probléma, amivel nem tudunk mit kezdeni. Akkor, amikor egy olyan üzleti modell van, ha van egy éves </a:t>
            </a:r>
            <a:r>
              <a:rPr lang="hu-HU" sz="1200" i="1" dirty="0" err="1">
                <a:solidFill>
                  <a:srgbClr val="000000"/>
                </a:solidFill>
              </a:rPr>
              <a:t>rekonsziliáció</a:t>
            </a:r>
            <a:r>
              <a:rPr lang="hu-HU" sz="1200" i="1" dirty="0">
                <a:solidFill>
                  <a:srgbClr val="000000"/>
                </a:solidFill>
              </a:rPr>
              <a:t>, azzal egy ügyfél nem tud mit kezdeni, ő azt  mondja, hogy nekem ma van egy </a:t>
            </a:r>
            <a:r>
              <a:rPr lang="hu-HU" sz="1200" i="1" dirty="0" err="1">
                <a:solidFill>
                  <a:srgbClr val="000000"/>
                </a:solidFill>
              </a:rPr>
              <a:t>sales</a:t>
            </a:r>
            <a:r>
              <a:rPr lang="hu-HU" sz="1200" i="1" dirty="0">
                <a:solidFill>
                  <a:srgbClr val="000000"/>
                </a:solidFill>
              </a:rPr>
              <a:t> kampányom. ” (Ü3)</a:t>
            </a:r>
          </a:p>
          <a:p>
            <a:pPr>
              <a:spcBef>
                <a:spcPts val="200"/>
              </a:spcBef>
            </a:pPr>
            <a:endParaRPr lang="hu-HU" sz="1200" i="1" dirty="0">
              <a:solidFill>
                <a:srgbClr val="000000"/>
              </a:solidFill>
            </a:endParaRPr>
          </a:p>
        </p:txBody>
      </p:sp>
      <p:sp>
        <p:nvSpPr>
          <p:cNvPr id="11" name="Text Placeholder 1">
            <a:extLst>
              <a:ext uri="{FF2B5EF4-FFF2-40B4-BE49-F238E27FC236}">
                <a16:creationId xmlns:a16="http://schemas.microsoft.com/office/drawing/2014/main" id="{0221DE77-0BC3-4068-94EB-89B625B5B658}"/>
              </a:ext>
            </a:extLst>
          </p:cNvPr>
          <p:cNvSpPr txBox="1">
            <a:spLocks/>
          </p:cNvSpPr>
          <p:nvPr>
            <p:custDataLst>
              <p:tags r:id="rId5"/>
            </p:custDataLst>
          </p:nvPr>
        </p:nvSpPr>
        <p:spPr bwMode="gray">
          <a:xfrm>
            <a:off x="7350100" y="527354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hu-HU" sz="1200" i="1" dirty="0">
                <a:solidFill>
                  <a:srgbClr val="000000"/>
                </a:solidFill>
              </a:rPr>
              <a:t>„Néhány hirdető irgalmatlan módon kiakadt, amikor nem teljesültek a feltételek, ennek van egy elfújó hatása a tévés hirdetésektől, mert azt mondják, hogy nem fér, akkor több pénzt nem fogunk ebbe belepakolni, mi találkoztunk több ilyennel.</a:t>
            </a:r>
            <a:r>
              <a:rPr lang="hu-HU" sz="1200" i="1" dirty="0"/>
              <a:t>” (Ü13) </a:t>
            </a:r>
          </a:p>
        </p:txBody>
      </p:sp>
    </p:spTree>
    <p:extLst>
      <p:ext uri="{BB962C8B-B14F-4D97-AF65-F5344CB8AC3E}">
        <p14:creationId xmlns:p14="http://schemas.microsoft.com/office/powerpoint/2010/main" val="1899826760"/>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r>
              <a:rPr lang="hu-HU" sz="1400" dirty="0"/>
              <a:t>Az </a:t>
            </a:r>
            <a:r>
              <a:rPr lang="hu-HU" sz="1400" dirty="0" err="1"/>
              <a:t>inventory</a:t>
            </a:r>
            <a:r>
              <a:rPr lang="hu-HU" sz="1400" dirty="0"/>
              <a:t> helyzet kapcsán érdemes egy beszélni a nullás </a:t>
            </a:r>
            <a:r>
              <a:rPr lang="hu-HU" sz="1400" dirty="0" err="1"/>
              <a:t>szpotokról</a:t>
            </a:r>
            <a:r>
              <a:rPr lang="hu-HU" sz="1400" dirty="0"/>
              <a:t> is.</a:t>
            </a:r>
          </a:p>
          <a:p>
            <a:pPr>
              <a:lnSpc>
                <a:spcPct val="125000"/>
              </a:lnSpc>
              <a:buClr>
                <a:schemeClr val="tx2"/>
              </a:buClr>
            </a:pPr>
            <a:endParaRPr lang="hu-HU" sz="1400" dirty="0"/>
          </a:p>
          <a:p>
            <a:pPr>
              <a:lnSpc>
                <a:spcPct val="125000"/>
              </a:lnSpc>
              <a:buClr>
                <a:schemeClr val="tx2"/>
              </a:buClr>
            </a:pPr>
            <a:r>
              <a:rPr lang="hu-HU" sz="1400" dirty="0"/>
              <a:t>Általában ez a kérdés az ügyfelek jelentős részét nem nagyon érdekli, hiszen úgy vannak vele, hogy a nullás </a:t>
            </a:r>
            <a:r>
              <a:rPr lang="hu-HU" sz="1400" dirty="0" err="1"/>
              <a:t>szpotot</a:t>
            </a:r>
            <a:r>
              <a:rPr lang="hu-HU" sz="1400" dirty="0"/>
              <a:t> nem kell kifizetni. Ugyanakkor akik tágabb kontextusban látják a témát, kifejezetten károsnak tartják ezeket a </a:t>
            </a:r>
            <a:r>
              <a:rPr lang="hu-HU" sz="1400" dirty="0" err="1"/>
              <a:t>szpotokat</a:t>
            </a:r>
            <a:r>
              <a:rPr lang="hu-HU" sz="1400" dirty="0"/>
              <a:t>.</a:t>
            </a:r>
          </a:p>
          <a:p>
            <a:pPr>
              <a:lnSpc>
                <a:spcPct val="125000"/>
              </a:lnSpc>
              <a:buClr>
                <a:schemeClr val="tx2"/>
              </a:buClr>
            </a:pPr>
            <a:r>
              <a:rPr lang="hu-HU" sz="1400" dirty="0"/>
              <a:t>Elfogadott vélemény, hogy a nullás </a:t>
            </a:r>
            <a:r>
              <a:rPr lang="hu-HU" sz="1400" dirty="0" err="1"/>
              <a:t>szpotokat</a:t>
            </a:r>
            <a:r>
              <a:rPr lang="hu-HU" sz="1400" dirty="0"/>
              <a:t> nem nulla ember látja, csak a panel nem képes nézettséget mérni ezeknek a </a:t>
            </a:r>
            <a:r>
              <a:rPr lang="hu-HU" sz="1400" dirty="0" err="1"/>
              <a:t>szpotoknak</a:t>
            </a:r>
            <a:r>
              <a:rPr lang="hu-HU" sz="1400" dirty="0"/>
              <a:t>. Így a következő dilemma áll fenn:</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A témát említők között többen úgy vélik, hogy a prognosztizálhatóan nullás blokkokat meg kellene szűntetni.</a:t>
            </a:r>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A helyzet</a:t>
            </a:r>
            <a:br>
              <a:rPr lang="hu-HU" sz="3600" dirty="0">
                <a:solidFill>
                  <a:schemeClr val="accent3">
                    <a:lumMod val="50000"/>
                  </a:schemeClr>
                </a:solidFill>
              </a:rPr>
            </a:br>
            <a:r>
              <a:rPr lang="hu-HU" sz="2000" dirty="0">
                <a:solidFill>
                  <a:schemeClr val="accent3">
                    <a:lumMod val="50000"/>
                  </a:schemeClr>
                </a:solidFill>
              </a:rPr>
              <a:t>Nullás reklámok</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188200" y="1238846"/>
            <a:ext cx="5003800" cy="2428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3" name="Text Placeholder 1">
            <a:extLst>
              <a:ext uri="{FF2B5EF4-FFF2-40B4-BE49-F238E27FC236}">
                <a16:creationId xmlns:a16="http://schemas.microsoft.com/office/drawing/2014/main" id="{053DEF3D-8DFB-429C-9355-C88652CF2784}"/>
              </a:ext>
            </a:extLst>
          </p:cNvPr>
          <p:cNvSpPr txBox="1">
            <a:spLocks/>
          </p:cNvSpPr>
          <p:nvPr>
            <p:custDataLst>
              <p:tags r:id="rId1"/>
            </p:custDataLst>
          </p:nvPr>
        </p:nvSpPr>
        <p:spPr bwMode="gray">
          <a:xfrm>
            <a:off x="7350100" y="132357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nullás spot, nulla, nincs GRP, nulla, itt ez meg egy hosszabb beszélgetésünk volt a csatornával, hogy a spotkiégés, amit már azért mélyebben kéne vizsgálni. Ezt mondták a csatornák is, mit </a:t>
            </a:r>
            <a:r>
              <a:rPr lang="hu-HU" sz="1200" i="1" dirty="0" err="1">
                <a:solidFill>
                  <a:srgbClr val="000000"/>
                </a:solidFill>
              </a:rPr>
              <a:t>nyűglődtök</a:t>
            </a:r>
            <a:r>
              <a:rPr lang="hu-HU" sz="1200" i="1" dirty="0">
                <a:solidFill>
                  <a:srgbClr val="000000"/>
                </a:solidFill>
              </a:rPr>
              <a:t>, nullásért nem fizettek. Oké, de az nem nullás azért, az nem igaz, hogy azt nulla ember nézi. Azért az is kurva idegsítő, amikor 300-adjára látod ugyanazt a spotot.” </a:t>
            </a:r>
            <a:r>
              <a:rPr lang="hu-HU" sz="1200" dirty="0">
                <a:solidFill>
                  <a:srgbClr val="000000"/>
                </a:solidFill>
              </a:rPr>
              <a:t>(Ü10)</a:t>
            </a:r>
            <a:endParaRPr lang="en-US" sz="1200" dirty="0">
              <a:ea typeface="Arial" panose="020B0604020202020204" pitchFamily="34" charset="0"/>
            </a:endParaRPr>
          </a:p>
        </p:txBody>
      </p:sp>
      <p:sp>
        <p:nvSpPr>
          <p:cNvPr id="7" name="Text Placeholder 1">
            <a:extLst>
              <a:ext uri="{FF2B5EF4-FFF2-40B4-BE49-F238E27FC236}">
                <a16:creationId xmlns:a16="http://schemas.microsoft.com/office/drawing/2014/main" id="{4869238D-9382-4897-AF09-F6AD37C0341D}"/>
              </a:ext>
            </a:extLst>
          </p:cNvPr>
          <p:cNvSpPr txBox="1">
            <a:spLocks/>
          </p:cNvSpPr>
          <p:nvPr>
            <p:custDataLst>
              <p:tags r:id="rId2"/>
            </p:custDataLst>
          </p:nvPr>
        </p:nvSpPr>
        <p:spPr bwMode="gray">
          <a:xfrm>
            <a:off x="7350100" y="263713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„nem kéne azt gondolni, hogy valószínűleg nullás, de beteszem oda, mert hátha nem.” </a:t>
            </a:r>
            <a:r>
              <a:rPr lang="hu-HU" sz="1200" dirty="0">
                <a:solidFill>
                  <a:srgbClr val="000000"/>
                </a:solidFill>
              </a:rPr>
              <a:t>(Ü20)</a:t>
            </a:r>
            <a:endParaRPr lang="en-US" sz="1200" dirty="0">
              <a:ea typeface="Arial" panose="020B0604020202020204" pitchFamily="34" charset="0"/>
            </a:endParaRPr>
          </a:p>
        </p:txBody>
      </p:sp>
      <p:sp>
        <p:nvSpPr>
          <p:cNvPr id="12" name="AutoShape 5">
            <a:extLst>
              <a:ext uri="{FF2B5EF4-FFF2-40B4-BE49-F238E27FC236}">
                <a16:creationId xmlns:a16="http://schemas.microsoft.com/office/drawing/2014/main" id="{63BBC0FB-4208-4A41-A147-86FA90155367}"/>
              </a:ext>
            </a:extLst>
          </p:cNvPr>
          <p:cNvSpPr>
            <a:spLocks noChangeAspect="1" noChangeArrowheads="1"/>
          </p:cNvSpPr>
          <p:nvPr>
            <p:custDataLst>
              <p:tags r:id="rId3"/>
            </p:custDataLst>
          </p:nvPr>
        </p:nvSpPr>
        <p:spPr bwMode="gray">
          <a:xfrm>
            <a:off x="1306832" y="4699689"/>
            <a:ext cx="1941715" cy="35957"/>
          </a:xfrm>
          <a:prstGeom prst="rect">
            <a:avLst/>
          </a:prstGeom>
          <a:solidFill>
            <a:schemeClr val="bg2">
              <a:lumMod val="20000"/>
              <a:lumOff val="8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Arial" pitchFamily="34" charset="0"/>
            </a:endParaRPr>
          </a:p>
        </p:txBody>
      </p:sp>
      <p:sp>
        <p:nvSpPr>
          <p:cNvPr id="14" name="AutoShape 5">
            <a:extLst>
              <a:ext uri="{FF2B5EF4-FFF2-40B4-BE49-F238E27FC236}">
                <a16:creationId xmlns:a16="http://schemas.microsoft.com/office/drawing/2014/main" id="{83BE973D-63C9-4E8B-9AC6-967115C3BE21}"/>
              </a:ext>
            </a:extLst>
          </p:cNvPr>
          <p:cNvSpPr>
            <a:spLocks noChangeAspect="1" noChangeArrowheads="1"/>
          </p:cNvSpPr>
          <p:nvPr>
            <p:custDataLst>
              <p:tags r:id="rId4"/>
            </p:custDataLst>
          </p:nvPr>
        </p:nvSpPr>
        <p:spPr bwMode="gray">
          <a:xfrm>
            <a:off x="3691771" y="4370511"/>
            <a:ext cx="1941715" cy="35957"/>
          </a:xfrm>
          <a:prstGeom prst="rect">
            <a:avLst/>
          </a:prstGeom>
          <a:solidFill>
            <a:schemeClr val="bg2">
              <a:lumMod val="20000"/>
              <a:lumOff val="8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Arial" pitchFamily="34" charset="0"/>
            </a:endParaRPr>
          </a:p>
        </p:txBody>
      </p:sp>
      <p:sp>
        <p:nvSpPr>
          <p:cNvPr id="16" name="Rechteck 49">
            <a:extLst>
              <a:ext uri="{FF2B5EF4-FFF2-40B4-BE49-F238E27FC236}">
                <a16:creationId xmlns:a16="http://schemas.microsoft.com/office/drawing/2014/main" id="{8497BB37-E5CD-4EA7-BB7C-7D0354031FC5}"/>
              </a:ext>
            </a:extLst>
          </p:cNvPr>
          <p:cNvSpPr>
            <a:spLocks noChangeAspect="1"/>
          </p:cNvSpPr>
          <p:nvPr>
            <p:custDataLst>
              <p:tags r:id="rId5"/>
            </p:custDataLst>
          </p:nvPr>
        </p:nvSpPr>
        <p:spPr bwMode="gray">
          <a:xfrm>
            <a:off x="3691771" y="3920357"/>
            <a:ext cx="395535" cy="395535"/>
          </a:xfrm>
          <a:prstGeom prst="rect">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algn="ctr"/>
            <a:r>
              <a:rPr lang="hu-HU" sz="1400" b="1" dirty="0">
                <a:solidFill>
                  <a:schemeClr val="bg1"/>
                </a:solidFill>
              </a:rPr>
              <a:t>Pro</a:t>
            </a:r>
            <a:endParaRPr lang="en-US" sz="1600" b="1" dirty="0">
              <a:solidFill>
                <a:schemeClr val="bg1"/>
              </a:solidFill>
            </a:endParaRPr>
          </a:p>
        </p:txBody>
      </p:sp>
      <p:sp>
        <p:nvSpPr>
          <p:cNvPr id="17" name="AutoShape 17">
            <a:extLst>
              <a:ext uri="{FF2B5EF4-FFF2-40B4-BE49-F238E27FC236}">
                <a16:creationId xmlns:a16="http://schemas.microsoft.com/office/drawing/2014/main" id="{7AC6C46E-460A-4FA4-8A9A-D379C5A63BD6}"/>
              </a:ext>
            </a:extLst>
          </p:cNvPr>
          <p:cNvSpPr>
            <a:spLocks noChangeAspect="1" noChangeArrowheads="1"/>
          </p:cNvSpPr>
          <p:nvPr>
            <p:custDataLst>
              <p:tags r:id="rId6"/>
            </p:custDataLst>
          </p:nvPr>
        </p:nvSpPr>
        <p:spPr bwMode="gray">
          <a:xfrm>
            <a:off x="3318380" y="5056132"/>
            <a:ext cx="359577" cy="323618"/>
          </a:xfrm>
          <a:prstGeom prst="triangle">
            <a:avLst>
              <a:gd name="adj" fmla="val 50000"/>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Arial" pitchFamily="34" charset="0"/>
            </a:endParaRPr>
          </a:p>
        </p:txBody>
      </p:sp>
      <p:sp>
        <p:nvSpPr>
          <p:cNvPr id="18" name="Freihandform 20">
            <a:extLst>
              <a:ext uri="{FF2B5EF4-FFF2-40B4-BE49-F238E27FC236}">
                <a16:creationId xmlns:a16="http://schemas.microsoft.com/office/drawing/2014/main" id="{D305C3D4-1B2E-4A94-8A36-A2B32EE8D554}"/>
              </a:ext>
            </a:extLst>
          </p:cNvPr>
          <p:cNvSpPr>
            <a:spLocks noChangeAspect="1"/>
          </p:cNvSpPr>
          <p:nvPr>
            <p:custDataLst>
              <p:tags r:id="rId7"/>
            </p:custDataLst>
          </p:nvPr>
        </p:nvSpPr>
        <p:spPr bwMode="gray">
          <a:xfrm>
            <a:off x="2277690" y="4406468"/>
            <a:ext cx="2300042" cy="658356"/>
          </a:xfrm>
          <a:custGeom>
            <a:avLst/>
            <a:gdLst>
              <a:gd name="connsiteX0" fmla="*/ 0 w 4594860"/>
              <a:gd name="connsiteY0" fmla="*/ 662940 h 1318260"/>
              <a:gd name="connsiteX1" fmla="*/ 0 w 4594860"/>
              <a:gd name="connsiteY1" fmla="*/ 1318260 h 1318260"/>
              <a:gd name="connsiteX2" fmla="*/ 4594860 w 4594860"/>
              <a:gd name="connsiteY2" fmla="*/ 655320 h 1318260"/>
              <a:gd name="connsiteX3" fmla="*/ 4594860 w 4594860"/>
              <a:gd name="connsiteY3" fmla="*/ 0 h 1318260"/>
            </a:gdLst>
            <a:ahLst/>
            <a:cxnLst>
              <a:cxn ang="0">
                <a:pos x="connsiteX0" y="connsiteY0"/>
              </a:cxn>
              <a:cxn ang="0">
                <a:pos x="connsiteX1" y="connsiteY1"/>
              </a:cxn>
              <a:cxn ang="0">
                <a:pos x="connsiteX2" y="connsiteY2"/>
              </a:cxn>
              <a:cxn ang="0">
                <a:pos x="connsiteX3" y="connsiteY3"/>
              </a:cxn>
            </a:cxnLst>
            <a:rect l="l" t="t" r="r" b="b"/>
            <a:pathLst>
              <a:path w="4594860" h="1318260">
                <a:moveTo>
                  <a:pt x="0" y="662940"/>
                </a:moveTo>
                <a:lnTo>
                  <a:pt x="0" y="1318260"/>
                </a:lnTo>
                <a:lnTo>
                  <a:pt x="4594860" y="655320"/>
                </a:lnTo>
                <a:lnTo>
                  <a:pt x="4594860" y="0"/>
                </a:lnTo>
              </a:path>
            </a:pathLst>
          </a:custGeom>
          <a:noFill/>
          <a:ln w="762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hteck 49">
            <a:extLst>
              <a:ext uri="{FF2B5EF4-FFF2-40B4-BE49-F238E27FC236}">
                <a16:creationId xmlns:a16="http://schemas.microsoft.com/office/drawing/2014/main" id="{09470B47-D24D-4FD5-B86E-D52E2087FA6B}"/>
              </a:ext>
            </a:extLst>
          </p:cNvPr>
          <p:cNvSpPr>
            <a:spLocks noChangeAspect="1"/>
          </p:cNvSpPr>
          <p:nvPr>
            <p:custDataLst>
              <p:tags r:id="rId8"/>
            </p:custDataLst>
          </p:nvPr>
        </p:nvSpPr>
        <p:spPr bwMode="gray">
          <a:xfrm>
            <a:off x="1306832" y="4252375"/>
            <a:ext cx="395535" cy="395535"/>
          </a:xfrm>
          <a:prstGeom prst="rect">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algn="ctr"/>
            <a:r>
              <a:rPr lang="hu-HU" sz="1400" b="1" dirty="0">
                <a:solidFill>
                  <a:schemeClr val="bg1"/>
                </a:solidFill>
              </a:rPr>
              <a:t>Con</a:t>
            </a:r>
            <a:endParaRPr lang="en-US" sz="1600" b="1" dirty="0">
              <a:solidFill>
                <a:schemeClr val="bg1"/>
              </a:solidFill>
            </a:endParaRPr>
          </a:p>
        </p:txBody>
      </p:sp>
      <p:sp>
        <p:nvSpPr>
          <p:cNvPr id="3" name="TextBox 2">
            <a:extLst>
              <a:ext uri="{FF2B5EF4-FFF2-40B4-BE49-F238E27FC236}">
                <a16:creationId xmlns:a16="http://schemas.microsoft.com/office/drawing/2014/main" id="{1219D815-E878-4606-91F0-8D0CC82C0DA3}"/>
              </a:ext>
            </a:extLst>
          </p:cNvPr>
          <p:cNvSpPr txBox="1"/>
          <p:nvPr/>
        </p:nvSpPr>
        <p:spPr>
          <a:xfrm>
            <a:off x="4204507" y="3920357"/>
            <a:ext cx="1941715" cy="395535"/>
          </a:xfrm>
          <a:prstGeom prst="rect">
            <a:avLst/>
          </a:prstGeom>
          <a:noFill/>
        </p:spPr>
        <p:txBody>
          <a:bodyPr wrap="square" lIns="0" tIns="0" rIns="0" bIns="0" rtlCol="0">
            <a:noAutofit/>
          </a:bodyPr>
          <a:lstStyle/>
          <a:p>
            <a:pPr>
              <a:lnSpc>
                <a:spcPct val="125000"/>
              </a:lnSpc>
              <a:buClr>
                <a:schemeClr val="tx2"/>
              </a:buClr>
            </a:pPr>
            <a:r>
              <a:rPr lang="hu-HU" sz="1100" dirty="0"/>
              <a:t>Ingyen kapok valamennyi nézettséget</a:t>
            </a:r>
          </a:p>
        </p:txBody>
      </p:sp>
      <p:sp>
        <p:nvSpPr>
          <p:cNvPr id="20" name="TextBox 19">
            <a:extLst>
              <a:ext uri="{FF2B5EF4-FFF2-40B4-BE49-F238E27FC236}">
                <a16:creationId xmlns:a16="http://schemas.microsoft.com/office/drawing/2014/main" id="{CE2D30E1-46B0-42D3-BC77-2812ED10DC46}"/>
              </a:ext>
            </a:extLst>
          </p:cNvPr>
          <p:cNvSpPr txBox="1"/>
          <p:nvPr/>
        </p:nvSpPr>
        <p:spPr>
          <a:xfrm>
            <a:off x="1792659" y="4221228"/>
            <a:ext cx="1781911" cy="395535"/>
          </a:xfrm>
          <a:prstGeom prst="rect">
            <a:avLst/>
          </a:prstGeom>
          <a:noFill/>
        </p:spPr>
        <p:txBody>
          <a:bodyPr wrap="square" lIns="0" tIns="0" rIns="0" bIns="0" rtlCol="0">
            <a:noAutofit/>
          </a:bodyPr>
          <a:lstStyle/>
          <a:p>
            <a:pPr>
              <a:lnSpc>
                <a:spcPct val="125000"/>
              </a:lnSpc>
              <a:buClr>
                <a:schemeClr val="tx2"/>
              </a:buClr>
            </a:pPr>
            <a:r>
              <a:rPr lang="hu-HU" sz="1100" dirty="0"/>
              <a:t>Őrületbe kergetem azokat, akik 50x látják</a:t>
            </a:r>
          </a:p>
        </p:txBody>
      </p:sp>
    </p:spTree>
    <p:extLst>
      <p:ext uri="{BB962C8B-B14F-4D97-AF65-F5344CB8AC3E}">
        <p14:creationId xmlns:p14="http://schemas.microsoft.com/office/powerpoint/2010/main" val="3518380867"/>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r>
              <a:rPr lang="hu-HU" sz="1400" dirty="0"/>
              <a:t>A hirdetői és ügynökségi szakma körében rendkívül komoly téma a televíziós piacon várható áremelés szükségszerűsége, illetve annak kivitelezhetősége.</a:t>
            </a:r>
          </a:p>
          <a:p>
            <a:pPr>
              <a:lnSpc>
                <a:spcPct val="125000"/>
              </a:lnSpc>
              <a:buClr>
                <a:schemeClr val="tx2"/>
              </a:buClr>
            </a:pPr>
            <a:endParaRPr lang="hu-HU" sz="1400" dirty="0"/>
          </a:p>
          <a:p>
            <a:pPr>
              <a:lnSpc>
                <a:spcPct val="125000"/>
              </a:lnSpc>
              <a:buClr>
                <a:schemeClr val="tx2"/>
              </a:buClr>
            </a:pPr>
            <a:r>
              <a:rPr lang="hu-HU" sz="1400" dirty="0"/>
              <a:t>Ez egyértelműen egy olyan terület, ahol az ügynökségek és a hirdetők véleménye elválik egymástól. Míg az ügynökségek egyértelműen szükségesnek tartják és támogatják az áremelést, addig a hirdetők alapvetően elutasítják a direkt és főleg jelentős mértékű áremelést.</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A következő oldalakon részletesen elemezzük a téma kapcsán felmerülő érveket és ellenérveket.</a:t>
            </a:r>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Áremelés?!</a:t>
            </a: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21" name="Right Arrow 40">
            <a:extLst>
              <a:ext uri="{FF2B5EF4-FFF2-40B4-BE49-F238E27FC236}">
                <a16:creationId xmlns:a16="http://schemas.microsoft.com/office/drawing/2014/main" id="{1455D11C-D5BB-4A97-A811-DB15F68F2A03}"/>
              </a:ext>
            </a:extLst>
          </p:cNvPr>
          <p:cNvSpPr>
            <a:spLocks noChangeAspect="1"/>
          </p:cNvSpPr>
          <p:nvPr/>
        </p:nvSpPr>
        <p:spPr>
          <a:xfrm>
            <a:off x="8547023" y="3324796"/>
            <a:ext cx="521109" cy="521109"/>
          </a:xfrm>
          <a:prstGeom prst="rightArrow">
            <a:avLst>
              <a:gd name="adj1" fmla="val 62038"/>
              <a:gd name="adj2" fmla="val 45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sp>
        <p:nvSpPr>
          <p:cNvPr id="22" name="Right Arrow 100">
            <a:extLst>
              <a:ext uri="{FF2B5EF4-FFF2-40B4-BE49-F238E27FC236}">
                <a16:creationId xmlns:a16="http://schemas.microsoft.com/office/drawing/2014/main" id="{C058C801-3A88-439A-A5E5-A8C2A459310B}"/>
              </a:ext>
            </a:extLst>
          </p:cNvPr>
          <p:cNvSpPr>
            <a:spLocks noChangeAspect="1"/>
          </p:cNvSpPr>
          <p:nvPr/>
        </p:nvSpPr>
        <p:spPr>
          <a:xfrm flipH="1">
            <a:off x="10727007" y="3380546"/>
            <a:ext cx="521109" cy="521109"/>
          </a:xfrm>
          <a:prstGeom prst="rightArrow">
            <a:avLst>
              <a:gd name="adj1" fmla="val 62038"/>
              <a:gd name="adj2" fmla="val 45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sp>
        <p:nvSpPr>
          <p:cNvPr id="23" name="Right Arrow 106">
            <a:extLst>
              <a:ext uri="{FF2B5EF4-FFF2-40B4-BE49-F238E27FC236}">
                <a16:creationId xmlns:a16="http://schemas.microsoft.com/office/drawing/2014/main" id="{9CCC947F-CDF5-40D5-82CC-370E475B83D6}"/>
              </a:ext>
            </a:extLst>
          </p:cNvPr>
          <p:cNvSpPr>
            <a:spLocks noChangeAspect="1"/>
          </p:cNvSpPr>
          <p:nvPr/>
        </p:nvSpPr>
        <p:spPr>
          <a:xfrm rot="16200000" flipH="1">
            <a:off x="9639947" y="2383733"/>
            <a:ext cx="521109" cy="521109"/>
          </a:xfrm>
          <a:prstGeom prst="rightArrow">
            <a:avLst>
              <a:gd name="adj1" fmla="val 62038"/>
              <a:gd name="adj2" fmla="val 45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36000" rIns="72000" bIns="36000" rtlCol="0" anchor="ctr" anchorCtr="0"/>
          <a:lstStyle/>
          <a:p>
            <a:pPr algn="ctr">
              <a:lnSpc>
                <a:spcPct val="125000"/>
              </a:lnSpc>
            </a:pPr>
            <a:endParaRPr lang="en-US" sz="1600" dirty="0"/>
          </a:p>
        </p:txBody>
      </p:sp>
      <p:sp>
        <p:nvSpPr>
          <p:cNvPr id="24" name="Right Arrow 112">
            <a:extLst>
              <a:ext uri="{FF2B5EF4-FFF2-40B4-BE49-F238E27FC236}">
                <a16:creationId xmlns:a16="http://schemas.microsoft.com/office/drawing/2014/main" id="{90122D96-FA46-4DD0-8EC9-7BD57FA3BCED}"/>
              </a:ext>
            </a:extLst>
          </p:cNvPr>
          <p:cNvSpPr>
            <a:spLocks noChangeAspect="1"/>
          </p:cNvSpPr>
          <p:nvPr/>
        </p:nvSpPr>
        <p:spPr>
          <a:xfrm rot="5400000" flipH="1" flipV="1">
            <a:off x="9629704" y="4408551"/>
            <a:ext cx="521109" cy="521109"/>
          </a:xfrm>
          <a:prstGeom prst="rightArrow">
            <a:avLst>
              <a:gd name="adj1" fmla="val 62038"/>
              <a:gd name="adj2" fmla="val 45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36000" rIns="72000" bIns="36000" rtlCol="0" anchor="ctr" anchorCtr="0"/>
          <a:lstStyle/>
          <a:p>
            <a:pPr algn="ctr">
              <a:lnSpc>
                <a:spcPct val="125000"/>
              </a:lnSpc>
            </a:pPr>
            <a:endParaRPr lang="en-US" sz="1600" dirty="0"/>
          </a:p>
        </p:txBody>
      </p:sp>
      <p:sp>
        <p:nvSpPr>
          <p:cNvPr id="6" name="TextBox 5">
            <a:extLst>
              <a:ext uri="{FF2B5EF4-FFF2-40B4-BE49-F238E27FC236}">
                <a16:creationId xmlns:a16="http://schemas.microsoft.com/office/drawing/2014/main" id="{538E1C14-056D-4193-BB7E-A1779C4C0C59}"/>
              </a:ext>
            </a:extLst>
          </p:cNvPr>
          <p:cNvSpPr txBox="1">
            <a:spLocks noChangeAspect="1"/>
          </p:cNvSpPr>
          <p:nvPr/>
        </p:nvSpPr>
        <p:spPr>
          <a:xfrm>
            <a:off x="9143994" y="3041605"/>
            <a:ext cx="1477935" cy="1093421"/>
          </a:xfrm>
          <a:prstGeom prst="rect">
            <a:avLst/>
          </a:prstGeom>
          <a:noFill/>
        </p:spPr>
        <p:txBody>
          <a:bodyPr wrap="square" lIns="0" tIns="0" rIns="0" bIns="0" rtlCol="0">
            <a:noAutofit/>
          </a:bodyPr>
          <a:lstStyle/>
          <a:p>
            <a:pPr marL="252000" indent="-252000">
              <a:lnSpc>
                <a:spcPct val="125000"/>
              </a:lnSpc>
              <a:buClr>
                <a:schemeClr val="tx2"/>
              </a:buClr>
              <a:buFont typeface="Wingdings" panose="05000000000000000000" pitchFamily="2" charset="2"/>
              <a:buChar char="§"/>
            </a:pPr>
            <a:endParaRPr lang="hu-HU" sz="1600" dirty="0" err="1"/>
          </a:p>
        </p:txBody>
      </p:sp>
      <p:sp>
        <p:nvSpPr>
          <p:cNvPr id="25" name="Freeform 16">
            <a:extLst>
              <a:ext uri="{FF2B5EF4-FFF2-40B4-BE49-F238E27FC236}">
                <a16:creationId xmlns:a16="http://schemas.microsoft.com/office/drawing/2014/main" id="{874474F5-B0DB-4B67-9486-343863092B06}"/>
              </a:ext>
            </a:extLst>
          </p:cNvPr>
          <p:cNvSpPr>
            <a:spLocks noChangeAspect="1" noEditPoints="1"/>
          </p:cNvSpPr>
          <p:nvPr>
            <p:custDataLst>
              <p:tags r:id="rId1"/>
            </p:custDataLst>
          </p:nvPr>
        </p:nvSpPr>
        <p:spPr bwMode="auto">
          <a:xfrm>
            <a:off x="9381225" y="3110192"/>
            <a:ext cx="1018069" cy="950319"/>
          </a:xfrm>
          <a:custGeom>
            <a:avLst/>
            <a:gdLst>
              <a:gd name="T0" fmla="*/ 1892 w 2080"/>
              <a:gd name="T1" fmla="*/ 1625 h 1942"/>
              <a:gd name="T2" fmla="*/ 1650 w 2080"/>
              <a:gd name="T3" fmla="*/ 1918 h 1942"/>
              <a:gd name="T4" fmla="*/ 1581 w 2080"/>
              <a:gd name="T5" fmla="*/ 1942 h 1942"/>
              <a:gd name="T6" fmla="*/ 1598 w 2080"/>
              <a:gd name="T7" fmla="*/ 1871 h 1942"/>
              <a:gd name="T8" fmla="*/ 1595 w 2080"/>
              <a:gd name="T9" fmla="*/ 1789 h 1942"/>
              <a:gd name="T10" fmla="*/ 1480 w 2080"/>
              <a:gd name="T11" fmla="*/ 1758 h 1942"/>
              <a:gd name="T12" fmla="*/ 1060 w 2080"/>
              <a:gd name="T13" fmla="*/ 1621 h 1942"/>
              <a:gd name="T14" fmla="*/ 880 w 2080"/>
              <a:gd name="T15" fmla="*/ 1279 h 1942"/>
              <a:gd name="T16" fmla="*/ 1060 w 2080"/>
              <a:gd name="T17" fmla="*/ 937 h 1942"/>
              <a:gd name="T18" fmla="*/ 1480 w 2080"/>
              <a:gd name="T19" fmla="*/ 800 h 1942"/>
              <a:gd name="T20" fmla="*/ 1900 w 2080"/>
              <a:gd name="T21" fmla="*/ 937 h 1942"/>
              <a:gd name="T22" fmla="*/ 2080 w 2080"/>
              <a:gd name="T23" fmla="*/ 1278 h 1942"/>
              <a:gd name="T24" fmla="*/ 1892 w 2080"/>
              <a:gd name="T25" fmla="*/ 1625 h 1942"/>
              <a:gd name="T26" fmla="*/ 840 w 2080"/>
              <a:gd name="T27" fmla="*/ 360 h 1942"/>
              <a:gd name="T28" fmla="*/ 680 w 2080"/>
              <a:gd name="T29" fmla="*/ 200 h 1942"/>
              <a:gd name="T30" fmla="*/ 520 w 2080"/>
              <a:gd name="T31" fmla="*/ 200 h 1942"/>
              <a:gd name="T32" fmla="*/ 360 w 2080"/>
              <a:gd name="T33" fmla="*/ 360 h 1942"/>
              <a:gd name="T34" fmla="*/ 360 w 2080"/>
              <a:gd name="T35" fmla="*/ 400 h 1942"/>
              <a:gd name="T36" fmla="*/ 440 w 2080"/>
              <a:gd name="T37" fmla="*/ 400 h 1942"/>
              <a:gd name="T38" fmla="*/ 440 w 2080"/>
              <a:gd name="T39" fmla="*/ 360 h 1942"/>
              <a:gd name="T40" fmla="*/ 520 w 2080"/>
              <a:gd name="T41" fmla="*/ 280 h 1942"/>
              <a:gd name="T42" fmla="*/ 680 w 2080"/>
              <a:gd name="T43" fmla="*/ 280 h 1942"/>
              <a:gd name="T44" fmla="*/ 760 w 2080"/>
              <a:gd name="T45" fmla="*/ 360 h 1942"/>
              <a:gd name="T46" fmla="*/ 687 w 2080"/>
              <a:gd name="T47" fmla="*/ 440 h 1942"/>
              <a:gd name="T48" fmla="*/ 560 w 2080"/>
              <a:gd name="T49" fmla="*/ 579 h 1942"/>
              <a:gd name="T50" fmla="*/ 560 w 2080"/>
              <a:gd name="T51" fmla="*/ 600 h 1942"/>
              <a:gd name="T52" fmla="*/ 640 w 2080"/>
              <a:gd name="T53" fmla="*/ 600 h 1942"/>
              <a:gd name="T54" fmla="*/ 640 w 2080"/>
              <a:gd name="T55" fmla="*/ 579 h 1942"/>
              <a:gd name="T56" fmla="*/ 694 w 2080"/>
              <a:gd name="T57" fmla="*/ 519 h 1942"/>
              <a:gd name="T58" fmla="*/ 840 w 2080"/>
              <a:gd name="T59" fmla="*/ 360 h 1942"/>
              <a:gd name="T60" fmla="*/ 1440 w 2080"/>
              <a:gd name="T61" fmla="*/ 1480 h 1942"/>
              <a:gd name="T62" fmla="*/ 1440 w 2080"/>
              <a:gd name="T63" fmla="*/ 1560 h 1942"/>
              <a:gd name="T64" fmla="*/ 1520 w 2080"/>
              <a:gd name="T65" fmla="*/ 1560 h 1942"/>
              <a:gd name="T66" fmla="*/ 1520 w 2080"/>
              <a:gd name="T67" fmla="*/ 1480 h 1942"/>
              <a:gd name="T68" fmla="*/ 1440 w 2080"/>
              <a:gd name="T69" fmla="*/ 1480 h 1942"/>
              <a:gd name="T70" fmla="*/ 1440 w 2080"/>
              <a:gd name="T71" fmla="*/ 1400 h 1942"/>
              <a:gd name="T72" fmla="*/ 1520 w 2080"/>
              <a:gd name="T73" fmla="*/ 1400 h 1942"/>
              <a:gd name="T74" fmla="*/ 1520 w 2080"/>
              <a:gd name="T75" fmla="*/ 1000 h 1942"/>
              <a:gd name="T76" fmla="*/ 1440 w 2080"/>
              <a:gd name="T77" fmla="*/ 1000 h 1942"/>
              <a:gd name="T78" fmla="*/ 1440 w 2080"/>
              <a:gd name="T79" fmla="*/ 1400 h 1942"/>
              <a:gd name="T80" fmla="*/ 560 w 2080"/>
              <a:gd name="T81" fmla="*/ 680 h 1942"/>
              <a:gd name="T82" fmla="*/ 560 w 2080"/>
              <a:gd name="T83" fmla="*/ 760 h 1942"/>
              <a:gd name="T84" fmla="*/ 640 w 2080"/>
              <a:gd name="T85" fmla="*/ 760 h 1942"/>
              <a:gd name="T86" fmla="*/ 640 w 2080"/>
              <a:gd name="T87" fmla="*/ 680 h 1942"/>
              <a:gd name="T88" fmla="*/ 560 w 2080"/>
              <a:gd name="T89" fmla="*/ 680 h 1942"/>
              <a:gd name="T90" fmla="*/ 188 w 2080"/>
              <a:gd name="T91" fmla="*/ 825 h 1942"/>
              <a:gd name="T92" fmla="*/ 0 w 2080"/>
              <a:gd name="T93" fmla="*/ 478 h 1942"/>
              <a:gd name="T94" fmla="*/ 180 w 2080"/>
              <a:gd name="T95" fmla="*/ 137 h 1942"/>
              <a:gd name="T96" fmla="*/ 600 w 2080"/>
              <a:gd name="T97" fmla="*/ 0 h 1942"/>
              <a:gd name="T98" fmla="*/ 1020 w 2080"/>
              <a:gd name="T99" fmla="*/ 137 h 1942"/>
              <a:gd name="T100" fmla="*/ 1200 w 2080"/>
              <a:gd name="T101" fmla="*/ 479 h 1942"/>
              <a:gd name="T102" fmla="*/ 1020 w 2080"/>
              <a:gd name="T103" fmla="*/ 821 h 1942"/>
              <a:gd name="T104" fmla="*/ 600 w 2080"/>
              <a:gd name="T105" fmla="*/ 958 h 1942"/>
              <a:gd name="T106" fmla="*/ 485 w 2080"/>
              <a:gd name="T107" fmla="*/ 989 h 1942"/>
              <a:gd name="T108" fmla="*/ 482 w 2080"/>
              <a:gd name="T109" fmla="*/ 1071 h 1942"/>
              <a:gd name="T110" fmla="*/ 499 w 2080"/>
              <a:gd name="T111" fmla="*/ 1142 h 1942"/>
              <a:gd name="T112" fmla="*/ 430 w 2080"/>
              <a:gd name="T113" fmla="*/ 1118 h 1942"/>
              <a:gd name="T114" fmla="*/ 188 w 2080"/>
              <a:gd name="T115" fmla="*/ 825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0" h="1942">
                <a:moveTo>
                  <a:pt x="1892" y="1625"/>
                </a:moveTo>
                <a:cubicBezTo>
                  <a:pt x="1880" y="1761"/>
                  <a:pt x="1776" y="1874"/>
                  <a:pt x="1650" y="1918"/>
                </a:cubicBezTo>
                <a:cubicBezTo>
                  <a:pt x="1581" y="1942"/>
                  <a:pt x="1581" y="1942"/>
                  <a:pt x="1581" y="1942"/>
                </a:cubicBezTo>
                <a:cubicBezTo>
                  <a:pt x="1598" y="1871"/>
                  <a:pt x="1598" y="1871"/>
                  <a:pt x="1598" y="1871"/>
                </a:cubicBezTo>
                <a:cubicBezTo>
                  <a:pt x="1606" y="1836"/>
                  <a:pt x="1608" y="1806"/>
                  <a:pt x="1595" y="1789"/>
                </a:cubicBezTo>
                <a:cubicBezTo>
                  <a:pt x="1581" y="1770"/>
                  <a:pt x="1546" y="1758"/>
                  <a:pt x="1480" y="1758"/>
                </a:cubicBezTo>
                <a:cubicBezTo>
                  <a:pt x="1316" y="1758"/>
                  <a:pt x="1168" y="1706"/>
                  <a:pt x="1060" y="1621"/>
                </a:cubicBezTo>
                <a:cubicBezTo>
                  <a:pt x="949" y="1534"/>
                  <a:pt x="880" y="1413"/>
                  <a:pt x="880" y="1279"/>
                </a:cubicBezTo>
                <a:cubicBezTo>
                  <a:pt x="880" y="1145"/>
                  <a:pt x="949" y="1024"/>
                  <a:pt x="1060" y="937"/>
                </a:cubicBezTo>
                <a:cubicBezTo>
                  <a:pt x="1168" y="852"/>
                  <a:pt x="1316" y="800"/>
                  <a:pt x="1480" y="800"/>
                </a:cubicBezTo>
                <a:cubicBezTo>
                  <a:pt x="1644" y="800"/>
                  <a:pt x="1792" y="852"/>
                  <a:pt x="1900" y="937"/>
                </a:cubicBezTo>
                <a:cubicBezTo>
                  <a:pt x="2012" y="1024"/>
                  <a:pt x="2080" y="1144"/>
                  <a:pt x="2080" y="1278"/>
                </a:cubicBezTo>
                <a:cubicBezTo>
                  <a:pt x="2080" y="1420"/>
                  <a:pt x="2003" y="1542"/>
                  <a:pt x="1892" y="1625"/>
                </a:cubicBezTo>
                <a:close/>
                <a:moveTo>
                  <a:pt x="840" y="360"/>
                </a:moveTo>
                <a:cubicBezTo>
                  <a:pt x="840" y="272"/>
                  <a:pt x="768" y="200"/>
                  <a:pt x="680" y="200"/>
                </a:cubicBezTo>
                <a:cubicBezTo>
                  <a:pt x="520" y="200"/>
                  <a:pt x="520" y="200"/>
                  <a:pt x="520" y="200"/>
                </a:cubicBezTo>
                <a:cubicBezTo>
                  <a:pt x="432" y="200"/>
                  <a:pt x="360" y="272"/>
                  <a:pt x="360" y="360"/>
                </a:cubicBezTo>
                <a:cubicBezTo>
                  <a:pt x="360" y="400"/>
                  <a:pt x="360" y="400"/>
                  <a:pt x="360" y="400"/>
                </a:cubicBezTo>
                <a:cubicBezTo>
                  <a:pt x="440" y="400"/>
                  <a:pt x="440" y="400"/>
                  <a:pt x="440" y="400"/>
                </a:cubicBezTo>
                <a:cubicBezTo>
                  <a:pt x="440" y="360"/>
                  <a:pt x="440" y="360"/>
                  <a:pt x="440" y="360"/>
                </a:cubicBezTo>
                <a:cubicBezTo>
                  <a:pt x="440" y="316"/>
                  <a:pt x="476" y="280"/>
                  <a:pt x="520" y="280"/>
                </a:cubicBezTo>
                <a:cubicBezTo>
                  <a:pt x="680" y="280"/>
                  <a:pt x="680" y="280"/>
                  <a:pt x="680" y="280"/>
                </a:cubicBezTo>
                <a:cubicBezTo>
                  <a:pt x="724" y="280"/>
                  <a:pt x="760" y="316"/>
                  <a:pt x="760" y="360"/>
                </a:cubicBezTo>
                <a:cubicBezTo>
                  <a:pt x="760" y="401"/>
                  <a:pt x="728" y="436"/>
                  <a:pt x="687" y="440"/>
                </a:cubicBezTo>
                <a:cubicBezTo>
                  <a:pt x="615" y="446"/>
                  <a:pt x="560" y="506"/>
                  <a:pt x="560" y="579"/>
                </a:cubicBezTo>
                <a:cubicBezTo>
                  <a:pt x="560" y="600"/>
                  <a:pt x="560" y="600"/>
                  <a:pt x="560" y="600"/>
                </a:cubicBezTo>
                <a:cubicBezTo>
                  <a:pt x="640" y="600"/>
                  <a:pt x="640" y="600"/>
                  <a:pt x="640" y="600"/>
                </a:cubicBezTo>
                <a:cubicBezTo>
                  <a:pt x="640" y="579"/>
                  <a:pt x="640" y="579"/>
                  <a:pt x="640" y="579"/>
                </a:cubicBezTo>
                <a:cubicBezTo>
                  <a:pt x="640" y="548"/>
                  <a:pt x="664" y="522"/>
                  <a:pt x="694" y="519"/>
                </a:cubicBezTo>
                <a:cubicBezTo>
                  <a:pt x="777" y="512"/>
                  <a:pt x="840" y="442"/>
                  <a:pt x="840" y="360"/>
                </a:cubicBezTo>
                <a:close/>
                <a:moveTo>
                  <a:pt x="1440" y="1480"/>
                </a:moveTo>
                <a:cubicBezTo>
                  <a:pt x="1440" y="1560"/>
                  <a:pt x="1440" y="1560"/>
                  <a:pt x="1440" y="1560"/>
                </a:cubicBezTo>
                <a:cubicBezTo>
                  <a:pt x="1520" y="1560"/>
                  <a:pt x="1520" y="1560"/>
                  <a:pt x="1520" y="1560"/>
                </a:cubicBezTo>
                <a:cubicBezTo>
                  <a:pt x="1520" y="1480"/>
                  <a:pt x="1520" y="1480"/>
                  <a:pt x="1520" y="1480"/>
                </a:cubicBezTo>
                <a:lnTo>
                  <a:pt x="1440" y="1480"/>
                </a:lnTo>
                <a:close/>
                <a:moveTo>
                  <a:pt x="1440" y="1400"/>
                </a:moveTo>
                <a:cubicBezTo>
                  <a:pt x="1520" y="1400"/>
                  <a:pt x="1520" y="1400"/>
                  <a:pt x="1520" y="1400"/>
                </a:cubicBezTo>
                <a:cubicBezTo>
                  <a:pt x="1520" y="1000"/>
                  <a:pt x="1520" y="1000"/>
                  <a:pt x="1520" y="1000"/>
                </a:cubicBezTo>
                <a:cubicBezTo>
                  <a:pt x="1440" y="1000"/>
                  <a:pt x="1440" y="1000"/>
                  <a:pt x="1440" y="1000"/>
                </a:cubicBezTo>
                <a:lnTo>
                  <a:pt x="1440" y="1400"/>
                </a:lnTo>
                <a:close/>
                <a:moveTo>
                  <a:pt x="560" y="680"/>
                </a:moveTo>
                <a:cubicBezTo>
                  <a:pt x="560" y="760"/>
                  <a:pt x="560" y="760"/>
                  <a:pt x="560" y="760"/>
                </a:cubicBezTo>
                <a:cubicBezTo>
                  <a:pt x="640" y="760"/>
                  <a:pt x="640" y="760"/>
                  <a:pt x="640" y="760"/>
                </a:cubicBezTo>
                <a:cubicBezTo>
                  <a:pt x="640" y="680"/>
                  <a:pt x="640" y="680"/>
                  <a:pt x="640" y="680"/>
                </a:cubicBezTo>
                <a:lnTo>
                  <a:pt x="560" y="680"/>
                </a:lnTo>
                <a:close/>
                <a:moveTo>
                  <a:pt x="188" y="825"/>
                </a:moveTo>
                <a:cubicBezTo>
                  <a:pt x="77" y="742"/>
                  <a:pt x="0" y="620"/>
                  <a:pt x="0" y="478"/>
                </a:cubicBezTo>
                <a:cubicBezTo>
                  <a:pt x="0" y="344"/>
                  <a:pt x="69" y="224"/>
                  <a:pt x="180" y="137"/>
                </a:cubicBezTo>
                <a:cubicBezTo>
                  <a:pt x="288" y="52"/>
                  <a:pt x="436" y="0"/>
                  <a:pt x="600" y="0"/>
                </a:cubicBezTo>
                <a:cubicBezTo>
                  <a:pt x="764" y="0"/>
                  <a:pt x="912" y="52"/>
                  <a:pt x="1020" y="137"/>
                </a:cubicBezTo>
                <a:cubicBezTo>
                  <a:pt x="1131" y="224"/>
                  <a:pt x="1200" y="345"/>
                  <a:pt x="1200" y="479"/>
                </a:cubicBezTo>
                <a:cubicBezTo>
                  <a:pt x="1200" y="613"/>
                  <a:pt x="1131" y="734"/>
                  <a:pt x="1020" y="821"/>
                </a:cubicBezTo>
                <a:cubicBezTo>
                  <a:pt x="912" y="906"/>
                  <a:pt x="764" y="958"/>
                  <a:pt x="600" y="958"/>
                </a:cubicBezTo>
                <a:cubicBezTo>
                  <a:pt x="534" y="958"/>
                  <a:pt x="500" y="970"/>
                  <a:pt x="485" y="989"/>
                </a:cubicBezTo>
                <a:cubicBezTo>
                  <a:pt x="472" y="1006"/>
                  <a:pt x="474" y="1035"/>
                  <a:pt x="482" y="1071"/>
                </a:cubicBezTo>
                <a:cubicBezTo>
                  <a:pt x="499" y="1142"/>
                  <a:pt x="499" y="1142"/>
                  <a:pt x="499" y="1142"/>
                </a:cubicBezTo>
                <a:cubicBezTo>
                  <a:pt x="430" y="1118"/>
                  <a:pt x="430" y="1118"/>
                  <a:pt x="430" y="1118"/>
                </a:cubicBezTo>
                <a:cubicBezTo>
                  <a:pt x="304" y="1074"/>
                  <a:pt x="200" y="961"/>
                  <a:pt x="188" y="825"/>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1333"/>
          </a:p>
        </p:txBody>
      </p:sp>
      <p:graphicFrame>
        <p:nvGraphicFramePr>
          <p:cNvPr id="8" name="Table 7">
            <a:extLst>
              <a:ext uri="{FF2B5EF4-FFF2-40B4-BE49-F238E27FC236}">
                <a16:creationId xmlns:a16="http://schemas.microsoft.com/office/drawing/2014/main" id="{C07F343F-4720-4317-8916-55F89D5E1FA1}"/>
              </a:ext>
            </a:extLst>
          </p:cNvPr>
          <p:cNvGraphicFramePr>
            <a:graphicFrameLocks noGrp="1"/>
          </p:cNvGraphicFramePr>
          <p:nvPr>
            <p:extLst>
              <p:ext uri="{D42A27DB-BD31-4B8C-83A1-F6EECF244321}">
                <p14:modId xmlns:p14="http://schemas.microsoft.com/office/powerpoint/2010/main" val="4084522223"/>
              </p:ext>
            </p:extLst>
          </p:nvPr>
        </p:nvGraphicFramePr>
        <p:xfrm>
          <a:off x="699103" y="3224761"/>
          <a:ext cx="5065590" cy="1858904"/>
        </p:xfrm>
        <a:graphic>
          <a:graphicData uri="http://schemas.openxmlformats.org/drawingml/2006/table">
            <a:tbl>
              <a:tblPr firstRow="1" bandRow="1">
                <a:tableStyleId>{2D5ABB26-0587-4C30-8999-92F81FD0307C}</a:tableStyleId>
              </a:tblPr>
              <a:tblGrid>
                <a:gridCol w="1688530">
                  <a:extLst>
                    <a:ext uri="{9D8B030D-6E8A-4147-A177-3AD203B41FA5}">
                      <a16:colId xmlns:a16="http://schemas.microsoft.com/office/drawing/2014/main" val="1434514099"/>
                    </a:ext>
                  </a:extLst>
                </a:gridCol>
                <a:gridCol w="1688530">
                  <a:extLst>
                    <a:ext uri="{9D8B030D-6E8A-4147-A177-3AD203B41FA5}">
                      <a16:colId xmlns:a16="http://schemas.microsoft.com/office/drawing/2014/main" val="3643575207"/>
                    </a:ext>
                  </a:extLst>
                </a:gridCol>
                <a:gridCol w="1688530">
                  <a:extLst>
                    <a:ext uri="{9D8B030D-6E8A-4147-A177-3AD203B41FA5}">
                      <a16:colId xmlns:a16="http://schemas.microsoft.com/office/drawing/2014/main" val="3154958576"/>
                    </a:ext>
                  </a:extLst>
                </a:gridCol>
              </a:tblGrid>
              <a:tr h="517972">
                <a:tc>
                  <a:txBody>
                    <a:bodyPr/>
                    <a:lstStyle/>
                    <a:p>
                      <a:endParaRPr lang="hu-HU" sz="1600" dirty="0"/>
                    </a:p>
                  </a:txBody>
                  <a:tcPr/>
                </a:tc>
                <a:tc>
                  <a:txBody>
                    <a:bodyPr/>
                    <a:lstStyle/>
                    <a:p>
                      <a:r>
                        <a:rPr lang="hu-HU" sz="1600" dirty="0"/>
                        <a:t>Ügynökségek</a:t>
                      </a:r>
                    </a:p>
                  </a:txBody>
                  <a:tcPr/>
                </a:tc>
                <a:tc>
                  <a:txBody>
                    <a:bodyPr/>
                    <a:lstStyle/>
                    <a:p>
                      <a:r>
                        <a:rPr lang="hu-HU" sz="1600" dirty="0"/>
                        <a:t>Hirdetők</a:t>
                      </a:r>
                    </a:p>
                  </a:txBody>
                  <a:tcPr/>
                </a:tc>
                <a:extLst>
                  <a:ext uri="{0D108BD9-81ED-4DB2-BD59-A6C34878D82A}">
                    <a16:rowId xmlns:a16="http://schemas.microsoft.com/office/drawing/2014/main" val="177543372"/>
                  </a:ext>
                </a:extLst>
              </a:tr>
              <a:tr h="517972">
                <a:tc>
                  <a:txBody>
                    <a:bodyPr/>
                    <a:lstStyle/>
                    <a:p>
                      <a:r>
                        <a:rPr lang="hu-HU" sz="1600" dirty="0"/>
                        <a:t>Szükségszerű?</a:t>
                      </a:r>
                    </a:p>
                    <a:p>
                      <a:endParaRPr lang="hu-HU" sz="1600" dirty="0"/>
                    </a:p>
                    <a:p>
                      <a:endParaRPr lang="hu-HU" sz="1600" dirty="0"/>
                    </a:p>
                  </a:txBody>
                  <a:tcPr/>
                </a:tc>
                <a:tc>
                  <a:txBody>
                    <a:bodyPr/>
                    <a:lstStyle/>
                    <a:p>
                      <a:endParaRPr lang="hu-HU" sz="1600"/>
                    </a:p>
                  </a:txBody>
                  <a:tcPr/>
                </a:tc>
                <a:tc>
                  <a:txBody>
                    <a:bodyPr/>
                    <a:lstStyle/>
                    <a:p>
                      <a:endParaRPr lang="hu-HU" sz="1600"/>
                    </a:p>
                  </a:txBody>
                  <a:tcPr/>
                </a:tc>
                <a:extLst>
                  <a:ext uri="{0D108BD9-81ED-4DB2-BD59-A6C34878D82A}">
                    <a16:rowId xmlns:a16="http://schemas.microsoft.com/office/drawing/2014/main" val="3532536243"/>
                  </a:ext>
                </a:extLst>
              </a:tr>
              <a:tr h="517972">
                <a:tc>
                  <a:txBody>
                    <a:bodyPr/>
                    <a:lstStyle/>
                    <a:p>
                      <a:r>
                        <a:rPr lang="hu-HU" sz="1600" dirty="0"/>
                        <a:t>Kivitelezhető?</a:t>
                      </a:r>
                    </a:p>
                  </a:txBody>
                  <a:tcPr/>
                </a:tc>
                <a:tc>
                  <a:txBody>
                    <a:bodyPr/>
                    <a:lstStyle/>
                    <a:p>
                      <a:endParaRPr lang="hu-HU" sz="1600"/>
                    </a:p>
                  </a:txBody>
                  <a:tcPr/>
                </a:tc>
                <a:tc>
                  <a:txBody>
                    <a:bodyPr/>
                    <a:lstStyle/>
                    <a:p>
                      <a:endParaRPr lang="hu-HU" sz="1600" dirty="0"/>
                    </a:p>
                  </a:txBody>
                  <a:tcPr/>
                </a:tc>
                <a:extLst>
                  <a:ext uri="{0D108BD9-81ED-4DB2-BD59-A6C34878D82A}">
                    <a16:rowId xmlns:a16="http://schemas.microsoft.com/office/drawing/2014/main" val="4023178150"/>
                  </a:ext>
                </a:extLst>
              </a:tr>
            </a:tbl>
          </a:graphicData>
        </a:graphic>
      </p:graphicFrame>
      <p:sp>
        <p:nvSpPr>
          <p:cNvPr id="26" name="Freeform 31">
            <a:extLst>
              <a:ext uri="{FF2B5EF4-FFF2-40B4-BE49-F238E27FC236}">
                <a16:creationId xmlns:a16="http://schemas.microsoft.com/office/drawing/2014/main" id="{D218AD42-DA36-4FFC-8651-8B006304452C}"/>
              </a:ext>
            </a:extLst>
          </p:cNvPr>
          <p:cNvSpPr>
            <a:spLocks noChangeAspect="1" noEditPoints="1"/>
          </p:cNvSpPr>
          <p:nvPr>
            <p:custDataLst>
              <p:tags r:id="rId2"/>
            </p:custDataLst>
          </p:nvPr>
        </p:nvSpPr>
        <p:spPr bwMode="auto">
          <a:xfrm>
            <a:off x="2770150" y="3713719"/>
            <a:ext cx="630391" cy="576000"/>
          </a:xfrm>
          <a:custGeom>
            <a:avLst/>
            <a:gdLst>
              <a:gd name="T0" fmla="*/ 1746 w 2080"/>
              <a:gd name="T1" fmla="*/ 1384 h 1901"/>
              <a:gd name="T2" fmla="*/ 1626 w 2080"/>
              <a:gd name="T3" fmla="*/ 1677 h 1901"/>
              <a:gd name="T4" fmla="*/ 1332 w 2080"/>
              <a:gd name="T5" fmla="*/ 1878 h 1901"/>
              <a:gd name="T6" fmla="*/ 1264 w 2080"/>
              <a:gd name="T7" fmla="*/ 1901 h 1901"/>
              <a:gd name="T8" fmla="*/ 1281 w 2080"/>
              <a:gd name="T9" fmla="*/ 1830 h 1901"/>
              <a:gd name="T10" fmla="*/ 1271 w 2080"/>
              <a:gd name="T11" fmla="*/ 1665 h 1901"/>
              <a:gd name="T12" fmla="*/ 1040 w 2080"/>
              <a:gd name="T13" fmla="*/ 1600 h 1901"/>
              <a:gd name="T14" fmla="*/ 0 w 2080"/>
              <a:gd name="T15" fmla="*/ 800 h 1901"/>
              <a:gd name="T16" fmla="*/ 1040 w 2080"/>
              <a:gd name="T17" fmla="*/ 0 h 1901"/>
              <a:gd name="T18" fmla="*/ 2080 w 2080"/>
              <a:gd name="T19" fmla="*/ 798 h 1901"/>
              <a:gd name="T20" fmla="*/ 1746 w 2080"/>
              <a:gd name="T21" fmla="*/ 1384 h 1901"/>
              <a:gd name="T22" fmla="*/ 1000 w 2080"/>
              <a:gd name="T23" fmla="*/ 1040 h 1901"/>
              <a:gd name="T24" fmla="*/ 1080 w 2080"/>
              <a:gd name="T25" fmla="*/ 1040 h 1901"/>
              <a:gd name="T26" fmla="*/ 1080 w 2080"/>
              <a:gd name="T27" fmla="*/ 320 h 1901"/>
              <a:gd name="T28" fmla="*/ 1000 w 2080"/>
              <a:gd name="T29" fmla="*/ 320 h 1901"/>
              <a:gd name="T30" fmla="*/ 1000 w 2080"/>
              <a:gd name="T31" fmla="*/ 1040 h 1901"/>
              <a:gd name="T32" fmla="*/ 1000 w 2080"/>
              <a:gd name="T33" fmla="*/ 1200 h 1901"/>
              <a:gd name="T34" fmla="*/ 1000 w 2080"/>
              <a:gd name="T35" fmla="*/ 1280 h 1901"/>
              <a:gd name="T36" fmla="*/ 1080 w 2080"/>
              <a:gd name="T37" fmla="*/ 1280 h 1901"/>
              <a:gd name="T38" fmla="*/ 1080 w 2080"/>
              <a:gd name="T39" fmla="*/ 1200 h 1901"/>
              <a:gd name="T40" fmla="*/ 1000 w 2080"/>
              <a:gd name="T41" fmla="*/ 12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0" h="1901">
                <a:moveTo>
                  <a:pt x="1746" y="1384"/>
                </a:moveTo>
                <a:cubicBezTo>
                  <a:pt x="1740" y="1484"/>
                  <a:pt x="1698" y="1588"/>
                  <a:pt x="1626" y="1677"/>
                </a:cubicBezTo>
                <a:cubicBezTo>
                  <a:pt x="1556" y="1764"/>
                  <a:pt x="1456" y="1837"/>
                  <a:pt x="1332" y="1878"/>
                </a:cubicBezTo>
                <a:cubicBezTo>
                  <a:pt x="1264" y="1901"/>
                  <a:pt x="1264" y="1901"/>
                  <a:pt x="1264" y="1901"/>
                </a:cubicBezTo>
                <a:cubicBezTo>
                  <a:pt x="1281" y="1830"/>
                  <a:pt x="1281" y="1830"/>
                  <a:pt x="1281" y="1830"/>
                </a:cubicBezTo>
                <a:cubicBezTo>
                  <a:pt x="1298" y="1762"/>
                  <a:pt x="1301" y="1703"/>
                  <a:pt x="1271" y="1665"/>
                </a:cubicBezTo>
                <a:cubicBezTo>
                  <a:pt x="1239" y="1624"/>
                  <a:pt x="1169" y="1600"/>
                  <a:pt x="1040" y="1600"/>
                </a:cubicBezTo>
                <a:cubicBezTo>
                  <a:pt x="581" y="1600"/>
                  <a:pt x="0" y="1322"/>
                  <a:pt x="0" y="800"/>
                </a:cubicBezTo>
                <a:cubicBezTo>
                  <a:pt x="0" y="278"/>
                  <a:pt x="581" y="0"/>
                  <a:pt x="1040" y="0"/>
                </a:cubicBezTo>
                <a:cubicBezTo>
                  <a:pt x="1499" y="0"/>
                  <a:pt x="2080" y="275"/>
                  <a:pt x="2080" y="798"/>
                </a:cubicBezTo>
                <a:cubicBezTo>
                  <a:pt x="2080" y="1042"/>
                  <a:pt x="1940" y="1247"/>
                  <a:pt x="1746" y="1384"/>
                </a:cubicBezTo>
                <a:close/>
                <a:moveTo>
                  <a:pt x="1000" y="1040"/>
                </a:moveTo>
                <a:cubicBezTo>
                  <a:pt x="1080" y="1040"/>
                  <a:pt x="1080" y="1040"/>
                  <a:pt x="1080" y="1040"/>
                </a:cubicBezTo>
                <a:cubicBezTo>
                  <a:pt x="1080" y="320"/>
                  <a:pt x="1080" y="320"/>
                  <a:pt x="1080" y="320"/>
                </a:cubicBezTo>
                <a:cubicBezTo>
                  <a:pt x="1000" y="320"/>
                  <a:pt x="1000" y="320"/>
                  <a:pt x="1000" y="320"/>
                </a:cubicBezTo>
                <a:lnTo>
                  <a:pt x="1000" y="1040"/>
                </a:lnTo>
                <a:close/>
                <a:moveTo>
                  <a:pt x="1000" y="1200"/>
                </a:moveTo>
                <a:cubicBezTo>
                  <a:pt x="1000" y="1280"/>
                  <a:pt x="1000" y="1280"/>
                  <a:pt x="1000" y="1280"/>
                </a:cubicBezTo>
                <a:cubicBezTo>
                  <a:pt x="1080" y="1280"/>
                  <a:pt x="1080" y="1280"/>
                  <a:pt x="1080" y="1280"/>
                </a:cubicBezTo>
                <a:cubicBezTo>
                  <a:pt x="1080" y="1200"/>
                  <a:pt x="1080" y="1200"/>
                  <a:pt x="1080" y="1200"/>
                </a:cubicBezTo>
                <a:lnTo>
                  <a:pt x="1000" y="1200"/>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1333" noProof="1"/>
          </a:p>
        </p:txBody>
      </p:sp>
      <p:sp>
        <p:nvSpPr>
          <p:cNvPr id="28" name="Freeform 36">
            <a:extLst>
              <a:ext uri="{FF2B5EF4-FFF2-40B4-BE49-F238E27FC236}">
                <a16:creationId xmlns:a16="http://schemas.microsoft.com/office/drawing/2014/main" id="{99A31426-AF69-459D-B000-17916A8D34F5}"/>
              </a:ext>
            </a:extLst>
          </p:cNvPr>
          <p:cNvSpPr>
            <a:spLocks noChangeAspect="1" noEditPoints="1"/>
          </p:cNvSpPr>
          <p:nvPr>
            <p:custDataLst>
              <p:tags r:id="rId3"/>
            </p:custDataLst>
          </p:nvPr>
        </p:nvSpPr>
        <p:spPr bwMode="auto">
          <a:xfrm>
            <a:off x="4263025" y="3713719"/>
            <a:ext cx="630392" cy="576000"/>
          </a:xfrm>
          <a:custGeom>
            <a:avLst/>
            <a:gdLst>
              <a:gd name="T0" fmla="*/ 1746 w 2080"/>
              <a:gd name="T1" fmla="*/ 1384 h 1901"/>
              <a:gd name="T2" fmla="*/ 1626 w 2080"/>
              <a:gd name="T3" fmla="*/ 1677 h 1901"/>
              <a:gd name="T4" fmla="*/ 1332 w 2080"/>
              <a:gd name="T5" fmla="*/ 1878 h 1901"/>
              <a:gd name="T6" fmla="*/ 1264 w 2080"/>
              <a:gd name="T7" fmla="*/ 1901 h 1901"/>
              <a:gd name="T8" fmla="*/ 1281 w 2080"/>
              <a:gd name="T9" fmla="*/ 1830 h 1901"/>
              <a:gd name="T10" fmla="*/ 1271 w 2080"/>
              <a:gd name="T11" fmla="*/ 1665 h 1901"/>
              <a:gd name="T12" fmla="*/ 1040 w 2080"/>
              <a:gd name="T13" fmla="*/ 1600 h 1901"/>
              <a:gd name="T14" fmla="*/ 0 w 2080"/>
              <a:gd name="T15" fmla="*/ 800 h 1901"/>
              <a:gd name="T16" fmla="*/ 1040 w 2080"/>
              <a:gd name="T17" fmla="*/ 0 h 1901"/>
              <a:gd name="T18" fmla="*/ 2080 w 2080"/>
              <a:gd name="T19" fmla="*/ 798 h 1901"/>
              <a:gd name="T20" fmla="*/ 1746 w 2080"/>
              <a:gd name="T21" fmla="*/ 1384 h 1901"/>
              <a:gd name="T22" fmla="*/ 1036 w 2080"/>
              <a:gd name="T23" fmla="*/ 320 h 1901"/>
              <a:gd name="T24" fmla="*/ 720 w 2080"/>
              <a:gd name="T25" fmla="*/ 600 h 1901"/>
              <a:gd name="T26" fmla="*/ 800 w 2080"/>
              <a:gd name="T27" fmla="*/ 600 h 1901"/>
              <a:gd name="T28" fmla="*/ 1036 w 2080"/>
              <a:gd name="T29" fmla="*/ 400 h 1901"/>
              <a:gd name="T30" fmla="*/ 1280 w 2080"/>
              <a:gd name="T31" fmla="*/ 600 h 1901"/>
              <a:gd name="T32" fmla="*/ 1140 w 2080"/>
              <a:gd name="T33" fmla="*/ 787 h 1901"/>
              <a:gd name="T34" fmla="*/ 1000 w 2080"/>
              <a:gd name="T35" fmla="*/ 960 h 1901"/>
              <a:gd name="T36" fmla="*/ 1000 w 2080"/>
              <a:gd name="T37" fmla="*/ 1040 h 1901"/>
              <a:gd name="T38" fmla="*/ 1080 w 2080"/>
              <a:gd name="T39" fmla="*/ 1040 h 1901"/>
              <a:gd name="T40" fmla="*/ 1080 w 2080"/>
              <a:gd name="T41" fmla="*/ 960 h 1901"/>
              <a:gd name="T42" fmla="*/ 1178 w 2080"/>
              <a:gd name="T43" fmla="*/ 857 h 1901"/>
              <a:gd name="T44" fmla="*/ 1360 w 2080"/>
              <a:gd name="T45" fmla="*/ 600 h 1901"/>
              <a:gd name="T46" fmla="*/ 1036 w 2080"/>
              <a:gd name="T47" fmla="*/ 320 h 1901"/>
              <a:gd name="T48" fmla="*/ 1000 w 2080"/>
              <a:gd name="T49" fmla="*/ 1200 h 1901"/>
              <a:gd name="T50" fmla="*/ 1000 w 2080"/>
              <a:gd name="T51" fmla="*/ 1280 h 1901"/>
              <a:gd name="T52" fmla="*/ 1080 w 2080"/>
              <a:gd name="T53" fmla="*/ 1280 h 1901"/>
              <a:gd name="T54" fmla="*/ 1080 w 2080"/>
              <a:gd name="T55" fmla="*/ 1200 h 1901"/>
              <a:gd name="T56" fmla="*/ 1000 w 2080"/>
              <a:gd name="T57" fmla="*/ 12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0" h="1901">
                <a:moveTo>
                  <a:pt x="1746" y="1384"/>
                </a:moveTo>
                <a:cubicBezTo>
                  <a:pt x="1740" y="1484"/>
                  <a:pt x="1698" y="1588"/>
                  <a:pt x="1626" y="1677"/>
                </a:cubicBezTo>
                <a:cubicBezTo>
                  <a:pt x="1556" y="1764"/>
                  <a:pt x="1456" y="1837"/>
                  <a:pt x="1332" y="1878"/>
                </a:cubicBezTo>
                <a:cubicBezTo>
                  <a:pt x="1264" y="1901"/>
                  <a:pt x="1264" y="1901"/>
                  <a:pt x="1264" y="1901"/>
                </a:cubicBezTo>
                <a:cubicBezTo>
                  <a:pt x="1281" y="1830"/>
                  <a:pt x="1281" y="1830"/>
                  <a:pt x="1281" y="1830"/>
                </a:cubicBezTo>
                <a:cubicBezTo>
                  <a:pt x="1298" y="1762"/>
                  <a:pt x="1301" y="1703"/>
                  <a:pt x="1271" y="1665"/>
                </a:cubicBezTo>
                <a:cubicBezTo>
                  <a:pt x="1239" y="1624"/>
                  <a:pt x="1169" y="1600"/>
                  <a:pt x="1040" y="1600"/>
                </a:cubicBezTo>
                <a:cubicBezTo>
                  <a:pt x="581" y="1600"/>
                  <a:pt x="0" y="1322"/>
                  <a:pt x="0" y="800"/>
                </a:cubicBezTo>
                <a:cubicBezTo>
                  <a:pt x="0" y="278"/>
                  <a:pt x="581" y="0"/>
                  <a:pt x="1040" y="0"/>
                </a:cubicBezTo>
                <a:cubicBezTo>
                  <a:pt x="1499" y="0"/>
                  <a:pt x="2080" y="275"/>
                  <a:pt x="2080" y="798"/>
                </a:cubicBezTo>
                <a:cubicBezTo>
                  <a:pt x="2080" y="1042"/>
                  <a:pt x="1940" y="1247"/>
                  <a:pt x="1746" y="1384"/>
                </a:cubicBezTo>
                <a:close/>
                <a:moveTo>
                  <a:pt x="1036" y="320"/>
                </a:moveTo>
                <a:cubicBezTo>
                  <a:pt x="865" y="320"/>
                  <a:pt x="720" y="418"/>
                  <a:pt x="720" y="600"/>
                </a:cubicBezTo>
                <a:cubicBezTo>
                  <a:pt x="800" y="600"/>
                  <a:pt x="800" y="600"/>
                  <a:pt x="800" y="600"/>
                </a:cubicBezTo>
                <a:cubicBezTo>
                  <a:pt x="800" y="463"/>
                  <a:pt x="910" y="400"/>
                  <a:pt x="1036" y="400"/>
                </a:cubicBezTo>
                <a:cubicBezTo>
                  <a:pt x="1160" y="400"/>
                  <a:pt x="1280" y="458"/>
                  <a:pt x="1280" y="600"/>
                </a:cubicBezTo>
                <a:cubicBezTo>
                  <a:pt x="1280" y="709"/>
                  <a:pt x="1206" y="750"/>
                  <a:pt x="1140" y="787"/>
                </a:cubicBezTo>
                <a:cubicBezTo>
                  <a:pt x="1066" y="828"/>
                  <a:pt x="1000" y="865"/>
                  <a:pt x="1000" y="960"/>
                </a:cubicBezTo>
                <a:cubicBezTo>
                  <a:pt x="1000" y="1040"/>
                  <a:pt x="1000" y="1040"/>
                  <a:pt x="1000" y="1040"/>
                </a:cubicBezTo>
                <a:cubicBezTo>
                  <a:pt x="1080" y="1040"/>
                  <a:pt x="1080" y="1040"/>
                  <a:pt x="1080" y="1040"/>
                </a:cubicBezTo>
                <a:cubicBezTo>
                  <a:pt x="1080" y="960"/>
                  <a:pt x="1080" y="960"/>
                  <a:pt x="1080" y="960"/>
                </a:cubicBezTo>
                <a:cubicBezTo>
                  <a:pt x="1080" y="912"/>
                  <a:pt x="1127" y="885"/>
                  <a:pt x="1178" y="857"/>
                </a:cubicBezTo>
                <a:cubicBezTo>
                  <a:pt x="1264" y="809"/>
                  <a:pt x="1360" y="756"/>
                  <a:pt x="1360" y="600"/>
                </a:cubicBezTo>
                <a:cubicBezTo>
                  <a:pt x="1360" y="414"/>
                  <a:pt x="1207" y="320"/>
                  <a:pt x="1036" y="320"/>
                </a:cubicBezTo>
                <a:close/>
                <a:moveTo>
                  <a:pt x="1000" y="1200"/>
                </a:moveTo>
                <a:cubicBezTo>
                  <a:pt x="1000" y="1280"/>
                  <a:pt x="1000" y="1280"/>
                  <a:pt x="1000" y="1280"/>
                </a:cubicBezTo>
                <a:cubicBezTo>
                  <a:pt x="1080" y="1280"/>
                  <a:pt x="1080" y="1280"/>
                  <a:pt x="1080" y="1280"/>
                </a:cubicBezTo>
                <a:cubicBezTo>
                  <a:pt x="1080" y="1200"/>
                  <a:pt x="1080" y="1200"/>
                  <a:pt x="1080" y="1200"/>
                </a:cubicBezTo>
                <a:lnTo>
                  <a:pt x="1000" y="1200"/>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1333" noProof="1"/>
          </a:p>
        </p:txBody>
      </p:sp>
      <p:sp>
        <p:nvSpPr>
          <p:cNvPr id="29" name="Freeform 36">
            <a:extLst>
              <a:ext uri="{FF2B5EF4-FFF2-40B4-BE49-F238E27FC236}">
                <a16:creationId xmlns:a16="http://schemas.microsoft.com/office/drawing/2014/main" id="{655EBE14-740D-46DF-A9F4-47112868852C}"/>
              </a:ext>
            </a:extLst>
          </p:cNvPr>
          <p:cNvSpPr>
            <a:spLocks noChangeAspect="1" noEditPoints="1"/>
          </p:cNvSpPr>
          <p:nvPr>
            <p:custDataLst>
              <p:tags r:id="rId4"/>
            </p:custDataLst>
          </p:nvPr>
        </p:nvSpPr>
        <p:spPr bwMode="auto">
          <a:xfrm>
            <a:off x="2770150" y="4447156"/>
            <a:ext cx="630392" cy="576000"/>
          </a:xfrm>
          <a:custGeom>
            <a:avLst/>
            <a:gdLst>
              <a:gd name="T0" fmla="*/ 1746 w 2080"/>
              <a:gd name="T1" fmla="*/ 1384 h 1901"/>
              <a:gd name="T2" fmla="*/ 1626 w 2080"/>
              <a:gd name="T3" fmla="*/ 1677 h 1901"/>
              <a:gd name="T4" fmla="*/ 1332 w 2080"/>
              <a:gd name="T5" fmla="*/ 1878 h 1901"/>
              <a:gd name="T6" fmla="*/ 1264 w 2080"/>
              <a:gd name="T7" fmla="*/ 1901 h 1901"/>
              <a:gd name="T8" fmla="*/ 1281 w 2080"/>
              <a:gd name="T9" fmla="*/ 1830 h 1901"/>
              <a:gd name="T10" fmla="*/ 1271 w 2080"/>
              <a:gd name="T11" fmla="*/ 1665 h 1901"/>
              <a:gd name="T12" fmla="*/ 1040 w 2080"/>
              <a:gd name="T13" fmla="*/ 1600 h 1901"/>
              <a:gd name="T14" fmla="*/ 0 w 2080"/>
              <a:gd name="T15" fmla="*/ 800 h 1901"/>
              <a:gd name="T16" fmla="*/ 1040 w 2080"/>
              <a:gd name="T17" fmla="*/ 0 h 1901"/>
              <a:gd name="T18" fmla="*/ 2080 w 2080"/>
              <a:gd name="T19" fmla="*/ 798 h 1901"/>
              <a:gd name="T20" fmla="*/ 1746 w 2080"/>
              <a:gd name="T21" fmla="*/ 1384 h 1901"/>
              <a:gd name="T22" fmla="*/ 1036 w 2080"/>
              <a:gd name="T23" fmla="*/ 320 h 1901"/>
              <a:gd name="T24" fmla="*/ 720 w 2080"/>
              <a:gd name="T25" fmla="*/ 600 h 1901"/>
              <a:gd name="T26" fmla="*/ 800 w 2080"/>
              <a:gd name="T27" fmla="*/ 600 h 1901"/>
              <a:gd name="T28" fmla="*/ 1036 w 2080"/>
              <a:gd name="T29" fmla="*/ 400 h 1901"/>
              <a:gd name="T30" fmla="*/ 1280 w 2080"/>
              <a:gd name="T31" fmla="*/ 600 h 1901"/>
              <a:gd name="T32" fmla="*/ 1140 w 2080"/>
              <a:gd name="T33" fmla="*/ 787 h 1901"/>
              <a:gd name="T34" fmla="*/ 1000 w 2080"/>
              <a:gd name="T35" fmla="*/ 960 h 1901"/>
              <a:gd name="T36" fmla="*/ 1000 w 2080"/>
              <a:gd name="T37" fmla="*/ 1040 h 1901"/>
              <a:gd name="T38" fmla="*/ 1080 w 2080"/>
              <a:gd name="T39" fmla="*/ 1040 h 1901"/>
              <a:gd name="T40" fmla="*/ 1080 w 2080"/>
              <a:gd name="T41" fmla="*/ 960 h 1901"/>
              <a:gd name="T42" fmla="*/ 1178 w 2080"/>
              <a:gd name="T43" fmla="*/ 857 h 1901"/>
              <a:gd name="T44" fmla="*/ 1360 w 2080"/>
              <a:gd name="T45" fmla="*/ 600 h 1901"/>
              <a:gd name="T46" fmla="*/ 1036 w 2080"/>
              <a:gd name="T47" fmla="*/ 320 h 1901"/>
              <a:gd name="T48" fmla="*/ 1000 w 2080"/>
              <a:gd name="T49" fmla="*/ 1200 h 1901"/>
              <a:gd name="T50" fmla="*/ 1000 w 2080"/>
              <a:gd name="T51" fmla="*/ 1280 h 1901"/>
              <a:gd name="T52" fmla="*/ 1080 w 2080"/>
              <a:gd name="T53" fmla="*/ 1280 h 1901"/>
              <a:gd name="T54" fmla="*/ 1080 w 2080"/>
              <a:gd name="T55" fmla="*/ 1200 h 1901"/>
              <a:gd name="T56" fmla="*/ 1000 w 2080"/>
              <a:gd name="T57" fmla="*/ 12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0" h="1901">
                <a:moveTo>
                  <a:pt x="1746" y="1384"/>
                </a:moveTo>
                <a:cubicBezTo>
                  <a:pt x="1740" y="1484"/>
                  <a:pt x="1698" y="1588"/>
                  <a:pt x="1626" y="1677"/>
                </a:cubicBezTo>
                <a:cubicBezTo>
                  <a:pt x="1556" y="1764"/>
                  <a:pt x="1456" y="1837"/>
                  <a:pt x="1332" y="1878"/>
                </a:cubicBezTo>
                <a:cubicBezTo>
                  <a:pt x="1264" y="1901"/>
                  <a:pt x="1264" y="1901"/>
                  <a:pt x="1264" y="1901"/>
                </a:cubicBezTo>
                <a:cubicBezTo>
                  <a:pt x="1281" y="1830"/>
                  <a:pt x="1281" y="1830"/>
                  <a:pt x="1281" y="1830"/>
                </a:cubicBezTo>
                <a:cubicBezTo>
                  <a:pt x="1298" y="1762"/>
                  <a:pt x="1301" y="1703"/>
                  <a:pt x="1271" y="1665"/>
                </a:cubicBezTo>
                <a:cubicBezTo>
                  <a:pt x="1239" y="1624"/>
                  <a:pt x="1169" y="1600"/>
                  <a:pt x="1040" y="1600"/>
                </a:cubicBezTo>
                <a:cubicBezTo>
                  <a:pt x="581" y="1600"/>
                  <a:pt x="0" y="1322"/>
                  <a:pt x="0" y="800"/>
                </a:cubicBezTo>
                <a:cubicBezTo>
                  <a:pt x="0" y="278"/>
                  <a:pt x="581" y="0"/>
                  <a:pt x="1040" y="0"/>
                </a:cubicBezTo>
                <a:cubicBezTo>
                  <a:pt x="1499" y="0"/>
                  <a:pt x="2080" y="275"/>
                  <a:pt x="2080" y="798"/>
                </a:cubicBezTo>
                <a:cubicBezTo>
                  <a:pt x="2080" y="1042"/>
                  <a:pt x="1940" y="1247"/>
                  <a:pt x="1746" y="1384"/>
                </a:cubicBezTo>
                <a:close/>
                <a:moveTo>
                  <a:pt x="1036" y="320"/>
                </a:moveTo>
                <a:cubicBezTo>
                  <a:pt x="865" y="320"/>
                  <a:pt x="720" y="418"/>
                  <a:pt x="720" y="600"/>
                </a:cubicBezTo>
                <a:cubicBezTo>
                  <a:pt x="800" y="600"/>
                  <a:pt x="800" y="600"/>
                  <a:pt x="800" y="600"/>
                </a:cubicBezTo>
                <a:cubicBezTo>
                  <a:pt x="800" y="463"/>
                  <a:pt x="910" y="400"/>
                  <a:pt x="1036" y="400"/>
                </a:cubicBezTo>
                <a:cubicBezTo>
                  <a:pt x="1160" y="400"/>
                  <a:pt x="1280" y="458"/>
                  <a:pt x="1280" y="600"/>
                </a:cubicBezTo>
                <a:cubicBezTo>
                  <a:pt x="1280" y="709"/>
                  <a:pt x="1206" y="750"/>
                  <a:pt x="1140" y="787"/>
                </a:cubicBezTo>
                <a:cubicBezTo>
                  <a:pt x="1066" y="828"/>
                  <a:pt x="1000" y="865"/>
                  <a:pt x="1000" y="960"/>
                </a:cubicBezTo>
                <a:cubicBezTo>
                  <a:pt x="1000" y="1040"/>
                  <a:pt x="1000" y="1040"/>
                  <a:pt x="1000" y="1040"/>
                </a:cubicBezTo>
                <a:cubicBezTo>
                  <a:pt x="1080" y="1040"/>
                  <a:pt x="1080" y="1040"/>
                  <a:pt x="1080" y="1040"/>
                </a:cubicBezTo>
                <a:cubicBezTo>
                  <a:pt x="1080" y="960"/>
                  <a:pt x="1080" y="960"/>
                  <a:pt x="1080" y="960"/>
                </a:cubicBezTo>
                <a:cubicBezTo>
                  <a:pt x="1080" y="912"/>
                  <a:pt x="1127" y="885"/>
                  <a:pt x="1178" y="857"/>
                </a:cubicBezTo>
                <a:cubicBezTo>
                  <a:pt x="1264" y="809"/>
                  <a:pt x="1360" y="756"/>
                  <a:pt x="1360" y="600"/>
                </a:cubicBezTo>
                <a:cubicBezTo>
                  <a:pt x="1360" y="414"/>
                  <a:pt x="1207" y="320"/>
                  <a:pt x="1036" y="320"/>
                </a:cubicBezTo>
                <a:close/>
                <a:moveTo>
                  <a:pt x="1000" y="1200"/>
                </a:moveTo>
                <a:cubicBezTo>
                  <a:pt x="1000" y="1280"/>
                  <a:pt x="1000" y="1280"/>
                  <a:pt x="1000" y="1280"/>
                </a:cubicBezTo>
                <a:cubicBezTo>
                  <a:pt x="1080" y="1280"/>
                  <a:pt x="1080" y="1280"/>
                  <a:pt x="1080" y="1280"/>
                </a:cubicBezTo>
                <a:cubicBezTo>
                  <a:pt x="1080" y="1200"/>
                  <a:pt x="1080" y="1200"/>
                  <a:pt x="1080" y="1200"/>
                </a:cubicBezTo>
                <a:lnTo>
                  <a:pt x="1000" y="1200"/>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1333" noProof="1"/>
          </a:p>
        </p:txBody>
      </p:sp>
      <p:grpSp>
        <p:nvGrpSpPr>
          <p:cNvPr id="7" name="Group 6">
            <a:extLst>
              <a:ext uri="{FF2B5EF4-FFF2-40B4-BE49-F238E27FC236}">
                <a16:creationId xmlns:a16="http://schemas.microsoft.com/office/drawing/2014/main" id="{65566017-C29E-41D8-A2FC-8986689BCEC8}"/>
              </a:ext>
            </a:extLst>
          </p:cNvPr>
          <p:cNvGrpSpPr/>
          <p:nvPr/>
        </p:nvGrpSpPr>
        <p:grpSpPr>
          <a:xfrm>
            <a:off x="4106112" y="4408551"/>
            <a:ext cx="944217" cy="790765"/>
            <a:chOff x="4106112" y="4408551"/>
            <a:chExt cx="944217" cy="790765"/>
          </a:xfrm>
        </p:grpSpPr>
        <p:sp>
          <p:nvSpPr>
            <p:cNvPr id="30" name="Freeform 26">
              <a:extLst>
                <a:ext uri="{FF2B5EF4-FFF2-40B4-BE49-F238E27FC236}">
                  <a16:creationId xmlns:a16="http://schemas.microsoft.com/office/drawing/2014/main" id="{088B170C-C9C6-4244-AE78-AF1CA8CBE327}"/>
                </a:ext>
              </a:extLst>
            </p:cNvPr>
            <p:cNvSpPr>
              <a:spLocks noChangeAspect="1"/>
            </p:cNvSpPr>
            <p:nvPr>
              <p:custDataLst>
                <p:tags r:id="rId5"/>
              </p:custDataLst>
            </p:nvPr>
          </p:nvSpPr>
          <p:spPr bwMode="auto">
            <a:xfrm>
              <a:off x="4263025" y="4447156"/>
              <a:ext cx="630392" cy="576000"/>
            </a:xfrm>
            <a:custGeom>
              <a:avLst/>
              <a:gdLst>
                <a:gd name="T0" fmla="*/ 1746 w 2080"/>
                <a:gd name="T1" fmla="*/ 1384 h 1901"/>
                <a:gd name="T2" fmla="*/ 1626 w 2080"/>
                <a:gd name="T3" fmla="*/ 1677 h 1901"/>
                <a:gd name="T4" fmla="*/ 1332 w 2080"/>
                <a:gd name="T5" fmla="*/ 1878 h 1901"/>
                <a:gd name="T6" fmla="*/ 1264 w 2080"/>
                <a:gd name="T7" fmla="*/ 1901 h 1901"/>
                <a:gd name="T8" fmla="*/ 1281 w 2080"/>
                <a:gd name="T9" fmla="*/ 1830 h 1901"/>
                <a:gd name="T10" fmla="*/ 1271 w 2080"/>
                <a:gd name="T11" fmla="*/ 1665 h 1901"/>
                <a:gd name="T12" fmla="*/ 1040 w 2080"/>
                <a:gd name="T13" fmla="*/ 1600 h 1901"/>
                <a:gd name="T14" fmla="*/ 0 w 2080"/>
                <a:gd name="T15" fmla="*/ 800 h 1901"/>
                <a:gd name="T16" fmla="*/ 1040 w 2080"/>
                <a:gd name="T17" fmla="*/ 0 h 1901"/>
                <a:gd name="T18" fmla="*/ 2080 w 2080"/>
                <a:gd name="T19" fmla="*/ 798 h 1901"/>
                <a:gd name="T20" fmla="*/ 1746 w 2080"/>
                <a:gd name="T21" fmla="*/ 1384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0" h="1901">
                  <a:moveTo>
                    <a:pt x="1746" y="1384"/>
                  </a:moveTo>
                  <a:cubicBezTo>
                    <a:pt x="1740" y="1484"/>
                    <a:pt x="1698" y="1588"/>
                    <a:pt x="1626" y="1677"/>
                  </a:cubicBezTo>
                  <a:cubicBezTo>
                    <a:pt x="1556" y="1764"/>
                    <a:pt x="1456" y="1837"/>
                    <a:pt x="1332" y="1878"/>
                  </a:cubicBezTo>
                  <a:cubicBezTo>
                    <a:pt x="1264" y="1901"/>
                    <a:pt x="1264" y="1901"/>
                    <a:pt x="1264" y="1901"/>
                  </a:cubicBezTo>
                  <a:cubicBezTo>
                    <a:pt x="1281" y="1830"/>
                    <a:pt x="1281" y="1830"/>
                    <a:pt x="1281" y="1830"/>
                  </a:cubicBezTo>
                  <a:cubicBezTo>
                    <a:pt x="1298" y="1762"/>
                    <a:pt x="1301" y="1703"/>
                    <a:pt x="1271" y="1665"/>
                  </a:cubicBezTo>
                  <a:cubicBezTo>
                    <a:pt x="1239" y="1624"/>
                    <a:pt x="1169" y="1600"/>
                    <a:pt x="1040" y="1600"/>
                  </a:cubicBezTo>
                  <a:cubicBezTo>
                    <a:pt x="581" y="1600"/>
                    <a:pt x="0" y="1322"/>
                    <a:pt x="0" y="800"/>
                  </a:cubicBezTo>
                  <a:cubicBezTo>
                    <a:pt x="0" y="278"/>
                    <a:pt x="581" y="0"/>
                    <a:pt x="1040" y="0"/>
                  </a:cubicBezTo>
                  <a:cubicBezTo>
                    <a:pt x="1499" y="0"/>
                    <a:pt x="2080" y="275"/>
                    <a:pt x="2080" y="798"/>
                  </a:cubicBezTo>
                  <a:cubicBezTo>
                    <a:pt x="2080" y="1042"/>
                    <a:pt x="1940" y="1247"/>
                    <a:pt x="1746" y="1384"/>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1333" noProof="1"/>
            </a:p>
          </p:txBody>
        </p:sp>
        <p:sp>
          <p:nvSpPr>
            <p:cNvPr id="9" name="TextBox 8">
              <a:extLst>
                <a:ext uri="{FF2B5EF4-FFF2-40B4-BE49-F238E27FC236}">
                  <a16:creationId xmlns:a16="http://schemas.microsoft.com/office/drawing/2014/main" id="{00A22630-EEBD-4D3B-A513-0EC34E37BFF8}"/>
                </a:ext>
              </a:extLst>
            </p:cNvPr>
            <p:cNvSpPr txBox="1"/>
            <p:nvPr/>
          </p:nvSpPr>
          <p:spPr>
            <a:xfrm>
              <a:off x="4106112" y="4408551"/>
              <a:ext cx="944217" cy="790765"/>
            </a:xfrm>
            <a:prstGeom prst="rect">
              <a:avLst/>
            </a:prstGeom>
            <a:noFill/>
          </p:spPr>
          <p:txBody>
            <a:bodyPr wrap="square" lIns="0" tIns="0" rIns="0" bIns="0" rtlCol="0">
              <a:noAutofit/>
            </a:bodyPr>
            <a:lstStyle/>
            <a:p>
              <a:pPr algn="ctr">
                <a:lnSpc>
                  <a:spcPct val="125000"/>
                </a:lnSpc>
                <a:buClr>
                  <a:schemeClr val="tx2"/>
                </a:buClr>
              </a:pPr>
              <a:r>
                <a:rPr lang="hu-HU" sz="2800" dirty="0">
                  <a:solidFill>
                    <a:schemeClr val="bg1"/>
                  </a:solidFill>
                </a:rPr>
                <a:t>0</a:t>
              </a:r>
            </a:p>
          </p:txBody>
        </p:sp>
        <p:cxnSp>
          <p:nvCxnSpPr>
            <p:cNvPr id="5" name="Straight Connector 4">
              <a:extLst>
                <a:ext uri="{FF2B5EF4-FFF2-40B4-BE49-F238E27FC236}">
                  <a16:creationId xmlns:a16="http://schemas.microsoft.com/office/drawing/2014/main" id="{A4D6C87E-C3E3-42E6-8415-E13BDB20C3CC}"/>
                </a:ext>
              </a:extLst>
            </p:cNvPr>
            <p:cNvCxnSpPr/>
            <p:nvPr/>
          </p:nvCxnSpPr>
          <p:spPr>
            <a:xfrm flipH="1">
              <a:off x="4473678" y="4542503"/>
              <a:ext cx="196645" cy="255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917473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2-Dec-19</a:t>
            </a:fld>
            <a:endParaRPr lang="en-US" dirty="0"/>
          </a:p>
        </p:txBody>
      </p:sp>
      <p:sp>
        <p:nvSpPr>
          <p:cNvPr id="3" name="Footer Placeholder 2"/>
          <p:cNvSpPr>
            <a:spLocks noGrp="1"/>
          </p:cNvSpPr>
          <p:nvPr>
            <p:ph type="ftr" sz="quarter" idx="11"/>
          </p:nvPr>
        </p:nvSpPr>
        <p:spPr/>
        <p:txBody>
          <a:bodyPr/>
          <a:lstStyle/>
          <a:p>
            <a:r>
              <a:rPr lang="en-US"/>
              <a:t>Title of presentation (Insert / Header &amp; Footer / Apply to All)</a:t>
            </a:r>
            <a:endParaRPr lang="en-US" dirty="0"/>
          </a:p>
        </p:txBody>
      </p:sp>
      <p:sp>
        <p:nvSpPr>
          <p:cNvPr id="4" name="Slide Number Placeholder 3"/>
          <p:cNvSpPr>
            <a:spLocks noGrp="1"/>
          </p:cNvSpPr>
          <p:nvPr>
            <p:ph type="sldNum" sz="quarter" idx="12"/>
          </p:nvPr>
        </p:nvSpPr>
        <p:spPr/>
        <p:txBody>
          <a:bodyPr/>
          <a:lstStyle/>
          <a:p>
            <a:fld id="{8E3B25F7-8D1F-44B5-B485-EE3C438CFD7B}" type="slidenum">
              <a:rPr lang="en-US" smtClean="0"/>
              <a:pPr/>
              <a:t>4</a:t>
            </a:fld>
            <a:endParaRPr lang="en-US"/>
          </a:p>
        </p:txBody>
      </p:sp>
      <p:sp>
        <p:nvSpPr>
          <p:cNvPr id="5" name="Title 4"/>
          <p:cNvSpPr>
            <a:spLocks noGrp="1"/>
          </p:cNvSpPr>
          <p:nvPr>
            <p:ph type="ctrTitle"/>
          </p:nvPr>
        </p:nvSpPr>
        <p:spPr>
          <a:xfrm>
            <a:off x="324294" y="2310868"/>
            <a:ext cx="4154400" cy="2236264"/>
          </a:xfrm>
        </p:spPr>
        <p:txBody>
          <a:bodyPr anchor="ctr"/>
          <a:lstStyle/>
          <a:p>
            <a:r>
              <a:rPr lang="hu-HU" sz="4000" b="1" dirty="0"/>
              <a:t>1. A kutatás háttere</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2135991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r>
              <a:rPr lang="hu-HU" sz="1400" dirty="0"/>
              <a:t>Sokak szerint a piacon már így is volt áremelés, melyek leginkább a különféle indexeken keresztül valósultak meg. Az ilyen indirekt áremeléseket (melyeket leginkább a szezonindexekkel és a </a:t>
            </a:r>
            <a:r>
              <a:rPr lang="hu-HU" sz="1400" dirty="0" err="1"/>
              <a:t>szpothossz</a:t>
            </a:r>
            <a:r>
              <a:rPr lang="hu-HU" sz="1400" dirty="0"/>
              <a:t> indexekkel azonosít a piac) alapvetően jól fogadták a szereplők.</a:t>
            </a:r>
          </a:p>
          <a:p>
            <a:pPr>
              <a:lnSpc>
                <a:spcPct val="125000"/>
              </a:lnSpc>
              <a:buClr>
                <a:schemeClr val="tx2"/>
              </a:buClr>
            </a:pPr>
            <a:endParaRPr lang="hu-HU" sz="1400" dirty="0"/>
          </a:p>
          <a:p>
            <a:pPr>
              <a:lnSpc>
                <a:spcPct val="125000"/>
              </a:lnSpc>
              <a:buClr>
                <a:schemeClr val="tx2"/>
              </a:buClr>
            </a:pPr>
            <a:r>
              <a:rPr lang="hu-HU" sz="1400" dirty="0"/>
              <a:t>Ezek a továbbiakban is jó lehetőséget nyújtanak az árrendszer egyfajta differenciálásra és akár más jellegű indexek bevezetése is támogathatja az árszínvonal emelését.</a:t>
            </a:r>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Indirekt áremelés</a:t>
            </a: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11" name="Rectangle 10">
            <a:extLst>
              <a:ext uri="{FF2B5EF4-FFF2-40B4-BE49-F238E27FC236}">
                <a16:creationId xmlns:a16="http://schemas.microsoft.com/office/drawing/2014/main" id="{914D0C89-C420-4E24-81CA-DA3B3C9732C2}"/>
              </a:ext>
            </a:extLst>
          </p:cNvPr>
          <p:cNvSpPr/>
          <p:nvPr/>
        </p:nvSpPr>
        <p:spPr>
          <a:xfrm>
            <a:off x="7188200" y="1238846"/>
            <a:ext cx="5003800" cy="2190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2" name="Text Placeholder 1">
            <a:extLst>
              <a:ext uri="{FF2B5EF4-FFF2-40B4-BE49-F238E27FC236}">
                <a16:creationId xmlns:a16="http://schemas.microsoft.com/office/drawing/2014/main" id="{B1D39E2D-DDD9-4BE7-9743-EB4F405A5724}"/>
              </a:ext>
            </a:extLst>
          </p:cNvPr>
          <p:cNvSpPr txBox="1">
            <a:spLocks/>
          </p:cNvSpPr>
          <p:nvPr>
            <p:custDataLst>
              <p:tags r:id="rId1"/>
            </p:custDataLst>
          </p:nvPr>
        </p:nvSpPr>
        <p:spPr bwMode="gray">
          <a:xfrm>
            <a:off x="7350100" y="132357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„Ezért mondom, azok a technikák, amiket csinálnak, hogy a havi indexáremelés, spothossz index változtatás, </a:t>
            </a:r>
            <a:r>
              <a:rPr lang="hu-HU" sz="1200" i="1" dirty="0" err="1">
                <a:solidFill>
                  <a:srgbClr val="000000"/>
                </a:solidFill>
              </a:rPr>
              <a:t>ÁSzF</a:t>
            </a:r>
            <a:r>
              <a:rPr lang="hu-HU" sz="1200" i="1" dirty="0">
                <a:solidFill>
                  <a:srgbClr val="000000"/>
                </a:solidFill>
              </a:rPr>
              <a:t> változtatás, ezek mind olyan burkolt áremelések, amelyeket ennyire közvetlenül nem érez az ügyfél. ” </a:t>
            </a:r>
            <a:r>
              <a:rPr lang="hu-HU" sz="1200" dirty="0">
                <a:solidFill>
                  <a:srgbClr val="000000"/>
                </a:solidFill>
              </a:rPr>
              <a:t>(Ü14)</a:t>
            </a:r>
            <a:endParaRPr lang="en-US" sz="1200" dirty="0">
              <a:ea typeface="Arial" panose="020B0604020202020204" pitchFamily="34" charset="0"/>
            </a:endParaRPr>
          </a:p>
        </p:txBody>
      </p:sp>
      <p:pic>
        <p:nvPicPr>
          <p:cNvPr id="13" name="Picture 12">
            <a:extLst>
              <a:ext uri="{FF2B5EF4-FFF2-40B4-BE49-F238E27FC236}">
                <a16:creationId xmlns:a16="http://schemas.microsoft.com/office/drawing/2014/main" id="{5E774FD6-657B-4B32-A8B4-407C311CF341}"/>
              </a:ext>
            </a:extLst>
          </p:cNvPr>
          <p:cNvPicPr>
            <a:picLocks noChangeAspect="1"/>
          </p:cNvPicPr>
          <p:nvPr/>
        </p:nvPicPr>
        <p:blipFill rotWithShape="1">
          <a:blip r:embed="rId4">
            <a:extLst>
              <a:ext uri="{28A0092B-C50C-407E-A947-70E740481C1C}">
                <a14:useLocalDpi xmlns:a14="http://schemas.microsoft.com/office/drawing/2010/main" val="0"/>
              </a:ext>
            </a:extLst>
          </a:blip>
          <a:srcRect t="22783" b="17667"/>
          <a:stretch/>
        </p:blipFill>
        <p:spPr>
          <a:xfrm>
            <a:off x="699103" y="3913239"/>
            <a:ext cx="6089530" cy="2418735"/>
          </a:xfrm>
          <a:prstGeom prst="rect">
            <a:avLst/>
          </a:prstGeom>
        </p:spPr>
      </p:pic>
    </p:spTree>
    <p:extLst>
      <p:ext uri="{BB962C8B-B14F-4D97-AF65-F5344CB8AC3E}">
        <p14:creationId xmlns:p14="http://schemas.microsoft.com/office/powerpoint/2010/main" val="1914557921"/>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r>
              <a:rPr lang="hu-HU" sz="1400" dirty="0"/>
              <a:t>Főleg az ügynökségi szakemberek körében található olyan, aki szerint a televíziós áremelés:</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Azoknak, akik az áremelés mellett érvelnek, általában a következő az érvrendszere</a:t>
            </a:r>
          </a:p>
          <a:p>
            <a:pPr>
              <a:lnSpc>
                <a:spcPct val="125000"/>
              </a:lnSpc>
              <a:buClr>
                <a:schemeClr val="tx2"/>
              </a:buClr>
            </a:pPr>
            <a:endParaRPr lang="hu-HU" sz="1400" dirty="0"/>
          </a:p>
          <a:p>
            <a:pPr>
              <a:lnSpc>
                <a:spcPct val="125000"/>
              </a:lnSpc>
              <a:buClr>
                <a:schemeClr val="tx2"/>
              </a:buClr>
            </a:pPr>
            <a:r>
              <a:rPr lang="hu-HU" sz="1400" dirty="0"/>
              <a:t>	A televízió túl olcsó, ami annyi problémát okoz, ami már inkább 	hátrányos a piac összes szereplője számára (túlzsúfoltság, 	presztízs, </a:t>
            </a:r>
            <a:r>
              <a:rPr lang="hu-HU" sz="1400" dirty="0" err="1"/>
              <a:t>alulteljesülések</a:t>
            </a:r>
            <a:r>
              <a:rPr lang="hu-HU" sz="1400" dirty="0"/>
              <a:t>, stb.)</a:t>
            </a:r>
          </a:p>
          <a:p>
            <a:pPr>
              <a:lnSpc>
                <a:spcPct val="125000"/>
              </a:lnSpc>
              <a:buClr>
                <a:schemeClr val="tx2"/>
              </a:buClr>
            </a:pPr>
            <a:r>
              <a:rPr lang="hu-HU" sz="1400" dirty="0"/>
              <a:t>	</a:t>
            </a:r>
          </a:p>
          <a:p>
            <a:pPr>
              <a:lnSpc>
                <a:spcPct val="125000"/>
              </a:lnSpc>
              <a:buClr>
                <a:schemeClr val="tx2"/>
              </a:buClr>
            </a:pPr>
            <a:r>
              <a:rPr lang="hu-HU" sz="1400" dirty="0"/>
              <a:t>	Az áremelés minden piaci szereplőnek érdeke, mert megtisztítja a 	piacot mind a szereplők száma, mind a reklámmennyiség 	szempontjából.</a:t>
            </a:r>
          </a:p>
          <a:p>
            <a:pPr>
              <a:lnSpc>
                <a:spcPct val="125000"/>
              </a:lnSpc>
              <a:buClr>
                <a:schemeClr val="tx2"/>
              </a:buClr>
            </a:pPr>
            <a:endParaRPr lang="hu-HU" sz="1400" dirty="0"/>
          </a:p>
          <a:p>
            <a:pPr>
              <a:lnSpc>
                <a:spcPct val="125000"/>
              </a:lnSpc>
              <a:buClr>
                <a:schemeClr val="tx2"/>
              </a:buClr>
            </a:pPr>
            <a:r>
              <a:rPr lang="hu-HU" sz="1400" dirty="0"/>
              <a:t>	Ha egy GRP drágább is lesz, ugyanabból a büdzséből kevesebb 	GRP, de hasonló mennyiségű reklámfigyelem lesz vásárolható.</a:t>
            </a:r>
          </a:p>
          <a:p>
            <a:pPr>
              <a:lnSpc>
                <a:spcPct val="125000"/>
              </a:lnSpc>
              <a:buClr>
                <a:schemeClr val="tx2"/>
              </a:buClr>
            </a:pPr>
            <a:r>
              <a:rPr lang="hu-HU" sz="1400" dirty="0"/>
              <a:t>	</a:t>
            </a:r>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Áremelés</a:t>
            </a:r>
            <a:br>
              <a:rPr lang="hu-HU" sz="3600" dirty="0">
                <a:solidFill>
                  <a:schemeClr val="accent3">
                    <a:lumMod val="50000"/>
                  </a:schemeClr>
                </a:solidFill>
              </a:rPr>
            </a:br>
            <a:r>
              <a:rPr lang="hu-HU" sz="2000" dirty="0">
                <a:solidFill>
                  <a:schemeClr val="accent3">
                    <a:lumMod val="50000"/>
                  </a:schemeClr>
                </a:solidFill>
              </a:rPr>
              <a:t>Akik szerint megoldható…</a:t>
            </a: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32458A00-CEAB-41A0-B390-571FD9945834}"/>
              </a:ext>
            </a:extLst>
          </p:cNvPr>
          <p:cNvSpPr/>
          <p:nvPr/>
        </p:nvSpPr>
        <p:spPr>
          <a:xfrm>
            <a:off x="7188200" y="1238846"/>
            <a:ext cx="5003800" cy="5161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6" name="Text Placeholder 1">
            <a:extLst>
              <a:ext uri="{FF2B5EF4-FFF2-40B4-BE49-F238E27FC236}">
                <a16:creationId xmlns:a16="http://schemas.microsoft.com/office/drawing/2014/main" id="{13D39F68-B301-4AD4-9F73-B915552AEC5F}"/>
              </a:ext>
            </a:extLst>
          </p:cNvPr>
          <p:cNvSpPr txBox="1">
            <a:spLocks/>
          </p:cNvSpPr>
          <p:nvPr>
            <p:custDataLst>
              <p:tags r:id="rId1"/>
            </p:custDataLst>
          </p:nvPr>
        </p:nvSpPr>
        <p:spPr bwMode="gray">
          <a:xfrm>
            <a:off x="7391244" y="256921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„Alapvetően én évek óta harcolok bármilyen fronton, tévé kereskedelmi igazgatóknak is minden évben elmondom, hogy emeljenek árat. Az, hogy 5%-ot emelgetünk, nyugdíjba megyünk, mire elérjük azt a szintet, mire ennek értelme lesz. Korábban dől össze a piac, minthogy elérnék az áremeléssel azt a szintet, ami jótékony hatást váltana ki ebben az egészben. Ezt tudom üzenni a </a:t>
            </a:r>
            <a:r>
              <a:rPr lang="hu-HU" sz="1200" i="1" dirty="0" err="1">
                <a:solidFill>
                  <a:srgbClr val="000000"/>
                </a:solidFill>
              </a:rPr>
              <a:t>sales</a:t>
            </a:r>
            <a:r>
              <a:rPr lang="hu-HU" sz="1200" i="1" dirty="0">
                <a:solidFill>
                  <a:srgbClr val="000000"/>
                </a:solidFill>
              </a:rPr>
              <a:t> house-os döntéshozóknak, szorozzák meg kettővel, kezdjük úgy az évet, ez mindenkinek jobb lesz.” </a:t>
            </a:r>
            <a:r>
              <a:rPr lang="hu-HU" sz="1200" dirty="0">
                <a:solidFill>
                  <a:srgbClr val="000000"/>
                </a:solidFill>
              </a:rPr>
              <a:t>(Ü1)</a:t>
            </a:r>
            <a:endParaRPr lang="en-US" sz="1200" dirty="0">
              <a:ea typeface="Arial" panose="020B0604020202020204" pitchFamily="34" charset="0"/>
            </a:endParaRPr>
          </a:p>
        </p:txBody>
      </p:sp>
      <p:sp>
        <p:nvSpPr>
          <p:cNvPr id="7" name="Text Placeholder 1">
            <a:extLst>
              <a:ext uri="{FF2B5EF4-FFF2-40B4-BE49-F238E27FC236}">
                <a16:creationId xmlns:a16="http://schemas.microsoft.com/office/drawing/2014/main" id="{1F73CA6B-4299-492E-BF0B-6B331EB6278D}"/>
              </a:ext>
            </a:extLst>
          </p:cNvPr>
          <p:cNvSpPr txBox="1">
            <a:spLocks/>
          </p:cNvSpPr>
          <p:nvPr>
            <p:custDataLst>
              <p:tags r:id="rId2"/>
            </p:custDataLst>
          </p:nvPr>
        </p:nvSpPr>
        <p:spPr bwMode="gray">
          <a:xfrm>
            <a:off x="7391244" y="414822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„Látja, hogy a tévépiacon  belüli pénz egyre növekszik, ezért önmagától isi fel fogja vinni az árat, egyébként nem tudná azt a pénzmennyiséget a tévétársaság befogadni. Lemondani meg gondolom nem szeretne akkora pénzekről.” </a:t>
            </a:r>
            <a:r>
              <a:rPr lang="hu-HU" sz="1200" dirty="0">
                <a:solidFill>
                  <a:srgbClr val="000000"/>
                </a:solidFill>
              </a:rPr>
              <a:t>(Ü3)</a:t>
            </a:r>
            <a:endParaRPr lang="en-US" sz="1200" dirty="0">
              <a:ea typeface="Arial" panose="020B0604020202020204" pitchFamily="34" charset="0"/>
            </a:endParaRPr>
          </a:p>
        </p:txBody>
      </p:sp>
      <p:sp>
        <p:nvSpPr>
          <p:cNvPr id="8" name="Rechteck 55">
            <a:extLst>
              <a:ext uri="{FF2B5EF4-FFF2-40B4-BE49-F238E27FC236}">
                <a16:creationId xmlns:a16="http://schemas.microsoft.com/office/drawing/2014/main" id="{D3C20C96-B589-495E-84CF-40414BD5C4B5}"/>
              </a:ext>
            </a:extLst>
          </p:cNvPr>
          <p:cNvSpPr/>
          <p:nvPr>
            <p:custDataLst>
              <p:tags r:id="rId3"/>
            </p:custDataLst>
          </p:nvPr>
        </p:nvSpPr>
        <p:spPr bwMode="gray">
          <a:xfrm>
            <a:off x="731520" y="1893220"/>
            <a:ext cx="2733240" cy="743918"/>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447675"/>
            <a:r>
              <a:rPr lang="hu-HU" sz="1000" b="1" dirty="0">
                <a:solidFill>
                  <a:schemeClr val="accent3"/>
                </a:solidFill>
                <a:latin typeface="Arial" pitchFamily="34" charset="0"/>
                <a:cs typeface="Arial" pitchFamily="34" charset="0"/>
              </a:rPr>
              <a:t>SZÜKSÉGSZERŰ</a:t>
            </a:r>
          </a:p>
          <a:p>
            <a:pPr marL="447675"/>
            <a:r>
              <a:rPr lang="hu-HU" sz="1000" dirty="0">
                <a:solidFill>
                  <a:schemeClr val="accent3"/>
                </a:solidFill>
                <a:latin typeface="Arial" pitchFamily="34" charset="0"/>
                <a:cs typeface="Arial" pitchFamily="34" charset="0"/>
              </a:rPr>
              <a:t>Mert már gátja a „normális” kereskedésnek</a:t>
            </a:r>
            <a:endParaRPr lang="en-US" sz="1000" dirty="0">
              <a:solidFill>
                <a:schemeClr val="accent3"/>
              </a:solidFill>
              <a:latin typeface="Arial" pitchFamily="34" charset="0"/>
              <a:cs typeface="Arial" pitchFamily="34" charset="0"/>
            </a:endParaRPr>
          </a:p>
          <a:p>
            <a:pPr marL="447675"/>
            <a:endParaRPr lang="en-US" sz="1000" dirty="0">
              <a:solidFill>
                <a:schemeClr val="tx1"/>
              </a:solidFill>
              <a:latin typeface="Arial" pitchFamily="34" charset="0"/>
              <a:cs typeface="Arial" pitchFamily="34" charset="0"/>
            </a:endParaRPr>
          </a:p>
        </p:txBody>
      </p:sp>
      <p:grpSp>
        <p:nvGrpSpPr>
          <p:cNvPr id="9" name="Group 25">
            <a:extLst>
              <a:ext uri="{FF2B5EF4-FFF2-40B4-BE49-F238E27FC236}">
                <a16:creationId xmlns:a16="http://schemas.microsoft.com/office/drawing/2014/main" id="{A784C27C-9527-4CB3-A619-7BEACB2122BD}"/>
              </a:ext>
            </a:extLst>
          </p:cNvPr>
          <p:cNvGrpSpPr>
            <a:grpSpLocks noChangeAspect="1"/>
          </p:cNvGrpSpPr>
          <p:nvPr>
            <p:custDataLst>
              <p:tags r:id="rId4"/>
            </p:custDataLst>
          </p:nvPr>
        </p:nvGrpSpPr>
        <p:grpSpPr bwMode="gray">
          <a:xfrm>
            <a:off x="801408" y="2008388"/>
            <a:ext cx="365261" cy="309068"/>
            <a:chOff x="423" y="82"/>
            <a:chExt cx="4914" cy="4158"/>
          </a:xfrm>
          <a:solidFill>
            <a:schemeClr val="accent3"/>
          </a:solidFill>
        </p:grpSpPr>
        <p:sp>
          <p:nvSpPr>
            <p:cNvPr id="10" name="Freeform 26">
              <a:extLst>
                <a:ext uri="{FF2B5EF4-FFF2-40B4-BE49-F238E27FC236}">
                  <a16:creationId xmlns:a16="http://schemas.microsoft.com/office/drawing/2014/main" id="{E7436794-31D0-4765-82A1-765526FFBADF}"/>
                </a:ext>
              </a:extLst>
            </p:cNvPr>
            <p:cNvSpPr>
              <a:spLocks noEditPoints="1"/>
            </p:cNvSpPr>
            <p:nvPr/>
          </p:nvSpPr>
          <p:spPr bwMode="gray">
            <a:xfrm>
              <a:off x="423" y="82"/>
              <a:ext cx="4914" cy="3024"/>
            </a:xfrm>
            <a:custGeom>
              <a:avLst/>
              <a:gdLst>
                <a:gd name="T0" fmla="*/ 2080 w 2080"/>
                <a:gd name="T1" fmla="*/ 0 h 1280"/>
                <a:gd name="T2" fmla="*/ 2080 w 2080"/>
                <a:gd name="T3" fmla="*/ 1280 h 1280"/>
                <a:gd name="T4" fmla="*/ 1598 w 2080"/>
                <a:gd name="T5" fmla="*/ 1280 h 1280"/>
                <a:gd name="T6" fmla="*/ 1379 w 2080"/>
                <a:gd name="T7" fmla="*/ 895 h 1280"/>
                <a:gd name="T8" fmla="*/ 1440 w 2080"/>
                <a:gd name="T9" fmla="*/ 640 h 1280"/>
                <a:gd name="T10" fmla="*/ 1040 w 2080"/>
                <a:gd name="T11" fmla="*/ 160 h 1280"/>
                <a:gd name="T12" fmla="*/ 641 w 2080"/>
                <a:gd name="T13" fmla="*/ 600 h 1280"/>
                <a:gd name="T14" fmla="*/ 440 w 2080"/>
                <a:gd name="T15" fmla="*/ 560 h 1280"/>
                <a:gd name="T16" fmla="*/ 0 w 2080"/>
                <a:gd name="T17" fmla="*/ 803 h 1280"/>
                <a:gd name="T18" fmla="*/ 0 w 2080"/>
                <a:gd name="T19" fmla="*/ 0 h 1280"/>
                <a:gd name="T20" fmla="*/ 2080 w 2080"/>
                <a:gd name="T21" fmla="*/ 0 h 1280"/>
                <a:gd name="T22" fmla="*/ 1682 w 2080"/>
                <a:gd name="T23" fmla="*/ 80 h 1280"/>
                <a:gd name="T24" fmla="*/ 2000 w 2080"/>
                <a:gd name="T25" fmla="*/ 398 h 1280"/>
                <a:gd name="T26" fmla="*/ 2000 w 2080"/>
                <a:gd name="T27" fmla="*/ 80 h 1280"/>
                <a:gd name="T28" fmla="*/ 1682 w 2080"/>
                <a:gd name="T29" fmla="*/ 80 h 1280"/>
                <a:gd name="T30" fmla="*/ 2000 w 2080"/>
                <a:gd name="T31" fmla="*/ 882 h 1280"/>
                <a:gd name="T32" fmla="*/ 1682 w 2080"/>
                <a:gd name="T33" fmla="*/ 1200 h 1280"/>
                <a:gd name="T34" fmla="*/ 2000 w 2080"/>
                <a:gd name="T35" fmla="*/ 1200 h 1280"/>
                <a:gd name="T36" fmla="*/ 2000 w 2080"/>
                <a:gd name="T37" fmla="*/ 882 h 1280"/>
                <a:gd name="T38" fmla="*/ 80 w 2080"/>
                <a:gd name="T39" fmla="*/ 398 h 1280"/>
                <a:gd name="T40" fmla="*/ 398 w 2080"/>
                <a:gd name="T41" fmla="*/ 80 h 1280"/>
                <a:gd name="T42" fmla="*/ 80 w 2080"/>
                <a:gd name="T43" fmla="*/ 80 h 1280"/>
                <a:gd name="T44" fmla="*/ 80 w 2080"/>
                <a:gd name="T45" fmla="*/ 39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0" h="1280">
                  <a:moveTo>
                    <a:pt x="2080" y="0"/>
                  </a:moveTo>
                  <a:cubicBezTo>
                    <a:pt x="2080" y="1280"/>
                    <a:pt x="2080" y="1280"/>
                    <a:pt x="2080" y="1280"/>
                  </a:cubicBezTo>
                  <a:cubicBezTo>
                    <a:pt x="1598" y="1280"/>
                    <a:pt x="1598" y="1280"/>
                    <a:pt x="1598" y="1280"/>
                  </a:cubicBezTo>
                  <a:cubicBezTo>
                    <a:pt x="1586" y="1121"/>
                    <a:pt x="1502" y="982"/>
                    <a:pt x="1379" y="895"/>
                  </a:cubicBezTo>
                  <a:cubicBezTo>
                    <a:pt x="1418" y="821"/>
                    <a:pt x="1440" y="734"/>
                    <a:pt x="1440" y="640"/>
                  </a:cubicBezTo>
                  <a:cubicBezTo>
                    <a:pt x="1440" y="412"/>
                    <a:pt x="1290" y="160"/>
                    <a:pt x="1040" y="160"/>
                  </a:cubicBezTo>
                  <a:cubicBezTo>
                    <a:pt x="805" y="160"/>
                    <a:pt x="656" y="385"/>
                    <a:pt x="641" y="600"/>
                  </a:cubicBezTo>
                  <a:cubicBezTo>
                    <a:pt x="580" y="574"/>
                    <a:pt x="511" y="560"/>
                    <a:pt x="440" y="560"/>
                  </a:cubicBezTo>
                  <a:cubicBezTo>
                    <a:pt x="255" y="560"/>
                    <a:pt x="92" y="657"/>
                    <a:pt x="0" y="803"/>
                  </a:cubicBezTo>
                  <a:cubicBezTo>
                    <a:pt x="0" y="0"/>
                    <a:pt x="0" y="0"/>
                    <a:pt x="0" y="0"/>
                  </a:cubicBezTo>
                  <a:lnTo>
                    <a:pt x="2080" y="0"/>
                  </a:lnTo>
                  <a:close/>
                  <a:moveTo>
                    <a:pt x="1682" y="80"/>
                  </a:moveTo>
                  <a:cubicBezTo>
                    <a:pt x="1701" y="246"/>
                    <a:pt x="1834" y="379"/>
                    <a:pt x="2000" y="398"/>
                  </a:cubicBezTo>
                  <a:cubicBezTo>
                    <a:pt x="2000" y="80"/>
                    <a:pt x="2000" y="80"/>
                    <a:pt x="2000" y="80"/>
                  </a:cubicBezTo>
                  <a:lnTo>
                    <a:pt x="1682" y="80"/>
                  </a:lnTo>
                  <a:close/>
                  <a:moveTo>
                    <a:pt x="2000" y="882"/>
                  </a:moveTo>
                  <a:cubicBezTo>
                    <a:pt x="1834" y="901"/>
                    <a:pt x="1701" y="1034"/>
                    <a:pt x="1682" y="1200"/>
                  </a:cubicBezTo>
                  <a:cubicBezTo>
                    <a:pt x="2000" y="1200"/>
                    <a:pt x="2000" y="1200"/>
                    <a:pt x="2000" y="1200"/>
                  </a:cubicBezTo>
                  <a:lnTo>
                    <a:pt x="2000" y="882"/>
                  </a:lnTo>
                  <a:close/>
                  <a:moveTo>
                    <a:pt x="80" y="398"/>
                  </a:moveTo>
                  <a:cubicBezTo>
                    <a:pt x="246" y="379"/>
                    <a:pt x="379" y="246"/>
                    <a:pt x="398" y="80"/>
                  </a:cubicBezTo>
                  <a:cubicBezTo>
                    <a:pt x="80" y="80"/>
                    <a:pt x="80" y="80"/>
                    <a:pt x="80" y="80"/>
                  </a:cubicBezTo>
                  <a:lnTo>
                    <a:pt x="80" y="398"/>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11" name="Freeform 27">
              <a:extLst>
                <a:ext uri="{FF2B5EF4-FFF2-40B4-BE49-F238E27FC236}">
                  <a16:creationId xmlns:a16="http://schemas.microsoft.com/office/drawing/2014/main" id="{F2029865-56FE-4C3B-82CA-89859A0D16F2}"/>
                </a:ext>
              </a:extLst>
            </p:cNvPr>
            <p:cNvSpPr>
              <a:spLocks noEditPoints="1"/>
            </p:cNvSpPr>
            <p:nvPr/>
          </p:nvSpPr>
          <p:spPr bwMode="gray">
            <a:xfrm>
              <a:off x="423" y="1594"/>
              <a:ext cx="1949" cy="2079"/>
            </a:xfrm>
            <a:custGeom>
              <a:avLst/>
              <a:gdLst>
                <a:gd name="T0" fmla="*/ 400 w 825"/>
                <a:gd name="T1" fmla="*/ 640 h 880"/>
                <a:gd name="T2" fmla="*/ 480 w 825"/>
                <a:gd name="T3" fmla="*/ 640 h 880"/>
                <a:gd name="T4" fmla="*/ 480 w 825"/>
                <a:gd name="T5" fmla="*/ 280 h 880"/>
                <a:gd name="T6" fmla="*/ 360 w 825"/>
                <a:gd name="T7" fmla="*/ 280 h 880"/>
                <a:gd name="T8" fmla="*/ 360 w 825"/>
                <a:gd name="T9" fmla="*/ 360 h 880"/>
                <a:gd name="T10" fmla="*/ 400 w 825"/>
                <a:gd name="T11" fmla="*/ 360 h 880"/>
                <a:gd name="T12" fmla="*/ 400 w 825"/>
                <a:gd name="T13" fmla="*/ 640 h 880"/>
                <a:gd name="T14" fmla="*/ 440 w 825"/>
                <a:gd name="T15" fmla="*/ 0 h 880"/>
                <a:gd name="T16" fmla="*/ 825 w 825"/>
                <a:gd name="T17" fmla="*/ 227 h 880"/>
                <a:gd name="T18" fmla="*/ 712 w 825"/>
                <a:gd name="T19" fmla="*/ 312 h 880"/>
                <a:gd name="T20" fmla="*/ 560 w 825"/>
                <a:gd name="T21" fmla="*/ 680 h 880"/>
                <a:gd name="T22" fmla="*/ 590 w 825"/>
                <a:gd name="T23" fmla="*/ 854 h 880"/>
                <a:gd name="T24" fmla="*/ 440 w 825"/>
                <a:gd name="T25" fmla="*/ 880 h 880"/>
                <a:gd name="T26" fmla="*/ 0 w 825"/>
                <a:gd name="T27" fmla="*/ 440 h 880"/>
                <a:gd name="T28" fmla="*/ 440 w 825"/>
                <a:gd name="T29"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80">
                  <a:moveTo>
                    <a:pt x="400" y="640"/>
                  </a:moveTo>
                  <a:cubicBezTo>
                    <a:pt x="480" y="640"/>
                    <a:pt x="480" y="640"/>
                    <a:pt x="480" y="640"/>
                  </a:cubicBezTo>
                  <a:cubicBezTo>
                    <a:pt x="480" y="280"/>
                    <a:pt x="480" y="280"/>
                    <a:pt x="480" y="280"/>
                  </a:cubicBezTo>
                  <a:cubicBezTo>
                    <a:pt x="360" y="280"/>
                    <a:pt x="360" y="280"/>
                    <a:pt x="360" y="280"/>
                  </a:cubicBezTo>
                  <a:cubicBezTo>
                    <a:pt x="360" y="360"/>
                    <a:pt x="360" y="360"/>
                    <a:pt x="360" y="360"/>
                  </a:cubicBezTo>
                  <a:cubicBezTo>
                    <a:pt x="400" y="360"/>
                    <a:pt x="400" y="360"/>
                    <a:pt x="400" y="360"/>
                  </a:cubicBezTo>
                  <a:lnTo>
                    <a:pt x="400" y="640"/>
                  </a:lnTo>
                  <a:close/>
                  <a:moveTo>
                    <a:pt x="440" y="0"/>
                  </a:moveTo>
                  <a:cubicBezTo>
                    <a:pt x="600" y="0"/>
                    <a:pt x="748" y="87"/>
                    <a:pt x="825" y="227"/>
                  </a:cubicBezTo>
                  <a:cubicBezTo>
                    <a:pt x="784" y="250"/>
                    <a:pt x="746" y="279"/>
                    <a:pt x="712" y="312"/>
                  </a:cubicBezTo>
                  <a:cubicBezTo>
                    <a:pt x="618" y="406"/>
                    <a:pt x="560" y="536"/>
                    <a:pt x="560" y="680"/>
                  </a:cubicBezTo>
                  <a:cubicBezTo>
                    <a:pt x="560" y="741"/>
                    <a:pt x="570" y="800"/>
                    <a:pt x="590" y="854"/>
                  </a:cubicBezTo>
                  <a:cubicBezTo>
                    <a:pt x="543" y="871"/>
                    <a:pt x="492" y="880"/>
                    <a:pt x="440" y="880"/>
                  </a:cubicBezTo>
                  <a:cubicBezTo>
                    <a:pt x="197" y="880"/>
                    <a:pt x="0" y="683"/>
                    <a:pt x="0" y="440"/>
                  </a:cubicBezTo>
                  <a:cubicBezTo>
                    <a:pt x="0" y="197"/>
                    <a:pt x="197" y="0"/>
                    <a:pt x="44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12" name="Freeform 28">
              <a:extLst>
                <a:ext uri="{FF2B5EF4-FFF2-40B4-BE49-F238E27FC236}">
                  <a16:creationId xmlns:a16="http://schemas.microsoft.com/office/drawing/2014/main" id="{D8A85AD8-80A5-458D-9911-479436B26A6C}"/>
                </a:ext>
              </a:extLst>
            </p:cNvPr>
            <p:cNvSpPr>
              <a:spLocks noEditPoints="1"/>
            </p:cNvSpPr>
            <p:nvPr/>
          </p:nvSpPr>
          <p:spPr bwMode="gray">
            <a:xfrm>
              <a:off x="1935" y="2161"/>
              <a:ext cx="2079" cy="2079"/>
            </a:xfrm>
            <a:custGeom>
              <a:avLst/>
              <a:gdLst>
                <a:gd name="T0" fmla="*/ 400 w 880"/>
                <a:gd name="T1" fmla="*/ 640 h 880"/>
                <a:gd name="T2" fmla="*/ 480 w 880"/>
                <a:gd name="T3" fmla="*/ 640 h 880"/>
                <a:gd name="T4" fmla="*/ 480 w 880"/>
                <a:gd name="T5" fmla="*/ 280 h 880"/>
                <a:gd name="T6" fmla="*/ 360 w 880"/>
                <a:gd name="T7" fmla="*/ 280 h 880"/>
                <a:gd name="T8" fmla="*/ 360 w 880"/>
                <a:gd name="T9" fmla="*/ 360 h 880"/>
                <a:gd name="T10" fmla="*/ 400 w 880"/>
                <a:gd name="T11" fmla="*/ 360 h 880"/>
                <a:gd name="T12" fmla="*/ 400 w 880"/>
                <a:gd name="T13" fmla="*/ 640 h 880"/>
                <a:gd name="T14" fmla="*/ 440 w 880"/>
                <a:gd name="T15" fmla="*/ 0 h 880"/>
                <a:gd name="T16" fmla="*/ 880 w 880"/>
                <a:gd name="T17" fmla="*/ 440 h 880"/>
                <a:gd name="T18" fmla="*/ 440 w 880"/>
                <a:gd name="T19" fmla="*/ 880 h 880"/>
                <a:gd name="T20" fmla="*/ 0 w 880"/>
                <a:gd name="T21" fmla="*/ 440 h 880"/>
                <a:gd name="T22" fmla="*/ 440 w 880"/>
                <a:gd name="T23"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0" h="880">
                  <a:moveTo>
                    <a:pt x="400" y="640"/>
                  </a:moveTo>
                  <a:cubicBezTo>
                    <a:pt x="480" y="640"/>
                    <a:pt x="480" y="640"/>
                    <a:pt x="480" y="640"/>
                  </a:cubicBezTo>
                  <a:cubicBezTo>
                    <a:pt x="480" y="280"/>
                    <a:pt x="480" y="280"/>
                    <a:pt x="480" y="280"/>
                  </a:cubicBezTo>
                  <a:cubicBezTo>
                    <a:pt x="360" y="280"/>
                    <a:pt x="360" y="280"/>
                    <a:pt x="360" y="280"/>
                  </a:cubicBezTo>
                  <a:cubicBezTo>
                    <a:pt x="360" y="360"/>
                    <a:pt x="360" y="360"/>
                    <a:pt x="360" y="360"/>
                  </a:cubicBezTo>
                  <a:cubicBezTo>
                    <a:pt x="400" y="360"/>
                    <a:pt x="400" y="360"/>
                    <a:pt x="400" y="360"/>
                  </a:cubicBezTo>
                  <a:lnTo>
                    <a:pt x="400" y="640"/>
                  </a:lnTo>
                  <a:close/>
                  <a:moveTo>
                    <a:pt x="440" y="0"/>
                  </a:moveTo>
                  <a:cubicBezTo>
                    <a:pt x="683" y="0"/>
                    <a:pt x="880" y="197"/>
                    <a:pt x="880" y="440"/>
                  </a:cubicBezTo>
                  <a:cubicBezTo>
                    <a:pt x="880" y="683"/>
                    <a:pt x="683" y="880"/>
                    <a:pt x="440" y="880"/>
                  </a:cubicBezTo>
                  <a:cubicBezTo>
                    <a:pt x="197" y="880"/>
                    <a:pt x="0" y="683"/>
                    <a:pt x="0" y="440"/>
                  </a:cubicBezTo>
                  <a:cubicBezTo>
                    <a:pt x="0" y="197"/>
                    <a:pt x="197" y="0"/>
                    <a:pt x="44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grpSp>
      <p:sp>
        <p:nvSpPr>
          <p:cNvPr id="13" name="Rechteck 55">
            <a:extLst>
              <a:ext uri="{FF2B5EF4-FFF2-40B4-BE49-F238E27FC236}">
                <a16:creationId xmlns:a16="http://schemas.microsoft.com/office/drawing/2014/main" id="{301014CC-CC33-4DF7-809C-7806982DBBD9}"/>
              </a:ext>
            </a:extLst>
          </p:cNvPr>
          <p:cNvSpPr/>
          <p:nvPr>
            <p:custDataLst>
              <p:tags r:id="rId5"/>
            </p:custDataLst>
          </p:nvPr>
        </p:nvSpPr>
        <p:spPr bwMode="gray">
          <a:xfrm>
            <a:off x="3805630" y="1893220"/>
            <a:ext cx="2733240" cy="743918"/>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447675"/>
            <a:r>
              <a:rPr lang="hu-HU" sz="1000" b="1" dirty="0">
                <a:solidFill>
                  <a:schemeClr val="accent3"/>
                </a:solidFill>
                <a:latin typeface="Arial" pitchFamily="34" charset="0"/>
                <a:cs typeface="Arial" pitchFamily="34" charset="0"/>
              </a:rPr>
              <a:t>KIVITELEZHETŐ</a:t>
            </a:r>
            <a:endParaRPr lang="en-US" sz="1000" b="1" dirty="0">
              <a:solidFill>
                <a:schemeClr val="accent3"/>
              </a:solidFill>
              <a:latin typeface="Arial" pitchFamily="34" charset="0"/>
              <a:cs typeface="Arial" pitchFamily="34" charset="0"/>
            </a:endParaRPr>
          </a:p>
          <a:p>
            <a:pPr marL="447675"/>
            <a:r>
              <a:rPr lang="hu-HU" sz="1000" dirty="0">
                <a:solidFill>
                  <a:schemeClr val="tx1"/>
                </a:solidFill>
                <a:latin typeface="Arial" pitchFamily="34" charset="0"/>
                <a:cs typeface="Arial" pitchFamily="34" charset="0"/>
              </a:rPr>
              <a:t>Érvekkel is alátámasztható és a kevés szereplős kínálati piac miatt konzekvensen lebonyolítható</a:t>
            </a:r>
            <a:endParaRPr lang="en-US" sz="1000" dirty="0">
              <a:solidFill>
                <a:schemeClr val="tx1"/>
              </a:solidFill>
              <a:latin typeface="Arial" pitchFamily="34" charset="0"/>
              <a:cs typeface="Arial" pitchFamily="34" charset="0"/>
            </a:endParaRPr>
          </a:p>
        </p:txBody>
      </p:sp>
      <p:grpSp>
        <p:nvGrpSpPr>
          <p:cNvPr id="14" name="Group 25">
            <a:extLst>
              <a:ext uri="{FF2B5EF4-FFF2-40B4-BE49-F238E27FC236}">
                <a16:creationId xmlns:a16="http://schemas.microsoft.com/office/drawing/2014/main" id="{56BE2B56-CAB9-48A9-9367-15E898048387}"/>
              </a:ext>
            </a:extLst>
          </p:cNvPr>
          <p:cNvGrpSpPr>
            <a:grpSpLocks noChangeAspect="1"/>
          </p:cNvGrpSpPr>
          <p:nvPr>
            <p:custDataLst>
              <p:tags r:id="rId6"/>
            </p:custDataLst>
          </p:nvPr>
        </p:nvGrpSpPr>
        <p:grpSpPr bwMode="gray">
          <a:xfrm>
            <a:off x="3875518" y="2008387"/>
            <a:ext cx="365261" cy="309068"/>
            <a:chOff x="423" y="82"/>
            <a:chExt cx="4914" cy="4158"/>
          </a:xfrm>
          <a:solidFill>
            <a:schemeClr val="accent3"/>
          </a:solidFill>
        </p:grpSpPr>
        <p:sp>
          <p:nvSpPr>
            <p:cNvPr id="15" name="Freeform 26">
              <a:extLst>
                <a:ext uri="{FF2B5EF4-FFF2-40B4-BE49-F238E27FC236}">
                  <a16:creationId xmlns:a16="http://schemas.microsoft.com/office/drawing/2014/main" id="{616E1F8C-B8FE-4D0C-B203-0E8E240423F3}"/>
                </a:ext>
              </a:extLst>
            </p:cNvPr>
            <p:cNvSpPr>
              <a:spLocks noEditPoints="1"/>
            </p:cNvSpPr>
            <p:nvPr/>
          </p:nvSpPr>
          <p:spPr bwMode="gray">
            <a:xfrm>
              <a:off x="423" y="82"/>
              <a:ext cx="4914" cy="3024"/>
            </a:xfrm>
            <a:custGeom>
              <a:avLst/>
              <a:gdLst>
                <a:gd name="T0" fmla="*/ 2080 w 2080"/>
                <a:gd name="T1" fmla="*/ 0 h 1280"/>
                <a:gd name="T2" fmla="*/ 2080 w 2080"/>
                <a:gd name="T3" fmla="*/ 1280 h 1280"/>
                <a:gd name="T4" fmla="*/ 1598 w 2080"/>
                <a:gd name="T5" fmla="*/ 1280 h 1280"/>
                <a:gd name="T6" fmla="*/ 1379 w 2080"/>
                <a:gd name="T7" fmla="*/ 895 h 1280"/>
                <a:gd name="T8" fmla="*/ 1440 w 2080"/>
                <a:gd name="T9" fmla="*/ 640 h 1280"/>
                <a:gd name="T10" fmla="*/ 1040 w 2080"/>
                <a:gd name="T11" fmla="*/ 160 h 1280"/>
                <a:gd name="T12" fmla="*/ 641 w 2080"/>
                <a:gd name="T13" fmla="*/ 600 h 1280"/>
                <a:gd name="T14" fmla="*/ 440 w 2080"/>
                <a:gd name="T15" fmla="*/ 560 h 1280"/>
                <a:gd name="T16" fmla="*/ 0 w 2080"/>
                <a:gd name="T17" fmla="*/ 803 h 1280"/>
                <a:gd name="T18" fmla="*/ 0 w 2080"/>
                <a:gd name="T19" fmla="*/ 0 h 1280"/>
                <a:gd name="T20" fmla="*/ 2080 w 2080"/>
                <a:gd name="T21" fmla="*/ 0 h 1280"/>
                <a:gd name="T22" fmla="*/ 1682 w 2080"/>
                <a:gd name="T23" fmla="*/ 80 h 1280"/>
                <a:gd name="T24" fmla="*/ 2000 w 2080"/>
                <a:gd name="T25" fmla="*/ 398 h 1280"/>
                <a:gd name="T26" fmla="*/ 2000 w 2080"/>
                <a:gd name="T27" fmla="*/ 80 h 1280"/>
                <a:gd name="T28" fmla="*/ 1682 w 2080"/>
                <a:gd name="T29" fmla="*/ 80 h 1280"/>
                <a:gd name="T30" fmla="*/ 2000 w 2080"/>
                <a:gd name="T31" fmla="*/ 882 h 1280"/>
                <a:gd name="T32" fmla="*/ 1682 w 2080"/>
                <a:gd name="T33" fmla="*/ 1200 h 1280"/>
                <a:gd name="T34" fmla="*/ 2000 w 2080"/>
                <a:gd name="T35" fmla="*/ 1200 h 1280"/>
                <a:gd name="T36" fmla="*/ 2000 w 2080"/>
                <a:gd name="T37" fmla="*/ 882 h 1280"/>
                <a:gd name="T38" fmla="*/ 80 w 2080"/>
                <a:gd name="T39" fmla="*/ 398 h 1280"/>
                <a:gd name="T40" fmla="*/ 398 w 2080"/>
                <a:gd name="T41" fmla="*/ 80 h 1280"/>
                <a:gd name="T42" fmla="*/ 80 w 2080"/>
                <a:gd name="T43" fmla="*/ 80 h 1280"/>
                <a:gd name="T44" fmla="*/ 80 w 2080"/>
                <a:gd name="T45" fmla="*/ 39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0" h="1280">
                  <a:moveTo>
                    <a:pt x="2080" y="0"/>
                  </a:moveTo>
                  <a:cubicBezTo>
                    <a:pt x="2080" y="1280"/>
                    <a:pt x="2080" y="1280"/>
                    <a:pt x="2080" y="1280"/>
                  </a:cubicBezTo>
                  <a:cubicBezTo>
                    <a:pt x="1598" y="1280"/>
                    <a:pt x="1598" y="1280"/>
                    <a:pt x="1598" y="1280"/>
                  </a:cubicBezTo>
                  <a:cubicBezTo>
                    <a:pt x="1586" y="1121"/>
                    <a:pt x="1502" y="982"/>
                    <a:pt x="1379" y="895"/>
                  </a:cubicBezTo>
                  <a:cubicBezTo>
                    <a:pt x="1418" y="821"/>
                    <a:pt x="1440" y="734"/>
                    <a:pt x="1440" y="640"/>
                  </a:cubicBezTo>
                  <a:cubicBezTo>
                    <a:pt x="1440" y="412"/>
                    <a:pt x="1290" y="160"/>
                    <a:pt x="1040" y="160"/>
                  </a:cubicBezTo>
                  <a:cubicBezTo>
                    <a:pt x="805" y="160"/>
                    <a:pt x="656" y="385"/>
                    <a:pt x="641" y="600"/>
                  </a:cubicBezTo>
                  <a:cubicBezTo>
                    <a:pt x="580" y="574"/>
                    <a:pt x="511" y="560"/>
                    <a:pt x="440" y="560"/>
                  </a:cubicBezTo>
                  <a:cubicBezTo>
                    <a:pt x="255" y="560"/>
                    <a:pt x="92" y="657"/>
                    <a:pt x="0" y="803"/>
                  </a:cubicBezTo>
                  <a:cubicBezTo>
                    <a:pt x="0" y="0"/>
                    <a:pt x="0" y="0"/>
                    <a:pt x="0" y="0"/>
                  </a:cubicBezTo>
                  <a:lnTo>
                    <a:pt x="2080" y="0"/>
                  </a:lnTo>
                  <a:close/>
                  <a:moveTo>
                    <a:pt x="1682" y="80"/>
                  </a:moveTo>
                  <a:cubicBezTo>
                    <a:pt x="1701" y="246"/>
                    <a:pt x="1834" y="379"/>
                    <a:pt x="2000" y="398"/>
                  </a:cubicBezTo>
                  <a:cubicBezTo>
                    <a:pt x="2000" y="80"/>
                    <a:pt x="2000" y="80"/>
                    <a:pt x="2000" y="80"/>
                  </a:cubicBezTo>
                  <a:lnTo>
                    <a:pt x="1682" y="80"/>
                  </a:lnTo>
                  <a:close/>
                  <a:moveTo>
                    <a:pt x="2000" y="882"/>
                  </a:moveTo>
                  <a:cubicBezTo>
                    <a:pt x="1834" y="901"/>
                    <a:pt x="1701" y="1034"/>
                    <a:pt x="1682" y="1200"/>
                  </a:cubicBezTo>
                  <a:cubicBezTo>
                    <a:pt x="2000" y="1200"/>
                    <a:pt x="2000" y="1200"/>
                    <a:pt x="2000" y="1200"/>
                  </a:cubicBezTo>
                  <a:lnTo>
                    <a:pt x="2000" y="882"/>
                  </a:lnTo>
                  <a:close/>
                  <a:moveTo>
                    <a:pt x="80" y="398"/>
                  </a:moveTo>
                  <a:cubicBezTo>
                    <a:pt x="246" y="379"/>
                    <a:pt x="379" y="246"/>
                    <a:pt x="398" y="80"/>
                  </a:cubicBezTo>
                  <a:cubicBezTo>
                    <a:pt x="80" y="80"/>
                    <a:pt x="80" y="80"/>
                    <a:pt x="80" y="80"/>
                  </a:cubicBezTo>
                  <a:lnTo>
                    <a:pt x="80" y="398"/>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16" name="Freeform 27">
              <a:extLst>
                <a:ext uri="{FF2B5EF4-FFF2-40B4-BE49-F238E27FC236}">
                  <a16:creationId xmlns:a16="http://schemas.microsoft.com/office/drawing/2014/main" id="{8D1B2311-572E-4A93-A0DB-8E731E527191}"/>
                </a:ext>
              </a:extLst>
            </p:cNvPr>
            <p:cNvSpPr>
              <a:spLocks noEditPoints="1"/>
            </p:cNvSpPr>
            <p:nvPr/>
          </p:nvSpPr>
          <p:spPr bwMode="gray">
            <a:xfrm>
              <a:off x="423" y="1594"/>
              <a:ext cx="1949" cy="2079"/>
            </a:xfrm>
            <a:custGeom>
              <a:avLst/>
              <a:gdLst>
                <a:gd name="T0" fmla="*/ 400 w 825"/>
                <a:gd name="T1" fmla="*/ 640 h 880"/>
                <a:gd name="T2" fmla="*/ 480 w 825"/>
                <a:gd name="T3" fmla="*/ 640 h 880"/>
                <a:gd name="T4" fmla="*/ 480 w 825"/>
                <a:gd name="T5" fmla="*/ 280 h 880"/>
                <a:gd name="T6" fmla="*/ 360 w 825"/>
                <a:gd name="T7" fmla="*/ 280 h 880"/>
                <a:gd name="T8" fmla="*/ 360 w 825"/>
                <a:gd name="T9" fmla="*/ 360 h 880"/>
                <a:gd name="T10" fmla="*/ 400 w 825"/>
                <a:gd name="T11" fmla="*/ 360 h 880"/>
                <a:gd name="T12" fmla="*/ 400 w 825"/>
                <a:gd name="T13" fmla="*/ 640 h 880"/>
                <a:gd name="T14" fmla="*/ 440 w 825"/>
                <a:gd name="T15" fmla="*/ 0 h 880"/>
                <a:gd name="T16" fmla="*/ 825 w 825"/>
                <a:gd name="T17" fmla="*/ 227 h 880"/>
                <a:gd name="T18" fmla="*/ 712 w 825"/>
                <a:gd name="T19" fmla="*/ 312 h 880"/>
                <a:gd name="T20" fmla="*/ 560 w 825"/>
                <a:gd name="T21" fmla="*/ 680 h 880"/>
                <a:gd name="T22" fmla="*/ 590 w 825"/>
                <a:gd name="T23" fmla="*/ 854 h 880"/>
                <a:gd name="T24" fmla="*/ 440 w 825"/>
                <a:gd name="T25" fmla="*/ 880 h 880"/>
                <a:gd name="T26" fmla="*/ 0 w 825"/>
                <a:gd name="T27" fmla="*/ 440 h 880"/>
                <a:gd name="T28" fmla="*/ 440 w 825"/>
                <a:gd name="T29"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80">
                  <a:moveTo>
                    <a:pt x="400" y="640"/>
                  </a:moveTo>
                  <a:cubicBezTo>
                    <a:pt x="480" y="640"/>
                    <a:pt x="480" y="640"/>
                    <a:pt x="480" y="640"/>
                  </a:cubicBezTo>
                  <a:cubicBezTo>
                    <a:pt x="480" y="280"/>
                    <a:pt x="480" y="280"/>
                    <a:pt x="480" y="280"/>
                  </a:cubicBezTo>
                  <a:cubicBezTo>
                    <a:pt x="360" y="280"/>
                    <a:pt x="360" y="280"/>
                    <a:pt x="360" y="280"/>
                  </a:cubicBezTo>
                  <a:cubicBezTo>
                    <a:pt x="360" y="360"/>
                    <a:pt x="360" y="360"/>
                    <a:pt x="360" y="360"/>
                  </a:cubicBezTo>
                  <a:cubicBezTo>
                    <a:pt x="400" y="360"/>
                    <a:pt x="400" y="360"/>
                    <a:pt x="400" y="360"/>
                  </a:cubicBezTo>
                  <a:lnTo>
                    <a:pt x="400" y="640"/>
                  </a:lnTo>
                  <a:close/>
                  <a:moveTo>
                    <a:pt x="440" y="0"/>
                  </a:moveTo>
                  <a:cubicBezTo>
                    <a:pt x="600" y="0"/>
                    <a:pt x="748" y="87"/>
                    <a:pt x="825" y="227"/>
                  </a:cubicBezTo>
                  <a:cubicBezTo>
                    <a:pt x="784" y="250"/>
                    <a:pt x="746" y="279"/>
                    <a:pt x="712" y="312"/>
                  </a:cubicBezTo>
                  <a:cubicBezTo>
                    <a:pt x="618" y="406"/>
                    <a:pt x="560" y="536"/>
                    <a:pt x="560" y="680"/>
                  </a:cubicBezTo>
                  <a:cubicBezTo>
                    <a:pt x="560" y="741"/>
                    <a:pt x="570" y="800"/>
                    <a:pt x="590" y="854"/>
                  </a:cubicBezTo>
                  <a:cubicBezTo>
                    <a:pt x="543" y="871"/>
                    <a:pt x="492" y="880"/>
                    <a:pt x="440" y="880"/>
                  </a:cubicBezTo>
                  <a:cubicBezTo>
                    <a:pt x="197" y="880"/>
                    <a:pt x="0" y="683"/>
                    <a:pt x="0" y="440"/>
                  </a:cubicBezTo>
                  <a:cubicBezTo>
                    <a:pt x="0" y="197"/>
                    <a:pt x="197" y="0"/>
                    <a:pt x="44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17" name="Freeform 28">
              <a:extLst>
                <a:ext uri="{FF2B5EF4-FFF2-40B4-BE49-F238E27FC236}">
                  <a16:creationId xmlns:a16="http://schemas.microsoft.com/office/drawing/2014/main" id="{7292F9A2-BA4E-4382-A12F-FCF674FBCDF2}"/>
                </a:ext>
              </a:extLst>
            </p:cNvPr>
            <p:cNvSpPr>
              <a:spLocks noEditPoints="1"/>
            </p:cNvSpPr>
            <p:nvPr/>
          </p:nvSpPr>
          <p:spPr bwMode="gray">
            <a:xfrm>
              <a:off x="1935" y="2161"/>
              <a:ext cx="2079" cy="2079"/>
            </a:xfrm>
            <a:custGeom>
              <a:avLst/>
              <a:gdLst>
                <a:gd name="T0" fmla="*/ 400 w 880"/>
                <a:gd name="T1" fmla="*/ 640 h 880"/>
                <a:gd name="T2" fmla="*/ 480 w 880"/>
                <a:gd name="T3" fmla="*/ 640 h 880"/>
                <a:gd name="T4" fmla="*/ 480 w 880"/>
                <a:gd name="T5" fmla="*/ 280 h 880"/>
                <a:gd name="T6" fmla="*/ 360 w 880"/>
                <a:gd name="T7" fmla="*/ 280 h 880"/>
                <a:gd name="T8" fmla="*/ 360 w 880"/>
                <a:gd name="T9" fmla="*/ 360 h 880"/>
                <a:gd name="T10" fmla="*/ 400 w 880"/>
                <a:gd name="T11" fmla="*/ 360 h 880"/>
                <a:gd name="T12" fmla="*/ 400 w 880"/>
                <a:gd name="T13" fmla="*/ 640 h 880"/>
                <a:gd name="T14" fmla="*/ 440 w 880"/>
                <a:gd name="T15" fmla="*/ 0 h 880"/>
                <a:gd name="T16" fmla="*/ 880 w 880"/>
                <a:gd name="T17" fmla="*/ 440 h 880"/>
                <a:gd name="T18" fmla="*/ 440 w 880"/>
                <a:gd name="T19" fmla="*/ 880 h 880"/>
                <a:gd name="T20" fmla="*/ 0 w 880"/>
                <a:gd name="T21" fmla="*/ 440 h 880"/>
                <a:gd name="T22" fmla="*/ 440 w 880"/>
                <a:gd name="T23"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0" h="880">
                  <a:moveTo>
                    <a:pt x="400" y="640"/>
                  </a:moveTo>
                  <a:cubicBezTo>
                    <a:pt x="480" y="640"/>
                    <a:pt x="480" y="640"/>
                    <a:pt x="480" y="640"/>
                  </a:cubicBezTo>
                  <a:cubicBezTo>
                    <a:pt x="480" y="280"/>
                    <a:pt x="480" y="280"/>
                    <a:pt x="480" y="280"/>
                  </a:cubicBezTo>
                  <a:cubicBezTo>
                    <a:pt x="360" y="280"/>
                    <a:pt x="360" y="280"/>
                    <a:pt x="360" y="280"/>
                  </a:cubicBezTo>
                  <a:cubicBezTo>
                    <a:pt x="360" y="360"/>
                    <a:pt x="360" y="360"/>
                    <a:pt x="360" y="360"/>
                  </a:cubicBezTo>
                  <a:cubicBezTo>
                    <a:pt x="400" y="360"/>
                    <a:pt x="400" y="360"/>
                    <a:pt x="400" y="360"/>
                  </a:cubicBezTo>
                  <a:lnTo>
                    <a:pt x="400" y="640"/>
                  </a:lnTo>
                  <a:close/>
                  <a:moveTo>
                    <a:pt x="440" y="0"/>
                  </a:moveTo>
                  <a:cubicBezTo>
                    <a:pt x="683" y="0"/>
                    <a:pt x="880" y="197"/>
                    <a:pt x="880" y="440"/>
                  </a:cubicBezTo>
                  <a:cubicBezTo>
                    <a:pt x="880" y="683"/>
                    <a:pt x="683" y="880"/>
                    <a:pt x="440" y="880"/>
                  </a:cubicBezTo>
                  <a:cubicBezTo>
                    <a:pt x="197" y="880"/>
                    <a:pt x="0" y="683"/>
                    <a:pt x="0" y="440"/>
                  </a:cubicBezTo>
                  <a:cubicBezTo>
                    <a:pt x="0" y="197"/>
                    <a:pt x="197" y="0"/>
                    <a:pt x="44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grpSp>
      <p:sp>
        <p:nvSpPr>
          <p:cNvPr id="18" name="Text Placeholder 1">
            <a:extLst>
              <a:ext uri="{FF2B5EF4-FFF2-40B4-BE49-F238E27FC236}">
                <a16:creationId xmlns:a16="http://schemas.microsoft.com/office/drawing/2014/main" id="{09990FA0-DCFD-4E1D-9695-8CDAA98AD296}"/>
              </a:ext>
            </a:extLst>
          </p:cNvPr>
          <p:cNvSpPr txBox="1">
            <a:spLocks/>
          </p:cNvSpPr>
          <p:nvPr>
            <p:custDataLst>
              <p:tags r:id="rId7"/>
            </p:custDataLst>
          </p:nvPr>
        </p:nvSpPr>
        <p:spPr bwMode="gray">
          <a:xfrm>
            <a:off x="7391244" y="4986117"/>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„Még mindig a leghatékonyabban, legnagyobb tömegekhez szól, nagyon sok hirdető akarja itt megvalósítani a kereskedelmi céljait, tehát egy enyhe, de áremelés lenne a logikus” </a:t>
            </a:r>
            <a:r>
              <a:rPr lang="hu-HU" sz="1200" dirty="0">
                <a:solidFill>
                  <a:srgbClr val="000000"/>
                </a:solidFill>
              </a:rPr>
              <a:t>(Ü3)</a:t>
            </a:r>
            <a:endParaRPr lang="en-US" sz="1200" dirty="0">
              <a:ea typeface="Arial" panose="020B0604020202020204" pitchFamily="34" charset="0"/>
            </a:endParaRPr>
          </a:p>
        </p:txBody>
      </p:sp>
      <p:sp>
        <p:nvSpPr>
          <p:cNvPr id="19" name="Text Placeholder 1">
            <a:extLst>
              <a:ext uri="{FF2B5EF4-FFF2-40B4-BE49-F238E27FC236}">
                <a16:creationId xmlns:a16="http://schemas.microsoft.com/office/drawing/2014/main" id="{BB673ACE-3DAE-4975-9DE7-1303556F37B6}"/>
              </a:ext>
            </a:extLst>
          </p:cNvPr>
          <p:cNvSpPr txBox="1">
            <a:spLocks/>
          </p:cNvSpPr>
          <p:nvPr>
            <p:custDataLst>
              <p:tags r:id="rId8"/>
            </p:custDataLst>
          </p:nvPr>
        </p:nvSpPr>
        <p:spPr bwMode="gray">
          <a:xfrm>
            <a:off x="7391244" y="567347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„addig, amíg nem tud kitörni ebből a tévés piac, ebből az árszintből, bárhogy, addig nem fog tudni több pénzt felvenni. Ha mindenki felfelé menne, akkor nem lehetne mit csinálni. ” </a:t>
            </a:r>
            <a:r>
              <a:rPr lang="hu-HU" sz="1200" dirty="0">
                <a:solidFill>
                  <a:srgbClr val="000000"/>
                </a:solidFill>
              </a:rPr>
              <a:t>(Ü10)</a:t>
            </a:r>
            <a:endParaRPr lang="en-US" sz="1200" dirty="0">
              <a:ea typeface="Arial" panose="020B0604020202020204" pitchFamily="34" charset="0"/>
            </a:endParaRPr>
          </a:p>
        </p:txBody>
      </p:sp>
      <p:cxnSp>
        <p:nvCxnSpPr>
          <p:cNvPr id="20" name="Straight Arrow Connector 19">
            <a:extLst>
              <a:ext uri="{FF2B5EF4-FFF2-40B4-BE49-F238E27FC236}">
                <a16:creationId xmlns:a16="http://schemas.microsoft.com/office/drawing/2014/main" id="{127FB5CA-4E19-4A19-936C-640E9E0427EF}"/>
              </a:ext>
            </a:extLst>
          </p:cNvPr>
          <p:cNvCxnSpPr>
            <a:cxnSpLocks/>
          </p:cNvCxnSpPr>
          <p:nvPr/>
        </p:nvCxnSpPr>
        <p:spPr>
          <a:xfrm>
            <a:off x="801408" y="3504911"/>
            <a:ext cx="0" cy="2859786"/>
          </a:xfrm>
          <a:prstGeom prst="straightConnector1">
            <a:avLst/>
          </a:prstGeom>
          <a:ln w="114300">
            <a:solidFill>
              <a:srgbClr val="B3B5B6"/>
            </a:solidFill>
            <a:tailEnd type="non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0B6708-EE8C-489A-B7DA-C278169F4AE2}"/>
              </a:ext>
            </a:extLst>
          </p:cNvPr>
          <p:cNvSpPr/>
          <p:nvPr/>
        </p:nvSpPr>
        <p:spPr>
          <a:xfrm>
            <a:off x="721105" y="3648823"/>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cxnSp>
        <p:nvCxnSpPr>
          <p:cNvPr id="22" name="Straight Connector 21">
            <a:extLst>
              <a:ext uri="{FF2B5EF4-FFF2-40B4-BE49-F238E27FC236}">
                <a16:creationId xmlns:a16="http://schemas.microsoft.com/office/drawing/2014/main" id="{69BA66A3-28B0-4AC3-B4E4-1D61F13D569B}"/>
              </a:ext>
            </a:extLst>
          </p:cNvPr>
          <p:cNvCxnSpPr>
            <a:cxnSpLocks/>
          </p:cNvCxnSpPr>
          <p:nvPr/>
        </p:nvCxnSpPr>
        <p:spPr>
          <a:xfrm flipV="1">
            <a:off x="908715" y="3760283"/>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1C3F326-2CAB-45B3-8F31-66B717C10649}"/>
              </a:ext>
            </a:extLst>
          </p:cNvPr>
          <p:cNvSpPr/>
          <p:nvPr/>
        </p:nvSpPr>
        <p:spPr>
          <a:xfrm>
            <a:off x="717499" y="4709515"/>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cxnSp>
        <p:nvCxnSpPr>
          <p:cNvPr id="24" name="Straight Connector 23">
            <a:extLst>
              <a:ext uri="{FF2B5EF4-FFF2-40B4-BE49-F238E27FC236}">
                <a16:creationId xmlns:a16="http://schemas.microsoft.com/office/drawing/2014/main" id="{662C7EA3-C600-44E1-A265-AF7440D13128}"/>
              </a:ext>
            </a:extLst>
          </p:cNvPr>
          <p:cNvCxnSpPr>
            <a:cxnSpLocks/>
          </p:cNvCxnSpPr>
          <p:nvPr/>
        </p:nvCxnSpPr>
        <p:spPr>
          <a:xfrm flipV="1">
            <a:off x="879359" y="4799192"/>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B36155A-B584-43E3-B7ED-C58BB5C05F3C}"/>
              </a:ext>
            </a:extLst>
          </p:cNvPr>
          <p:cNvSpPr/>
          <p:nvPr/>
        </p:nvSpPr>
        <p:spPr>
          <a:xfrm>
            <a:off x="726457" y="5822234"/>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cxnSp>
        <p:nvCxnSpPr>
          <p:cNvPr id="28" name="Straight Connector 27">
            <a:extLst>
              <a:ext uri="{FF2B5EF4-FFF2-40B4-BE49-F238E27FC236}">
                <a16:creationId xmlns:a16="http://schemas.microsoft.com/office/drawing/2014/main" id="{E1B4FC4C-1B43-4A89-8796-F080F5E2002C}"/>
              </a:ext>
            </a:extLst>
          </p:cNvPr>
          <p:cNvCxnSpPr>
            <a:cxnSpLocks/>
          </p:cNvCxnSpPr>
          <p:nvPr/>
        </p:nvCxnSpPr>
        <p:spPr>
          <a:xfrm flipV="1">
            <a:off x="830239" y="5912234"/>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0AE32E99-6646-46D0-87CE-6F381E430C98}"/>
              </a:ext>
            </a:extLst>
          </p:cNvPr>
          <p:cNvSpPr txBox="1">
            <a:spLocks/>
          </p:cNvSpPr>
          <p:nvPr>
            <p:custDataLst>
              <p:tags r:id="rId9"/>
            </p:custDataLst>
          </p:nvPr>
        </p:nvSpPr>
        <p:spPr bwMode="gray">
          <a:xfrm>
            <a:off x="7391244" y="1284849"/>
            <a:ext cx="4680000" cy="49736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szakma ilyen szempontból a közgazdasági logikát követve egyetért abban, hogy elkerülhetetlen az áremelés.” </a:t>
            </a:r>
            <a:r>
              <a:rPr lang="hu-HU" sz="1200" dirty="0">
                <a:solidFill>
                  <a:srgbClr val="000000"/>
                </a:solidFill>
              </a:rPr>
              <a:t>(Ü15)</a:t>
            </a:r>
            <a:endParaRPr lang="en-US" sz="1200" dirty="0">
              <a:ea typeface="Arial" panose="020B0604020202020204" pitchFamily="34" charset="0"/>
            </a:endParaRPr>
          </a:p>
        </p:txBody>
      </p:sp>
      <p:sp>
        <p:nvSpPr>
          <p:cNvPr id="30" name="Text Placeholder 1">
            <a:extLst>
              <a:ext uri="{FF2B5EF4-FFF2-40B4-BE49-F238E27FC236}">
                <a16:creationId xmlns:a16="http://schemas.microsoft.com/office/drawing/2014/main" id="{47601159-7F75-4284-A474-91D83CE0D852}"/>
              </a:ext>
            </a:extLst>
          </p:cNvPr>
          <p:cNvSpPr txBox="1">
            <a:spLocks/>
          </p:cNvSpPr>
          <p:nvPr>
            <p:custDataLst>
              <p:tags r:id="rId10"/>
            </p:custDataLst>
          </p:nvPr>
        </p:nvSpPr>
        <p:spPr bwMode="gray">
          <a:xfrm>
            <a:off x="7391244" y="1689040"/>
            <a:ext cx="4680000" cy="3100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„Ez nem kérdés, az én fejemben, abszolút.” </a:t>
            </a:r>
            <a:r>
              <a:rPr lang="hu-HU" sz="1200" dirty="0">
                <a:solidFill>
                  <a:srgbClr val="000000"/>
                </a:solidFill>
              </a:rPr>
              <a:t>(H16)</a:t>
            </a:r>
            <a:endParaRPr lang="en-US" sz="1200" dirty="0">
              <a:ea typeface="Arial" panose="020B0604020202020204" pitchFamily="34" charset="0"/>
            </a:endParaRPr>
          </a:p>
        </p:txBody>
      </p:sp>
      <p:sp>
        <p:nvSpPr>
          <p:cNvPr id="31" name="Text Placeholder 1">
            <a:extLst>
              <a:ext uri="{FF2B5EF4-FFF2-40B4-BE49-F238E27FC236}">
                <a16:creationId xmlns:a16="http://schemas.microsoft.com/office/drawing/2014/main" id="{E973CB42-1FD3-4D7B-B3FB-FF12F263D508}"/>
              </a:ext>
            </a:extLst>
          </p:cNvPr>
          <p:cNvSpPr txBox="1">
            <a:spLocks/>
          </p:cNvSpPr>
          <p:nvPr>
            <p:custDataLst>
              <p:tags r:id="rId11"/>
            </p:custDataLst>
          </p:nvPr>
        </p:nvSpPr>
        <p:spPr bwMode="gray">
          <a:xfrm>
            <a:off x="7391244" y="1917409"/>
            <a:ext cx="4680000" cy="3100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„…és ez faramuci módon mindenkinek jobb lenne, a hirdetőknek is. Ők tűnnek azoknak, akiknek ez nem áll az érdekükben, de igazából az érdekükben áll.” </a:t>
            </a:r>
            <a:r>
              <a:rPr lang="hu-HU" sz="1200" dirty="0">
                <a:solidFill>
                  <a:srgbClr val="000000"/>
                </a:solidFill>
              </a:rPr>
              <a:t>(Ü20)</a:t>
            </a:r>
            <a:endParaRPr lang="en-US" sz="1200" dirty="0">
              <a:ea typeface="Arial" panose="020B0604020202020204" pitchFamily="34" charset="0"/>
            </a:endParaRPr>
          </a:p>
        </p:txBody>
      </p:sp>
    </p:spTree>
    <p:extLst>
      <p:ext uri="{BB962C8B-B14F-4D97-AF65-F5344CB8AC3E}">
        <p14:creationId xmlns:p14="http://schemas.microsoft.com/office/powerpoint/2010/main" val="2850210277"/>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A szakértők azon részének, akik támogatják az áremelést a véleménye, hogy amennyiben a televíziók az áremelésért cserébe azt tudják nyújtani, hogy kisebb lesz a reklámzaj, akkor az végül is egy korrekt ajánlat a piac számára.</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Nagyon veszélyes irány, ha a magasabb árszinten is marad a reklámzaj, mert ezt esetben az ügyfelek egyfajta nyerészkedésnek tekinthetik az áremelést.</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A válaszok alapján a piac inkább </a:t>
            </a:r>
            <a:r>
              <a:rPr lang="hu-HU" sz="1400" dirty="0" err="1"/>
              <a:t>árrugalmatlan</a:t>
            </a:r>
            <a:r>
              <a:rPr lang="hu-HU" sz="1400" dirty="0"/>
              <a:t> piac, azaz áremelés hatására a hirdetők – amennyire lehetséges – próbálnák fenntartani a hirdetési volument. Néhány hirdető esetében természetesen a költés csökkentésére, illetve a média-mix átstrukturálására is fel kellene készülni. </a:t>
            </a:r>
          </a:p>
          <a:p>
            <a:pPr>
              <a:lnSpc>
                <a:spcPct val="125000"/>
              </a:lnSpc>
              <a:buClr>
                <a:schemeClr val="tx2"/>
              </a:buClr>
            </a:pPr>
            <a:r>
              <a:rPr lang="hu-HU" sz="1400" dirty="0"/>
              <a:t>	</a:t>
            </a:r>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Áremelés</a:t>
            </a:r>
            <a:br>
              <a:rPr lang="hu-HU" sz="3600" dirty="0">
                <a:solidFill>
                  <a:schemeClr val="accent3">
                    <a:lumMod val="50000"/>
                  </a:schemeClr>
                </a:solidFill>
              </a:rPr>
            </a:br>
            <a:r>
              <a:rPr lang="hu-HU" sz="2000" dirty="0">
                <a:solidFill>
                  <a:schemeClr val="accent3">
                    <a:lumMod val="50000"/>
                  </a:schemeClr>
                </a:solidFill>
              </a:rPr>
              <a:t>Mi történne jelentősebb áremelés esetén?</a:t>
            </a: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32458A00-CEAB-41A0-B390-571FD9945834}"/>
              </a:ext>
            </a:extLst>
          </p:cNvPr>
          <p:cNvSpPr/>
          <p:nvPr/>
        </p:nvSpPr>
        <p:spPr>
          <a:xfrm>
            <a:off x="7188200" y="1238846"/>
            <a:ext cx="5003800" cy="5161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8" name="Text Placeholder 1">
            <a:extLst>
              <a:ext uri="{FF2B5EF4-FFF2-40B4-BE49-F238E27FC236}">
                <a16:creationId xmlns:a16="http://schemas.microsoft.com/office/drawing/2014/main" id="{09990FA0-DCFD-4E1D-9695-8CDAA98AD296}"/>
              </a:ext>
            </a:extLst>
          </p:cNvPr>
          <p:cNvSpPr txBox="1">
            <a:spLocks/>
          </p:cNvSpPr>
          <p:nvPr>
            <p:custDataLst>
              <p:tags r:id="rId1"/>
            </p:custDataLst>
          </p:nvPr>
        </p:nvSpPr>
        <p:spPr bwMode="gray">
          <a:xfrm>
            <a:off x="7391244" y="294553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„Ezt ott kell a tévéknek megfogni, hogy ezt már rendezze valamennyire, de ugyanakkor az </a:t>
            </a:r>
            <a:r>
              <a:rPr lang="hu-HU" sz="1200" i="1" dirty="0" err="1">
                <a:solidFill>
                  <a:srgbClr val="000000"/>
                </a:solidFill>
              </a:rPr>
              <a:t>árelőnye</a:t>
            </a:r>
            <a:r>
              <a:rPr lang="hu-HU" sz="1200" i="1" dirty="0">
                <a:solidFill>
                  <a:srgbClr val="000000"/>
                </a:solidFill>
              </a:rPr>
              <a:t> a többi médiumhoz meg megmaradjon, ezt a pontot kéne megtalálni.” </a:t>
            </a:r>
            <a:r>
              <a:rPr lang="hu-HU" sz="1200" dirty="0">
                <a:solidFill>
                  <a:srgbClr val="000000"/>
                </a:solidFill>
              </a:rPr>
              <a:t>(H4)</a:t>
            </a:r>
            <a:endParaRPr lang="en-US" sz="1200" dirty="0">
              <a:ea typeface="Arial" panose="020B0604020202020204" pitchFamily="34" charset="0"/>
            </a:endParaRPr>
          </a:p>
        </p:txBody>
      </p:sp>
      <p:sp>
        <p:nvSpPr>
          <p:cNvPr id="19" name="Text Placeholder 1">
            <a:extLst>
              <a:ext uri="{FF2B5EF4-FFF2-40B4-BE49-F238E27FC236}">
                <a16:creationId xmlns:a16="http://schemas.microsoft.com/office/drawing/2014/main" id="{BB673ACE-3DAE-4975-9DE7-1303556F37B6}"/>
              </a:ext>
            </a:extLst>
          </p:cNvPr>
          <p:cNvSpPr txBox="1">
            <a:spLocks/>
          </p:cNvSpPr>
          <p:nvPr>
            <p:custDataLst>
              <p:tags r:id="rId2"/>
            </p:custDataLst>
          </p:nvPr>
        </p:nvSpPr>
        <p:spPr bwMode="gray">
          <a:xfrm>
            <a:off x="7391244" y="357062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„Azt gondolom, hogy minden nagy cégnél, aki milliárdos költő a piacon, FMCG-ben, elektronikai szektorban, OTC-ben is akár, ha nagyon akarja, ki tudja gazdálkodni. Egy egészsége mértékű áremelést ki fog tudni gazdálkodni. ” </a:t>
            </a:r>
            <a:r>
              <a:rPr lang="hu-HU" sz="1200" dirty="0">
                <a:solidFill>
                  <a:srgbClr val="000000"/>
                </a:solidFill>
              </a:rPr>
              <a:t>(H16)</a:t>
            </a:r>
            <a:endParaRPr lang="en-US" sz="1200" dirty="0">
              <a:ea typeface="Arial" panose="020B0604020202020204" pitchFamily="34" charset="0"/>
            </a:endParaRPr>
          </a:p>
        </p:txBody>
      </p:sp>
      <p:sp>
        <p:nvSpPr>
          <p:cNvPr id="29" name="Text Placeholder 1">
            <a:extLst>
              <a:ext uri="{FF2B5EF4-FFF2-40B4-BE49-F238E27FC236}">
                <a16:creationId xmlns:a16="http://schemas.microsoft.com/office/drawing/2014/main" id="{0AE32E99-6646-46D0-87CE-6F381E430C98}"/>
              </a:ext>
            </a:extLst>
          </p:cNvPr>
          <p:cNvSpPr txBox="1">
            <a:spLocks/>
          </p:cNvSpPr>
          <p:nvPr>
            <p:custDataLst>
              <p:tags r:id="rId3"/>
            </p:custDataLst>
          </p:nvPr>
        </p:nvSpPr>
        <p:spPr bwMode="gray">
          <a:xfrm>
            <a:off x="7391244" y="1284849"/>
            <a:ext cx="4680000" cy="49736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 add el ugyanazt a k…a sok reklámpercet drágábban, ez nem lesz oké, mert azért be fog az is jönni a képbe, most ugyanazt kapom drágábban, azzal a hirdető kifejezetten rosszul fog járni. … itt az ajánlat úgy nézhet ki, hogy oké, csökkenni fog a percek száma, minőségibb lesz, egyszerűen kisebb lesz a reklámzaj” </a:t>
            </a:r>
            <a:r>
              <a:rPr lang="hu-HU" sz="1200" dirty="0">
                <a:solidFill>
                  <a:srgbClr val="000000"/>
                </a:solidFill>
              </a:rPr>
              <a:t>(Ü13)</a:t>
            </a:r>
            <a:endParaRPr lang="en-US" sz="1200" dirty="0">
              <a:ea typeface="Arial" panose="020B0604020202020204" pitchFamily="34" charset="0"/>
            </a:endParaRPr>
          </a:p>
        </p:txBody>
      </p:sp>
      <p:sp>
        <p:nvSpPr>
          <p:cNvPr id="33" name="Text Placeholder 1">
            <a:extLst>
              <a:ext uri="{FF2B5EF4-FFF2-40B4-BE49-F238E27FC236}">
                <a16:creationId xmlns:a16="http://schemas.microsoft.com/office/drawing/2014/main" id="{773EDA85-DC93-482C-BF71-573D4B525EEA}"/>
              </a:ext>
            </a:extLst>
          </p:cNvPr>
          <p:cNvSpPr txBox="1">
            <a:spLocks/>
          </p:cNvSpPr>
          <p:nvPr>
            <p:custDataLst>
              <p:tags r:id="rId4"/>
            </p:custDataLst>
          </p:nvPr>
        </p:nvSpPr>
        <p:spPr bwMode="gray">
          <a:xfrm>
            <a:off x="7391244" y="2296129"/>
            <a:ext cx="4680000" cy="49736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„Tehát megéri úgymond egy prémiumot fizetni azért, hogy annak a reklámnak jobb legyen a visszaidézése, vagy eredményesebb kampány legyen ilyen szempontból is.” </a:t>
            </a:r>
            <a:r>
              <a:rPr lang="hu-HU" sz="1200" dirty="0">
                <a:solidFill>
                  <a:srgbClr val="000000"/>
                </a:solidFill>
              </a:rPr>
              <a:t>(Ü15)</a:t>
            </a:r>
            <a:endParaRPr lang="en-US" sz="1200" dirty="0">
              <a:ea typeface="Arial" panose="020B0604020202020204" pitchFamily="34" charset="0"/>
            </a:endParaRPr>
          </a:p>
        </p:txBody>
      </p:sp>
      <p:grpSp>
        <p:nvGrpSpPr>
          <p:cNvPr id="34" name="Group 33">
            <a:extLst>
              <a:ext uri="{FF2B5EF4-FFF2-40B4-BE49-F238E27FC236}">
                <a16:creationId xmlns:a16="http://schemas.microsoft.com/office/drawing/2014/main" id="{DE1CFA9C-0C16-436A-99F0-B754BC879232}"/>
              </a:ext>
            </a:extLst>
          </p:cNvPr>
          <p:cNvGrpSpPr>
            <a:grpSpLocks noChangeAspect="1"/>
          </p:cNvGrpSpPr>
          <p:nvPr>
            <p:custDataLst>
              <p:tags r:id="rId5"/>
            </p:custDataLst>
          </p:nvPr>
        </p:nvGrpSpPr>
        <p:grpSpPr>
          <a:xfrm>
            <a:off x="731520" y="1508582"/>
            <a:ext cx="504000" cy="504000"/>
            <a:chOff x="325479" y="4236894"/>
            <a:chExt cx="720000" cy="720000"/>
          </a:xfrm>
          <a:solidFill>
            <a:schemeClr val="bg1"/>
          </a:solidFill>
        </p:grpSpPr>
        <p:sp>
          <p:nvSpPr>
            <p:cNvPr id="35" name="Rectangle 34">
              <a:extLst>
                <a:ext uri="{FF2B5EF4-FFF2-40B4-BE49-F238E27FC236}">
                  <a16:creationId xmlns:a16="http://schemas.microsoft.com/office/drawing/2014/main" id="{FC1B75D3-672B-4078-B21C-A1C0594C6BB1}"/>
                </a:ext>
              </a:extLst>
            </p:cNvPr>
            <p:cNvSpPr/>
            <p:nvPr/>
          </p:nvSpPr>
          <p:spPr bwMode="gray">
            <a:xfrm>
              <a:off x="325479" y="4236894"/>
              <a:ext cx="720000" cy="72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1333" dirty="0">
                <a:solidFill>
                  <a:schemeClr val="tx1"/>
                </a:solidFill>
                <a:latin typeface="Arial" pitchFamily="34" charset="0"/>
                <a:cs typeface="Arial" pitchFamily="34" charset="0"/>
              </a:endParaRPr>
            </a:p>
          </p:txBody>
        </p:sp>
        <p:grpSp>
          <p:nvGrpSpPr>
            <p:cNvPr id="36" name="Group 20">
              <a:extLst>
                <a:ext uri="{FF2B5EF4-FFF2-40B4-BE49-F238E27FC236}">
                  <a16:creationId xmlns:a16="http://schemas.microsoft.com/office/drawing/2014/main" id="{B99F3887-F955-4CAE-94B7-2BD281407334}"/>
                </a:ext>
              </a:extLst>
            </p:cNvPr>
            <p:cNvGrpSpPr>
              <a:grpSpLocks noChangeAspect="1"/>
            </p:cNvGrpSpPr>
            <p:nvPr/>
          </p:nvGrpSpPr>
          <p:grpSpPr bwMode="auto">
            <a:xfrm>
              <a:off x="436396" y="4428593"/>
              <a:ext cx="504000" cy="366189"/>
              <a:chOff x="246" y="266"/>
              <a:chExt cx="5270" cy="3829"/>
            </a:xfrm>
            <a:grpFill/>
          </p:grpSpPr>
          <p:sp>
            <p:nvSpPr>
              <p:cNvPr id="37" name="Freeform 21">
                <a:extLst>
                  <a:ext uri="{FF2B5EF4-FFF2-40B4-BE49-F238E27FC236}">
                    <a16:creationId xmlns:a16="http://schemas.microsoft.com/office/drawing/2014/main" id="{98FCE9D2-584D-4C44-AC75-1F9B318156FA}"/>
                  </a:ext>
                </a:extLst>
              </p:cNvPr>
              <p:cNvSpPr>
                <a:spLocks noEditPoints="1"/>
              </p:cNvSpPr>
              <p:nvPr/>
            </p:nvSpPr>
            <p:spPr bwMode="auto">
              <a:xfrm>
                <a:off x="1234" y="1055"/>
                <a:ext cx="3233" cy="3040"/>
              </a:xfrm>
              <a:custGeom>
                <a:avLst/>
                <a:gdLst>
                  <a:gd name="T0" fmla="*/ 464 w 1369"/>
                  <a:gd name="T1" fmla="*/ 54 h 1287"/>
                  <a:gd name="T2" fmla="*/ 444 w 1369"/>
                  <a:gd name="T3" fmla="*/ 91 h 1287"/>
                  <a:gd name="T4" fmla="*/ 230 w 1369"/>
                  <a:gd name="T5" fmla="*/ 479 h 1287"/>
                  <a:gd name="T6" fmla="*/ 691 w 1369"/>
                  <a:gd name="T7" fmla="*/ 496 h 1287"/>
                  <a:gd name="T8" fmla="*/ 947 w 1369"/>
                  <a:gd name="T9" fmla="*/ 572 h 1287"/>
                  <a:gd name="T10" fmla="*/ 1164 w 1369"/>
                  <a:gd name="T11" fmla="*/ 761 h 1287"/>
                  <a:gd name="T12" fmla="*/ 1350 w 1369"/>
                  <a:gd name="T13" fmla="*/ 742 h 1287"/>
                  <a:gd name="T14" fmla="*/ 1359 w 1369"/>
                  <a:gd name="T15" fmla="*/ 795 h 1287"/>
                  <a:gd name="T16" fmla="*/ 961 w 1369"/>
                  <a:gd name="T17" fmla="*/ 1219 h 1287"/>
                  <a:gd name="T18" fmla="*/ 620 w 1369"/>
                  <a:gd name="T19" fmla="*/ 1222 h 1287"/>
                  <a:gd name="T20" fmla="*/ 415 w 1369"/>
                  <a:gd name="T21" fmla="*/ 1027 h 1287"/>
                  <a:gd name="T22" fmla="*/ 340 w 1369"/>
                  <a:gd name="T23" fmla="*/ 954 h 1287"/>
                  <a:gd name="T24" fmla="*/ 332 w 1369"/>
                  <a:gd name="T25" fmla="*/ 946 h 1287"/>
                  <a:gd name="T26" fmla="*/ 257 w 1369"/>
                  <a:gd name="T27" fmla="*/ 866 h 1287"/>
                  <a:gd name="T28" fmla="*/ 194 w 1369"/>
                  <a:gd name="T29" fmla="*/ 729 h 1287"/>
                  <a:gd name="T30" fmla="*/ 157 w 1369"/>
                  <a:gd name="T31" fmla="*/ 673 h 1287"/>
                  <a:gd name="T32" fmla="*/ 103 w 1369"/>
                  <a:gd name="T33" fmla="*/ 624 h 1287"/>
                  <a:gd name="T34" fmla="*/ 95 w 1369"/>
                  <a:gd name="T35" fmla="*/ 618 h 1287"/>
                  <a:gd name="T36" fmla="*/ 94 w 1369"/>
                  <a:gd name="T37" fmla="*/ 617 h 1287"/>
                  <a:gd name="T38" fmla="*/ 0 w 1369"/>
                  <a:gd name="T39" fmla="*/ 542 h 1287"/>
                  <a:gd name="T40" fmla="*/ 394 w 1369"/>
                  <a:gd name="T41" fmla="*/ 0 h 1287"/>
                  <a:gd name="T42" fmla="*/ 1011 w 1369"/>
                  <a:gd name="T43" fmla="*/ 86 h 1287"/>
                  <a:gd name="T44" fmla="*/ 643 w 1369"/>
                  <a:gd name="T45" fmla="*/ 94 h 1287"/>
                  <a:gd name="T46" fmla="*/ 300 w 1369"/>
                  <a:gd name="T47" fmla="*/ 318 h 1287"/>
                  <a:gd name="T48" fmla="*/ 609 w 1369"/>
                  <a:gd name="T49" fmla="*/ 460 h 1287"/>
                  <a:gd name="T50" fmla="*/ 949 w 1369"/>
                  <a:gd name="T51" fmla="*/ 458 h 1287"/>
                  <a:gd name="T52" fmla="*/ 1294 w 1369"/>
                  <a:gd name="T53" fmla="*/ 578 h 1287"/>
                  <a:gd name="T54" fmla="*/ 1037 w 1369"/>
                  <a:gd name="T55" fmla="*/ 68 h 1287"/>
                  <a:gd name="T56" fmla="*/ 501 w 1369"/>
                  <a:gd name="T57" fmla="*/ 1251 h 1287"/>
                  <a:gd name="T58" fmla="*/ 81 w 1369"/>
                  <a:gd name="T59" fmla="*/ 926 h 1287"/>
                  <a:gd name="T60" fmla="*/ 41 w 1369"/>
                  <a:gd name="T61" fmla="*/ 677 h 1287"/>
                  <a:gd name="T62" fmla="*/ 120 w 1369"/>
                  <a:gd name="T63" fmla="*/ 758 h 1287"/>
                  <a:gd name="T64" fmla="*/ 277 w 1369"/>
                  <a:gd name="T65" fmla="*/ 100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9" h="1287">
                    <a:moveTo>
                      <a:pt x="394" y="0"/>
                    </a:moveTo>
                    <a:cubicBezTo>
                      <a:pt x="464" y="54"/>
                      <a:pt x="464" y="54"/>
                      <a:pt x="464" y="54"/>
                    </a:cubicBezTo>
                    <a:cubicBezTo>
                      <a:pt x="464" y="54"/>
                      <a:pt x="487" y="55"/>
                      <a:pt x="491" y="56"/>
                    </a:cubicBezTo>
                    <a:cubicBezTo>
                      <a:pt x="475" y="66"/>
                      <a:pt x="459" y="78"/>
                      <a:pt x="444" y="91"/>
                    </a:cubicBezTo>
                    <a:cubicBezTo>
                      <a:pt x="248" y="257"/>
                      <a:pt x="248" y="257"/>
                      <a:pt x="248" y="257"/>
                    </a:cubicBezTo>
                    <a:cubicBezTo>
                      <a:pt x="185" y="311"/>
                      <a:pt x="168" y="416"/>
                      <a:pt x="230" y="479"/>
                    </a:cubicBezTo>
                    <a:cubicBezTo>
                      <a:pt x="348" y="597"/>
                      <a:pt x="526" y="635"/>
                      <a:pt x="661" y="522"/>
                    </a:cubicBezTo>
                    <a:cubicBezTo>
                      <a:pt x="691" y="496"/>
                      <a:pt x="691" y="496"/>
                      <a:pt x="691" y="496"/>
                    </a:cubicBezTo>
                    <a:cubicBezTo>
                      <a:pt x="759" y="540"/>
                      <a:pt x="843" y="554"/>
                      <a:pt x="925" y="544"/>
                    </a:cubicBezTo>
                    <a:cubicBezTo>
                      <a:pt x="933" y="554"/>
                      <a:pt x="942" y="566"/>
                      <a:pt x="947" y="572"/>
                    </a:cubicBezTo>
                    <a:cubicBezTo>
                      <a:pt x="970" y="602"/>
                      <a:pt x="992" y="633"/>
                      <a:pt x="1018" y="661"/>
                    </a:cubicBezTo>
                    <a:cubicBezTo>
                      <a:pt x="1058" y="704"/>
                      <a:pt x="1106" y="743"/>
                      <a:pt x="1164" y="761"/>
                    </a:cubicBezTo>
                    <a:cubicBezTo>
                      <a:pt x="1210" y="774"/>
                      <a:pt x="1256" y="773"/>
                      <a:pt x="1301" y="758"/>
                    </a:cubicBezTo>
                    <a:cubicBezTo>
                      <a:pt x="1350" y="742"/>
                      <a:pt x="1350" y="742"/>
                      <a:pt x="1350" y="742"/>
                    </a:cubicBezTo>
                    <a:cubicBezTo>
                      <a:pt x="1351" y="734"/>
                      <a:pt x="1351" y="734"/>
                      <a:pt x="1351" y="734"/>
                    </a:cubicBezTo>
                    <a:cubicBezTo>
                      <a:pt x="1356" y="753"/>
                      <a:pt x="1359" y="774"/>
                      <a:pt x="1359" y="795"/>
                    </a:cubicBezTo>
                    <a:cubicBezTo>
                      <a:pt x="1359" y="848"/>
                      <a:pt x="1342" y="908"/>
                      <a:pt x="1299" y="942"/>
                    </a:cubicBezTo>
                    <a:cubicBezTo>
                      <a:pt x="1186" y="1035"/>
                      <a:pt x="1073" y="1127"/>
                      <a:pt x="961" y="1219"/>
                    </a:cubicBezTo>
                    <a:cubicBezTo>
                      <a:pt x="878" y="1287"/>
                      <a:pt x="710" y="1287"/>
                      <a:pt x="620" y="1222"/>
                    </a:cubicBezTo>
                    <a:cubicBezTo>
                      <a:pt x="620" y="1222"/>
                      <a:pt x="620" y="1222"/>
                      <a:pt x="620" y="1222"/>
                    </a:cubicBezTo>
                    <a:cubicBezTo>
                      <a:pt x="613" y="1218"/>
                      <a:pt x="607" y="1212"/>
                      <a:pt x="601" y="1207"/>
                    </a:cubicBezTo>
                    <a:cubicBezTo>
                      <a:pt x="415" y="1027"/>
                      <a:pt x="415" y="1027"/>
                      <a:pt x="415" y="1027"/>
                    </a:cubicBezTo>
                    <a:cubicBezTo>
                      <a:pt x="340" y="954"/>
                      <a:pt x="340" y="954"/>
                      <a:pt x="340" y="954"/>
                    </a:cubicBezTo>
                    <a:cubicBezTo>
                      <a:pt x="340" y="954"/>
                      <a:pt x="340" y="954"/>
                      <a:pt x="340" y="954"/>
                    </a:cubicBezTo>
                    <a:cubicBezTo>
                      <a:pt x="339" y="954"/>
                      <a:pt x="339" y="954"/>
                      <a:pt x="339" y="954"/>
                    </a:cubicBezTo>
                    <a:cubicBezTo>
                      <a:pt x="332" y="946"/>
                      <a:pt x="332" y="946"/>
                      <a:pt x="332" y="946"/>
                    </a:cubicBezTo>
                    <a:cubicBezTo>
                      <a:pt x="325" y="940"/>
                      <a:pt x="319" y="934"/>
                      <a:pt x="313" y="928"/>
                    </a:cubicBezTo>
                    <a:cubicBezTo>
                      <a:pt x="292" y="908"/>
                      <a:pt x="273" y="889"/>
                      <a:pt x="257" y="866"/>
                    </a:cubicBezTo>
                    <a:cubicBezTo>
                      <a:pt x="245" y="850"/>
                      <a:pt x="236" y="833"/>
                      <a:pt x="228" y="813"/>
                    </a:cubicBezTo>
                    <a:cubicBezTo>
                      <a:pt x="194" y="729"/>
                      <a:pt x="194" y="729"/>
                      <a:pt x="194" y="729"/>
                    </a:cubicBezTo>
                    <a:cubicBezTo>
                      <a:pt x="185" y="708"/>
                      <a:pt x="173" y="690"/>
                      <a:pt x="157" y="673"/>
                    </a:cubicBezTo>
                    <a:cubicBezTo>
                      <a:pt x="157" y="673"/>
                      <a:pt x="157" y="673"/>
                      <a:pt x="157" y="673"/>
                    </a:cubicBezTo>
                    <a:cubicBezTo>
                      <a:pt x="157" y="673"/>
                      <a:pt x="157" y="673"/>
                      <a:pt x="157" y="673"/>
                    </a:cubicBezTo>
                    <a:cubicBezTo>
                      <a:pt x="141" y="656"/>
                      <a:pt x="123" y="640"/>
                      <a:pt x="103" y="624"/>
                    </a:cubicBezTo>
                    <a:cubicBezTo>
                      <a:pt x="102" y="624"/>
                      <a:pt x="102" y="624"/>
                      <a:pt x="102" y="624"/>
                    </a:cubicBezTo>
                    <a:cubicBezTo>
                      <a:pt x="95" y="618"/>
                      <a:pt x="95" y="618"/>
                      <a:pt x="95" y="618"/>
                    </a:cubicBezTo>
                    <a:cubicBezTo>
                      <a:pt x="93" y="617"/>
                      <a:pt x="93" y="617"/>
                      <a:pt x="93" y="617"/>
                    </a:cubicBezTo>
                    <a:cubicBezTo>
                      <a:pt x="94" y="617"/>
                      <a:pt x="94" y="617"/>
                      <a:pt x="94" y="617"/>
                    </a:cubicBezTo>
                    <a:cubicBezTo>
                      <a:pt x="90" y="614"/>
                      <a:pt x="90" y="614"/>
                      <a:pt x="90" y="614"/>
                    </a:cubicBezTo>
                    <a:cubicBezTo>
                      <a:pt x="60" y="590"/>
                      <a:pt x="30" y="566"/>
                      <a:pt x="0" y="542"/>
                    </a:cubicBezTo>
                    <a:cubicBezTo>
                      <a:pt x="366" y="49"/>
                      <a:pt x="366" y="49"/>
                      <a:pt x="366" y="49"/>
                    </a:cubicBezTo>
                    <a:cubicBezTo>
                      <a:pt x="377" y="33"/>
                      <a:pt x="387" y="17"/>
                      <a:pt x="394" y="0"/>
                    </a:cubicBezTo>
                    <a:close/>
                    <a:moveTo>
                      <a:pt x="1037" y="68"/>
                    </a:moveTo>
                    <a:cubicBezTo>
                      <a:pt x="1011" y="86"/>
                      <a:pt x="1011" y="86"/>
                      <a:pt x="1011" y="86"/>
                    </a:cubicBezTo>
                    <a:cubicBezTo>
                      <a:pt x="987" y="102"/>
                      <a:pt x="965" y="117"/>
                      <a:pt x="937" y="115"/>
                    </a:cubicBezTo>
                    <a:cubicBezTo>
                      <a:pt x="643" y="94"/>
                      <a:pt x="643" y="94"/>
                      <a:pt x="643" y="94"/>
                    </a:cubicBezTo>
                    <a:cubicBezTo>
                      <a:pt x="588" y="90"/>
                      <a:pt x="541" y="114"/>
                      <a:pt x="496" y="152"/>
                    </a:cubicBezTo>
                    <a:cubicBezTo>
                      <a:pt x="300" y="318"/>
                      <a:pt x="300" y="318"/>
                      <a:pt x="300" y="318"/>
                    </a:cubicBezTo>
                    <a:cubicBezTo>
                      <a:pt x="271" y="342"/>
                      <a:pt x="259" y="394"/>
                      <a:pt x="287" y="422"/>
                    </a:cubicBezTo>
                    <a:cubicBezTo>
                      <a:pt x="392" y="528"/>
                      <a:pt x="522" y="534"/>
                      <a:pt x="609" y="460"/>
                    </a:cubicBezTo>
                    <a:cubicBezTo>
                      <a:pt x="691" y="391"/>
                      <a:pt x="691" y="391"/>
                      <a:pt x="691" y="391"/>
                    </a:cubicBezTo>
                    <a:cubicBezTo>
                      <a:pt x="749" y="458"/>
                      <a:pt x="847" y="482"/>
                      <a:pt x="949" y="458"/>
                    </a:cubicBezTo>
                    <a:cubicBezTo>
                      <a:pt x="1009" y="486"/>
                      <a:pt x="1109" y="738"/>
                      <a:pt x="1276" y="682"/>
                    </a:cubicBezTo>
                    <a:cubicBezTo>
                      <a:pt x="1280" y="648"/>
                      <a:pt x="1281" y="588"/>
                      <a:pt x="1294" y="578"/>
                    </a:cubicBezTo>
                    <a:cubicBezTo>
                      <a:pt x="1369" y="516"/>
                      <a:pt x="1369" y="516"/>
                      <a:pt x="1369" y="516"/>
                    </a:cubicBezTo>
                    <a:lnTo>
                      <a:pt x="1037" y="68"/>
                    </a:lnTo>
                    <a:close/>
                    <a:moveTo>
                      <a:pt x="531" y="1250"/>
                    </a:moveTo>
                    <a:cubicBezTo>
                      <a:pt x="521" y="1251"/>
                      <a:pt x="511" y="1251"/>
                      <a:pt x="501" y="1251"/>
                    </a:cubicBezTo>
                    <a:cubicBezTo>
                      <a:pt x="443" y="1250"/>
                      <a:pt x="385" y="1228"/>
                      <a:pt x="343" y="1187"/>
                    </a:cubicBezTo>
                    <a:cubicBezTo>
                      <a:pt x="81" y="926"/>
                      <a:pt x="81" y="926"/>
                      <a:pt x="81" y="926"/>
                    </a:cubicBezTo>
                    <a:cubicBezTo>
                      <a:pt x="33" y="878"/>
                      <a:pt x="9" y="829"/>
                      <a:pt x="9" y="778"/>
                    </a:cubicBezTo>
                    <a:cubicBezTo>
                      <a:pt x="9" y="744"/>
                      <a:pt x="20" y="710"/>
                      <a:pt x="41" y="677"/>
                    </a:cubicBezTo>
                    <a:cubicBezTo>
                      <a:pt x="49" y="684"/>
                      <a:pt x="42" y="678"/>
                      <a:pt x="46" y="681"/>
                    </a:cubicBezTo>
                    <a:cubicBezTo>
                      <a:pt x="75" y="704"/>
                      <a:pt x="109" y="730"/>
                      <a:pt x="120" y="758"/>
                    </a:cubicBezTo>
                    <a:cubicBezTo>
                      <a:pt x="154" y="843"/>
                      <a:pt x="154" y="843"/>
                      <a:pt x="154" y="843"/>
                    </a:cubicBezTo>
                    <a:cubicBezTo>
                      <a:pt x="183" y="915"/>
                      <a:pt x="227" y="957"/>
                      <a:pt x="277" y="1004"/>
                    </a:cubicBezTo>
                    <a:lnTo>
                      <a:pt x="531" y="1250"/>
                    </a:lnTo>
                    <a:close/>
                  </a:path>
                </a:pathLst>
              </a:custGeom>
              <a:solidFill>
                <a:srgbClr val="FFFFFF"/>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333"/>
              </a:p>
            </p:txBody>
          </p:sp>
          <p:sp>
            <p:nvSpPr>
              <p:cNvPr id="38" name="Freeform 22">
                <a:extLst>
                  <a:ext uri="{FF2B5EF4-FFF2-40B4-BE49-F238E27FC236}">
                    <a16:creationId xmlns:a16="http://schemas.microsoft.com/office/drawing/2014/main" id="{4757A3E6-7A48-4DAB-87E5-0DD17F8A58B0}"/>
                  </a:ext>
                </a:extLst>
              </p:cNvPr>
              <p:cNvSpPr>
                <a:spLocks noEditPoints="1"/>
              </p:cNvSpPr>
              <p:nvPr/>
            </p:nvSpPr>
            <p:spPr bwMode="auto">
              <a:xfrm>
                <a:off x="246" y="266"/>
                <a:ext cx="5270" cy="2204"/>
              </a:xfrm>
              <a:custGeom>
                <a:avLst/>
                <a:gdLst>
                  <a:gd name="T0" fmla="*/ 0 w 2231"/>
                  <a:gd name="T1" fmla="*/ 794 h 933"/>
                  <a:gd name="T2" fmla="*/ 91 w 2231"/>
                  <a:gd name="T3" fmla="*/ 862 h 933"/>
                  <a:gd name="T4" fmla="*/ 359 w 2231"/>
                  <a:gd name="T5" fmla="*/ 822 h 933"/>
                  <a:gd name="T6" fmla="*/ 720 w 2231"/>
                  <a:gd name="T7" fmla="*/ 335 h 933"/>
                  <a:gd name="T8" fmla="*/ 680 w 2231"/>
                  <a:gd name="T9" fmla="*/ 68 h 933"/>
                  <a:gd name="T10" fmla="*/ 589 w 2231"/>
                  <a:gd name="T11" fmla="*/ 0 h 933"/>
                  <a:gd name="T12" fmla="*/ 0 w 2231"/>
                  <a:gd name="T13" fmla="*/ 794 h 933"/>
                  <a:gd name="T14" fmla="*/ 2231 w 2231"/>
                  <a:gd name="T15" fmla="*/ 802 h 933"/>
                  <a:gd name="T16" fmla="*/ 2139 w 2231"/>
                  <a:gd name="T17" fmla="*/ 870 h 933"/>
                  <a:gd name="T18" fmla="*/ 1872 w 2231"/>
                  <a:gd name="T19" fmla="*/ 830 h 933"/>
                  <a:gd name="T20" fmla="*/ 1511 w 2231"/>
                  <a:gd name="T21" fmla="*/ 344 h 933"/>
                  <a:gd name="T22" fmla="*/ 1551 w 2231"/>
                  <a:gd name="T23" fmla="*/ 76 h 933"/>
                  <a:gd name="T24" fmla="*/ 1642 w 2231"/>
                  <a:gd name="T25" fmla="*/ 8 h 933"/>
                  <a:gd name="T26" fmla="*/ 2231 w 2231"/>
                  <a:gd name="T27" fmla="*/ 80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1" h="933">
                    <a:moveTo>
                      <a:pt x="0" y="794"/>
                    </a:moveTo>
                    <a:cubicBezTo>
                      <a:pt x="91" y="862"/>
                      <a:pt x="91" y="862"/>
                      <a:pt x="91" y="862"/>
                    </a:cubicBezTo>
                    <a:cubicBezTo>
                      <a:pt x="176" y="925"/>
                      <a:pt x="296" y="907"/>
                      <a:pt x="359" y="822"/>
                    </a:cubicBezTo>
                    <a:cubicBezTo>
                      <a:pt x="720" y="335"/>
                      <a:pt x="720" y="335"/>
                      <a:pt x="720" y="335"/>
                    </a:cubicBezTo>
                    <a:cubicBezTo>
                      <a:pt x="783" y="250"/>
                      <a:pt x="765" y="130"/>
                      <a:pt x="680" y="68"/>
                    </a:cubicBezTo>
                    <a:cubicBezTo>
                      <a:pt x="589" y="0"/>
                      <a:pt x="589" y="0"/>
                      <a:pt x="589" y="0"/>
                    </a:cubicBezTo>
                    <a:lnTo>
                      <a:pt x="0" y="794"/>
                    </a:lnTo>
                    <a:close/>
                    <a:moveTo>
                      <a:pt x="2231" y="802"/>
                    </a:moveTo>
                    <a:cubicBezTo>
                      <a:pt x="2139" y="870"/>
                      <a:pt x="2139" y="870"/>
                      <a:pt x="2139" y="870"/>
                    </a:cubicBezTo>
                    <a:cubicBezTo>
                      <a:pt x="2055" y="933"/>
                      <a:pt x="1935" y="915"/>
                      <a:pt x="1872" y="830"/>
                    </a:cubicBezTo>
                    <a:cubicBezTo>
                      <a:pt x="1511" y="344"/>
                      <a:pt x="1511" y="344"/>
                      <a:pt x="1511" y="344"/>
                    </a:cubicBezTo>
                    <a:cubicBezTo>
                      <a:pt x="1448" y="259"/>
                      <a:pt x="1466" y="139"/>
                      <a:pt x="1551" y="76"/>
                    </a:cubicBezTo>
                    <a:cubicBezTo>
                      <a:pt x="1642" y="8"/>
                      <a:pt x="1642" y="8"/>
                      <a:pt x="1642" y="8"/>
                    </a:cubicBezTo>
                    <a:lnTo>
                      <a:pt x="2231" y="802"/>
                    </a:lnTo>
                    <a:close/>
                  </a:path>
                </a:pathLst>
              </a:custGeom>
              <a:solidFill>
                <a:srgbClr val="FFFFFF"/>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333"/>
              </a:p>
            </p:txBody>
          </p:sp>
        </p:grpSp>
      </p:grpSp>
      <p:grpSp>
        <p:nvGrpSpPr>
          <p:cNvPr id="40" name="Group 36">
            <a:extLst>
              <a:ext uri="{FF2B5EF4-FFF2-40B4-BE49-F238E27FC236}">
                <a16:creationId xmlns:a16="http://schemas.microsoft.com/office/drawing/2014/main" id="{EB508C2D-CEF7-40EF-ABAE-1CEBF9377E9E}"/>
              </a:ext>
            </a:extLst>
          </p:cNvPr>
          <p:cNvGrpSpPr>
            <a:grpSpLocks noChangeAspect="1"/>
          </p:cNvGrpSpPr>
          <p:nvPr>
            <p:custDataLst>
              <p:tags r:id="rId6"/>
            </p:custDataLst>
          </p:nvPr>
        </p:nvGrpSpPr>
        <p:grpSpPr>
          <a:xfrm>
            <a:off x="731520" y="3103049"/>
            <a:ext cx="504000" cy="504000"/>
            <a:chOff x="3209925" y="3163705"/>
            <a:chExt cx="720000" cy="720000"/>
          </a:xfrm>
        </p:grpSpPr>
        <p:sp>
          <p:nvSpPr>
            <p:cNvPr id="41" name="Rectangle 62">
              <a:extLst>
                <a:ext uri="{FF2B5EF4-FFF2-40B4-BE49-F238E27FC236}">
                  <a16:creationId xmlns:a16="http://schemas.microsoft.com/office/drawing/2014/main" id="{F2E0AB4F-B713-46D1-BCC4-D2F1BC7B1CC8}"/>
                </a:ext>
              </a:extLst>
            </p:cNvPr>
            <p:cNvSpPr/>
            <p:nvPr/>
          </p:nvSpPr>
          <p:spPr bwMode="gray">
            <a:xfrm>
              <a:off x="3209925" y="3163705"/>
              <a:ext cx="720000" cy="72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1333" dirty="0">
                <a:solidFill>
                  <a:schemeClr val="tx1"/>
                </a:solidFill>
                <a:latin typeface="Arial" pitchFamily="34" charset="0"/>
                <a:cs typeface="Arial" pitchFamily="34" charset="0"/>
              </a:endParaRPr>
            </a:p>
          </p:txBody>
        </p:sp>
        <p:sp>
          <p:nvSpPr>
            <p:cNvPr id="42" name="Freeform 21">
              <a:extLst>
                <a:ext uri="{FF2B5EF4-FFF2-40B4-BE49-F238E27FC236}">
                  <a16:creationId xmlns:a16="http://schemas.microsoft.com/office/drawing/2014/main" id="{F498966F-4F00-4564-93BD-981E01CCBB27}"/>
                </a:ext>
              </a:extLst>
            </p:cNvPr>
            <p:cNvSpPr>
              <a:spLocks noChangeAspect="1" noEditPoints="1"/>
            </p:cNvSpPr>
            <p:nvPr>
              <p:custDataLst>
                <p:tags r:id="rId12"/>
              </p:custDataLst>
            </p:nvPr>
          </p:nvSpPr>
          <p:spPr bwMode="auto">
            <a:xfrm>
              <a:off x="3317925" y="3289659"/>
              <a:ext cx="504000" cy="441120"/>
            </a:xfrm>
            <a:custGeom>
              <a:avLst/>
              <a:gdLst>
                <a:gd name="T0" fmla="*/ 1251 w 2233"/>
                <a:gd name="T1" fmla="*/ 104 h 1954"/>
                <a:gd name="T2" fmla="*/ 2175 w 2233"/>
                <a:gd name="T3" fmla="*/ 1724 h 1954"/>
                <a:gd name="T4" fmla="*/ 2050 w 2233"/>
                <a:gd name="T5" fmla="*/ 1954 h 1954"/>
                <a:gd name="T6" fmla="*/ 189 w 2233"/>
                <a:gd name="T7" fmla="*/ 1954 h 1954"/>
                <a:gd name="T8" fmla="*/ 59 w 2233"/>
                <a:gd name="T9" fmla="*/ 1724 h 1954"/>
                <a:gd name="T10" fmla="*/ 983 w 2233"/>
                <a:gd name="T11" fmla="*/ 104 h 1954"/>
                <a:gd name="T12" fmla="*/ 1251 w 2233"/>
                <a:gd name="T13" fmla="*/ 104 h 1954"/>
                <a:gd name="T14" fmla="*/ 1191 w 2233"/>
                <a:gd name="T15" fmla="*/ 1172 h 1954"/>
                <a:gd name="T16" fmla="*/ 1277 w 2233"/>
                <a:gd name="T17" fmla="*/ 1302 h 1954"/>
                <a:gd name="T18" fmla="*/ 1611 w 2233"/>
                <a:gd name="T19" fmla="*/ 1302 h 1954"/>
                <a:gd name="T20" fmla="*/ 1364 w 2233"/>
                <a:gd name="T21" fmla="*/ 874 h 1954"/>
                <a:gd name="T22" fmla="*/ 1191 w 2233"/>
                <a:gd name="T23" fmla="*/ 1172 h 1954"/>
                <a:gd name="T24" fmla="*/ 1202 w 2233"/>
                <a:gd name="T25" fmla="*/ 1450 h 1954"/>
                <a:gd name="T26" fmla="*/ 1032 w 2233"/>
                <a:gd name="T27" fmla="*/ 1450 h 1954"/>
                <a:gd name="T28" fmla="*/ 870 w 2233"/>
                <a:gd name="T29" fmla="*/ 1730 h 1954"/>
                <a:gd name="T30" fmla="*/ 1364 w 2233"/>
                <a:gd name="T31" fmla="*/ 1730 h 1954"/>
                <a:gd name="T32" fmla="*/ 1202 w 2233"/>
                <a:gd name="T33" fmla="*/ 1450 h 1954"/>
                <a:gd name="T34" fmla="*/ 957 w 2233"/>
                <a:gd name="T35" fmla="*/ 1302 h 1954"/>
                <a:gd name="T36" fmla="*/ 1042 w 2233"/>
                <a:gd name="T37" fmla="*/ 1173 h 1954"/>
                <a:gd name="T38" fmla="*/ 870 w 2233"/>
                <a:gd name="T39" fmla="*/ 874 h 1954"/>
                <a:gd name="T40" fmla="*/ 623 w 2233"/>
                <a:gd name="T41" fmla="*/ 1302 h 1954"/>
                <a:gd name="T42" fmla="*/ 957 w 2233"/>
                <a:gd name="T43" fmla="*/ 1302 h 1954"/>
                <a:gd name="T44" fmla="*/ 1117 w 2233"/>
                <a:gd name="T45" fmla="*/ 1234 h 1954"/>
                <a:gd name="T46" fmla="*/ 1037 w 2233"/>
                <a:gd name="T47" fmla="*/ 1314 h 1954"/>
                <a:gd name="T48" fmla="*/ 1117 w 2233"/>
                <a:gd name="T49" fmla="*/ 1394 h 1954"/>
                <a:gd name="T50" fmla="*/ 1197 w 2233"/>
                <a:gd name="T51" fmla="*/ 1314 h 1954"/>
                <a:gd name="T52" fmla="*/ 1117 w 2233"/>
                <a:gd name="T53" fmla="*/ 123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3" h="1954">
                  <a:moveTo>
                    <a:pt x="1251" y="104"/>
                  </a:moveTo>
                  <a:cubicBezTo>
                    <a:pt x="2175" y="1724"/>
                    <a:pt x="2175" y="1724"/>
                    <a:pt x="2175" y="1724"/>
                  </a:cubicBezTo>
                  <a:cubicBezTo>
                    <a:pt x="2233" y="1825"/>
                    <a:pt x="2173" y="1954"/>
                    <a:pt x="2050" y="1954"/>
                  </a:cubicBezTo>
                  <a:cubicBezTo>
                    <a:pt x="189" y="1954"/>
                    <a:pt x="189" y="1954"/>
                    <a:pt x="189" y="1954"/>
                  </a:cubicBezTo>
                  <a:cubicBezTo>
                    <a:pt x="69" y="1954"/>
                    <a:pt x="0" y="1827"/>
                    <a:pt x="59" y="1724"/>
                  </a:cubicBezTo>
                  <a:cubicBezTo>
                    <a:pt x="983" y="104"/>
                    <a:pt x="983" y="104"/>
                    <a:pt x="983" y="104"/>
                  </a:cubicBezTo>
                  <a:cubicBezTo>
                    <a:pt x="1042" y="0"/>
                    <a:pt x="1192" y="0"/>
                    <a:pt x="1251" y="104"/>
                  </a:cubicBezTo>
                  <a:close/>
                  <a:moveTo>
                    <a:pt x="1191" y="1172"/>
                  </a:moveTo>
                  <a:cubicBezTo>
                    <a:pt x="1239" y="1198"/>
                    <a:pt x="1273" y="1246"/>
                    <a:pt x="1277" y="1302"/>
                  </a:cubicBezTo>
                  <a:cubicBezTo>
                    <a:pt x="1611" y="1302"/>
                    <a:pt x="1611" y="1302"/>
                    <a:pt x="1611" y="1302"/>
                  </a:cubicBezTo>
                  <a:cubicBezTo>
                    <a:pt x="1611" y="1119"/>
                    <a:pt x="1512" y="960"/>
                    <a:pt x="1364" y="874"/>
                  </a:cubicBezTo>
                  <a:lnTo>
                    <a:pt x="1191" y="1172"/>
                  </a:lnTo>
                  <a:close/>
                  <a:moveTo>
                    <a:pt x="1202" y="1450"/>
                  </a:moveTo>
                  <a:cubicBezTo>
                    <a:pt x="1150" y="1482"/>
                    <a:pt x="1084" y="1482"/>
                    <a:pt x="1032" y="1450"/>
                  </a:cubicBezTo>
                  <a:cubicBezTo>
                    <a:pt x="870" y="1730"/>
                    <a:pt x="870" y="1730"/>
                    <a:pt x="870" y="1730"/>
                  </a:cubicBezTo>
                  <a:cubicBezTo>
                    <a:pt x="1022" y="1818"/>
                    <a:pt x="1212" y="1818"/>
                    <a:pt x="1364" y="1730"/>
                  </a:cubicBezTo>
                  <a:lnTo>
                    <a:pt x="1202" y="1450"/>
                  </a:lnTo>
                  <a:close/>
                  <a:moveTo>
                    <a:pt x="957" y="1302"/>
                  </a:moveTo>
                  <a:cubicBezTo>
                    <a:pt x="961" y="1246"/>
                    <a:pt x="995" y="1198"/>
                    <a:pt x="1042" y="1173"/>
                  </a:cubicBezTo>
                  <a:cubicBezTo>
                    <a:pt x="870" y="874"/>
                    <a:pt x="870" y="874"/>
                    <a:pt x="870" y="874"/>
                  </a:cubicBezTo>
                  <a:cubicBezTo>
                    <a:pt x="722" y="960"/>
                    <a:pt x="623" y="1119"/>
                    <a:pt x="623" y="1302"/>
                  </a:cubicBezTo>
                  <a:lnTo>
                    <a:pt x="957" y="1302"/>
                  </a:lnTo>
                  <a:close/>
                  <a:moveTo>
                    <a:pt x="1117" y="1234"/>
                  </a:moveTo>
                  <a:cubicBezTo>
                    <a:pt x="1073" y="1234"/>
                    <a:pt x="1037" y="1270"/>
                    <a:pt x="1037" y="1314"/>
                  </a:cubicBezTo>
                  <a:cubicBezTo>
                    <a:pt x="1037" y="1358"/>
                    <a:pt x="1073" y="1394"/>
                    <a:pt x="1117" y="1394"/>
                  </a:cubicBezTo>
                  <a:cubicBezTo>
                    <a:pt x="1161" y="1394"/>
                    <a:pt x="1197" y="1358"/>
                    <a:pt x="1197" y="1314"/>
                  </a:cubicBezTo>
                  <a:cubicBezTo>
                    <a:pt x="1197" y="1270"/>
                    <a:pt x="1161" y="1234"/>
                    <a:pt x="1117" y="123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333"/>
            </a:p>
          </p:txBody>
        </p:sp>
      </p:grpSp>
      <p:grpSp>
        <p:nvGrpSpPr>
          <p:cNvPr id="43" name="Gruppieren 57">
            <a:extLst>
              <a:ext uri="{FF2B5EF4-FFF2-40B4-BE49-F238E27FC236}">
                <a16:creationId xmlns:a16="http://schemas.microsoft.com/office/drawing/2014/main" id="{5A1DA6FD-FF31-4F77-8F44-66D6DD559F0E}"/>
              </a:ext>
            </a:extLst>
          </p:cNvPr>
          <p:cNvGrpSpPr/>
          <p:nvPr>
            <p:custDataLst>
              <p:tags r:id="rId7"/>
            </p:custDataLst>
          </p:nvPr>
        </p:nvGrpSpPr>
        <p:grpSpPr>
          <a:xfrm>
            <a:off x="727353" y="4407225"/>
            <a:ext cx="504000" cy="504000"/>
            <a:chOff x="3312248" y="4948916"/>
            <a:chExt cx="720000" cy="720000"/>
          </a:xfrm>
        </p:grpSpPr>
        <p:sp>
          <p:nvSpPr>
            <p:cNvPr id="44" name="Rectangle 19">
              <a:extLst>
                <a:ext uri="{FF2B5EF4-FFF2-40B4-BE49-F238E27FC236}">
                  <a16:creationId xmlns:a16="http://schemas.microsoft.com/office/drawing/2014/main" id="{6ACA2AFD-79BD-4D47-AA4D-9A483B72D3D0}"/>
                </a:ext>
              </a:extLst>
            </p:cNvPr>
            <p:cNvSpPr/>
            <p:nvPr>
              <p:custDataLst>
                <p:tags r:id="rId10"/>
              </p:custDataLst>
            </p:nvPr>
          </p:nvSpPr>
          <p:spPr bwMode="gray">
            <a:xfrm>
              <a:off x="3312248" y="4948916"/>
              <a:ext cx="720000" cy="72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1333" dirty="0">
                <a:solidFill>
                  <a:schemeClr val="tx1"/>
                </a:solidFill>
                <a:latin typeface="Arial" pitchFamily="34" charset="0"/>
                <a:cs typeface="Arial" pitchFamily="34" charset="0"/>
              </a:endParaRPr>
            </a:p>
          </p:txBody>
        </p:sp>
        <p:grpSp>
          <p:nvGrpSpPr>
            <p:cNvPr id="45" name="Group 26">
              <a:extLst>
                <a:ext uri="{FF2B5EF4-FFF2-40B4-BE49-F238E27FC236}">
                  <a16:creationId xmlns:a16="http://schemas.microsoft.com/office/drawing/2014/main" id="{6DFCA9DC-130C-4038-B350-410EE3D3352C}"/>
                </a:ext>
              </a:extLst>
            </p:cNvPr>
            <p:cNvGrpSpPr>
              <a:grpSpLocks noChangeAspect="1"/>
            </p:cNvGrpSpPr>
            <p:nvPr>
              <p:custDataLst>
                <p:tags r:id="rId11"/>
              </p:custDataLst>
            </p:nvPr>
          </p:nvGrpSpPr>
          <p:grpSpPr bwMode="auto">
            <a:xfrm>
              <a:off x="3473403" y="5057364"/>
              <a:ext cx="397690" cy="486808"/>
              <a:chOff x="802" y="-389"/>
              <a:chExt cx="4168" cy="5102"/>
            </a:xfrm>
            <a:solidFill>
              <a:schemeClr val="bg1"/>
            </a:solidFill>
          </p:grpSpPr>
          <p:sp>
            <p:nvSpPr>
              <p:cNvPr id="46" name="Freeform 27">
                <a:extLst>
                  <a:ext uri="{FF2B5EF4-FFF2-40B4-BE49-F238E27FC236}">
                    <a16:creationId xmlns:a16="http://schemas.microsoft.com/office/drawing/2014/main" id="{B59D009F-A03D-45C0-8A00-759CD5CD52D9}"/>
                  </a:ext>
                </a:extLst>
              </p:cNvPr>
              <p:cNvSpPr>
                <a:spLocks/>
              </p:cNvSpPr>
              <p:nvPr/>
            </p:nvSpPr>
            <p:spPr bwMode="auto">
              <a:xfrm>
                <a:off x="802" y="178"/>
                <a:ext cx="3780" cy="4535"/>
              </a:xfrm>
              <a:custGeom>
                <a:avLst/>
                <a:gdLst>
                  <a:gd name="T0" fmla="*/ 1440 w 1600"/>
                  <a:gd name="T1" fmla="*/ 1600 h 1920"/>
                  <a:gd name="T2" fmla="*/ 160 w 1600"/>
                  <a:gd name="T3" fmla="*/ 1600 h 1920"/>
                  <a:gd name="T4" fmla="*/ 160 w 1600"/>
                  <a:gd name="T5" fmla="*/ 160 h 1920"/>
                  <a:gd name="T6" fmla="*/ 240 w 1600"/>
                  <a:gd name="T7" fmla="*/ 160 h 1920"/>
                  <a:gd name="T8" fmla="*/ 240 w 1600"/>
                  <a:gd name="T9" fmla="*/ 0 h 1920"/>
                  <a:gd name="T10" fmla="*/ 120 w 1600"/>
                  <a:gd name="T11" fmla="*/ 0 h 1920"/>
                  <a:gd name="T12" fmla="*/ 0 w 1600"/>
                  <a:gd name="T13" fmla="*/ 120 h 1920"/>
                  <a:gd name="T14" fmla="*/ 0 w 1600"/>
                  <a:gd name="T15" fmla="*/ 1800 h 1920"/>
                  <a:gd name="T16" fmla="*/ 120 w 1600"/>
                  <a:gd name="T17" fmla="*/ 1920 h 1920"/>
                  <a:gd name="T18" fmla="*/ 1480 w 1600"/>
                  <a:gd name="T19" fmla="*/ 1920 h 1920"/>
                  <a:gd name="T20" fmla="*/ 1600 w 1600"/>
                  <a:gd name="T21" fmla="*/ 1800 h 1920"/>
                  <a:gd name="T22" fmla="*/ 1600 w 1600"/>
                  <a:gd name="T23" fmla="*/ 958 h 1920"/>
                  <a:gd name="T24" fmla="*/ 1440 w 1600"/>
                  <a:gd name="T25" fmla="*/ 1118 h 1920"/>
                  <a:gd name="T26" fmla="*/ 1440 w 1600"/>
                  <a:gd name="T27" fmla="*/ 160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0" h="1920">
                    <a:moveTo>
                      <a:pt x="1440" y="1600"/>
                    </a:moveTo>
                    <a:cubicBezTo>
                      <a:pt x="160" y="1600"/>
                      <a:pt x="160" y="1600"/>
                      <a:pt x="160" y="1600"/>
                    </a:cubicBezTo>
                    <a:cubicBezTo>
                      <a:pt x="160" y="160"/>
                      <a:pt x="160" y="160"/>
                      <a:pt x="160" y="160"/>
                    </a:cubicBezTo>
                    <a:cubicBezTo>
                      <a:pt x="240" y="160"/>
                      <a:pt x="240" y="160"/>
                      <a:pt x="240" y="160"/>
                    </a:cubicBezTo>
                    <a:cubicBezTo>
                      <a:pt x="240" y="0"/>
                      <a:pt x="240" y="0"/>
                      <a:pt x="240" y="0"/>
                    </a:cubicBezTo>
                    <a:cubicBezTo>
                      <a:pt x="120" y="0"/>
                      <a:pt x="120" y="0"/>
                      <a:pt x="120" y="0"/>
                    </a:cubicBezTo>
                    <a:cubicBezTo>
                      <a:pt x="54" y="0"/>
                      <a:pt x="0" y="54"/>
                      <a:pt x="0" y="120"/>
                    </a:cubicBezTo>
                    <a:cubicBezTo>
                      <a:pt x="0" y="1800"/>
                      <a:pt x="0" y="1800"/>
                      <a:pt x="0" y="1800"/>
                    </a:cubicBezTo>
                    <a:cubicBezTo>
                      <a:pt x="0" y="1866"/>
                      <a:pt x="54" y="1920"/>
                      <a:pt x="120" y="1920"/>
                    </a:cubicBezTo>
                    <a:cubicBezTo>
                      <a:pt x="1480" y="1920"/>
                      <a:pt x="1480" y="1920"/>
                      <a:pt x="1480" y="1920"/>
                    </a:cubicBezTo>
                    <a:cubicBezTo>
                      <a:pt x="1546" y="1920"/>
                      <a:pt x="1600" y="1866"/>
                      <a:pt x="1600" y="1800"/>
                    </a:cubicBezTo>
                    <a:cubicBezTo>
                      <a:pt x="1600" y="958"/>
                      <a:pt x="1600" y="958"/>
                      <a:pt x="1600" y="958"/>
                    </a:cubicBezTo>
                    <a:cubicBezTo>
                      <a:pt x="1440" y="1118"/>
                      <a:pt x="1440" y="1118"/>
                      <a:pt x="1440" y="1118"/>
                    </a:cubicBezTo>
                    <a:lnTo>
                      <a:pt x="1440" y="16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7" name="Freeform 28">
                <a:extLst>
                  <a:ext uri="{FF2B5EF4-FFF2-40B4-BE49-F238E27FC236}">
                    <a16:creationId xmlns:a16="http://schemas.microsoft.com/office/drawing/2014/main" id="{EA21FD51-C55C-4823-B57E-58468F6F05DD}"/>
                  </a:ext>
                </a:extLst>
              </p:cNvPr>
              <p:cNvSpPr>
                <a:spLocks/>
              </p:cNvSpPr>
              <p:nvPr/>
            </p:nvSpPr>
            <p:spPr bwMode="auto">
              <a:xfrm>
                <a:off x="4015" y="178"/>
                <a:ext cx="567" cy="917"/>
              </a:xfrm>
              <a:custGeom>
                <a:avLst/>
                <a:gdLst>
                  <a:gd name="T0" fmla="*/ 80 w 240"/>
                  <a:gd name="T1" fmla="*/ 388 h 388"/>
                  <a:gd name="T2" fmla="*/ 240 w 240"/>
                  <a:gd name="T3" fmla="*/ 388 h 388"/>
                  <a:gd name="T4" fmla="*/ 240 w 240"/>
                  <a:gd name="T5" fmla="*/ 120 h 388"/>
                  <a:gd name="T6" fmla="*/ 120 w 240"/>
                  <a:gd name="T7" fmla="*/ 0 h 388"/>
                  <a:gd name="T8" fmla="*/ 0 w 240"/>
                  <a:gd name="T9" fmla="*/ 0 h 388"/>
                  <a:gd name="T10" fmla="*/ 0 w 240"/>
                  <a:gd name="T11" fmla="*/ 160 h 388"/>
                  <a:gd name="T12" fmla="*/ 80 w 240"/>
                  <a:gd name="T13" fmla="*/ 160 h 388"/>
                  <a:gd name="T14" fmla="*/ 80 w 24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388">
                    <a:moveTo>
                      <a:pt x="80" y="388"/>
                    </a:moveTo>
                    <a:cubicBezTo>
                      <a:pt x="130" y="365"/>
                      <a:pt x="189" y="365"/>
                      <a:pt x="240" y="388"/>
                    </a:cubicBezTo>
                    <a:cubicBezTo>
                      <a:pt x="240" y="120"/>
                      <a:pt x="240" y="120"/>
                      <a:pt x="240" y="120"/>
                    </a:cubicBezTo>
                    <a:cubicBezTo>
                      <a:pt x="240" y="54"/>
                      <a:pt x="186" y="0"/>
                      <a:pt x="120" y="0"/>
                    </a:cubicBezTo>
                    <a:cubicBezTo>
                      <a:pt x="0" y="0"/>
                      <a:pt x="0" y="0"/>
                      <a:pt x="0" y="0"/>
                    </a:cubicBezTo>
                    <a:cubicBezTo>
                      <a:pt x="0" y="160"/>
                      <a:pt x="0" y="160"/>
                      <a:pt x="0" y="160"/>
                    </a:cubicBezTo>
                    <a:cubicBezTo>
                      <a:pt x="80" y="160"/>
                      <a:pt x="80" y="160"/>
                      <a:pt x="80" y="160"/>
                    </a:cubicBezTo>
                    <a:lnTo>
                      <a:pt x="80"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8" name="Freeform 29">
                <a:extLst>
                  <a:ext uri="{FF2B5EF4-FFF2-40B4-BE49-F238E27FC236}">
                    <a16:creationId xmlns:a16="http://schemas.microsoft.com/office/drawing/2014/main" id="{858E975D-5D4A-45A5-A207-4A36DB301B6E}"/>
                  </a:ext>
                </a:extLst>
              </p:cNvPr>
              <p:cNvSpPr>
                <a:spLocks noEditPoints="1"/>
              </p:cNvSpPr>
              <p:nvPr/>
            </p:nvSpPr>
            <p:spPr bwMode="auto">
              <a:xfrm>
                <a:off x="1558" y="-389"/>
                <a:ext cx="2268" cy="1323"/>
              </a:xfrm>
              <a:custGeom>
                <a:avLst/>
                <a:gdLst>
                  <a:gd name="T0" fmla="*/ 960 w 960"/>
                  <a:gd name="T1" fmla="*/ 120 h 560"/>
                  <a:gd name="T2" fmla="*/ 720 w 960"/>
                  <a:gd name="T3" fmla="*/ 120 h 560"/>
                  <a:gd name="T4" fmla="*/ 600 w 960"/>
                  <a:gd name="T5" fmla="*/ 0 h 560"/>
                  <a:gd name="T6" fmla="*/ 360 w 960"/>
                  <a:gd name="T7" fmla="*/ 0 h 560"/>
                  <a:gd name="T8" fmla="*/ 240 w 960"/>
                  <a:gd name="T9" fmla="*/ 120 h 560"/>
                  <a:gd name="T10" fmla="*/ 0 w 960"/>
                  <a:gd name="T11" fmla="*/ 120 h 560"/>
                  <a:gd name="T12" fmla="*/ 0 w 960"/>
                  <a:gd name="T13" fmla="*/ 560 h 560"/>
                  <a:gd name="T14" fmla="*/ 960 w 960"/>
                  <a:gd name="T15" fmla="*/ 560 h 560"/>
                  <a:gd name="T16" fmla="*/ 960 w 960"/>
                  <a:gd name="T17" fmla="*/ 120 h 560"/>
                  <a:gd name="T18" fmla="*/ 880 w 960"/>
                  <a:gd name="T19" fmla="*/ 480 h 560"/>
                  <a:gd name="T20" fmla="*/ 80 w 960"/>
                  <a:gd name="T21" fmla="*/ 480 h 560"/>
                  <a:gd name="T22" fmla="*/ 80 w 960"/>
                  <a:gd name="T23" fmla="*/ 200 h 560"/>
                  <a:gd name="T24" fmla="*/ 320 w 960"/>
                  <a:gd name="T25" fmla="*/ 200 h 560"/>
                  <a:gd name="T26" fmla="*/ 320 w 960"/>
                  <a:gd name="T27" fmla="*/ 120 h 560"/>
                  <a:gd name="T28" fmla="*/ 360 w 960"/>
                  <a:gd name="T29" fmla="*/ 80 h 560"/>
                  <a:gd name="T30" fmla="*/ 600 w 960"/>
                  <a:gd name="T31" fmla="*/ 80 h 560"/>
                  <a:gd name="T32" fmla="*/ 640 w 960"/>
                  <a:gd name="T33" fmla="*/ 120 h 560"/>
                  <a:gd name="T34" fmla="*/ 640 w 960"/>
                  <a:gd name="T35" fmla="*/ 200 h 560"/>
                  <a:gd name="T36" fmla="*/ 880 w 960"/>
                  <a:gd name="T37" fmla="*/ 200 h 560"/>
                  <a:gd name="T38" fmla="*/ 880 w 960"/>
                  <a:gd name="T39" fmla="*/ 48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0" h="560">
                    <a:moveTo>
                      <a:pt x="960" y="120"/>
                    </a:moveTo>
                    <a:cubicBezTo>
                      <a:pt x="720" y="120"/>
                      <a:pt x="720" y="120"/>
                      <a:pt x="720" y="120"/>
                    </a:cubicBezTo>
                    <a:cubicBezTo>
                      <a:pt x="720" y="54"/>
                      <a:pt x="666" y="0"/>
                      <a:pt x="600" y="0"/>
                    </a:cubicBezTo>
                    <a:cubicBezTo>
                      <a:pt x="360" y="0"/>
                      <a:pt x="360" y="0"/>
                      <a:pt x="360" y="0"/>
                    </a:cubicBezTo>
                    <a:cubicBezTo>
                      <a:pt x="294" y="0"/>
                      <a:pt x="240" y="54"/>
                      <a:pt x="240" y="120"/>
                    </a:cubicBezTo>
                    <a:cubicBezTo>
                      <a:pt x="0" y="120"/>
                      <a:pt x="0" y="120"/>
                      <a:pt x="0" y="120"/>
                    </a:cubicBezTo>
                    <a:cubicBezTo>
                      <a:pt x="0" y="560"/>
                      <a:pt x="0" y="560"/>
                      <a:pt x="0" y="560"/>
                    </a:cubicBezTo>
                    <a:cubicBezTo>
                      <a:pt x="960" y="560"/>
                      <a:pt x="960" y="560"/>
                      <a:pt x="960" y="560"/>
                    </a:cubicBezTo>
                    <a:lnTo>
                      <a:pt x="960" y="120"/>
                    </a:lnTo>
                    <a:close/>
                    <a:moveTo>
                      <a:pt x="880" y="480"/>
                    </a:moveTo>
                    <a:cubicBezTo>
                      <a:pt x="80" y="480"/>
                      <a:pt x="80" y="480"/>
                      <a:pt x="80" y="480"/>
                    </a:cubicBezTo>
                    <a:cubicBezTo>
                      <a:pt x="80" y="200"/>
                      <a:pt x="80" y="200"/>
                      <a:pt x="80" y="200"/>
                    </a:cubicBezTo>
                    <a:cubicBezTo>
                      <a:pt x="320" y="200"/>
                      <a:pt x="320" y="200"/>
                      <a:pt x="320" y="200"/>
                    </a:cubicBezTo>
                    <a:cubicBezTo>
                      <a:pt x="320" y="120"/>
                      <a:pt x="320" y="120"/>
                      <a:pt x="320" y="120"/>
                    </a:cubicBezTo>
                    <a:cubicBezTo>
                      <a:pt x="320" y="98"/>
                      <a:pt x="338" y="80"/>
                      <a:pt x="360" y="80"/>
                    </a:cubicBezTo>
                    <a:cubicBezTo>
                      <a:pt x="600" y="80"/>
                      <a:pt x="600" y="80"/>
                      <a:pt x="600" y="80"/>
                    </a:cubicBezTo>
                    <a:cubicBezTo>
                      <a:pt x="622" y="80"/>
                      <a:pt x="640" y="98"/>
                      <a:pt x="640" y="120"/>
                    </a:cubicBezTo>
                    <a:cubicBezTo>
                      <a:pt x="640" y="200"/>
                      <a:pt x="640" y="200"/>
                      <a:pt x="640" y="200"/>
                    </a:cubicBezTo>
                    <a:cubicBezTo>
                      <a:pt x="880" y="200"/>
                      <a:pt x="880" y="200"/>
                      <a:pt x="880" y="200"/>
                    </a:cubicBezTo>
                    <a:lnTo>
                      <a:pt x="880" y="4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9" name="Freeform 30">
                <a:extLst>
                  <a:ext uri="{FF2B5EF4-FFF2-40B4-BE49-F238E27FC236}">
                    <a16:creationId xmlns:a16="http://schemas.microsoft.com/office/drawing/2014/main" id="{D3987249-0CB8-45A5-A06C-EC160C61ADE9}"/>
                  </a:ext>
                </a:extLst>
              </p:cNvPr>
              <p:cNvSpPr>
                <a:spLocks/>
              </p:cNvSpPr>
              <p:nvPr/>
            </p:nvSpPr>
            <p:spPr bwMode="auto">
              <a:xfrm>
                <a:off x="1565" y="1506"/>
                <a:ext cx="544" cy="330"/>
              </a:xfrm>
              <a:custGeom>
                <a:avLst/>
                <a:gdLst>
                  <a:gd name="T0" fmla="*/ 544 w 544"/>
                  <a:gd name="T1" fmla="*/ 0 h 330"/>
                  <a:gd name="T2" fmla="*/ 272 w 544"/>
                  <a:gd name="T3" fmla="*/ 271 h 330"/>
                  <a:gd name="T4" fmla="*/ 0 w 544"/>
                  <a:gd name="T5" fmla="*/ 0 h 330"/>
                  <a:gd name="T6" fmla="*/ 0 w 544"/>
                  <a:gd name="T7" fmla="*/ 330 h 330"/>
                  <a:gd name="T8" fmla="*/ 544 w 544"/>
                  <a:gd name="T9" fmla="*/ 330 h 330"/>
                  <a:gd name="T10" fmla="*/ 544 w 544"/>
                  <a:gd name="T11" fmla="*/ 0 h 330"/>
                </a:gdLst>
                <a:ahLst/>
                <a:cxnLst>
                  <a:cxn ang="0">
                    <a:pos x="T0" y="T1"/>
                  </a:cxn>
                  <a:cxn ang="0">
                    <a:pos x="T2" y="T3"/>
                  </a:cxn>
                  <a:cxn ang="0">
                    <a:pos x="T4" y="T5"/>
                  </a:cxn>
                  <a:cxn ang="0">
                    <a:pos x="T6" y="T7"/>
                  </a:cxn>
                  <a:cxn ang="0">
                    <a:pos x="T8" y="T9"/>
                  </a:cxn>
                  <a:cxn ang="0">
                    <a:pos x="T10" y="T11"/>
                  </a:cxn>
                </a:cxnLst>
                <a:rect l="0" t="0" r="r" b="b"/>
                <a:pathLst>
                  <a:path w="544" h="330">
                    <a:moveTo>
                      <a:pt x="544" y="0"/>
                    </a:moveTo>
                    <a:lnTo>
                      <a:pt x="272" y="271"/>
                    </a:lnTo>
                    <a:lnTo>
                      <a:pt x="0" y="0"/>
                    </a:lnTo>
                    <a:lnTo>
                      <a:pt x="0" y="330"/>
                    </a:lnTo>
                    <a:lnTo>
                      <a:pt x="544" y="330"/>
                    </a:lnTo>
                    <a:lnTo>
                      <a:pt x="5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0" name="Freeform 31">
                <a:extLst>
                  <a:ext uri="{FF2B5EF4-FFF2-40B4-BE49-F238E27FC236}">
                    <a16:creationId xmlns:a16="http://schemas.microsoft.com/office/drawing/2014/main" id="{D6DFC9C8-5EBD-435D-B625-6D36BA28EA93}"/>
                  </a:ext>
                </a:extLst>
              </p:cNvPr>
              <p:cNvSpPr>
                <a:spLocks/>
              </p:cNvSpPr>
              <p:nvPr/>
            </p:nvSpPr>
            <p:spPr bwMode="auto">
              <a:xfrm>
                <a:off x="1641" y="1293"/>
                <a:ext cx="392" cy="196"/>
              </a:xfrm>
              <a:custGeom>
                <a:avLst/>
                <a:gdLst>
                  <a:gd name="T0" fmla="*/ 392 w 392"/>
                  <a:gd name="T1" fmla="*/ 0 h 196"/>
                  <a:gd name="T2" fmla="*/ 0 w 392"/>
                  <a:gd name="T3" fmla="*/ 0 h 196"/>
                  <a:gd name="T4" fmla="*/ 196 w 392"/>
                  <a:gd name="T5" fmla="*/ 196 h 196"/>
                  <a:gd name="T6" fmla="*/ 392 w 392"/>
                  <a:gd name="T7" fmla="*/ 0 h 196"/>
                </a:gdLst>
                <a:ahLst/>
                <a:cxnLst>
                  <a:cxn ang="0">
                    <a:pos x="T0" y="T1"/>
                  </a:cxn>
                  <a:cxn ang="0">
                    <a:pos x="T2" y="T3"/>
                  </a:cxn>
                  <a:cxn ang="0">
                    <a:pos x="T4" y="T5"/>
                  </a:cxn>
                  <a:cxn ang="0">
                    <a:pos x="T6" y="T7"/>
                  </a:cxn>
                </a:cxnLst>
                <a:rect l="0" t="0" r="r" b="b"/>
                <a:pathLst>
                  <a:path w="392" h="196">
                    <a:moveTo>
                      <a:pt x="392" y="0"/>
                    </a:moveTo>
                    <a:lnTo>
                      <a:pt x="0" y="0"/>
                    </a:lnTo>
                    <a:lnTo>
                      <a:pt x="196" y="196"/>
                    </a:lnTo>
                    <a:lnTo>
                      <a:pt x="3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1" name="Freeform 32">
                <a:extLst>
                  <a:ext uri="{FF2B5EF4-FFF2-40B4-BE49-F238E27FC236}">
                    <a16:creationId xmlns:a16="http://schemas.microsoft.com/office/drawing/2014/main" id="{B04EB66B-E8CE-472E-A672-E17554947B23}"/>
                  </a:ext>
                </a:extLst>
              </p:cNvPr>
              <p:cNvSpPr>
                <a:spLocks/>
              </p:cNvSpPr>
              <p:nvPr/>
            </p:nvSpPr>
            <p:spPr bwMode="auto">
              <a:xfrm>
                <a:off x="1575" y="1133"/>
                <a:ext cx="763" cy="548"/>
              </a:xfrm>
              <a:custGeom>
                <a:avLst/>
                <a:gdLst>
                  <a:gd name="T0" fmla="*/ 713 w 763"/>
                  <a:gd name="T1" fmla="*/ 0 h 548"/>
                  <a:gd name="T2" fmla="*/ 262 w 763"/>
                  <a:gd name="T3" fmla="*/ 451 h 548"/>
                  <a:gd name="T4" fmla="*/ 47 w 763"/>
                  <a:gd name="T5" fmla="*/ 238 h 548"/>
                  <a:gd name="T6" fmla="*/ 0 w 763"/>
                  <a:gd name="T7" fmla="*/ 285 h 548"/>
                  <a:gd name="T8" fmla="*/ 262 w 763"/>
                  <a:gd name="T9" fmla="*/ 548 h 548"/>
                  <a:gd name="T10" fmla="*/ 763 w 763"/>
                  <a:gd name="T11" fmla="*/ 47 h 548"/>
                  <a:gd name="T12" fmla="*/ 713 w 763"/>
                  <a:gd name="T13" fmla="*/ 0 h 548"/>
                </a:gdLst>
                <a:ahLst/>
                <a:cxnLst>
                  <a:cxn ang="0">
                    <a:pos x="T0" y="T1"/>
                  </a:cxn>
                  <a:cxn ang="0">
                    <a:pos x="T2" y="T3"/>
                  </a:cxn>
                  <a:cxn ang="0">
                    <a:pos x="T4" y="T5"/>
                  </a:cxn>
                  <a:cxn ang="0">
                    <a:pos x="T6" y="T7"/>
                  </a:cxn>
                  <a:cxn ang="0">
                    <a:pos x="T8" y="T9"/>
                  </a:cxn>
                  <a:cxn ang="0">
                    <a:pos x="T10" y="T11"/>
                  </a:cxn>
                  <a:cxn ang="0">
                    <a:pos x="T12" y="T13"/>
                  </a:cxn>
                </a:cxnLst>
                <a:rect l="0" t="0" r="r" b="b"/>
                <a:pathLst>
                  <a:path w="763" h="548">
                    <a:moveTo>
                      <a:pt x="713" y="0"/>
                    </a:moveTo>
                    <a:lnTo>
                      <a:pt x="262" y="451"/>
                    </a:lnTo>
                    <a:lnTo>
                      <a:pt x="47" y="238"/>
                    </a:lnTo>
                    <a:lnTo>
                      <a:pt x="0" y="285"/>
                    </a:lnTo>
                    <a:lnTo>
                      <a:pt x="262" y="548"/>
                    </a:lnTo>
                    <a:lnTo>
                      <a:pt x="763" y="47"/>
                    </a:lnTo>
                    <a:lnTo>
                      <a:pt x="7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2" name="Freeform 33">
                <a:extLst>
                  <a:ext uri="{FF2B5EF4-FFF2-40B4-BE49-F238E27FC236}">
                    <a16:creationId xmlns:a16="http://schemas.microsoft.com/office/drawing/2014/main" id="{5EF8D297-B838-4874-BDE9-1BD9E54D2612}"/>
                  </a:ext>
                </a:extLst>
              </p:cNvPr>
              <p:cNvSpPr>
                <a:spLocks/>
              </p:cNvSpPr>
              <p:nvPr/>
            </p:nvSpPr>
            <p:spPr bwMode="auto">
              <a:xfrm>
                <a:off x="1641" y="2181"/>
                <a:ext cx="392" cy="196"/>
              </a:xfrm>
              <a:custGeom>
                <a:avLst/>
                <a:gdLst>
                  <a:gd name="T0" fmla="*/ 392 w 392"/>
                  <a:gd name="T1" fmla="*/ 0 h 196"/>
                  <a:gd name="T2" fmla="*/ 0 w 392"/>
                  <a:gd name="T3" fmla="*/ 0 h 196"/>
                  <a:gd name="T4" fmla="*/ 196 w 392"/>
                  <a:gd name="T5" fmla="*/ 196 h 196"/>
                  <a:gd name="T6" fmla="*/ 392 w 392"/>
                  <a:gd name="T7" fmla="*/ 0 h 196"/>
                </a:gdLst>
                <a:ahLst/>
                <a:cxnLst>
                  <a:cxn ang="0">
                    <a:pos x="T0" y="T1"/>
                  </a:cxn>
                  <a:cxn ang="0">
                    <a:pos x="T2" y="T3"/>
                  </a:cxn>
                  <a:cxn ang="0">
                    <a:pos x="T4" y="T5"/>
                  </a:cxn>
                  <a:cxn ang="0">
                    <a:pos x="T6" y="T7"/>
                  </a:cxn>
                </a:cxnLst>
                <a:rect l="0" t="0" r="r" b="b"/>
                <a:pathLst>
                  <a:path w="392" h="196">
                    <a:moveTo>
                      <a:pt x="392" y="0"/>
                    </a:moveTo>
                    <a:lnTo>
                      <a:pt x="0" y="0"/>
                    </a:lnTo>
                    <a:lnTo>
                      <a:pt x="196" y="196"/>
                    </a:lnTo>
                    <a:lnTo>
                      <a:pt x="3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3" name="Freeform 34">
                <a:extLst>
                  <a:ext uri="{FF2B5EF4-FFF2-40B4-BE49-F238E27FC236}">
                    <a16:creationId xmlns:a16="http://schemas.microsoft.com/office/drawing/2014/main" id="{3A7312D3-8F44-4D36-944B-1CCEF13F2CB9}"/>
                  </a:ext>
                </a:extLst>
              </p:cNvPr>
              <p:cNvSpPr>
                <a:spLocks/>
              </p:cNvSpPr>
              <p:nvPr/>
            </p:nvSpPr>
            <p:spPr bwMode="auto">
              <a:xfrm>
                <a:off x="1565" y="2394"/>
                <a:ext cx="544" cy="331"/>
              </a:xfrm>
              <a:custGeom>
                <a:avLst/>
                <a:gdLst>
                  <a:gd name="T0" fmla="*/ 544 w 544"/>
                  <a:gd name="T1" fmla="*/ 0 h 331"/>
                  <a:gd name="T2" fmla="*/ 272 w 544"/>
                  <a:gd name="T3" fmla="*/ 272 h 331"/>
                  <a:gd name="T4" fmla="*/ 0 w 544"/>
                  <a:gd name="T5" fmla="*/ 0 h 331"/>
                  <a:gd name="T6" fmla="*/ 0 w 544"/>
                  <a:gd name="T7" fmla="*/ 331 h 331"/>
                  <a:gd name="T8" fmla="*/ 544 w 544"/>
                  <a:gd name="T9" fmla="*/ 331 h 331"/>
                  <a:gd name="T10" fmla="*/ 544 w 544"/>
                  <a:gd name="T11" fmla="*/ 0 h 331"/>
                </a:gdLst>
                <a:ahLst/>
                <a:cxnLst>
                  <a:cxn ang="0">
                    <a:pos x="T0" y="T1"/>
                  </a:cxn>
                  <a:cxn ang="0">
                    <a:pos x="T2" y="T3"/>
                  </a:cxn>
                  <a:cxn ang="0">
                    <a:pos x="T4" y="T5"/>
                  </a:cxn>
                  <a:cxn ang="0">
                    <a:pos x="T6" y="T7"/>
                  </a:cxn>
                  <a:cxn ang="0">
                    <a:pos x="T8" y="T9"/>
                  </a:cxn>
                  <a:cxn ang="0">
                    <a:pos x="T10" y="T11"/>
                  </a:cxn>
                </a:cxnLst>
                <a:rect l="0" t="0" r="r" b="b"/>
                <a:pathLst>
                  <a:path w="544" h="331">
                    <a:moveTo>
                      <a:pt x="544" y="0"/>
                    </a:moveTo>
                    <a:lnTo>
                      <a:pt x="272" y="272"/>
                    </a:lnTo>
                    <a:lnTo>
                      <a:pt x="0" y="0"/>
                    </a:lnTo>
                    <a:lnTo>
                      <a:pt x="0" y="331"/>
                    </a:lnTo>
                    <a:lnTo>
                      <a:pt x="544" y="331"/>
                    </a:lnTo>
                    <a:lnTo>
                      <a:pt x="5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4" name="Freeform 35">
                <a:extLst>
                  <a:ext uri="{FF2B5EF4-FFF2-40B4-BE49-F238E27FC236}">
                    <a16:creationId xmlns:a16="http://schemas.microsoft.com/office/drawing/2014/main" id="{FC8C4817-9165-4864-ABB7-E7CD9C98393D}"/>
                  </a:ext>
                </a:extLst>
              </p:cNvPr>
              <p:cNvSpPr>
                <a:spLocks/>
              </p:cNvSpPr>
              <p:nvPr/>
            </p:nvSpPr>
            <p:spPr bwMode="auto">
              <a:xfrm>
                <a:off x="1575" y="2021"/>
                <a:ext cx="763" cy="548"/>
              </a:xfrm>
              <a:custGeom>
                <a:avLst/>
                <a:gdLst>
                  <a:gd name="T0" fmla="*/ 713 w 763"/>
                  <a:gd name="T1" fmla="*/ 0 h 548"/>
                  <a:gd name="T2" fmla="*/ 262 w 763"/>
                  <a:gd name="T3" fmla="*/ 451 h 548"/>
                  <a:gd name="T4" fmla="*/ 47 w 763"/>
                  <a:gd name="T5" fmla="*/ 238 h 548"/>
                  <a:gd name="T6" fmla="*/ 0 w 763"/>
                  <a:gd name="T7" fmla="*/ 285 h 548"/>
                  <a:gd name="T8" fmla="*/ 262 w 763"/>
                  <a:gd name="T9" fmla="*/ 548 h 548"/>
                  <a:gd name="T10" fmla="*/ 763 w 763"/>
                  <a:gd name="T11" fmla="*/ 47 h 548"/>
                  <a:gd name="T12" fmla="*/ 713 w 763"/>
                  <a:gd name="T13" fmla="*/ 0 h 548"/>
                </a:gdLst>
                <a:ahLst/>
                <a:cxnLst>
                  <a:cxn ang="0">
                    <a:pos x="T0" y="T1"/>
                  </a:cxn>
                  <a:cxn ang="0">
                    <a:pos x="T2" y="T3"/>
                  </a:cxn>
                  <a:cxn ang="0">
                    <a:pos x="T4" y="T5"/>
                  </a:cxn>
                  <a:cxn ang="0">
                    <a:pos x="T6" y="T7"/>
                  </a:cxn>
                  <a:cxn ang="0">
                    <a:pos x="T8" y="T9"/>
                  </a:cxn>
                  <a:cxn ang="0">
                    <a:pos x="T10" y="T11"/>
                  </a:cxn>
                  <a:cxn ang="0">
                    <a:pos x="T12" y="T13"/>
                  </a:cxn>
                </a:cxnLst>
                <a:rect l="0" t="0" r="r" b="b"/>
                <a:pathLst>
                  <a:path w="763" h="548">
                    <a:moveTo>
                      <a:pt x="713" y="0"/>
                    </a:moveTo>
                    <a:lnTo>
                      <a:pt x="262" y="451"/>
                    </a:lnTo>
                    <a:lnTo>
                      <a:pt x="47" y="238"/>
                    </a:lnTo>
                    <a:lnTo>
                      <a:pt x="0" y="285"/>
                    </a:lnTo>
                    <a:lnTo>
                      <a:pt x="262" y="548"/>
                    </a:lnTo>
                    <a:lnTo>
                      <a:pt x="763" y="47"/>
                    </a:lnTo>
                    <a:lnTo>
                      <a:pt x="7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5" name="Freeform 36">
                <a:extLst>
                  <a:ext uri="{FF2B5EF4-FFF2-40B4-BE49-F238E27FC236}">
                    <a16:creationId xmlns:a16="http://schemas.microsoft.com/office/drawing/2014/main" id="{6FC7A56F-8DFB-43F1-BCAF-3836F3BB1E2A}"/>
                  </a:ext>
                </a:extLst>
              </p:cNvPr>
              <p:cNvSpPr>
                <a:spLocks/>
              </p:cNvSpPr>
              <p:nvPr/>
            </p:nvSpPr>
            <p:spPr bwMode="auto">
              <a:xfrm>
                <a:off x="1565" y="3282"/>
                <a:ext cx="544" cy="331"/>
              </a:xfrm>
              <a:custGeom>
                <a:avLst/>
                <a:gdLst>
                  <a:gd name="T0" fmla="*/ 0 w 544"/>
                  <a:gd name="T1" fmla="*/ 331 h 331"/>
                  <a:gd name="T2" fmla="*/ 544 w 544"/>
                  <a:gd name="T3" fmla="*/ 331 h 331"/>
                  <a:gd name="T4" fmla="*/ 544 w 544"/>
                  <a:gd name="T5" fmla="*/ 0 h 331"/>
                  <a:gd name="T6" fmla="*/ 272 w 544"/>
                  <a:gd name="T7" fmla="*/ 272 h 331"/>
                  <a:gd name="T8" fmla="*/ 0 w 544"/>
                  <a:gd name="T9" fmla="*/ 0 h 331"/>
                  <a:gd name="T10" fmla="*/ 0 w 544"/>
                  <a:gd name="T11" fmla="*/ 331 h 331"/>
                </a:gdLst>
                <a:ahLst/>
                <a:cxnLst>
                  <a:cxn ang="0">
                    <a:pos x="T0" y="T1"/>
                  </a:cxn>
                  <a:cxn ang="0">
                    <a:pos x="T2" y="T3"/>
                  </a:cxn>
                  <a:cxn ang="0">
                    <a:pos x="T4" y="T5"/>
                  </a:cxn>
                  <a:cxn ang="0">
                    <a:pos x="T6" y="T7"/>
                  </a:cxn>
                  <a:cxn ang="0">
                    <a:pos x="T8" y="T9"/>
                  </a:cxn>
                  <a:cxn ang="0">
                    <a:pos x="T10" y="T11"/>
                  </a:cxn>
                </a:cxnLst>
                <a:rect l="0" t="0" r="r" b="b"/>
                <a:pathLst>
                  <a:path w="544" h="331">
                    <a:moveTo>
                      <a:pt x="0" y="331"/>
                    </a:moveTo>
                    <a:lnTo>
                      <a:pt x="544" y="331"/>
                    </a:lnTo>
                    <a:lnTo>
                      <a:pt x="544" y="0"/>
                    </a:lnTo>
                    <a:lnTo>
                      <a:pt x="272" y="272"/>
                    </a:lnTo>
                    <a:lnTo>
                      <a:pt x="0" y="0"/>
                    </a:lnTo>
                    <a:lnTo>
                      <a:pt x="0" y="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6" name="Freeform 37">
                <a:extLst>
                  <a:ext uri="{FF2B5EF4-FFF2-40B4-BE49-F238E27FC236}">
                    <a16:creationId xmlns:a16="http://schemas.microsoft.com/office/drawing/2014/main" id="{C9ED7DF2-B893-4434-887F-7AC65368AB1C}"/>
                  </a:ext>
                </a:extLst>
              </p:cNvPr>
              <p:cNvSpPr>
                <a:spLocks/>
              </p:cNvSpPr>
              <p:nvPr/>
            </p:nvSpPr>
            <p:spPr bwMode="auto">
              <a:xfrm>
                <a:off x="1641" y="3069"/>
                <a:ext cx="392" cy="196"/>
              </a:xfrm>
              <a:custGeom>
                <a:avLst/>
                <a:gdLst>
                  <a:gd name="T0" fmla="*/ 392 w 392"/>
                  <a:gd name="T1" fmla="*/ 0 h 196"/>
                  <a:gd name="T2" fmla="*/ 0 w 392"/>
                  <a:gd name="T3" fmla="*/ 0 h 196"/>
                  <a:gd name="T4" fmla="*/ 196 w 392"/>
                  <a:gd name="T5" fmla="*/ 196 h 196"/>
                  <a:gd name="T6" fmla="*/ 392 w 392"/>
                  <a:gd name="T7" fmla="*/ 0 h 196"/>
                </a:gdLst>
                <a:ahLst/>
                <a:cxnLst>
                  <a:cxn ang="0">
                    <a:pos x="T0" y="T1"/>
                  </a:cxn>
                  <a:cxn ang="0">
                    <a:pos x="T2" y="T3"/>
                  </a:cxn>
                  <a:cxn ang="0">
                    <a:pos x="T4" y="T5"/>
                  </a:cxn>
                  <a:cxn ang="0">
                    <a:pos x="T6" y="T7"/>
                  </a:cxn>
                </a:cxnLst>
                <a:rect l="0" t="0" r="r" b="b"/>
                <a:pathLst>
                  <a:path w="392" h="196">
                    <a:moveTo>
                      <a:pt x="392" y="0"/>
                    </a:moveTo>
                    <a:lnTo>
                      <a:pt x="0" y="0"/>
                    </a:lnTo>
                    <a:lnTo>
                      <a:pt x="196" y="196"/>
                    </a:lnTo>
                    <a:lnTo>
                      <a:pt x="3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7" name="Freeform 38">
                <a:extLst>
                  <a:ext uri="{FF2B5EF4-FFF2-40B4-BE49-F238E27FC236}">
                    <a16:creationId xmlns:a16="http://schemas.microsoft.com/office/drawing/2014/main" id="{85EC99E8-B211-47EC-9759-2C77DFDAB9EC}"/>
                  </a:ext>
                </a:extLst>
              </p:cNvPr>
              <p:cNvSpPr>
                <a:spLocks/>
              </p:cNvSpPr>
              <p:nvPr/>
            </p:nvSpPr>
            <p:spPr bwMode="auto">
              <a:xfrm>
                <a:off x="1575" y="2909"/>
                <a:ext cx="763" cy="548"/>
              </a:xfrm>
              <a:custGeom>
                <a:avLst/>
                <a:gdLst>
                  <a:gd name="T0" fmla="*/ 713 w 763"/>
                  <a:gd name="T1" fmla="*/ 0 h 548"/>
                  <a:gd name="T2" fmla="*/ 262 w 763"/>
                  <a:gd name="T3" fmla="*/ 451 h 548"/>
                  <a:gd name="T4" fmla="*/ 47 w 763"/>
                  <a:gd name="T5" fmla="*/ 238 h 548"/>
                  <a:gd name="T6" fmla="*/ 0 w 763"/>
                  <a:gd name="T7" fmla="*/ 286 h 548"/>
                  <a:gd name="T8" fmla="*/ 262 w 763"/>
                  <a:gd name="T9" fmla="*/ 548 h 548"/>
                  <a:gd name="T10" fmla="*/ 763 w 763"/>
                  <a:gd name="T11" fmla="*/ 47 h 548"/>
                  <a:gd name="T12" fmla="*/ 713 w 763"/>
                  <a:gd name="T13" fmla="*/ 0 h 548"/>
                </a:gdLst>
                <a:ahLst/>
                <a:cxnLst>
                  <a:cxn ang="0">
                    <a:pos x="T0" y="T1"/>
                  </a:cxn>
                  <a:cxn ang="0">
                    <a:pos x="T2" y="T3"/>
                  </a:cxn>
                  <a:cxn ang="0">
                    <a:pos x="T4" y="T5"/>
                  </a:cxn>
                  <a:cxn ang="0">
                    <a:pos x="T6" y="T7"/>
                  </a:cxn>
                  <a:cxn ang="0">
                    <a:pos x="T8" y="T9"/>
                  </a:cxn>
                  <a:cxn ang="0">
                    <a:pos x="T10" y="T11"/>
                  </a:cxn>
                  <a:cxn ang="0">
                    <a:pos x="T12" y="T13"/>
                  </a:cxn>
                </a:cxnLst>
                <a:rect l="0" t="0" r="r" b="b"/>
                <a:pathLst>
                  <a:path w="763" h="548">
                    <a:moveTo>
                      <a:pt x="713" y="0"/>
                    </a:moveTo>
                    <a:lnTo>
                      <a:pt x="262" y="451"/>
                    </a:lnTo>
                    <a:lnTo>
                      <a:pt x="47" y="238"/>
                    </a:lnTo>
                    <a:lnTo>
                      <a:pt x="0" y="286"/>
                    </a:lnTo>
                    <a:lnTo>
                      <a:pt x="262" y="548"/>
                    </a:lnTo>
                    <a:lnTo>
                      <a:pt x="763" y="47"/>
                    </a:lnTo>
                    <a:lnTo>
                      <a:pt x="7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8" name="Freeform 39">
                <a:extLst>
                  <a:ext uri="{FF2B5EF4-FFF2-40B4-BE49-F238E27FC236}">
                    <a16:creationId xmlns:a16="http://schemas.microsoft.com/office/drawing/2014/main" id="{1B3F182B-AD37-47E6-BA01-F73D50908022}"/>
                  </a:ext>
                </a:extLst>
              </p:cNvPr>
              <p:cNvSpPr>
                <a:spLocks/>
              </p:cNvSpPr>
              <p:nvPr/>
            </p:nvSpPr>
            <p:spPr bwMode="auto">
              <a:xfrm>
                <a:off x="2489" y="1218"/>
                <a:ext cx="2481" cy="2456"/>
              </a:xfrm>
              <a:custGeom>
                <a:avLst/>
                <a:gdLst>
                  <a:gd name="T0" fmla="*/ 1034 w 1050"/>
                  <a:gd name="T1" fmla="*/ 212 h 1040"/>
                  <a:gd name="T2" fmla="*/ 834 w 1050"/>
                  <a:gd name="T3" fmla="*/ 12 h 1040"/>
                  <a:gd name="T4" fmla="*/ 806 w 1050"/>
                  <a:gd name="T5" fmla="*/ 0 h 1040"/>
                  <a:gd name="T6" fmla="*/ 777 w 1050"/>
                  <a:gd name="T7" fmla="*/ 12 h 1040"/>
                  <a:gd name="T8" fmla="*/ 137 w 1050"/>
                  <a:gd name="T9" fmla="*/ 652 h 1040"/>
                  <a:gd name="T10" fmla="*/ 127 w 1050"/>
                  <a:gd name="T11" fmla="*/ 669 h 1040"/>
                  <a:gd name="T12" fmla="*/ 8 w 1050"/>
                  <a:gd name="T13" fmla="*/ 986 h 1040"/>
                  <a:gd name="T14" fmla="*/ 32 w 1050"/>
                  <a:gd name="T15" fmla="*/ 1037 h 1040"/>
                  <a:gd name="T16" fmla="*/ 45 w 1050"/>
                  <a:gd name="T17" fmla="*/ 1040 h 1040"/>
                  <a:gd name="T18" fmla="*/ 60 w 1050"/>
                  <a:gd name="T19" fmla="*/ 1037 h 1040"/>
                  <a:gd name="T20" fmla="*/ 380 w 1050"/>
                  <a:gd name="T21" fmla="*/ 917 h 1040"/>
                  <a:gd name="T22" fmla="*/ 394 w 1050"/>
                  <a:gd name="T23" fmla="*/ 908 h 1040"/>
                  <a:gd name="T24" fmla="*/ 1034 w 1050"/>
                  <a:gd name="T25" fmla="*/ 269 h 1040"/>
                  <a:gd name="T26" fmla="*/ 1034 w 1050"/>
                  <a:gd name="T27" fmla="*/ 21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0" h="1040">
                    <a:moveTo>
                      <a:pt x="1034" y="212"/>
                    </a:moveTo>
                    <a:cubicBezTo>
                      <a:pt x="834" y="12"/>
                      <a:pt x="834" y="12"/>
                      <a:pt x="834" y="12"/>
                    </a:cubicBezTo>
                    <a:cubicBezTo>
                      <a:pt x="826" y="4"/>
                      <a:pt x="816" y="0"/>
                      <a:pt x="806" y="0"/>
                    </a:cubicBezTo>
                    <a:cubicBezTo>
                      <a:pt x="795" y="0"/>
                      <a:pt x="785" y="4"/>
                      <a:pt x="777" y="12"/>
                    </a:cubicBezTo>
                    <a:cubicBezTo>
                      <a:pt x="137" y="652"/>
                      <a:pt x="137" y="652"/>
                      <a:pt x="137" y="652"/>
                    </a:cubicBezTo>
                    <a:cubicBezTo>
                      <a:pt x="132" y="657"/>
                      <a:pt x="129" y="663"/>
                      <a:pt x="127" y="669"/>
                    </a:cubicBezTo>
                    <a:cubicBezTo>
                      <a:pt x="8" y="986"/>
                      <a:pt x="8" y="986"/>
                      <a:pt x="8" y="986"/>
                    </a:cubicBezTo>
                    <a:cubicBezTo>
                      <a:pt x="0" y="1007"/>
                      <a:pt x="11" y="1030"/>
                      <a:pt x="32" y="1037"/>
                    </a:cubicBezTo>
                    <a:cubicBezTo>
                      <a:pt x="36" y="1039"/>
                      <a:pt x="41" y="1040"/>
                      <a:pt x="45" y="1040"/>
                    </a:cubicBezTo>
                    <a:cubicBezTo>
                      <a:pt x="50" y="1040"/>
                      <a:pt x="55" y="1039"/>
                      <a:pt x="60" y="1037"/>
                    </a:cubicBezTo>
                    <a:cubicBezTo>
                      <a:pt x="380" y="917"/>
                      <a:pt x="380" y="917"/>
                      <a:pt x="380" y="917"/>
                    </a:cubicBezTo>
                    <a:cubicBezTo>
                      <a:pt x="385" y="915"/>
                      <a:pt x="390" y="912"/>
                      <a:pt x="394" y="908"/>
                    </a:cubicBezTo>
                    <a:cubicBezTo>
                      <a:pt x="1034" y="269"/>
                      <a:pt x="1034" y="269"/>
                      <a:pt x="1034" y="269"/>
                    </a:cubicBezTo>
                    <a:cubicBezTo>
                      <a:pt x="1050" y="253"/>
                      <a:pt x="1050" y="227"/>
                      <a:pt x="1034"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sp>
        <p:nvSpPr>
          <p:cNvPr id="59" name="Text Placeholder 1">
            <a:extLst>
              <a:ext uri="{FF2B5EF4-FFF2-40B4-BE49-F238E27FC236}">
                <a16:creationId xmlns:a16="http://schemas.microsoft.com/office/drawing/2014/main" id="{83E12D75-4109-499E-A1E4-5BAC41DFF500}"/>
              </a:ext>
            </a:extLst>
          </p:cNvPr>
          <p:cNvSpPr txBox="1">
            <a:spLocks/>
          </p:cNvSpPr>
          <p:nvPr>
            <p:custDataLst>
              <p:tags r:id="rId8"/>
            </p:custDataLst>
          </p:nvPr>
        </p:nvSpPr>
        <p:spPr bwMode="gray">
          <a:xfrm>
            <a:off x="7391244" y="440482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„Szerintem mindenféleképpen kell erről beszélgetni és fel kell ismernie a hirdetőknek, hogy az ő érdekük is az, hogy drágábban vásároljanak, de jobbat kapjanak. ” </a:t>
            </a:r>
            <a:r>
              <a:rPr lang="hu-HU" sz="1200" dirty="0">
                <a:solidFill>
                  <a:srgbClr val="000000"/>
                </a:solidFill>
              </a:rPr>
              <a:t>(Ü20)</a:t>
            </a:r>
            <a:endParaRPr lang="en-US" sz="1200" dirty="0">
              <a:ea typeface="Arial" panose="020B0604020202020204" pitchFamily="34" charset="0"/>
            </a:endParaRPr>
          </a:p>
        </p:txBody>
      </p:sp>
      <p:sp>
        <p:nvSpPr>
          <p:cNvPr id="60" name="Text Placeholder 1">
            <a:extLst>
              <a:ext uri="{FF2B5EF4-FFF2-40B4-BE49-F238E27FC236}">
                <a16:creationId xmlns:a16="http://schemas.microsoft.com/office/drawing/2014/main" id="{4EE4EE7A-A93C-4164-B2D4-AFBB4BC08263}"/>
              </a:ext>
            </a:extLst>
          </p:cNvPr>
          <p:cNvSpPr txBox="1">
            <a:spLocks/>
          </p:cNvSpPr>
          <p:nvPr>
            <p:custDataLst>
              <p:tags r:id="rId9"/>
            </p:custDataLst>
          </p:nvPr>
        </p:nvSpPr>
        <p:spPr bwMode="gray">
          <a:xfrm>
            <a:off x="7391244" y="505720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„Ezzel együtt, mivel </a:t>
            </a:r>
            <a:r>
              <a:rPr lang="hu-HU" sz="1200" i="1" dirty="0" err="1">
                <a:solidFill>
                  <a:srgbClr val="000000"/>
                </a:solidFill>
              </a:rPr>
              <a:t>inventory</a:t>
            </a:r>
            <a:r>
              <a:rPr lang="hu-HU" sz="1200" i="1" dirty="0">
                <a:solidFill>
                  <a:srgbClr val="000000"/>
                </a:solidFill>
              </a:rPr>
              <a:t> gyakorlatilag nincsen, ez egy kicsit kevésbé kockázatos lépés, nehezen tud erre a piac úgy válaszolni, hogy jó, akkor elmegyek oda, ahol olcsó. Ott egyszerűen nem tudja befogadni, nincs </a:t>
            </a:r>
            <a:r>
              <a:rPr lang="hu-HU" sz="1200" i="1" dirty="0" err="1">
                <a:solidFill>
                  <a:srgbClr val="000000"/>
                </a:solidFill>
              </a:rPr>
              <a:t>inventory</a:t>
            </a:r>
            <a:r>
              <a:rPr lang="hu-HU" sz="1200" i="1" dirty="0">
                <a:solidFill>
                  <a:srgbClr val="000000"/>
                </a:solidFill>
              </a:rPr>
              <a:t>. … akkor mondjuk vigyük el online-</a:t>
            </a:r>
            <a:r>
              <a:rPr lang="hu-HU" sz="1200" i="1" dirty="0" err="1">
                <a:solidFill>
                  <a:srgbClr val="000000"/>
                </a:solidFill>
              </a:rPr>
              <a:t>ba</a:t>
            </a:r>
            <a:r>
              <a:rPr lang="hu-HU" sz="1200" i="1" dirty="0">
                <a:solidFill>
                  <a:srgbClr val="000000"/>
                </a:solidFill>
              </a:rPr>
              <a:t> ezt a pénzt. Ilyen tömegeléréseket online-ban ilyen minőségben megkapni, az sokkal-sokkal drágább. ” </a:t>
            </a:r>
            <a:r>
              <a:rPr lang="hu-HU" sz="1200" dirty="0">
                <a:solidFill>
                  <a:srgbClr val="000000"/>
                </a:solidFill>
              </a:rPr>
              <a:t>(Ü20)</a:t>
            </a:r>
            <a:endParaRPr lang="en-US" sz="1200" dirty="0">
              <a:ea typeface="Arial" panose="020B0604020202020204" pitchFamily="34" charset="0"/>
            </a:endParaRPr>
          </a:p>
        </p:txBody>
      </p:sp>
    </p:spTree>
    <p:extLst>
      <p:ext uri="{BB962C8B-B14F-4D97-AF65-F5344CB8AC3E}">
        <p14:creationId xmlns:p14="http://schemas.microsoft.com/office/powerpoint/2010/main" val="3364548303"/>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C1BEBBD-A670-4E1C-8A98-C33C560A46A6}"/>
              </a:ext>
            </a:extLst>
          </p:cNvPr>
          <p:cNvSpPr/>
          <p:nvPr/>
        </p:nvSpPr>
        <p:spPr>
          <a:xfrm>
            <a:off x="7188200" y="5061876"/>
            <a:ext cx="5003800" cy="11851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4" name="TextBox 3">
            <a:extLst>
              <a:ext uri="{FF2B5EF4-FFF2-40B4-BE49-F238E27FC236}">
                <a16:creationId xmlns:a16="http://schemas.microsoft.com/office/drawing/2014/main"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r>
              <a:rPr lang="hu-HU" sz="1400" dirty="0"/>
              <a:t>Akik szerint ez nem kivitelezhető, alapvetően 2, egymással össze nem függő érvet szoktak említeni.</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Az áremelést egyszerűen nem fogadnák el az ügyfelek, főleg a nagyobbak, ahol professzionális beszerzési osztályok kezelik a kommunikációs célú beszerzéseket</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A két, egymással meglehetősen bizalmatlan </a:t>
            </a:r>
            <a:r>
              <a:rPr lang="hu-HU" sz="1400" dirty="0" err="1"/>
              <a:t>sales</a:t>
            </a:r>
            <a:r>
              <a:rPr lang="hu-HU" sz="1400" dirty="0"/>
              <a:t>-house nem tudná együttesen keresztül vinni az áremelést. </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Áremelés</a:t>
            </a:r>
            <a:br>
              <a:rPr lang="hu-HU" sz="3600" dirty="0">
                <a:solidFill>
                  <a:schemeClr val="accent3">
                    <a:lumMod val="50000"/>
                  </a:schemeClr>
                </a:solidFill>
              </a:rPr>
            </a:br>
            <a:r>
              <a:rPr lang="hu-HU" sz="2000" dirty="0">
                <a:solidFill>
                  <a:schemeClr val="accent3">
                    <a:lumMod val="50000"/>
                  </a:schemeClr>
                </a:solidFill>
              </a:rPr>
              <a:t>…és akik szerint nem kivitelezhető.</a:t>
            </a: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32458A00-CEAB-41A0-B390-571FD9945834}"/>
              </a:ext>
            </a:extLst>
          </p:cNvPr>
          <p:cNvSpPr/>
          <p:nvPr/>
        </p:nvSpPr>
        <p:spPr>
          <a:xfrm>
            <a:off x="7188200" y="1238846"/>
            <a:ext cx="5003800" cy="3669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6" name="Text Placeholder 1">
            <a:extLst>
              <a:ext uri="{FF2B5EF4-FFF2-40B4-BE49-F238E27FC236}">
                <a16:creationId xmlns:a16="http://schemas.microsoft.com/office/drawing/2014/main" id="{13D39F68-B301-4AD4-9F73-B915552AEC5F}"/>
              </a:ext>
            </a:extLst>
          </p:cNvPr>
          <p:cNvSpPr txBox="1">
            <a:spLocks/>
          </p:cNvSpPr>
          <p:nvPr>
            <p:custDataLst>
              <p:tags r:id="rId1"/>
            </p:custDataLst>
          </p:nvPr>
        </p:nvSpPr>
        <p:spPr bwMode="gray">
          <a:xfrm>
            <a:off x="7391244" y="192210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„Mész az ügyvezetődhöz, hogy 15%-kal többért meg tudom venni ugyanazt a kontingenst, de semmi baj, mert  a többieknek is drágábba kerül. Azt fogják mondani, hogy köszönjük szépen, menjél vissza gondolkodni. Hogy tud a nyomorult marketinges, akinek el kell számolnia a beszerzés, az ügyvezetés, management, regionális központ felé, ő nem fog boldogan kiállni és azt mondja, hogy azért, hogy megmentsük a televíziókat önmaguktól, mert nincs elég </a:t>
            </a:r>
            <a:r>
              <a:rPr lang="hu-HU" sz="1200" i="1" dirty="0" err="1">
                <a:solidFill>
                  <a:srgbClr val="000000"/>
                </a:solidFill>
              </a:rPr>
              <a:t>inventory</a:t>
            </a:r>
            <a:r>
              <a:rPr lang="hu-HU" sz="1200" i="1" dirty="0">
                <a:solidFill>
                  <a:srgbClr val="000000"/>
                </a:solidFill>
              </a:rPr>
              <a:t>, akkor az egész piac beáll egy 15%-os, vagy akárhány százalékos áremelés mögé. Kizárt dolog. Szakmai szempontból igen, tök jó lenne, de minden üzleti érdek ennek ellentmond. ” </a:t>
            </a:r>
            <a:r>
              <a:rPr lang="hu-HU" sz="1200" dirty="0">
                <a:solidFill>
                  <a:srgbClr val="000000"/>
                </a:solidFill>
              </a:rPr>
              <a:t>(Ü14)</a:t>
            </a:r>
            <a:endParaRPr lang="en-US" sz="1200" dirty="0">
              <a:ea typeface="Arial" panose="020B0604020202020204" pitchFamily="34" charset="0"/>
            </a:endParaRPr>
          </a:p>
        </p:txBody>
      </p:sp>
      <p:sp>
        <p:nvSpPr>
          <p:cNvPr id="29" name="Text Placeholder 1">
            <a:extLst>
              <a:ext uri="{FF2B5EF4-FFF2-40B4-BE49-F238E27FC236}">
                <a16:creationId xmlns:a16="http://schemas.microsoft.com/office/drawing/2014/main" id="{0AE32E99-6646-46D0-87CE-6F381E430C98}"/>
              </a:ext>
            </a:extLst>
          </p:cNvPr>
          <p:cNvSpPr txBox="1">
            <a:spLocks/>
          </p:cNvSpPr>
          <p:nvPr>
            <p:custDataLst>
              <p:tags r:id="rId2"/>
            </p:custDataLst>
          </p:nvPr>
        </p:nvSpPr>
        <p:spPr bwMode="gray">
          <a:xfrm>
            <a:off x="7391244" y="1284849"/>
            <a:ext cx="4680000" cy="49736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„Nem, nagyon nehéz átvinni bármilyen inflációt. Az elmúlt pár évben nyilván vittek át inflációt, inflálódik azért a piac, de nem nagyon engedné át..” </a:t>
            </a:r>
            <a:r>
              <a:rPr lang="hu-HU" sz="1200" dirty="0">
                <a:solidFill>
                  <a:srgbClr val="000000"/>
                </a:solidFill>
              </a:rPr>
              <a:t>(Ü15)</a:t>
            </a:r>
            <a:endParaRPr lang="en-US" sz="1200" dirty="0">
              <a:ea typeface="Arial" panose="020B0604020202020204" pitchFamily="34" charset="0"/>
            </a:endParaRPr>
          </a:p>
        </p:txBody>
      </p:sp>
      <p:sp>
        <p:nvSpPr>
          <p:cNvPr id="30" name="Text Placeholder 1">
            <a:extLst>
              <a:ext uri="{FF2B5EF4-FFF2-40B4-BE49-F238E27FC236}">
                <a16:creationId xmlns:a16="http://schemas.microsoft.com/office/drawing/2014/main" id="{47601159-7F75-4284-A474-91D83CE0D852}"/>
              </a:ext>
            </a:extLst>
          </p:cNvPr>
          <p:cNvSpPr txBox="1">
            <a:spLocks/>
          </p:cNvSpPr>
          <p:nvPr>
            <p:custDataLst>
              <p:tags r:id="rId3"/>
            </p:custDataLst>
          </p:nvPr>
        </p:nvSpPr>
        <p:spPr bwMode="gray">
          <a:xfrm>
            <a:off x="7391244" y="3946722"/>
            <a:ext cx="4680000" cy="3100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hirdetőknél a beszerzési osztályok nagyon nagy erőre tettek szert. Elkezdték nyomni az ügynökségeken keresztül a médiatulajdonosokat abba, hogy minél olcsóbbak legyenek az elérések… ” </a:t>
            </a:r>
            <a:r>
              <a:rPr lang="hu-HU" sz="1200" dirty="0">
                <a:solidFill>
                  <a:srgbClr val="000000"/>
                </a:solidFill>
              </a:rPr>
              <a:t>(Ü20)</a:t>
            </a:r>
            <a:endParaRPr lang="en-US" sz="1200" dirty="0">
              <a:ea typeface="Arial" panose="020B0604020202020204" pitchFamily="34" charset="0"/>
            </a:endParaRPr>
          </a:p>
        </p:txBody>
      </p:sp>
      <p:sp>
        <p:nvSpPr>
          <p:cNvPr id="31" name="Text Placeholder 1">
            <a:extLst>
              <a:ext uri="{FF2B5EF4-FFF2-40B4-BE49-F238E27FC236}">
                <a16:creationId xmlns:a16="http://schemas.microsoft.com/office/drawing/2014/main" id="{E973CB42-1FD3-4D7B-B3FB-FF12F263D508}"/>
              </a:ext>
            </a:extLst>
          </p:cNvPr>
          <p:cNvSpPr txBox="1">
            <a:spLocks/>
          </p:cNvSpPr>
          <p:nvPr>
            <p:custDataLst>
              <p:tags r:id="rId4"/>
            </p:custDataLst>
          </p:nvPr>
        </p:nvSpPr>
        <p:spPr bwMode="gray">
          <a:xfrm>
            <a:off x="7391244" y="5061876"/>
            <a:ext cx="4680000" cy="3100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 Ez egy olyan átállás lenne, amit nem lehet csak az egyiknek átállni, tehát kell lennie egy összefogás, mindenképpen kell egy összefogás Hiába van két </a:t>
            </a:r>
            <a:r>
              <a:rPr lang="hu-HU" sz="1200" i="1" dirty="0" err="1">
                <a:solidFill>
                  <a:srgbClr val="000000"/>
                </a:solidFill>
              </a:rPr>
              <a:t>sales</a:t>
            </a:r>
            <a:r>
              <a:rPr lang="hu-HU" sz="1200" i="1" dirty="0">
                <a:solidFill>
                  <a:srgbClr val="000000"/>
                </a:solidFill>
              </a:rPr>
              <a:t> house, azért van 14-15 médiatulajdonos, aki ezt a döntést megmeri hozni, szerintem ez nem fog megtörténni. ” </a:t>
            </a:r>
            <a:r>
              <a:rPr lang="hu-HU" sz="1200" dirty="0">
                <a:solidFill>
                  <a:srgbClr val="000000"/>
                </a:solidFill>
              </a:rPr>
              <a:t>(Ü3)</a:t>
            </a:r>
            <a:endParaRPr lang="en-US" sz="1200" dirty="0">
              <a:ea typeface="Arial" panose="020B0604020202020204" pitchFamily="34" charset="0"/>
            </a:endParaRPr>
          </a:p>
        </p:txBody>
      </p:sp>
      <p:sp>
        <p:nvSpPr>
          <p:cNvPr id="33" name="Oval 26">
            <a:extLst>
              <a:ext uri="{FF2B5EF4-FFF2-40B4-BE49-F238E27FC236}">
                <a16:creationId xmlns:a16="http://schemas.microsoft.com/office/drawing/2014/main" id="{40BCEC22-5F24-41F2-A5EE-C917F1B890FE}"/>
              </a:ext>
            </a:extLst>
          </p:cNvPr>
          <p:cNvSpPr>
            <a:spLocks noChangeArrowheads="1"/>
          </p:cNvSpPr>
          <p:nvPr>
            <p:custDataLst>
              <p:tags r:id="rId5"/>
            </p:custDataLst>
          </p:nvPr>
        </p:nvSpPr>
        <p:spPr bwMode="gray">
          <a:xfrm>
            <a:off x="699103" y="1934722"/>
            <a:ext cx="575321" cy="575321"/>
          </a:xfrm>
          <a:prstGeom prst="rect">
            <a:avLst/>
          </a:prstGeom>
          <a:solidFill>
            <a:schemeClr val="accent1"/>
          </a:solidFill>
          <a:ln w="12700" algn="ctr">
            <a:noFill/>
            <a:round/>
            <a:headEnd/>
            <a:tailEnd/>
          </a:ln>
          <a:effectLst/>
        </p:spPr>
        <p:txBody>
          <a:bodyPr wrap="none" lIns="72000" tIns="72000" rIns="72000" bIns="72000" anchor="ctr"/>
          <a:lstStyle/>
          <a:p>
            <a:pPr algn="ctr"/>
            <a:r>
              <a:rPr lang="en-US" sz="3200" b="1" dirty="0">
                <a:solidFill>
                  <a:schemeClr val="bg1"/>
                </a:solidFill>
                <a:latin typeface="+mj-lt"/>
              </a:rPr>
              <a:t>1</a:t>
            </a:r>
          </a:p>
        </p:txBody>
      </p:sp>
      <p:sp>
        <p:nvSpPr>
          <p:cNvPr id="34" name="Oval 26">
            <a:extLst>
              <a:ext uri="{FF2B5EF4-FFF2-40B4-BE49-F238E27FC236}">
                <a16:creationId xmlns:a16="http://schemas.microsoft.com/office/drawing/2014/main" id="{A8C1ABDA-A535-4C00-998E-3682293B0590}"/>
              </a:ext>
            </a:extLst>
          </p:cNvPr>
          <p:cNvSpPr>
            <a:spLocks noChangeArrowheads="1"/>
          </p:cNvSpPr>
          <p:nvPr>
            <p:custDataLst>
              <p:tags r:id="rId6"/>
            </p:custDataLst>
          </p:nvPr>
        </p:nvSpPr>
        <p:spPr bwMode="gray">
          <a:xfrm>
            <a:off x="699102" y="4541882"/>
            <a:ext cx="575321" cy="575321"/>
          </a:xfrm>
          <a:prstGeom prst="rect">
            <a:avLst/>
          </a:prstGeom>
          <a:solidFill>
            <a:schemeClr val="accent2"/>
          </a:solidFill>
          <a:ln w="12700" algn="ctr">
            <a:noFill/>
            <a:round/>
            <a:headEnd/>
            <a:tailEnd/>
          </a:ln>
          <a:effectLst/>
        </p:spPr>
        <p:txBody>
          <a:bodyPr wrap="none" lIns="72000" tIns="72000" rIns="72000" bIns="72000" anchor="ctr"/>
          <a:lstStyle/>
          <a:p>
            <a:pPr algn="ctr"/>
            <a:r>
              <a:rPr lang="en-US" sz="3200" b="1" dirty="0">
                <a:solidFill>
                  <a:schemeClr val="bg1"/>
                </a:solidFill>
                <a:latin typeface="+mj-lt"/>
              </a:rPr>
              <a:t>2</a:t>
            </a:r>
          </a:p>
        </p:txBody>
      </p:sp>
    </p:spTree>
    <p:extLst>
      <p:ext uri="{BB962C8B-B14F-4D97-AF65-F5344CB8AC3E}">
        <p14:creationId xmlns:p14="http://schemas.microsoft.com/office/powerpoint/2010/main" val="354936898"/>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912129541"/>
              </p:ext>
            </p:extLst>
          </p:nvPr>
        </p:nvGraphicFramePr>
        <p:xfrm>
          <a:off x="3621282" y="1117673"/>
          <a:ext cx="8484889" cy="4632536"/>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919059" y="339614"/>
            <a:ext cx="6664498" cy="768107"/>
          </a:xfrm>
        </p:spPr>
        <p:txBody>
          <a:bodyPr/>
          <a:lstStyle/>
          <a:p>
            <a:r>
              <a:rPr lang="hu-HU" sz="2800" dirty="0"/>
              <a:t>Az árszint hatása és az áremelés lehetősége</a:t>
            </a:r>
            <a:br>
              <a:rPr lang="hu-HU" sz="3200" dirty="0"/>
            </a:br>
            <a:endParaRPr lang="hu-HU" sz="1200" dirty="0"/>
          </a:p>
        </p:txBody>
      </p:sp>
      <p:sp>
        <p:nvSpPr>
          <p:cNvPr id="15" name="Téglalap 14"/>
          <p:cNvSpPr/>
          <p:nvPr/>
        </p:nvSpPr>
        <p:spPr>
          <a:xfrm>
            <a:off x="431215" y="6156894"/>
            <a:ext cx="9808160" cy="451405"/>
          </a:xfrm>
          <a:prstGeom prst="rect">
            <a:avLst/>
          </a:prstGeom>
        </p:spPr>
        <p:txBody>
          <a:bodyPr vert="horz" lIns="0" tIns="0" rIns="0" bIns="48000" rtlCol="0" anchor="b" anchorCtr="0">
            <a:noAutofit/>
          </a:bodyPr>
          <a:lstStyle/>
          <a:p>
            <a:r>
              <a:rPr lang="hu-HU" sz="800" dirty="0">
                <a:solidFill>
                  <a:schemeClr val="tx1">
                    <a:lumMod val="75000"/>
                  </a:schemeClr>
                </a:solidFill>
              </a:rPr>
              <a:t>A médiaipar szereplői közül többen megfogalmazták, hogy a televíziós hirdetések árszintjét emelni kellene akár jelentősebb mértékben is. Ezzel kapcsolatban fogalmaztunk meg néhány érvet. Kérjük, mindegyik esetében mondja meg, mennyire ért egyet ezekkel az álltásokkal.</a:t>
            </a:r>
          </a:p>
        </p:txBody>
      </p:sp>
      <p:graphicFrame>
        <p:nvGraphicFramePr>
          <p:cNvPr id="4" name="Diagram 3"/>
          <p:cNvGraphicFramePr/>
          <p:nvPr>
            <p:extLst>
              <p:ext uri="{D42A27DB-BD31-4B8C-83A1-F6EECF244321}">
                <p14:modId xmlns:p14="http://schemas.microsoft.com/office/powerpoint/2010/main" val="2752918276"/>
              </p:ext>
            </p:extLst>
          </p:nvPr>
        </p:nvGraphicFramePr>
        <p:xfrm>
          <a:off x="-145959" y="1111039"/>
          <a:ext cx="8484889" cy="463253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gyenes összekötő 7"/>
          <p:cNvCxnSpPr/>
          <p:nvPr/>
        </p:nvCxnSpPr>
        <p:spPr>
          <a:xfrm flipV="1">
            <a:off x="612190" y="3441771"/>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Egyetértők aránya, %</a:t>
            </a:r>
          </a:p>
        </p:txBody>
      </p:sp>
      <p:sp>
        <p:nvSpPr>
          <p:cNvPr id="17" name="Szövegdoboz 16"/>
          <p:cNvSpPr txBox="1"/>
          <p:nvPr/>
        </p:nvSpPr>
        <p:spPr>
          <a:xfrm>
            <a:off x="399843" y="5535268"/>
            <a:ext cx="11360735" cy="788557"/>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hu-HU" sz="1200" dirty="0"/>
              <a:t>Az ügynökségek egyértelműen inkább egyetértenek az olcsó tévés hirdetések negatív hatásaival, illetve az áremelés szükségességével. A hirdetők inkább megosztottak ebben a kérdésben, de még a körükben is 50% feletti azok aránya, akik inkább egyetértenek ezekkel a felvetésekkel. Ez alól csak az az állítás kivétel (igaz elég nagy különbséggel), hogy ez a relatív alacsony árszint a tévében ne ösztönözne új, hatékony megoldások keresésére</a:t>
            </a:r>
          </a:p>
        </p:txBody>
      </p:sp>
    </p:spTree>
    <p:extLst>
      <p:ext uri="{BB962C8B-B14F-4D97-AF65-F5344CB8AC3E}">
        <p14:creationId xmlns:p14="http://schemas.microsoft.com/office/powerpoint/2010/main" val="3310283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2-Dec-19</a:t>
            </a:fld>
            <a:endParaRPr lang="en-US" dirty="0"/>
          </a:p>
        </p:txBody>
      </p:sp>
      <p:sp>
        <p:nvSpPr>
          <p:cNvPr id="3" name="Footer Placeholder 2"/>
          <p:cNvSpPr>
            <a:spLocks noGrp="1"/>
          </p:cNvSpPr>
          <p:nvPr>
            <p:ph type="ftr" sz="quarter" idx="11"/>
          </p:nvPr>
        </p:nvSpPr>
        <p:spPr/>
        <p:txBody>
          <a:bodyPr/>
          <a:lstStyle/>
          <a:p>
            <a:r>
              <a:rPr lang="en-US"/>
              <a:t>Title of presentation (Insert / Header &amp; Footer / Apply to All)</a:t>
            </a:r>
            <a:endParaRPr lang="en-US" dirty="0"/>
          </a:p>
        </p:txBody>
      </p:sp>
      <p:sp>
        <p:nvSpPr>
          <p:cNvPr id="4" name="Slide Number Placeholder 3"/>
          <p:cNvSpPr>
            <a:spLocks noGrp="1"/>
          </p:cNvSpPr>
          <p:nvPr>
            <p:ph type="sldNum" sz="quarter" idx="12"/>
          </p:nvPr>
        </p:nvSpPr>
        <p:spPr/>
        <p:txBody>
          <a:bodyPr/>
          <a:lstStyle/>
          <a:p>
            <a:fld id="{8E3B25F7-8D1F-44B5-B485-EE3C438CFD7B}" type="slidenum">
              <a:rPr lang="en-US" smtClean="0"/>
              <a:pPr/>
              <a:t>45</a:t>
            </a:fld>
            <a:endParaRPr lang="en-US"/>
          </a:p>
        </p:txBody>
      </p:sp>
      <p:sp>
        <p:nvSpPr>
          <p:cNvPr id="5" name="Title 4"/>
          <p:cNvSpPr>
            <a:spLocks noGrp="1"/>
          </p:cNvSpPr>
          <p:nvPr>
            <p:ph type="ctrTitle"/>
          </p:nvPr>
        </p:nvSpPr>
        <p:spPr>
          <a:xfrm>
            <a:off x="324294" y="2310868"/>
            <a:ext cx="4154400" cy="2236264"/>
          </a:xfrm>
        </p:spPr>
        <p:txBody>
          <a:bodyPr anchor="ctr"/>
          <a:lstStyle/>
          <a:p>
            <a:r>
              <a:rPr lang="hu-HU" sz="4000" b="1" dirty="0"/>
              <a:t>5. Tévés közönségmérés</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1106725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1648325"/>
          </a:xfrm>
          <a:prstGeom prst="rect">
            <a:avLst/>
          </a:prstGeom>
          <a:noFill/>
        </p:spPr>
        <p:txBody>
          <a:bodyPr wrap="square" lIns="0" tIns="0" rIns="0" bIns="0" rtlCol="0">
            <a:noAutofit/>
          </a:bodyPr>
          <a:lstStyle/>
          <a:p>
            <a:pPr>
              <a:lnSpc>
                <a:spcPct val="125000"/>
              </a:lnSpc>
              <a:buClr>
                <a:schemeClr val="tx2"/>
              </a:buClr>
            </a:pPr>
            <a:r>
              <a:rPr lang="hu-HU" sz="1400" dirty="0"/>
              <a:t>A piac döntő többsége különösebb kételyek nélkül elfogadja a jelenlegi Nielsen televíziós közönségmérés módszertanát és a kutatás eredményeit is. Nincsen olyan piaci szereplő, aki érdemben mást szeretne kapni televíziós közönségmérés gyanánt.</a:t>
            </a:r>
          </a:p>
          <a:p>
            <a:pPr>
              <a:lnSpc>
                <a:spcPct val="125000"/>
              </a:lnSpc>
              <a:buClr>
                <a:schemeClr val="tx2"/>
              </a:buClr>
            </a:pPr>
            <a:r>
              <a:rPr lang="hu-HU" sz="1400" dirty="0"/>
              <a:t>Többen osztják még akár azt a véleményt is, hogy a televízió az egyetlen olyan médium, ahol a mérési rendszer mindenki által elfogadott alapokon áll.</a:t>
            </a:r>
          </a:p>
          <a:p>
            <a:pPr>
              <a:lnSpc>
                <a:spcPct val="125000"/>
              </a:lnSpc>
              <a:buClr>
                <a:schemeClr val="tx2"/>
              </a:buClr>
            </a:pPr>
            <a:endParaRPr lang="hu-HU" sz="1400" dirty="0"/>
          </a:p>
          <a:p>
            <a:pPr>
              <a:lnSpc>
                <a:spcPct val="125000"/>
              </a:lnSpc>
              <a:buClr>
                <a:schemeClr val="tx2"/>
              </a:buClr>
            </a:pPr>
            <a:r>
              <a:rPr lang="hu-HU" sz="1400" dirty="0"/>
              <a:t>Néhány, a digitális világ iránt jobban elfogult válaszadó véleményében jelenik meg, hogy a digitális világ lehetőséget nyújt arra, hogy a mérések (legalábbis a hirdető számára releváns (AV, CT) mutatószámok tekintetében) pontosabbak legyenek, mint a televíziós mérésből származó adatok esetében.</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A jelenlegi mérés</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201880" y="1214616"/>
            <a:ext cx="5003800" cy="54134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3" name="Text Placeholder 1">
            <a:extLst>
              <a:ext uri="{FF2B5EF4-FFF2-40B4-BE49-F238E27FC236}">
                <a16:creationId xmlns:a16="http://schemas.microsoft.com/office/drawing/2014/main" id="{053DEF3D-8DFB-429C-9355-C88652CF2784}"/>
              </a:ext>
            </a:extLst>
          </p:cNvPr>
          <p:cNvSpPr txBox="1">
            <a:spLocks/>
          </p:cNvSpPr>
          <p:nvPr>
            <p:custDataLst>
              <p:tags r:id="rId1"/>
            </p:custDataLst>
          </p:nvPr>
        </p:nvSpPr>
        <p:spPr bwMode="gray">
          <a:xfrm>
            <a:off x="7363780" y="124404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„Abszolút a legjobban mérhető médiatípus még a mai napig.” </a:t>
            </a:r>
            <a:r>
              <a:rPr lang="hu-HU" sz="1200" dirty="0">
                <a:solidFill>
                  <a:srgbClr val="000000"/>
                </a:solidFill>
              </a:rPr>
              <a:t>(Ü2)</a:t>
            </a:r>
            <a:endParaRPr lang="en-US" sz="1200" dirty="0">
              <a:ea typeface="Arial" panose="020B0604020202020204" pitchFamily="34" charset="0"/>
            </a:endParaRPr>
          </a:p>
        </p:txBody>
      </p:sp>
      <p:sp>
        <p:nvSpPr>
          <p:cNvPr id="21" name="Text Placeholder 1">
            <a:extLst>
              <a:ext uri="{FF2B5EF4-FFF2-40B4-BE49-F238E27FC236}">
                <a16:creationId xmlns:a16="http://schemas.microsoft.com/office/drawing/2014/main" id="{E6C28F9E-871A-4FFE-BFF5-7F95F877F534}"/>
              </a:ext>
            </a:extLst>
          </p:cNvPr>
          <p:cNvSpPr txBox="1">
            <a:spLocks/>
          </p:cNvSpPr>
          <p:nvPr>
            <p:custDataLst>
              <p:tags r:id="rId2"/>
            </p:custDataLst>
          </p:nvPr>
        </p:nvSpPr>
        <p:spPr bwMode="gray">
          <a:xfrm>
            <a:off x="7363780" y="2697994"/>
            <a:ext cx="4680000" cy="396176"/>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„Szerintem a méréssel nincsen probléma. Még mindig az egyik legjobban mért csatorna, visszamenőleg, 98-ig van adatunk, ez tök jó dolog. ” </a:t>
            </a:r>
            <a:r>
              <a:rPr lang="hu-HU" sz="1200" dirty="0">
                <a:solidFill>
                  <a:srgbClr val="000000"/>
                </a:solidFill>
              </a:rPr>
              <a:t>(Ü1)</a:t>
            </a:r>
            <a:endParaRPr lang="en-US" sz="1200" dirty="0">
              <a:ea typeface="Arial" panose="020B0604020202020204" pitchFamily="34" charset="0"/>
            </a:endParaRPr>
          </a:p>
        </p:txBody>
      </p:sp>
      <p:sp>
        <p:nvSpPr>
          <p:cNvPr id="22" name="Text Placeholder 1">
            <a:extLst>
              <a:ext uri="{FF2B5EF4-FFF2-40B4-BE49-F238E27FC236}">
                <a16:creationId xmlns:a16="http://schemas.microsoft.com/office/drawing/2014/main" id="{6B858C8A-85C0-4E01-A2C8-4BE04FDBA2EF}"/>
              </a:ext>
            </a:extLst>
          </p:cNvPr>
          <p:cNvSpPr txBox="1">
            <a:spLocks/>
          </p:cNvSpPr>
          <p:nvPr>
            <p:custDataLst>
              <p:tags r:id="rId3"/>
            </p:custDataLst>
          </p:nvPr>
        </p:nvSpPr>
        <p:spPr bwMode="gray">
          <a:xfrm>
            <a:off x="7363780" y="336125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 egyetlen médium a tévé, amelyiknél azt tudjuk mondani, hogy van egy olyan elfogadott, mindenki által elismert vagy elfogadott és alkalmazandó standardizált mérési rendszer” </a:t>
            </a:r>
            <a:r>
              <a:rPr lang="hu-HU" sz="1200" dirty="0">
                <a:solidFill>
                  <a:srgbClr val="000000"/>
                </a:solidFill>
              </a:rPr>
              <a:t>(H12)</a:t>
            </a:r>
            <a:endParaRPr lang="en-US" sz="1200" dirty="0">
              <a:ea typeface="Arial" panose="020B0604020202020204" pitchFamily="34" charset="0"/>
            </a:endParaRPr>
          </a:p>
        </p:txBody>
      </p:sp>
      <p:sp>
        <p:nvSpPr>
          <p:cNvPr id="23" name="Text Placeholder 1">
            <a:extLst>
              <a:ext uri="{FF2B5EF4-FFF2-40B4-BE49-F238E27FC236}">
                <a16:creationId xmlns:a16="http://schemas.microsoft.com/office/drawing/2014/main" id="{59752CDB-24EE-41EE-8A41-95429023B5E0}"/>
              </a:ext>
            </a:extLst>
          </p:cNvPr>
          <p:cNvSpPr txBox="1">
            <a:spLocks/>
          </p:cNvSpPr>
          <p:nvPr>
            <p:custDataLst>
              <p:tags r:id="rId4"/>
            </p:custDataLst>
          </p:nvPr>
        </p:nvSpPr>
        <p:spPr bwMode="gray">
          <a:xfrm>
            <a:off x="7363780" y="397394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tévé esetében van az a kutatás, amit szinte mindenki egyetemlegesen elfogad, mindegy, hogy most kritizálja, vagy nem, de elfogad, hirdető, médiatulajdonos, ügynökség. Van egy közös </a:t>
            </a:r>
            <a:r>
              <a:rPr lang="hu-HU" sz="1200" i="1" dirty="0" err="1">
                <a:solidFill>
                  <a:srgbClr val="000000"/>
                </a:solidFill>
              </a:rPr>
              <a:t>currency</a:t>
            </a:r>
            <a:r>
              <a:rPr lang="hu-HU" sz="1200" i="1" dirty="0">
                <a:solidFill>
                  <a:srgbClr val="000000"/>
                </a:solidFill>
              </a:rPr>
              <a:t> , az alapján kereskedünk, senki nem kérdőjelezi ezt meg. Más médiatípusnál ez ennyire nem igaz, itt ez egy nagyon nagy erősség.. ” </a:t>
            </a:r>
            <a:r>
              <a:rPr lang="hu-HU" sz="1200" dirty="0">
                <a:solidFill>
                  <a:srgbClr val="000000"/>
                </a:solidFill>
              </a:rPr>
              <a:t>(Ü19)</a:t>
            </a:r>
            <a:endParaRPr lang="en-US" sz="1200" dirty="0">
              <a:ea typeface="Arial" panose="020B0604020202020204" pitchFamily="34" charset="0"/>
            </a:endParaRPr>
          </a:p>
        </p:txBody>
      </p:sp>
      <p:sp>
        <p:nvSpPr>
          <p:cNvPr id="29" name="Text Placeholder 1">
            <a:extLst>
              <a:ext uri="{FF2B5EF4-FFF2-40B4-BE49-F238E27FC236}">
                <a16:creationId xmlns:a16="http://schemas.microsoft.com/office/drawing/2014/main" id="{8ED380DC-5203-4FCB-A52C-44BE4334C568}"/>
              </a:ext>
            </a:extLst>
          </p:cNvPr>
          <p:cNvSpPr txBox="1">
            <a:spLocks/>
          </p:cNvSpPr>
          <p:nvPr>
            <p:custDataLst>
              <p:tags r:id="rId5"/>
            </p:custDataLst>
          </p:nvPr>
        </p:nvSpPr>
        <p:spPr bwMode="gray">
          <a:xfrm>
            <a:off x="7363780" y="156341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„Én azt gondolom, jobbat még nem találtak ki, a panel elég reprezentatív..” </a:t>
            </a:r>
            <a:r>
              <a:rPr lang="hu-HU" sz="1200" dirty="0">
                <a:solidFill>
                  <a:srgbClr val="000000"/>
                </a:solidFill>
              </a:rPr>
              <a:t>(H4)</a:t>
            </a:r>
            <a:endParaRPr lang="en-US" sz="1200" dirty="0">
              <a:ea typeface="Arial" panose="020B0604020202020204" pitchFamily="34" charset="0"/>
            </a:endParaRPr>
          </a:p>
        </p:txBody>
      </p:sp>
      <p:sp>
        <p:nvSpPr>
          <p:cNvPr id="30" name="Text Placeholder 1">
            <a:extLst>
              <a:ext uri="{FF2B5EF4-FFF2-40B4-BE49-F238E27FC236}">
                <a16:creationId xmlns:a16="http://schemas.microsoft.com/office/drawing/2014/main" id="{96F355A3-49C5-43D7-B066-254EA4C4C98C}"/>
              </a:ext>
            </a:extLst>
          </p:cNvPr>
          <p:cNvSpPr txBox="1">
            <a:spLocks/>
          </p:cNvSpPr>
          <p:nvPr>
            <p:custDataLst>
              <p:tags r:id="rId6"/>
            </p:custDataLst>
          </p:nvPr>
        </p:nvSpPr>
        <p:spPr bwMode="gray">
          <a:xfrm>
            <a:off x="7363780" y="205805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„Én hiszek az AGB-ben, annak idején volt, hogy meg tudtuk mérni, IPTV-én látszik, ott azért össze lehet hasonlítani. Én hiszek az AGB-ben. Amit az AGB tud mérni, az jó.” </a:t>
            </a:r>
            <a:r>
              <a:rPr lang="hu-HU" sz="1200" dirty="0">
                <a:solidFill>
                  <a:srgbClr val="000000"/>
                </a:solidFill>
              </a:rPr>
              <a:t>(H5)</a:t>
            </a:r>
            <a:endParaRPr lang="en-US" sz="1200" dirty="0">
              <a:ea typeface="Arial" panose="020B0604020202020204" pitchFamily="34" charset="0"/>
            </a:endParaRPr>
          </a:p>
        </p:txBody>
      </p:sp>
      <p:sp>
        <p:nvSpPr>
          <p:cNvPr id="31" name="Text Placeholder 1">
            <a:extLst>
              <a:ext uri="{FF2B5EF4-FFF2-40B4-BE49-F238E27FC236}">
                <a16:creationId xmlns:a16="http://schemas.microsoft.com/office/drawing/2014/main" id="{E6012942-DE35-4166-BA66-F89ACD249E71}"/>
              </a:ext>
            </a:extLst>
          </p:cNvPr>
          <p:cNvSpPr txBox="1">
            <a:spLocks/>
          </p:cNvSpPr>
          <p:nvPr>
            <p:custDataLst>
              <p:tags r:id="rId7"/>
            </p:custDataLst>
          </p:nvPr>
        </p:nvSpPr>
        <p:spPr bwMode="gray">
          <a:xfrm>
            <a:off x="7363780" y="520528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„De ettől függetlenül még is csak x ezer háztartásról beszélünk. Ott kénytelen vagyok elfogadni, hiszen jelen pillanatban nincs erre egy jobb mérés. Az online-ban ezt én már nem akarom elfogadni. Ott nem akarom elfogadni azt, amit a médium ad nekem, ott már szeretem azt tudni, hogy a valósághoz azért közelebb legyünk és akkor jogos elvárásom lehet, hogy ott a mérőkódokat engedjük” </a:t>
            </a:r>
            <a:r>
              <a:rPr lang="hu-HU" sz="1200" dirty="0">
                <a:solidFill>
                  <a:srgbClr val="000000"/>
                </a:solidFill>
              </a:rPr>
              <a:t>(H11)</a:t>
            </a:r>
            <a:endParaRPr lang="en-US" sz="1200" dirty="0">
              <a:ea typeface="Arial" panose="020B0604020202020204" pitchFamily="34" charset="0"/>
            </a:endParaRPr>
          </a:p>
        </p:txBody>
      </p:sp>
    </p:spTree>
    <p:extLst>
      <p:ext uri="{BB962C8B-B14F-4D97-AF65-F5344CB8AC3E}">
        <p14:creationId xmlns:p14="http://schemas.microsoft.com/office/powerpoint/2010/main" val="1578658824"/>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413451"/>
          </a:xfrm>
          <a:prstGeom prst="rect">
            <a:avLst/>
          </a:prstGeom>
          <a:noFill/>
        </p:spPr>
        <p:txBody>
          <a:bodyPr wrap="square" lIns="0" tIns="0" rIns="0" bIns="0" rtlCol="0">
            <a:noAutofit/>
          </a:bodyPr>
          <a:lstStyle/>
          <a:p>
            <a:pPr>
              <a:lnSpc>
                <a:spcPct val="125000"/>
              </a:lnSpc>
              <a:buClr>
                <a:schemeClr val="tx2"/>
              </a:buClr>
            </a:pPr>
            <a:r>
              <a:rPr lang="hu-HU" sz="1400" dirty="0"/>
              <a:t>Az interjúk alapján kijelenthető, hogy nincsen olyan válaszadónk, aki feltétlen híve lenne a panelbővítésnek és ezt teljesen megalapozott érvrendszerrel támasztaná alá.</a:t>
            </a:r>
          </a:p>
          <a:p>
            <a:pPr>
              <a:lnSpc>
                <a:spcPct val="125000"/>
              </a:lnSpc>
              <a:buClr>
                <a:schemeClr val="tx2"/>
              </a:buClr>
            </a:pPr>
            <a:r>
              <a:rPr lang="hu-HU" sz="1400" dirty="0"/>
              <a:t>Van egyfajta vélekedés a piacon, hogy jó lenne a panel bővítése, de aránylag kevés indokot tudnak a piaci szereplők a nagyon általános megállapítások „jobb lenne a mérés”, „nem reprezentatív eléggé” mellett említeni.</a:t>
            </a:r>
          </a:p>
          <a:p>
            <a:pPr>
              <a:lnSpc>
                <a:spcPct val="125000"/>
              </a:lnSpc>
              <a:buClr>
                <a:schemeClr val="tx2"/>
              </a:buClr>
            </a:pPr>
            <a:endParaRPr lang="hu-HU" sz="1400" dirty="0"/>
          </a:p>
          <a:p>
            <a:pPr>
              <a:lnSpc>
                <a:spcPct val="125000"/>
              </a:lnSpc>
              <a:buClr>
                <a:schemeClr val="tx2"/>
              </a:buClr>
            </a:pPr>
            <a:r>
              <a:rPr lang="hu-HU" sz="1400" dirty="0"/>
              <a:t>A leggyakrabban megjelenő érv alapvetően a „nullás” </a:t>
            </a:r>
            <a:r>
              <a:rPr lang="hu-HU" sz="1400" dirty="0" err="1"/>
              <a:t>szpotok</a:t>
            </a:r>
            <a:r>
              <a:rPr lang="hu-HU" sz="1400" dirty="0"/>
              <a:t> számának csökkenése. </a:t>
            </a:r>
          </a:p>
          <a:p>
            <a:pPr>
              <a:lnSpc>
                <a:spcPct val="125000"/>
              </a:lnSpc>
              <a:buClr>
                <a:schemeClr val="tx2"/>
              </a:buClr>
            </a:pPr>
            <a:r>
              <a:rPr lang="hu-HU" sz="1400" dirty="0"/>
              <a:t>Logikus, hogy nagyobb panelméret mellett nagyobb eséllyel adódna nézője egy-egy </a:t>
            </a:r>
            <a:r>
              <a:rPr lang="hu-HU" sz="1400" dirty="0" err="1"/>
              <a:t>szpotnak</a:t>
            </a:r>
            <a:r>
              <a:rPr lang="hu-HU" sz="1400" dirty="0"/>
              <a:t>, ugyanakkor nagyobb kérdés, hogy a teljes </a:t>
            </a:r>
            <a:r>
              <a:rPr lang="hu-HU" sz="1400" dirty="0" err="1"/>
              <a:t>rating</a:t>
            </a:r>
            <a:r>
              <a:rPr lang="hu-HU" sz="1400" dirty="0"/>
              <a:t> mennyiséget ez mennyire növelné meg, hiszen az egy paneltag alapján reprezentált népességszám viszont csökkenne, így a nézett </a:t>
            </a:r>
            <a:r>
              <a:rPr lang="hu-HU" sz="1400" dirty="0" err="1"/>
              <a:t>szpotok</a:t>
            </a:r>
            <a:r>
              <a:rPr lang="hu-HU" sz="1400" dirty="0"/>
              <a:t> esetében viszont akár a </a:t>
            </a:r>
            <a:r>
              <a:rPr lang="hu-HU" sz="1400" dirty="0" err="1"/>
              <a:t>ratingek</a:t>
            </a:r>
            <a:r>
              <a:rPr lang="hu-HU" sz="1400" dirty="0"/>
              <a:t> csökkenésére is lehetne számítani.</a:t>
            </a:r>
          </a:p>
          <a:p>
            <a:pPr>
              <a:lnSpc>
                <a:spcPct val="125000"/>
              </a:lnSpc>
              <a:buClr>
                <a:schemeClr val="tx2"/>
              </a:buClr>
            </a:pPr>
            <a:endParaRPr lang="hu-HU" sz="1400" dirty="0"/>
          </a:p>
          <a:p>
            <a:pPr>
              <a:lnSpc>
                <a:spcPct val="125000"/>
              </a:lnSpc>
              <a:buClr>
                <a:schemeClr val="tx2"/>
              </a:buClr>
            </a:pPr>
            <a:r>
              <a:rPr lang="hu-HU" sz="1400" dirty="0"/>
              <a:t>Egy válaszadó említett konkrét nemzetközi példát, mely viszont jó hír a tévés piac számára, hogy hasonló panelbővítések Lengyelországban és Csehországban az </a:t>
            </a:r>
            <a:r>
              <a:rPr lang="hu-HU" sz="1400" dirty="0" err="1"/>
              <a:t>inventory</a:t>
            </a:r>
            <a:r>
              <a:rPr lang="hu-HU" sz="1400" dirty="0"/>
              <a:t> jelentős bővülésével jártak.</a:t>
            </a:r>
          </a:p>
          <a:p>
            <a:pPr>
              <a:lnSpc>
                <a:spcPct val="125000"/>
              </a:lnSpc>
              <a:buClr>
                <a:schemeClr val="tx2"/>
              </a:buClr>
            </a:pPr>
            <a:r>
              <a:rPr lang="hu-HU" sz="1400" dirty="0"/>
              <a:t> </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Panelméret bővítés</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201880" y="1214616"/>
            <a:ext cx="5003800" cy="54134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3" name="Text Placeholder 1">
            <a:extLst>
              <a:ext uri="{FF2B5EF4-FFF2-40B4-BE49-F238E27FC236}">
                <a16:creationId xmlns:a16="http://schemas.microsoft.com/office/drawing/2014/main" id="{053DEF3D-8DFB-429C-9355-C88652CF2784}"/>
              </a:ext>
            </a:extLst>
          </p:cNvPr>
          <p:cNvSpPr txBox="1">
            <a:spLocks/>
          </p:cNvSpPr>
          <p:nvPr>
            <p:custDataLst>
              <p:tags r:id="rId1"/>
            </p:custDataLst>
          </p:nvPr>
        </p:nvSpPr>
        <p:spPr bwMode="gray">
          <a:xfrm>
            <a:off x="7363780" y="124404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„Ez aztán valóban tud-e extrát, szerintem inkább nem, mint igen. ” </a:t>
            </a:r>
            <a:r>
              <a:rPr lang="hu-HU" sz="1200" dirty="0">
                <a:solidFill>
                  <a:srgbClr val="000000"/>
                </a:solidFill>
              </a:rPr>
              <a:t>(H4)</a:t>
            </a:r>
            <a:endParaRPr lang="en-US" sz="1200" dirty="0">
              <a:ea typeface="Arial" panose="020B0604020202020204" pitchFamily="34" charset="0"/>
            </a:endParaRPr>
          </a:p>
        </p:txBody>
      </p:sp>
      <p:sp>
        <p:nvSpPr>
          <p:cNvPr id="21" name="Text Placeholder 1">
            <a:extLst>
              <a:ext uri="{FF2B5EF4-FFF2-40B4-BE49-F238E27FC236}">
                <a16:creationId xmlns:a16="http://schemas.microsoft.com/office/drawing/2014/main" id="{E6C28F9E-871A-4FFE-BFF5-7F95F877F534}"/>
              </a:ext>
            </a:extLst>
          </p:cNvPr>
          <p:cNvSpPr txBox="1">
            <a:spLocks/>
          </p:cNvSpPr>
          <p:nvPr>
            <p:custDataLst>
              <p:tags r:id="rId2"/>
            </p:custDataLst>
          </p:nvPr>
        </p:nvSpPr>
        <p:spPr bwMode="gray">
          <a:xfrm>
            <a:off x="7363780" y="2600427"/>
            <a:ext cx="4680000" cy="396176"/>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„Nyilván itt minimum duplázni kéne.” </a:t>
            </a:r>
            <a:r>
              <a:rPr lang="hu-HU" sz="1200" dirty="0">
                <a:solidFill>
                  <a:srgbClr val="000000"/>
                </a:solidFill>
              </a:rPr>
              <a:t>(Ü10)</a:t>
            </a:r>
            <a:endParaRPr lang="en-US" sz="1200" dirty="0">
              <a:ea typeface="Arial" panose="020B0604020202020204" pitchFamily="34" charset="0"/>
            </a:endParaRPr>
          </a:p>
        </p:txBody>
      </p:sp>
      <p:sp>
        <p:nvSpPr>
          <p:cNvPr id="22" name="Text Placeholder 1">
            <a:extLst>
              <a:ext uri="{FF2B5EF4-FFF2-40B4-BE49-F238E27FC236}">
                <a16:creationId xmlns:a16="http://schemas.microsoft.com/office/drawing/2014/main" id="{6B858C8A-85C0-4E01-A2C8-4BE04FDBA2EF}"/>
              </a:ext>
            </a:extLst>
          </p:cNvPr>
          <p:cNvSpPr txBox="1">
            <a:spLocks/>
          </p:cNvSpPr>
          <p:nvPr>
            <p:custDataLst>
              <p:tags r:id="rId3"/>
            </p:custDataLst>
          </p:nvPr>
        </p:nvSpPr>
        <p:spPr bwMode="gray">
          <a:xfrm>
            <a:off x="7363780" y="317892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„Hogyha </a:t>
            </a:r>
            <a:r>
              <a:rPr lang="hu-HU" sz="1200" i="1" dirty="0" err="1">
                <a:solidFill>
                  <a:srgbClr val="000000"/>
                </a:solidFill>
              </a:rPr>
              <a:t>duplázódna</a:t>
            </a:r>
            <a:r>
              <a:rPr lang="hu-HU" sz="1200" i="1" dirty="0">
                <a:solidFill>
                  <a:srgbClr val="000000"/>
                </a:solidFill>
              </a:rPr>
              <a:t> a panelszám, akkor </a:t>
            </a:r>
            <a:r>
              <a:rPr lang="hu-HU" sz="1200" i="1" dirty="0" err="1">
                <a:solidFill>
                  <a:srgbClr val="000000"/>
                </a:solidFill>
              </a:rPr>
              <a:t>kb</a:t>
            </a:r>
            <a:r>
              <a:rPr lang="hu-HU" sz="1200" i="1" dirty="0">
                <a:solidFill>
                  <a:srgbClr val="000000"/>
                </a:solidFill>
              </a:rPr>
              <a:t> </a:t>
            </a:r>
            <a:r>
              <a:rPr lang="hu-HU" sz="1200" i="1" dirty="0" err="1">
                <a:solidFill>
                  <a:srgbClr val="000000"/>
                </a:solidFill>
              </a:rPr>
              <a:t>negyedelődne</a:t>
            </a:r>
            <a:r>
              <a:rPr lang="hu-HU" sz="1200" i="1" dirty="0">
                <a:solidFill>
                  <a:srgbClr val="000000"/>
                </a:solidFill>
              </a:rPr>
              <a:t> a nullás spotok aránya, ez volt a mondása a </a:t>
            </a:r>
            <a:r>
              <a:rPr lang="hu-HU" sz="1200" i="1" dirty="0" err="1">
                <a:solidFill>
                  <a:srgbClr val="000000"/>
                </a:solidFill>
              </a:rPr>
              <a:t>Csilláéknak</a:t>
            </a:r>
            <a:r>
              <a:rPr lang="hu-HU" sz="1200" i="1" dirty="0">
                <a:solidFill>
                  <a:srgbClr val="000000"/>
                </a:solidFill>
              </a:rPr>
              <a:t> is, egyébként. Mindenképpen az iparágnak nagyon-nagyon fontos. ” </a:t>
            </a:r>
            <a:r>
              <a:rPr lang="hu-HU" sz="1200" dirty="0">
                <a:solidFill>
                  <a:srgbClr val="000000"/>
                </a:solidFill>
              </a:rPr>
              <a:t>(Ü10)</a:t>
            </a:r>
            <a:endParaRPr lang="en-US" sz="1200" dirty="0">
              <a:ea typeface="Arial" panose="020B0604020202020204" pitchFamily="34" charset="0"/>
            </a:endParaRPr>
          </a:p>
        </p:txBody>
      </p:sp>
      <p:sp>
        <p:nvSpPr>
          <p:cNvPr id="23" name="Text Placeholder 1">
            <a:extLst>
              <a:ext uri="{FF2B5EF4-FFF2-40B4-BE49-F238E27FC236}">
                <a16:creationId xmlns:a16="http://schemas.microsoft.com/office/drawing/2014/main" id="{59752CDB-24EE-41EE-8A41-95429023B5E0}"/>
              </a:ext>
            </a:extLst>
          </p:cNvPr>
          <p:cNvSpPr txBox="1">
            <a:spLocks/>
          </p:cNvSpPr>
          <p:nvPr>
            <p:custDataLst>
              <p:tags r:id="rId4"/>
            </p:custDataLst>
          </p:nvPr>
        </p:nvSpPr>
        <p:spPr bwMode="gray">
          <a:xfrm>
            <a:off x="7333529" y="499466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„Lengyel kollegák azt mondták, amikor náluk a panelbővítés megtörtént, akkor 15%-kal nőtt az </a:t>
            </a:r>
            <a:r>
              <a:rPr lang="hu-HU" sz="1200" i="1" dirty="0" err="1">
                <a:solidFill>
                  <a:srgbClr val="000000"/>
                </a:solidFill>
              </a:rPr>
              <a:t>inventory</a:t>
            </a:r>
            <a:r>
              <a:rPr lang="hu-HU" sz="1200" i="1" dirty="0">
                <a:solidFill>
                  <a:srgbClr val="000000"/>
                </a:solidFill>
              </a:rPr>
              <a:t>, cseh kollegák plusz 6%-</a:t>
            </a:r>
            <a:r>
              <a:rPr lang="hu-HU" sz="1200" i="1" dirty="0" err="1">
                <a:solidFill>
                  <a:srgbClr val="000000"/>
                </a:solidFill>
              </a:rPr>
              <a:t>ról</a:t>
            </a:r>
            <a:r>
              <a:rPr lang="hu-HU" sz="1200" i="1" dirty="0">
                <a:solidFill>
                  <a:srgbClr val="000000"/>
                </a:solidFill>
              </a:rPr>
              <a:t> beszéltek. ” </a:t>
            </a:r>
            <a:r>
              <a:rPr lang="hu-HU" sz="1200" dirty="0">
                <a:solidFill>
                  <a:srgbClr val="000000"/>
                </a:solidFill>
              </a:rPr>
              <a:t>(Ü14)</a:t>
            </a:r>
            <a:endParaRPr lang="en-US" sz="1200" dirty="0">
              <a:ea typeface="Arial" panose="020B0604020202020204" pitchFamily="34" charset="0"/>
            </a:endParaRPr>
          </a:p>
        </p:txBody>
      </p:sp>
      <p:sp>
        <p:nvSpPr>
          <p:cNvPr id="29" name="Text Placeholder 1">
            <a:extLst>
              <a:ext uri="{FF2B5EF4-FFF2-40B4-BE49-F238E27FC236}">
                <a16:creationId xmlns:a16="http://schemas.microsoft.com/office/drawing/2014/main" id="{8ED380DC-5203-4FCB-A52C-44BE4334C568}"/>
              </a:ext>
            </a:extLst>
          </p:cNvPr>
          <p:cNvSpPr txBox="1">
            <a:spLocks/>
          </p:cNvSpPr>
          <p:nvPr>
            <p:custDataLst>
              <p:tags r:id="rId5"/>
            </p:custDataLst>
          </p:nvPr>
        </p:nvSpPr>
        <p:spPr bwMode="gray">
          <a:xfrm>
            <a:off x="7363780" y="165105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„baromi drága lenne a </a:t>
            </a:r>
            <a:r>
              <a:rPr lang="hu-HU" sz="1200" i="1" dirty="0" err="1">
                <a:solidFill>
                  <a:srgbClr val="000000"/>
                </a:solidFill>
              </a:rPr>
              <a:t>Nielsennek</a:t>
            </a:r>
            <a:r>
              <a:rPr lang="hu-HU" sz="1200" i="1" dirty="0">
                <a:solidFill>
                  <a:srgbClr val="000000"/>
                </a:solidFill>
              </a:rPr>
              <a:t> az ajánlata arra, hogy növelje a háztartásszámot” </a:t>
            </a:r>
            <a:r>
              <a:rPr lang="hu-HU" sz="1200" dirty="0">
                <a:solidFill>
                  <a:srgbClr val="000000"/>
                </a:solidFill>
              </a:rPr>
              <a:t>(Ü2)</a:t>
            </a:r>
            <a:endParaRPr lang="en-US" sz="1200" dirty="0">
              <a:ea typeface="Arial" panose="020B0604020202020204" pitchFamily="34" charset="0"/>
            </a:endParaRPr>
          </a:p>
        </p:txBody>
      </p:sp>
      <p:sp>
        <p:nvSpPr>
          <p:cNvPr id="30" name="Text Placeholder 1">
            <a:extLst>
              <a:ext uri="{FF2B5EF4-FFF2-40B4-BE49-F238E27FC236}">
                <a16:creationId xmlns:a16="http://schemas.microsoft.com/office/drawing/2014/main" id="{96F355A3-49C5-43D7-B066-254EA4C4C98C}"/>
              </a:ext>
            </a:extLst>
          </p:cNvPr>
          <p:cNvSpPr txBox="1">
            <a:spLocks/>
          </p:cNvSpPr>
          <p:nvPr>
            <p:custDataLst>
              <p:tags r:id="rId6"/>
            </p:custDataLst>
          </p:nvPr>
        </p:nvSpPr>
        <p:spPr bwMode="gray">
          <a:xfrm>
            <a:off x="7363780" y="205805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„Én üdvözlöm a panelbővítést, a mostani panel valószínűleg nem reprezentatív eléggé.” </a:t>
            </a:r>
            <a:r>
              <a:rPr lang="hu-HU" sz="1200" dirty="0">
                <a:solidFill>
                  <a:srgbClr val="000000"/>
                </a:solidFill>
              </a:rPr>
              <a:t>(Ü3)</a:t>
            </a:r>
            <a:endParaRPr lang="en-US" sz="1200" dirty="0">
              <a:ea typeface="Arial" panose="020B0604020202020204" pitchFamily="34" charset="0"/>
            </a:endParaRPr>
          </a:p>
        </p:txBody>
      </p:sp>
      <p:sp>
        <p:nvSpPr>
          <p:cNvPr id="31" name="Text Placeholder 1">
            <a:extLst>
              <a:ext uri="{FF2B5EF4-FFF2-40B4-BE49-F238E27FC236}">
                <a16:creationId xmlns:a16="http://schemas.microsoft.com/office/drawing/2014/main" id="{E6012942-DE35-4166-BA66-F89ACD249E71}"/>
              </a:ext>
            </a:extLst>
          </p:cNvPr>
          <p:cNvSpPr txBox="1">
            <a:spLocks/>
          </p:cNvSpPr>
          <p:nvPr>
            <p:custDataLst>
              <p:tags r:id="rId7"/>
            </p:custDataLst>
          </p:nvPr>
        </p:nvSpPr>
        <p:spPr bwMode="gray">
          <a:xfrm>
            <a:off x="7363780" y="4052477"/>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 a helyzet, hogy a nullás spotoknak az elképesztő aránya nagyon nagy baj. Az van, hogy én amennyire szakmailag értem, akármennyire növeljük ezt a panelt, annyira radikálisan nem fog tudni ez változni. Persze pontosabb lesz a kép” </a:t>
            </a:r>
            <a:r>
              <a:rPr lang="hu-HU" sz="1200" dirty="0">
                <a:solidFill>
                  <a:srgbClr val="000000"/>
                </a:solidFill>
              </a:rPr>
              <a:t>(Ü20)</a:t>
            </a:r>
            <a:endParaRPr lang="en-US" sz="1200" dirty="0">
              <a:ea typeface="Arial" panose="020B0604020202020204" pitchFamily="34" charset="0"/>
            </a:endParaRPr>
          </a:p>
        </p:txBody>
      </p:sp>
    </p:spTree>
    <p:extLst>
      <p:ext uri="{BB962C8B-B14F-4D97-AF65-F5344CB8AC3E}">
        <p14:creationId xmlns:p14="http://schemas.microsoft.com/office/powerpoint/2010/main" val="3860118664"/>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413451"/>
          </a:xfrm>
          <a:prstGeom prst="rect">
            <a:avLst/>
          </a:prstGeom>
          <a:noFill/>
        </p:spPr>
        <p:txBody>
          <a:bodyPr wrap="square" lIns="0" tIns="0" rIns="0" bIns="0" rtlCol="0">
            <a:noAutofit/>
          </a:bodyPr>
          <a:lstStyle/>
          <a:p>
            <a:pPr>
              <a:lnSpc>
                <a:spcPct val="125000"/>
              </a:lnSpc>
              <a:buClr>
                <a:schemeClr val="tx2"/>
              </a:buClr>
            </a:pPr>
            <a:r>
              <a:rPr lang="hu-HU" sz="1400" dirty="0"/>
              <a:t>Nem került szóba egyetlen interjú során sem a panelbővítésnek az az esetleges előnye, hogy a nagyobb panelméret pontosabb tervezést és előrejelzést tenne lehetővé.</a:t>
            </a:r>
          </a:p>
          <a:p>
            <a:pPr>
              <a:lnSpc>
                <a:spcPct val="125000"/>
              </a:lnSpc>
              <a:buClr>
                <a:schemeClr val="tx2"/>
              </a:buClr>
            </a:pPr>
            <a:r>
              <a:rPr lang="hu-HU" sz="1400" dirty="0"/>
              <a:t>Amennyiben ezt az érvet szeretnék a bővítést támogatók hangsúlyozni, akkor ezt még bőven érdemes </a:t>
            </a:r>
            <a:r>
              <a:rPr lang="hu-HU" sz="1400" dirty="0" err="1"/>
              <a:t>promótálni</a:t>
            </a:r>
            <a:r>
              <a:rPr lang="hu-HU" sz="1400" dirty="0"/>
              <a:t> az érintettek körében. </a:t>
            </a:r>
          </a:p>
          <a:p>
            <a:pPr>
              <a:lnSpc>
                <a:spcPct val="125000"/>
              </a:lnSpc>
              <a:buClr>
                <a:schemeClr val="tx2"/>
              </a:buClr>
            </a:pPr>
            <a:endParaRPr lang="hu-HU" sz="1400" dirty="0"/>
          </a:p>
          <a:p>
            <a:pPr>
              <a:lnSpc>
                <a:spcPct val="125000"/>
              </a:lnSpc>
              <a:buClr>
                <a:schemeClr val="tx2"/>
              </a:buClr>
            </a:pPr>
            <a:r>
              <a:rPr lang="hu-HU" sz="1400" dirty="0"/>
              <a:t>Érdekes módon – talán kicsit tréfásan - még az is felmerült, hogy a jelenlegi nullás </a:t>
            </a:r>
            <a:r>
              <a:rPr lang="hu-HU" sz="1400" dirty="0" err="1"/>
              <a:t>szpotok</a:t>
            </a:r>
            <a:r>
              <a:rPr lang="hu-HU" sz="1400" dirty="0"/>
              <a:t> „jól tervezhetők” és ha ezek egy része nem lesz már nullás, akkor az a tervezésben nehézségeket okozhat. </a:t>
            </a:r>
          </a:p>
          <a:p>
            <a:pPr>
              <a:lnSpc>
                <a:spcPct val="125000"/>
              </a:lnSpc>
              <a:buClr>
                <a:schemeClr val="tx2"/>
              </a:buClr>
            </a:pPr>
            <a:r>
              <a:rPr lang="hu-HU" sz="1400" dirty="0"/>
              <a:t> </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Panelméret bővítés</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pic>
        <p:nvPicPr>
          <p:cNvPr id="7" name="Picture 6">
            <a:extLst>
              <a:ext uri="{FF2B5EF4-FFF2-40B4-BE49-F238E27FC236}">
                <a16:creationId xmlns:a16="http://schemas.microsoft.com/office/drawing/2014/main" id="{CF33CD71-9C64-4C2F-AE08-63990B23062F}"/>
              </a:ext>
            </a:extLst>
          </p:cNvPr>
          <p:cNvPicPr>
            <a:picLocks noChangeAspect="1"/>
          </p:cNvPicPr>
          <p:nvPr/>
        </p:nvPicPr>
        <p:blipFill rotWithShape="1">
          <a:blip r:embed="rId3">
            <a:extLst>
              <a:ext uri="{28A0092B-C50C-407E-A947-70E740481C1C}">
                <a14:useLocalDpi xmlns:a14="http://schemas.microsoft.com/office/drawing/2010/main" val="0"/>
              </a:ext>
            </a:extLst>
          </a:blip>
          <a:srcRect l="29227" r="27892"/>
          <a:stretch/>
        </p:blipFill>
        <p:spPr>
          <a:xfrm>
            <a:off x="8551147" y="1214617"/>
            <a:ext cx="3255666" cy="5061484"/>
          </a:xfrm>
          <a:prstGeom prst="rect">
            <a:avLst/>
          </a:prstGeom>
        </p:spPr>
      </p:pic>
    </p:spTree>
    <p:extLst>
      <p:ext uri="{BB962C8B-B14F-4D97-AF65-F5344CB8AC3E}">
        <p14:creationId xmlns:p14="http://schemas.microsoft.com/office/powerpoint/2010/main" val="966863658"/>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843441"/>
          </a:xfrm>
          <a:prstGeom prst="rect">
            <a:avLst/>
          </a:prstGeom>
          <a:noFill/>
        </p:spPr>
        <p:txBody>
          <a:bodyPr wrap="square" lIns="0" tIns="0" rIns="0" bIns="0" rtlCol="0">
            <a:noAutofit/>
          </a:bodyPr>
          <a:lstStyle/>
          <a:p>
            <a:pPr>
              <a:lnSpc>
                <a:spcPct val="125000"/>
              </a:lnSpc>
              <a:buClr>
                <a:schemeClr val="tx2"/>
              </a:buClr>
            </a:pPr>
            <a:r>
              <a:rPr lang="hu-HU" sz="1400" dirty="0"/>
              <a:t>Komoly dilemma a szakértőknek (nem ismerve a bővítés valós költségeit), hogy azt kinek kellene finanszíroznia és hogy megtérülne-e pénzügyi értelemben. A 3 fő dilemma ezen a területen:</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Panelméret bővítés finanszírozása</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5" name="Rectangle 4">
            <a:extLst>
              <a:ext uri="{FF2B5EF4-FFF2-40B4-BE49-F238E27FC236}">
                <a16:creationId xmlns:a16="http://schemas.microsoft.com/office/drawing/2014/main" id="{22FFE701-7661-48ED-B49B-3C7587348B66}"/>
              </a:ext>
            </a:extLst>
          </p:cNvPr>
          <p:cNvSpPr/>
          <p:nvPr/>
        </p:nvSpPr>
        <p:spPr>
          <a:xfrm>
            <a:off x="7201880" y="1214616"/>
            <a:ext cx="5003800" cy="54134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3" name="Text Placeholder 1">
            <a:extLst>
              <a:ext uri="{FF2B5EF4-FFF2-40B4-BE49-F238E27FC236}">
                <a16:creationId xmlns:a16="http://schemas.microsoft.com/office/drawing/2014/main" id="{053DEF3D-8DFB-429C-9355-C88652CF2784}"/>
              </a:ext>
            </a:extLst>
          </p:cNvPr>
          <p:cNvSpPr txBox="1">
            <a:spLocks/>
          </p:cNvSpPr>
          <p:nvPr>
            <p:custDataLst>
              <p:tags r:id="rId1"/>
            </p:custDataLst>
          </p:nvPr>
        </p:nvSpPr>
        <p:spPr bwMode="gray">
          <a:xfrm>
            <a:off x="7363780" y="124404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„Hát itt egy óriási érdekütközésről van szó, mert ugye aki a legnagyobb befizető a </a:t>
            </a:r>
            <a:r>
              <a:rPr lang="hu-HU" sz="1200" i="1" dirty="0" err="1">
                <a:solidFill>
                  <a:srgbClr val="000000"/>
                </a:solidFill>
              </a:rPr>
              <a:t>Nielsenben</a:t>
            </a:r>
            <a:r>
              <a:rPr lang="hu-HU" sz="1200" i="1" dirty="0">
                <a:solidFill>
                  <a:srgbClr val="000000"/>
                </a:solidFill>
              </a:rPr>
              <a:t> az MTVA, az RTL, és a TV2, ők valószínűleg azon az oldalon ülnek, hogy ezt nem akarják, mert náluk már nincs kimutatható </a:t>
            </a:r>
            <a:r>
              <a:rPr lang="hu-HU" sz="1200" i="1" dirty="0" err="1">
                <a:solidFill>
                  <a:srgbClr val="000000"/>
                </a:solidFill>
              </a:rPr>
              <a:t>rating</a:t>
            </a:r>
            <a:r>
              <a:rPr lang="hu-HU" sz="1200" i="1" dirty="0">
                <a:solidFill>
                  <a:srgbClr val="000000"/>
                </a:solidFill>
              </a:rPr>
              <a:t>, tehát az összes többi csatornánál van. Azt gondolom, hogy ha ez 1%-a </a:t>
            </a:r>
            <a:r>
              <a:rPr lang="hu-HU" sz="1200" i="1" dirty="0" err="1">
                <a:solidFill>
                  <a:srgbClr val="000000"/>
                </a:solidFill>
              </a:rPr>
              <a:t>a</a:t>
            </a:r>
            <a:r>
              <a:rPr lang="hu-HU" sz="1200" i="1" dirty="0">
                <a:solidFill>
                  <a:srgbClr val="000000"/>
                </a:solidFill>
              </a:rPr>
              <a:t> totál televíziós piacnak, az kitermelhető, csak az pont nem a legnagyobb befizetőknél fog keletkezni. Lehet, hogy csak 600 millió forintba kerül, de abból 500-at az a három fizet be, akinek nem érdeke, valószínűleg. ” </a:t>
            </a:r>
            <a:r>
              <a:rPr lang="hu-HU" sz="1200" dirty="0">
                <a:solidFill>
                  <a:srgbClr val="000000"/>
                </a:solidFill>
              </a:rPr>
              <a:t>(Ü3)</a:t>
            </a:r>
            <a:endParaRPr lang="en-US" sz="1200" dirty="0">
              <a:ea typeface="Arial" panose="020B0604020202020204" pitchFamily="34" charset="0"/>
            </a:endParaRPr>
          </a:p>
        </p:txBody>
      </p:sp>
      <p:sp>
        <p:nvSpPr>
          <p:cNvPr id="23" name="Text Placeholder 1">
            <a:extLst>
              <a:ext uri="{FF2B5EF4-FFF2-40B4-BE49-F238E27FC236}">
                <a16:creationId xmlns:a16="http://schemas.microsoft.com/office/drawing/2014/main" id="{59752CDB-24EE-41EE-8A41-95429023B5E0}"/>
              </a:ext>
            </a:extLst>
          </p:cNvPr>
          <p:cNvSpPr txBox="1">
            <a:spLocks/>
          </p:cNvSpPr>
          <p:nvPr>
            <p:custDataLst>
              <p:tags r:id="rId2"/>
            </p:custDataLst>
          </p:nvPr>
        </p:nvSpPr>
        <p:spPr bwMode="gray">
          <a:xfrm>
            <a:off x="7316295" y="561892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„Tehát azt gondolom, hogyha a nullás spotok száma a panel növelés hatására csökkenne, ergo azoknak a spotoknak is mérhető nézettséget tudnánk tulajdonítani, akkor az a nézettség, az forinttá konvertálható elég gyorsan” </a:t>
            </a:r>
            <a:r>
              <a:rPr lang="hu-HU" sz="1200" dirty="0">
                <a:solidFill>
                  <a:srgbClr val="000000"/>
                </a:solidFill>
              </a:rPr>
              <a:t>(Ü15)</a:t>
            </a:r>
            <a:endParaRPr lang="en-US" sz="1200" dirty="0">
              <a:ea typeface="Arial" panose="020B0604020202020204" pitchFamily="34" charset="0"/>
            </a:endParaRPr>
          </a:p>
        </p:txBody>
      </p:sp>
      <p:sp>
        <p:nvSpPr>
          <p:cNvPr id="29" name="Text Placeholder 1">
            <a:extLst>
              <a:ext uri="{FF2B5EF4-FFF2-40B4-BE49-F238E27FC236}">
                <a16:creationId xmlns:a16="http://schemas.microsoft.com/office/drawing/2014/main" id="{8ED380DC-5203-4FCB-A52C-44BE4334C568}"/>
              </a:ext>
            </a:extLst>
          </p:cNvPr>
          <p:cNvSpPr txBox="1">
            <a:spLocks/>
          </p:cNvSpPr>
          <p:nvPr>
            <p:custDataLst>
              <p:tags r:id="rId3"/>
            </p:custDataLst>
          </p:nvPr>
        </p:nvSpPr>
        <p:spPr bwMode="gray">
          <a:xfrm>
            <a:off x="7371338" y="283331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„Na de az kinek lesz jó, a panelbővítés, általában a  kisebb csatornának. Ki fizeti a legtöbbet, a nagy csatorna. ” </a:t>
            </a:r>
            <a:r>
              <a:rPr lang="hu-HU" sz="1200" dirty="0">
                <a:solidFill>
                  <a:srgbClr val="000000"/>
                </a:solidFill>
              </a:rPr>
              <a:t>(Ü9)</a:t>
            </a:r>
            <a:endParaRPr lang="en-US" sz="1200" dirty="0">
              <a:ea typeface="Arial" panose="020B0604020202020204" pitchFamily="34" charset="0"/>
            </a:endParaRPr>
          </a:p>
        </p:txBody>
      </p:sp>
      <p:sp>
        <p:nvSpPr>
          <p:cNvPr id="30" name="Text Placeholder 1">
            <a:extLst>
              <a:ext uri="{FF2B5EF4-FFF2-40B4-BE49-F238E27FC236}">
                <a16:creationId xmlns:a16="http://schemas.microsoft.com/office/drawing/2014/main" id="{96F355A3-49C5-43D7-B066-254EA4C4C98C}"/>
              </a:ext>
            </a:extLst>
          </p:cNvPr>
          <p:cNvSpPr txBox="1">
            <a:spLocks/>
          </p:cNvSpPr>
          <p:nvPr>
            <p:custDataLst>
              <p:tags r:id="rId4"/>
            </p:custDataLst>
          </p:nvPr>
        </p:nvSpPr>
        <p:spPr bwMode="gray">
          <a:xfrm>
            <a:off x="7358154" y="375195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„Nem látom plusz bevételt, de exponenciálisan fog csökkenni a bevétel, hogyha ezt nem fogják majd tudni meglépni” </a:t>
            </a:r>
            <a:r>
              <a:rPr lang="hu-HU" sz="1200" dirty="0">
                <a:solidFill>
                  <a:srgbClr val="000000"/>
                </a:solidFill>
              </a:rPr>
              <a:t>(Ü10)</a:t>
            </a:r>
            <a:endParaRPr lang="en-US" sz="1200" dirty="0">
              <a:ea typeface="Arial" panose="020B0604020202020204" pitchFamily="34" charset="0"/>
            </a:endParaRPr>
          </a:p>
        </p:txBody>
      </p:sp>
      <p:sp>
        <p:nvSpPr>
          <p:cNvPr id="31" name="Text Placeholder 1">
            <a:extLst>
              <a:ext uri="{FF2B5EF4-FFF2-40B4-BE49-F238E27FC236}">
                <a16:creationId xmlns:a16="http://schemas.microsoft.com/office/drawing/2014/main" id="{E6012942-DE35-4166-BA66-F89ACD249E71}"/>
              </a:ext>
            </a:extLst>
          </p:cNvPr>
          <p:cNvSpPr txBox="1">
            <a:spLocks/>
          </p:cNvSpPr>
          <p:nvPr>
            <p:custDataLst>
              <p:tags r:id="rId5"/>
            </p:custDataLst>
          </p:nvPr>
        </p:nvSpPr>
        <p:spPr bwMode="gray">
          <a:xfrm>
            <a:off x="7358154" y="4841727"/>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„Ha 50-60 ezer GRP-ét tudnál találni, józan paraszti ésszel, egy GRP-</a:t>
            </a:r>
            <a:r>
              <a:rPr lang="hu-HU" sz="1200" i="1" dirty="0" err="1">
                <a:solidFill>
                  <a:srgbClr val="000000"/>
                </a:solidFill>
              </a:rPr>
              <a:t>nak</a:t>
            </a:r>
            <a:r>
              <a:rPr lang="hu-HU" sz="1200" i="1" dirty="0">
                <a:solidFill>
                  <a:srgbClr val="000000"/>
                </a:solidFill>
              </a:rPr>
              <a:t> az átlagára, most mondok valamit, 20 ezer forint. Egy milliárd” </a:t>
            </a:r>
            <a:r>
              <a:rPr lang="hu-HU" sz="1200" dirty="0">
                <a:solidFill>
                  <a:srgbClr val="000000"/>
                </a:solidFill>
              </a:rPr>
              <a:t>(Ü14)</a:t>
            </a:r>
            <a:endParaRPr lang="en-US" sz="1200" dirty="0">
              <a:ea typeface="Arial" panose="020B0604020202020204" pitchFamily="34" charset="0"/>
            </a:endParaRPr>
          </a:p>
        </p:txBody>
      </p:sp>
      <p:grpSp>
        <p:nvGrpSpPr>
          <p:cNvPr id="14" name="Gruppieren 30">
            <a:extLst>
              <a:ext uri="{FF2B5EF4-FFF2-40B4-BE49-F238E27FC236}">
                <a16:creationId xmlns:a16="http://schemas.microsoft.com/office/drawing/2014/main" id="{A135967A-1B7E-46CC-8034-21861602FEFD}"/>
              </a:ext>
            </a:extLst>
          </p:cNvPr>
          <p:cNvGrpSpPr/>
          <p:nvPr/>
        </p:nvGrpSpPr>
        <p:grpSpPr>
          <a:xfrm>
            <a:off x="3013219" y="2384396"/>
            <a:ext cx="432061" cy="432061"/>
            <a:chOff x="4157481" y="2981013"/>
            <a:chExt cx="432061" cy="432061"/>
          </a:xfrm>
        </p:grpSpPr>
        <p:sp>
          <p:nvSpPr>
            <p:cNvPr id="15" name="Ellipse 10">
              <a:extLst>
                <a:ext uri="{FF2B5EF4-FFF2-40B4-BE49-F238E27FC236}">
                  <a16:creationId xmlns:a16="http://schemas.microsoft.com/office/drawing/2014/main" id="{AD955468-FA3B-48F4-8ABB-BF9AA5EAB0EF}"/>
                </a:ext>
              </a:extLst>
            </p:cNvPr>
            <p:cNvSpPr/>
            <p:nvPr>
              <p:custDataLst>
                <p:tags r:id="rId16"/>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16" name="Gleichschenkliges Dreieck 13">
              <a:extLst>
                <a:ext uri="{FF2B5EF4-FFF2-40B4-BE49-F238E27FC236}">
                  <a16:creationId xmlns:a16="http://schemas.microsoft.com/office/drawing/2014/main" id="{BD8C9E34-A364-4541-AF02-08B00A656A7C}"/>
                </a:ext>
              </a:extLst>
            </p:cNvPr>
            <p:cNvSpPr/>
            <p:nvPr>
              <p:custDataLst>
                <p:tags r:id="rId17"/>
              </p:custDataLst>
            </p:nvPr>
          </p:nvSpPr>
          <p:spPr bwMode="gray">
            <a:xfrm rot="16200000">
              <a:off x="4271401" y="3118402"/>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grpSp>
      <p:grpSp>
        <p:nvGrpSpPr>
          <p:cNvPr id="17" name="Gruppieren 30">
            <a:extLst>
              <a:ext uri="{FF2B5EF4-FFF2-40B4-BE49-F238E27FC236}">
                <a16:creationId xmlns:a16="http://schemas.microsoft.com/office/drawing/2014/main" id="{545C6A01-79B6-4A4D-9967-98AF53EA714A}"/>
              </a:ext>
            </a:extLst>
          </p:cNvPr>
          <p:cNvGrpSpPr/>
          <p:nvPr/>
        </p:nvGrpSpPr>
        <p:grpSpPr>
          <a:xfrm rot="10800000">
            <a:off x="3513124" y="2384396"/>
            <a:ext cx="432061" cy="432061"/>
            <a:chOff x="4157481" y="2981013"/>
            <a:chExt cx="432061" cy="432061"/>
          </a:xfrm>
        </p:grpSpPr>
        <p:sp>
          <p:nvSpPr>
            <p:cNvPr id="18" name="Ellipse 10">
              <a:extLst>
                <a:ext uri="{FF2B5EF4-FFF2-40B4-BE49-F238E27FC236}">
                  <a16:creationId xmlns:a16="http://schemas.microsoft.com/office/drawing/2014/main" id="{C8B2AC3E-23A1-4A03-A2D8-3EB2A3B7DCAE}"/>
                </a:ext>
              </a:extLst>
            </p:cNvPr>
            <p:cNvSpPr/>
            <p:nvPr>
              <p:custDataLst>
                <p:tags r:id="rId14"/>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19" name="Gleichschenkliges Dreieck 13">
              <a:extLst>
                <a:ext uri="{FF2B5EF4-FFF2-40B4-BE49-F238E27FC236}">
                  <a16:creationId xmlns:a16="http://schemas.microsoft.com/office/drawing/2014/main" id="{FAD1CE69-8FA6-47E5-A48C-17101F992CC1}"/>
                </a:ext>
              </a:extLst>
            </p:cNvPr>
            <p:cNvSpPr/>
            <p:nvPr>
              <p:custDataLst>
                <p:tags r:id="rId15"/>
              </p:custDataLst>
            </p:nvPr>
          </p:nvSpPr>
          <p:spPr bwMode="gray">
            <a:xfrm rot="16200000">
              <a:off x="4260515" y="3107516"/>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grpSp>
      <p:sp>
        <p:nvSpPr>
          <p:cNvPr id="20" name="TextBox 19">
            <a:extLst>
              <a:ext uri="{FF2B5EF4-FFF2-40B4-BE49-F238E27FC236}">
                <a16:creationId xmlns:a16="http://schemas.microsoft.com/office/drawing/2014/main" id="{86333967-4BB9-4DB1-B91B-8A0C9654B9CD}"/>
              </a:ext>
            </a:extLst>
          </p:cNvPr>
          <p:cNvSpPr txBox="1"/>
          <p:nvPr/>
        </p:nvSpPr>
        <p:spPr>
          <a:xfrm>
            <a:off x="699103" y="2327561"/>
            <a:ext cx="2370668" cy="843441"/>
          </a:xfrm>
          <a:prstGeom prst="rect">
            <a:avLst/>
          </a:prstGeom>
          <a:noFill/>
        </p:spPr>
        <p:txBody>
          <a:bodyPr wrap="square" lIns="0" tIns="0" rIns="0" bIns="0" rtlCol="0">
            <a:noAutofit/>
          </a:bodyPr>
          <a:lstStyle/>
          <a:p>
            <a:pPr>
              <a:lnSpc>
                <a:spcPct val="125000"/>
              </a:lnSpc>
              <a:buClr>
                <a:schemeClr val="tx2"/>
              </a:buClr>
            </a:pPr>
            <a:r>
              <a:rPr lang="hu-HU" sz="1400" dirty="0"/>
              <a:t>A panel fő finanszírozói a nagy tévék…</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sp>
        <p:nvSpPr>
          <p:cNvPr id="24" name="TextBox 23">
            <a:extLst>
              <a:ext uri="{FF2B5EF4-FFF2-40B4-BE49-F238E27FC236}">
                <a16:creationId xmlns:a16="http://schemas.microsoft.com/office/drawing/2014/main" id="{A425A73E-E060-4F2E-9133-C79D6E93C2FB}"/>
              </a:ext>
            </a:extLst>
          </p:cNvPr>
          <p:cNvSpPr txBox="1"/>
          <p:nvPr/>
        </p:nvSpPr>
        <p:spPr>
          <a:xfrm>
            <a:off x="4301112" y="2335487"/>
            <a:ext cx="2370668" cy="843441"/>
          </a:xfrm>
          <a:prstGeom prst="rect">
            <a:avLst/>
          </a:prstGeom>
          <a:noFill/>
        </p:spPr>
        <p:txBody>
          <a:bodyPr wrap="square" lIns="0" tIns="0" rIns="0" bIns="0" rtlCol="0">
            <a:noAutofit/>
          </a:bodyPr>
          <a:lstStyle/>
          <a:p>
            <a:pPr>
              <a:lnSpc>
                <a:spcPct val="125000"/>
              </a:lnSpc>
              <a:buClr>
                <a:schemeClr val="tx2"/>
              </a:buClr>
            </a:pPr>
            <a:r>
              <a:rPr lang="hu-HU" sz="1400" dirty="0"/>
              <a:t>…de a panelbővítésből a kis tévék profitálnák a legtöbbet.</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grpSp>
        <p:nvGrpSpPr>
          <p:cNvPr id="25" name="Gruppieren 30">
            <a:extLst>
              <a:ext uri="{FF2B5EF4-FFF2-40B4-BE49-F238E27FC236}">
                <a16:creationId xmlns:a16="http://schemas.microsoft.com/office/drawing/2014/main" id="{37FA3585-936B-434F-B8C3-22D06FF32412}"/>
              </a:ext>
            </a:extLst>
          </p:cNvPr>
          <p:cNvGrpSpPr/>
          <p:nvPr/>
        </p:nvGrpSpPr>
        <p:grpSpPr>
          <a:xfrm>
            <a:off x="3013219" y="3894772"/>
            <a:ext cx="432061" cy="432061"/>
            <a:chOff x="4157481" y="2981013"/>
            <a:chExt cx="432061" cy="432061"/>
          </a:xfrm>
        </p:grpSpPr>
        <p:sp>
          <p:nvSpPr>
            <p:cNvPr id="26" name="Ellipse 10">
              <a:extLst>
                <a:ext uri="{FF2B5EF4-FFF2-40B4-BE49-F238E27FC236}">
                  <a16:creationId xmlns:a16="http://schemas.microsoft.com/office/drawing/2014/main" id="{0B01DF13-4B8A-4C10-89AF-988EF6D0DF18}"/>
                </a:ext>
              </a:extLst>
            </p:cNvPr>
            <p:cNvSpPr/>
            <p:nvPr>
              <p:custDataLst>
                <p:tags r:id="rId12"/>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27" name="Gleichschenkliges Dreieck 13">
              <a:extLst>
                <a:ext uri="{FF2B5EF4-FFF2-40B4-BE49-F238E27FC236}">
                  <a16:creationId xmlns:a16="http://schemas.microsoft.com/office/drawing/2014/main" id="{2D8D706B-3C01-4DAB-8D29-B4FD3B5D8102}"/>
                </a:ext>
              </a:extLst>
            </p:cNvPr>
            <p:cNvSpPr/>
            <p:nvPr>
              <p:custDataLst>
                <p:tags r:id="rId13"/>
              </p:custDataLst>
            </p:nvPr>
          </p:nvSpPr>
          <p:spPr bwMode="gray">
            <a:xfrm rot="16200000">
              <a:off x="4271401" y="3118402"/>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grpSp>
      <p:grpSp>
        <p:nvGrpSpPr>
          <p:cNvPr id="28" name="Gruppieren 30">
            <a:extLst>
              <a:ext uri="{FF2B5EF4-FFF2-40B4-BE49-F238E27FC236}">
                <a16:creationId xmlns:a16="http://schemas.microsoft.com/office/drawing/2014/main" id="{C8A2B6ED-BE19-43EB-9C65-3BABC0D89D95}"/>
              </a:ext>
            </a:extLst>
          </p:cNvPr>
          <p:cNvGrpSpPr/>
          <p:nvPr/>
        </p:nvGrpSpPr>
        <p:grpSpPr>
          <a:xfrm rot="10800000">
            <a:off x="3513124" y="3894772"/>
            <a:ext cx="432061" cy="432061"/>
            <a:chOff x="4157481" y="2981013"/>
            <a:chExt cx="432061" cy="432061"/>
          </a:xfrm>
        </p:grpSpPr>
        <p:sp>
          <p:nvSpPr>
            <p:cNvPr id="32" name="Ellipse 10">
              <a:extLst>
                <a:ext uri="{FF2B5EF4-FFF2-40B4-BE49-F238E27FC236}">
                  <a16:creationId xmlns:a16="http://schemas.microsoft.com/office/drawing/2014/main" id="{AA7EEFB4-78C3-4567-B61C-AD9B7DE47EBE}"/>
                </a:ext>
              </a:extLst>
            </p:cNvPr>
            <p:cNvSpPr/>
            <p:nvPr>
              <p:custDataLst>
                <p:tags r:id="rId10"/>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33" name="Gleichschenkliges Dreieck 13">
              <a:extLst>
                <a:ext uri="{FF2B5EF4-FFF2-40B4-BE49-F238E27FC236}">
                  <a16:creationId xmlns:a16="http://schemas.microsoft.com/office/drawing/2014/main" id="{EE865D97-44E6-43F1-9F6B-25029C6C8A07}"/>
                </a:ext>
              </a:extLst>
            </p:cNvPr>
            <p:cNvSpPr/>
            <p:nvPr>
              <p:custDataLst>
                <p:tags r:id="rId11"/>
              </p:custDataLst>
            </p:nvPr>
          </p:nvSpPr>
          <p:spPr bwMode="gray">
            <a:xfrm rot="16200000">
              <a:off x="4260515" y="3107516"/>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grpSp>
      <p:sp>
        <p:nvSpPr>
          <p:cNvPr id="34" name="TextBox 33">
            <a:extLst>
              <a:ext uri="{FF2B5EF4-FFF2-40B4-BE49-F238E27FC236}">
                <a16:creationId xmlns:a16="http://schemas.microsoft.com/office/drawing/2014/main" id="{CDD94A99-3B57-4DAF-AFA5-1833DB5B6F23}"/>
              </a:ext>
            </a:extLst>
          </p:cNvPr>
          <p:cNvSpPr txBox="1"/>
          <p:nvPr/>
        </p:nvSpPr>
        <p:spPr>
          <a:xfrm>
            <a:off x="699103" y="3837937"/>
            <a:ext cx="2198603" cy="843441"/>
          </a:xfrm>
          <a:prstGeom prst="rect">
            <a:avLst/>
          </a:prstGeom>
          <a:noFill/>
        </p:spPr>
        <p:txBody>
          <a:bodyPr wrap="square" lIns="0" tIns="0" rIns="0" bIns="0" rtlCol="0">
            <a:noAutofit/>
          </a:bodyPr>
          <a:lstStyle/>
          <a:p>
            <a:pPr>
              <a:lnSpc>
                <a:spcPct val="125000"/>
              </a:lnSpc>
              <a:buClr>
                <a:schemeClr val="tx2"/>
              </a:buClr>
            </a:pPr>
            <a:r>
              <a:rPr lang="hu-HU" sz="1400" dirty="0"/>
              <a:t>A panel megbízhatósága, az adatok minősége javulna…</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sp>
        <p:nvSpPr>
          <p:cNvPr id="35" name="TextBox 34">
            <a:extLst>
              <a:ext uri="{FF2B5EF4-FFF2-40B4-BE49-F238E27FC236}">
                <a16:creationId xmlns:a16="http://schemas.microsoft.com/office/drawing/2014/main" id="{62786F1B-A92F-4E32-8652-620263F53235}"/>
              </a:ext>
            </a:extLst>
          </p:cNvPr>
          <p:cNvSpPr txBox="1"/>
          <p:nvPr/>
        </p:nvSpPr>
        <p:spPr>
          <a:xfrm>
            <a:off x="4301112" y="3845863"/>
            <a:ext cx="2370668" cy="843441"/>
          </a:xfrm>
          <a:prstGeom prst="rect">
            <a:avLst/>
          </a:prstGeom>
          <a:noFill/>
        </p:spPr>
        <p:txBody>
          <a:bodyPr wrap="square" lIns="0" tIns="0" rIns="0" bIns="0" rtlCol="0">
            <a:noAutofit/>
          </a:bodyPr>
          <a:lstStyle/>
          <a:p>
            <a:pPr>
              <a:lnSpc>
                <a:spcPct val="125000"/>
              </a:lnSpc>
              <a:buClr>
                <a:schemeClr val="tx2"/>
              </a:buClr>
            </a:pPr>
            <a:r>
              <a:rPr lang="hu-HU" sz="1400" dirty="0"/>
              <a:t>…de hozna-e ez új hirdetőket a piacra?</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grpSp>
        <p:nvGrpSpPr>
          <p:cNvPr id="36" name="Gruppieren 30">
            <a:extLst>
              <a:ext uri="{FF2B5EF4-FFF2-40B4-BE49-F238E27FC236}">
                <a16:creationId xmlns:a16="http://schemas.microsoft.com/office/drawing/2014/main" id="{3F71A891-85ED-4883-9E8D-CA645A110F27}"/>
              </a:ext>
            </a:extLst>
          </p:cNvPr>
          <p:cNvGrpSpPr/>
          <p:nvPr/>
        </p:nvGrpSpPr>
        <p:grpSpPr>
          <a:xfrm>
            <a:off x="3013219" y="5043569"/>
            <a:ext cx="432061" cy="432061"/>
            <a:chOff x="4157481" y="2981013"/>
            <a:chExt cx="432061" cy="432061"/>
          </a:xfrm>
        </p:grpSpPr>
        <p:sp>
          <p:nvSpPr>
            <p:cNvPr id="37" name="Ellipse 10">
              <a:extLst>
                <a:ext uri="{FF2B5EF4-FFF2-40B4-BE49-F238E27FC236}">
                  <a16:creationId xmlns:a16="http://schemas.microsoft.com/office/drawing/2014/main" id="{E511AE47-4A3D-447A-8E85-8ED5F35CFEB2}"/>
                </a:ext>
              </a:extLst>
            </p:cNvPr>
            <p:cNvSpPr/>
            <p:nvPr>
              <p:custDataLst>
                <p:tags r:id="rId8"/>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38" name="Gleichschenkliges Dreieck 13">
              <a:extLst>
                <a:ext uri="{FF2B5EF4-FFF2-40B4-BE49-F238E27FC236}">
                  <a16:creationId xmlns:a16="http://schemas.microsoft.com/office/drawing/2014/main" id="{E65E02DF-77EF-4CF0-8C82-0BAAB871240A}"/>
                </a:ext>
              </a:extLst>
            </p:cNvPr>
            <p:cNvSpPr/>
            <p:nvPr>
              <p:custDataLst>
                <p:tags r:id="rId9"/>
              </p:custDataLst>
            </p:nvPr>
          </p:nvSpPr>
          <p:spPr bwMode="gray">
            <a:xfrm rot="16200000">
              <a:off x="4271401" y="3118402"/>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grpSp>
      <p:grpSp>
        <p:nvGrpSpPr>
          <p:cNvPr id="40" name="Gruppieren 30">
            <a:extLst>
              <a:ext uri="{FF2B5EF4-FFF2-40B4-BE49-F238E27FC236}">
                <a16:creationId xmlns:a16="http://schemas.microsoft.com/office/drawing/2014/main" id="{159EDD88-E13A-4FF5-8C53-350E8288D286}"/>
              </a:ext>
            </a:extLst>
          </p:cNvPr>
          <p:cNvGrpSpPr/>
          <p:nvPr/>
        </p:nvGrpSpPr>
        <p:grpSpPr>
          <a:xfrm rot="10800000">
            <a:off x="3513124" y="5043569"/>
            <a:ext cx="432061" cy="432061"/>
            <a:chOff x="4157481" y="2981013"/>
            <a:chExt cx="432061" cy="432061"/>
          </a:xfrm>
        </p:grpSpPr>
        <p:sp>
          <p:nvSpPr>
            <p:cNvPr id="41" name="Ellipse 10">
              <a:extLst>
                <a:ext uri="{FF2B5EF4-FFF2-40B4-BE49-F238E27FC236}">
                  <a16:creationId xmlns:a16="http://schemas.microsoft.com/office/drawing/2014/main" id="{CAB1716F-D085-481E-95E7-2DFAD1496E8C}"/>
                </a:ext>
              </a:extLst>
            </p:cNvPr>
            <p:cNvSpPr/>
            <p:nvPr>
              <p:custDataLst>
                <p:tags r:id="rId6"/>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42" name="Gleichschenkliges Dreieck 13">
              <a:extLst>
                <a:ext uri="{FF2B5EF4-FFF2-40B4-BE49-F238E27FC236}">
                  <a16:creationId xmlns:a16="http://schemas.microsoft.com/office/drawing/2014/main" id="{2B15E740-7965-438B-AFA5-49E75D6EBEFC}"/>
                </a:ext>
              </a:extLst>
            </p:cNvPr>
            <p:cNvSpPr/>
            <p:nvPr>
              <p:custDataLst>
                <p:tags r:id="rId7"/>
              </p:custDataLst>
            </p:nvPr>
          </p:nvSpPr>
          <p:spPr bwMode="gray">
            <a:xfrm rot="16200000">
              <a:off x="4260515" y="3107516"/>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grpSp>
      <p:sp>
        <p:nvSpPr>
          <p:cNvPr id="43" name="TextBox 42">
            <a:extLst>
              <a:ext uri="{FF2B5EF4-FFF2-40B4-BE49-F238E27FC236}">
                <a16:creationId xmlns:a16="http://schemas.microsoft.com/office/drawing/2014/main" id="{A724981A-C83F-4CB2-8328-B2612D00C4B9}"/>
              </a:ext>
            </a:extLst>
          </p:cNvPr>
          <p:cNvSpPr txBox="1"/>
          <p:nvPr/>
        </p:nvSpPr>
        <p:spPr>
          <a:xfrm>
            <a:off x="721694" y="5116938"/>
            <a:ext cx="2198603" cy="843441"/>
          </a:xfrm>
          <a:prstGeom prst="rect">
            <a:avLst/>
          </a:prstGeom>
          <a:noFill/>
        </p:spPr>
        <p:txBody>
          <a:bodyPr wrap="square" lIns="0" tIns="0" rIns="0" bIns="0" rtlCol="0">
            <a:noAutofit/>
          </a:bodyPr>
          <a:lstStyle/>
          <a:p>
            <a:pPr>
              <a:lnSpc>
                <a:spcPct val="125000"/>
              </a:lnSpc>
              <a:buClr>
                <a:schemeClr val="tx2"/>
              </a:buClr>
            </a:pPr>
            <a:r>
              <a:rPr lang="hu-HU" sz="1400" dirty="0"/>
              <a:t>Ha nőne az </a:t>
            </a:r>
            <a:r>
              <a:rPr lang="hu-HU" sz="1400" dirty="0" err="1"/>
              <a:t>inventory</a:t>
            </a:r>
            <a:r>
              <a:rPr lang="hu-HU" sz="1400" dirty="0"/>
              <a:t>…</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sp>
        <p:nvSpPr>
          <p:cNvPr id="44" name="TextBox 43">
            <a:extLst>
              <a:ext uri="{FF2B5EF4-FFF2-40B4-BE49-F238E27FC236}">
                <a16:creationId xmlns:a16="http://schemas.microsoft.com/office/drawing/2014/main" id="{CE759EE5-8346-46A2-B5A9-5BD8D18AC164}"/>
              </a:ext>
            </a:extLst>
          </p:cNvPr>
          <p:cNvSpPr txBox="1"/>
          <p:nvPr/>
        </p:nvSpPr>
        <p:spPr>
          <a:xfrm>
            <a:off x="4301112" y="4994660"/>
            <a:ext cx="2370668" cy="843441"/>
          </a:xfrm>
          <a:prstGeom prst="rect">
            <a:avLst/>
          </a:prstGeom>
          <a:noFill/>
        </p:spPr>
        <p:txBody>
          <a:bodyPr wrap="square" lIns="0" tIns="0" rIns="0" bIns="0" rtlCol="0">
            <a:noAutofit/>
          </a:bodyPr>
          <a:lstStyle/>
          <a:p>
            <a:pPr>
              <a:lnSpc>
                <a:spcPct val="125000"/>
              </a:lnSpc>
              <a:buClr>
                <a:schemeClr val="tx2"/>
              </a:buClr>
            </a:pPr>
            <a:r>
              <a:rPr lang="hu-HU" sz="1400" dirty="0"/>
              <a:t>…lenne-e rá még addicionális kereslet?</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sp>
        <p:nvSpPr>
          <p:cNvPr id="46" name="TextBox 45">
            <a:extLst>
              <a:ext uri="{FF2B5EF4-FFF2-40B4-BE49-F238E27FC236}">
                <a16:creationId xmlns:a16="http://schemas.microsoft.com/office/drawing/2014/main" id="{4A73D537-A209-4BCD-8F11-C8B9999C8AB1}"/>
              </a:ext>
            </a:extLst>
          </p:cNvPr>
          <p:cNvSpPr txBox="1"/>
          <p:nvPr/>
        </p:nvSpPr>
        <p:spPr>
          <a:xfrm>
            <a:off x="997843" y="2982038"/>
            <a:ext cx="5462621" cy="843441"/>
          </a:xfrm>
          <a:prstGeom prst="rect">
            <a:avLst/>
          </a:prstGeom>
          <a:noFill/>
        </p:spPr>
        <p:txBody>
          <a:bodyPr wrap="square" lIns="0" tIns="0" rIns="0" bIns="0" rtlCol="0">
            <a:noAutofit/>
          </a:bodyPr>
          <a:lstStyle/>
          <a:p>
            <a:pPr algn="ctr">
              <a:lnSpc>
                <a:spcPct val="125000"/>
              </a:lnSpc>
              <a:buClr>
                <a:schemeClr val="tx2"/>
              </a:buClr>
            </a:pPr>
            <a:r>
              <a:rPr lang="hu-HU" sz="1400" dirty="0">
                <a:solidFill>
                  <a:schemeClr val="accent2"/>
                </a:solidFill>
              </a:rPr>
              <a:t>Emiatt a finanszírozást nem igazán látják biztosítottnak a válaszadók.</a:t>
            </a: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p:txBody>
      </p:sp>
      <p:sp>
        <p:nvSpPr>
          <p:cNvPr id="47" name="TextBox 46">
            <a:extLst>
              <a:ext uri="{FF2B5EF4-FFF2-40B4-BE49-F238E27FC236}">
                <a16:creationId xmlns:a16="http://schemas.microsoft.com/office/drawing/2014/main" id="{D4765AD3-9DBD-44FE-B4E3-FFD12116A831}"/>
              </a:ext>
            </a:extLst>
          </p:cNvPr>
          <p:cNvSpPr txBox="1"/>
          <p:nvPr/>
        </p:nvSpPr>
        <p:spPr>
          <a:xfrm>
            <a:off x="1039701" y="4476209"/>
            <a:ext cx="5462621" cy="404530"/>
          </a:xfrm>
          <a:prstGeom prst="rect">
            <a:avLst/>
          </a:prstGeom>
          <a:noFill/>
        </p:spPr>
        <p:txBody>
          <a:bodyPr wrap="square" lIns="0" tIns="0" rIns="0" bIns="0" rtlCol="0">
            <a:noAutofit/>
          </a:bodyPr>
          <a:lstStyle/>
          <a:p>
            <a:pPr algn="ctr">
              <a:lnSpc>
                <a:spcPct val="125000"/>
              </a:lnSpc>
              <a:buClr>
                <a:schemeClr val="tx2"/>
              </a:buClr>
            </a:pPr>
            <a:r>
              <a:rPr lang="hu-HU" sz="1400" dirty="0">
                <a:solidFill>
                  <a:schemeClr val="accent2"/>
                </a:solidFill>
              </a:rPr>
              <a:t>E kérdésben a többség inkább pesszimista.</a:t>
            </a: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p:txBody>
      </p:sp>
      <p:sp>
        <p:nvSpPr>
          <p:cNvPr id="48" name="TextBox 47">
            <a:extLst>
              <a:ext uri="{FF2B5EF4-FFF2-40B4-BE49-F238E27FC236}">
                <a16:creationId xmlns:a16="http://schemas.microsoft.com/office/drawing/2014/main" id="{79DD2695-4C82-40F4-BB0B-0AD9BC7171B6}"/>
              </a:ext>
            </a:extLst>
          </p:cNvPr>
          <p:cNvSpPr txBox="1"/>
          <p:nvPr/>
        </p:nvSpPr>
        <p:spPr>
          <a:xfrm>
            <a:off x="997842" y="5611322"/>
            <a:ext cx="5462621" cy="404530"/>
          </a:xfrm>
          <a:prstGeom prst="rect">
            <a:avLst/>
          </a:prstGeom>
          <a:noFill/>
        </p:spPr>
        <p:txBody>
          <a:bodyPr wrap="square" lIns="0" tIns="0" rIns="0" bIns="0" rtlCol="0">
            <a:noAutofit/>
          </a:bodyPr>
          <a:lstStyle/>
          <a:p>
            <a:pPr algn="ctr">
              <a:lnSpc>
                <a:spcPct val="125000"/>
              </a:lnSpc>
              <a:buClr>
                <a:schemeClr val="tx2"/>
              </a:buClr>
            </a:pPr>
            <a:r>
              <a:rPr lang="hu-HU" sz="1400" dirty="0">
                <a:solidFill>
                  <a:schemeClr val="accent2"/>
                </a:solidFill>
              </a:rPr>
              <a:t>A jelenlegi </a:t>
            </a:r>
            <a:r>
              <a:rPr lang="hu-HU" sz="1400" dirty="0" err="1">
                <a:solidFill>
                  <a:schemeClr val="accent2"/>
                </a:solidFill>
              </a:rPr>
              <a:t>inventory</a:t>
            </a:r>
            <a:r>
              <a:rPr lang="hu-HU" sz="1400" dirty="0">
                <a:solidFill>
                  <a:schemeClr val="accent2"/>
                </a:solidFill>
              </a:rPr>
              <a:t> helyzet miatt, a leginkább ebben látják a pótlólagos bevételek lehetőségét.</a:t>
            </a: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a:p>
            <a:pPr>
              <a:lnSpc>
                <a:spcPct val="125000"/>
              </a:lnSpc>
              <a:buClr>
                <a:schemeClr val="tx2"/>
              </a:buClr>
            </a:pPr>
            <a:endParaRPr lang="hu-HU" sz="1400" dirty="0">
              <a:solidFill>
                <a:schemeClr val="accent2"/>
              </a:solidFill>
            </a:endParaRPr>
          </a:p>
        </p:txBody>
      </p:sp>
    </p:spTree>
    <p:extLst>
      <p:ext uri="{BB962C8B-B14F-4D97-AF65-F5344CB8AC3E}">
        <p14:creationId xmlns:p14="http://schemas.microsoft.com/office/powerpoint/2010/main" val="262234893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5F3E29E4-0979-4FCA-B4C5-5FC6044C982A}" type="slidenum">
              <a:rPr lang="en-US" smtClean="0"/>
              <a:pPr/>
              <a:t>5</a:t>
            </a:fld>
            <a:endParaRPr lang="en-US"/>
          </a:p>
        </p:txBody>
      </p:sp>
      <p:sp>
        <p:nvSpPr>
          <p:cNvPr id="8" name="Title 7"/>
          <p:cNvSpPr>
            <a:spLocks noGrp="1"/>
          </p:cNvSpPr>
          <p:nvPr>
            <p:ph type="title"/>
          </p:nvPr>
        </p:nvSpPr>
        <p:spPr/>
        <p:txBody>
          <a:bodyPr/>
          <a:lstStyle/>
          <a:p>
            <a:r>
              <a:rPr lang="hu-HU" dirty="0"/>
              <a:t>A kutatás háttere</a:t>
            </a:r>
            <a:endParaRPr lang="en-US" dirty="0"/>
          </a:p>
        </p:txBody>
      </p:sp>
      <p:sp>
        <p:nvSpPr>
          <p:cNvPr id="10" name="Subtitle 9"/>
          <p:cNvSpPr>
            <a:spLocks noGrp="1"/>
          </p:cNvSpPr>
          <p:nvPr>
            <p:ph type="subTitle" idx="13"/>
          </p:nvPr>
        </p:nvSpPr>
        <p:spPr/>
        <p:txBody>
          <a:bodyPr/>
          <a:lstStyle/>
          <a:p>
            <a:r>
              <a:rPr lang="hu-HU" dirty="0"/>
              <a:t>A televízió reklámpiaci helyzete</a:t>
            </a:r>
            <a:endParaRPr lang="en-US" dirty="0"/>
          </a:p>
        </p:txBody>
      </p:sp>
      <p:sp>
        <p:nvSpPr>
          <p:cNvPr id="9" name="Content Placeholder 8"/>
          <p:cNvSpPr>
            <a:spLocks noGrp="1"/>
          </p:cNvSpPr>
          <p:nvPr>
            <p:ph idx="1"/>
          </p:nvPr>
        </p:nvSpPr>
        <p:spPr>
          <a:xfrm>
            <a:off x="1075062" y="1629618"/>
            <a:ext cx="10097764" cy="4139357"/>
          </a:xfrm>
        </p:spPr>
        <p:txBody>
          <a:bodyPr/>
          <a:lstStyle/>
          <a:p>
            <a:pPr marL="0" indent="0">
              <a:buNone/>
            </a:pPr>
            <a:r>
              <a:rPr lang="hu-HU" sz="1400" dirty="0"/>
              <a:t>A Magyar Elektronikus Műsorszolgáltatók Egyesületének megbízásából a GfK 2019. szeptember – október között végzett kutatást a televízió reklámpiaci helyzetének feltárása céljából a legfontosabb médiaügynökségek és hirdetők körében. </a:t>
            </a:r>
          </a:p>
          <a:p>
            <a:pPr marL="0" indent="0">
              <a:buNone/>
            </a:pPr>
            <a:endParaRPr lang="hu-HU" sz="1400" i="1" dirty="0"/>
          </a:p>
          <a:p>
            <a:pPr marL="0" indent="0">
              <a:buNone/>
            </a:pPr>
            <a:r>
              <a:rPr lang="hu-HU" sz="1400" i="1" dirty="0"/>
              <a:t>A kutatás legfontosabb témakörei a következők voltak:</a:t>
            </a:r>
          </a:p>
          <a:p>
            <a:r>
              <a:rPr lang="hu-HU" sz="1400" dirty="0"/>
              <a:t>Az egyes médiumok reklámpiaci megítélése, előnyei és hátrányai</a:t>
            </a:r>
          </a:p>
          <a:p>
            <a:r>
              <a:rPr lang="hu-HU" sz="1400" dirty="0"/>
              <a:t>A tévé erősségei és gyengeségei a többi médiatípussal való összevetésben</a:t>
            </a:r>
          </a:p>
          <a:p>
            <a:r>
              <a:rPr lang="hu-HU" sz="1400" dirty="0"/>
              <a:t>A televíziós médiatervezés és -vásárlás megítélése és lehetséges fejlesztési irányok </a:t>
            </a:r>
          </a:p>
          <a:p>
            <a:r>
              <a:rPr lang="hu-HU" sz="1400" dirty="0"/>
              <a:t>A piaci változások háttere, hajtóerői és ezeknek a televíziós reklámpiacra gyakorolt hatása</a:t>
            </a:r>
          </a:p>
          <a:p>
            <a:r>
              <a:rPr lang="hu-HU" sz="1400" dirty="0"/>
              <a:t>A digitális világ növekvő szerepe a reklámpiacon és a tévé lehetőségei ebben a környezetben</a:t>
            </a:r>
          </a:p>
          <a:p>
            <a:r>
              <a:rPr lang="hu-HU" sz="1400" dirty="0"/>
              <a:t>A televíziós közönségmérés megítélése és a fejlesztés elvárt irányai.</a:t>
            </a:r>
            <a:endParaRPr lang="en-US" sz="1400" dirty="0"/>
          </a:p>
        </p:txBody>
      </p:sp>
    </p:spTree>
    <p:extLst>
      <p:ext uri="{BB962C8B-B14F-4D97-AF65-F5344CB8AC3E}">
        <p14:creationId xmlns:p14="http://schemas.microsoft.com/office/powerpoint/2010/main" val="3116635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843441"/>
          </a:xfrm>
          <a:prstGeom prst="rect">
            <a:avLst/>
          </a:prstGeom>
          <a:noFill/>
        </p:spPr>
        <p:txBody>
          <a:bodyPr wrap="square" lIns="0" tIns="0" rIns="0" bIns="0" rtlCol="0">
            <a:noAutofit/>
          </a:bodyPr>
          <a:lstStyle/>
          <a:p>
            <a:pPr>
              <a:lnSpc>
                <a:spcPct val="125000"/>
              </a:lnSpc>
              <a:buClr>
                <a:schemeClr val="tx2"/>
              </a:buClr>
            </a:pPr>
            <a:r>
              <a:rPr lang="hu-HU" sz="1400" dirty="0"/>
              <a:t>Nincsen tehát világos válasz arra nézve, hogy szükséges-e a panelméret bővítése, illetve ha igen, akkor kinek kellene kifizetnie annak költségeit, illetve megtérülő beruházás lenne-e az esetlegesen finanszírozó tévék számára.</a:t>
            </a:r>
          </a:p>
          <a:p>
            <a:pPr>
              <a:lnSpc>
                <a:spcPct val="125000"/>
              </a:lnSpc>
              <a:buClr>
                <a:schemeClr val="tx2"/>
              </a:buClr>
            </a:pPr>
            <a:endParaRPr lang="hu-HU" sz="1400" dirty="0"/>
          </a:p>
          <a:p>
            <a:pPr>
              <a:lnSpc>
                <a:spcPct val="125000"/>
              </a:lnSpc>
              <a:buClr>
                <a:schemeClr val="tx2"/>
              </a:buClr>
            </a:pPr>
            <a:r>
              <a:rPr lang="hu-HU" sz="1400" dirty="0"/>
              <a:t>Egy érdekes gondolatot érdemes még talán idézni:</a:t>
            </a:r>
          </a:p>
          <a:p>
            <a:pPr>
              <a:lnSpc>
                <a:spcPct val="125000"/>
              </a:lnSpc>
              <a:buClr>
                <a:schemeClr val="tx2"/>
              </a:buClr>
            </a:pPr>
            <a:endParaRPr lang="hu-HU" sz="1400" dirty="0"/>
          </a:p>
          <a:p>
            <a:pPr>
              <a:lnSpc>
                <a:spcPct val="125000"/>
              </a:lnSpc>
              <a:buClr>
                <a:schemeClr val="tx2"/>
              </a:buClr>
            </a:pPr>
            <a:r>
              <a:rPr lang="hu-HU" sz="1200" i="1" dirty="0"/>
              <a:t>„Az tök hasznos volt, hogy </a:t>
            </a:r>
            <a:r>
              <a:rPr lang="hu-HU" sz="1200" i="1" dirty="0">
                <a:sym typeface="Symbol" panose="05050102010706020507" pitchFamily="18" charset="2"/>
              </a:rPr>
              <a:t>a rádióknál</a:t>
            </a:r>
            <a:r>
              <a:rPr lang="hu-HU" sz="1200" i="1" dirty="0"/>
              <a:t> az NMHH élére állt a történetnek. Amennyire én nyomon követtem az eseményeket, tök jó volt, hogy összehívtak előtte egy szakmai bizottságszerűséget a rádiós képviseletekkel, mielőtt a műszaki leírás kiment volna a közbeszerzésekben, addig a rádiókkal egyeztettek. A tévés piacon is hiányzik egy ilyen JIC, mert oké, hogy van a MEME, de az elsősorban szakmai fórum. Olyan fajta JIC, ami a sajtónál is van,  NOK, rádiónál kvázi az NMHH hívta életre. Akár a közterületnél is létezik egy ilyen JIC szerűség, ez a tévénél hiányzik.”</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000" dirty="0">
                <a:solidFill>
                  <a:schemeClr val="accent3">
                    <a:lumMod val="50000"/>
                  </a:schemeClr>
                </a:solidFill>
              </a:rPr>
              <a:t>Panelméret bővítés finanszírozása</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pic>
        <p:nvPicPr>
          <p:cNvPr id="8" name="Picture 7">
            <a:extLst>
              <a:ext uri="{FF2B5EF4-FFF2-40B4-BE49-F238E27FC236}">
                <a16:creationId xmlns:a16="http://schemas.microsoft.com/office/drawing/2014/main" id="{762730BA-DD17-44BA-9595-E0B22E3E26AC}"/>
              </a:ext>
            </a:extLst>
          </p:cNvPr>
          <p:cNvPicPr>
            <a:picLocks noChangeAspect="1"/>
          </p:cNvPicPr>
          <p:nvPr/>
        </p:nvPicPr>
        <p:blipFill rotWithShape="1">
          <a:blip r:embed="rId3">
            <a:extLst>
              <a:ext uri="{28A0092B-C50C-407E-A947-70E740481C1C}">
                <a14:useLocalDpi xmlns:a14="http://schemas.microsoft.com/office/drawing/2010/main" val="0"/>
              </a:ext>
            </a:extLst>
          </a:blip>
          <a:srcRect l="31925" r="21699"/>
          <a:stretch/>
        </p:blipFill>
        <p:spPr>
          <a:xfrm>
            <a:off x="8362700" y="1292240"/>
            <a:ext cx="3454161" cy="4967883"/>
          </a:xfrm>
          <a:prstGeom prst="rect">
            <a:avLst/>
          </a:prstGeom>
        </p:spPr>
      </p:pic>
    </p:spTree>
    <p:extLst>
      <p:ext uri="{BB962C8B-B14F-4D97-AF65-F5344CB8AC3E}">
        <p14:creationId xmlns:p14="http://schemas.microsoft.com/office/powerpoint/2010/main" val="1002360774"/>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742743" y="573783"/>
            <a:ext cx="6048582" cy="768107"/>
          </a:xfrm>
        </p:spPr>
        <p:txBody>
          <a:bodyPr/>
          <a:lstStyle/>
          <a:p>
            <a:r>
              <a:rPr lang="hu-HU" sz="2400" dirty="0"/>
              <a:t>TV közönségméréssel való elégedettség</a:t>
            </a:r>
            <a:br>
              <a:rPr lang="hu-HU" sz="2800" dirty="0"/>
            </a:br>
            <a:endParaRPr lang="hu-HU" sz="11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hu-HU" sz="800" dirty="0">
                <a:solidFill>
                  <a:schemeClr val="tx1">
                    <a:lumMod val="75000"/>
                  </a:schemeClr>
                </a:solidFill>
              </a:rPr>
              <a:t>A következőkben a televíziós közönségmérési rendszerrel kapcsolatban teszünk fel néhány kérdést.</a:t>
            </a:r>
          </a:p>
          <a:p>
            <a:r>
              <a:rPr lang="hu-HU" sz="800" dirty="0">
                <a:solidFill>
                  <a:schemeClr val="tx1">
                    <a:lumMod val="75000"/>
                  </a:schemeClr>
                </a:solidFill>
              </a:rPr>
              <a:t>Kérjük, értékelje a magyar televíziós közönségmérést az alábbi szempontok szerint.</a:t>
            </a:r>
          </a:p>
        </p:txBody>
      </p:sp>
      <p:graphicFrame>
        <p:nvGraphicFramePr>
          <p:cNvPr id="4" name="Diagram 3"/>
          <p:cNvGraphicFramePr/>
          <p:nvPr>
            <p:extLst>
              <p:ext uri="{D42A27DB-BD31-4B8C-83A1-F6EECF244321}">
                <p14:modId xmlns:p14="http://schemas.microsoft.com/office/powerpoint/2010/main" val="3532182586"/>
              </p:ext>
            </p:extLst>
          </p:nvPr>
        </p:nvGraphicFramePr>
        <p:xfrm>
          <a:off x="324196" y="1341892"/>
          <a:ext cx="8125537" cy="3949145"/>
        </p:xfrm>
        <a:graphic>
          <a:graphicData uri="http://schemas.openxmlformats.org/drawingml/2006/chart">
            <c:chart xmlns:c="http://schemas.openxmlformats.org/drawingml/2006/chart" xmlns:r="http://schemas.openxmlformats.org/officeDocument/2006/relationships" r:id="rId2"/>
          </a:graphicData>
        </a:graphic>
      </p:graphicFrame>
      <p:sp>
        <p:nvSpPr>
          <p:cNvPr id="17" name="Szövegdoboz 16"/>
          <p:cNvSpPr txBox="1"/>
          <p:nvPr/>
        </p:nvSpPr>
        <p:spPr>
          <a:xfrm>
            <a:off x="399843" y="5505449"/>
            <a:ext cx="11360735" cy="778767"/>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hu-HU" sz="1200" dirty="0"/>
              <a:t>Az ügynökségek minden vizsgált szempont szerint inkább elégedettek a jelenlegi közönségméréssel. Különösen az adatelemzési lehetőségek terén és legkevésbé a panelméret nyújtotta elemzési lehetőségekkel. Ehhez képest igencsak meglepő, hogy a hirdetők – bár kevésbé tudták megítélni a televíziós közönségmérést -, de egyben jóval kritikusabbak is. A hirdetői oldalon minden szempont szerint az elégedetlenek vannak többségben, általában nem is kis mértékben. </a:t>
            </a:r>
          </a:p>
        </p:txBody>
      </p:sp>
      <p:graphicFrame>
        <p:nvGraphicFramePr>
          <p:cNvPr id="7" name="Diagram 6"/>
          <p:cNvGraphicFramePr/>
          <p:nvPr>
            <p:extLst>
              <p:ext uri="{D42A27DB-BD31-4B8C-83A1-F6EECF244321}">
                <p14:modId xmlns:p14="http://schemas.microsoft.com/office/powerpoint/2010/main" val="2341838716"/>
              </p:ext>
            </p:extLst>
          </p:nvPr>
        </p:nvGraphicFramePr>
        <p:xfrm>
          <a:off x="4881109" y="1341891"/>
          <a:ext cx="8125537" cy="3949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3753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1919513243"/>
              </p:ext>
            </p:extLst>
          </p:nvPr>
        </p:nvGraphicFramePr>
        <p:xfrm>
          <a:off x="3700359" y="1117176"/>
          <a:ext cx="7737384" cy="4519083"/>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919059" y="339862"/>
            <a:ext cx="5867607" cy="768107"/>
          </a:xfrm>
        </p:spPr>
        <p:txBody>
          <a:bodyPr/>
          <a:lstStyle/>
          <a:p>
            <a:r>
              <a:rPr lang="hu-HU" sz="2800" dirty="0"/>
              <a:t>Közönségmérés fejlesztések</a:t>
            </a:r>
            <a:br>
              <a:rPr lang="hu-HU" sz="3200" dirty="0"/>
            </a:br>
            <a:endParaRPr lang="hu-HU"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hu-HU" sz="800" dirty="0">
                <a:solidFill>
                  <a:schemeClr val="tx1">
                    <a:lumMod val="75000"/>
                  </a:schemeClr>
                </a:solidFill>
              </a:rPr>
              <a:t>Különböző fejlesztési igények merültek fel a televíziós közönségmérés kapcsán. Mely fejlesztéseket gondolna hasznosnak? Több válasz lehetséges!</a:t>
            </a:r>
          </a:p>
        </p:txBody>
      </p:sp>
      <p:graphicFrame>
        <p:nvGraphicFramePr>
          <p:cNvPr id="4" name="Diagram 3"/>
          <p:cNvGraphicFramePr/>
          <p:nvPr>
            <p:extLst>
              <p:ext uri="{D42A27DB-BD31-4B8C-83A1-F6EECF244321}">
                <p14:modId xmlns:p14="http://schemas.microsoft.com/office/powerpoint/2010/main" val="2909823432"/>
              </p:ext>
            </p:extLst>
          </p:nvPr>
        </p:nvGraphicFramePr>
        <p:xfrm>
          <a:off x="-145958" y="1111038"/>
          <a:ext cx="7737384" cy="4519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gyenes összekötő 7"/>
          <p:cNvCxnSpPr/>
          <p:nvPr/>
        </p:nvCxnSpPr>
        <p:spPr>
          <a:xfrm flipV="1">
            <a:off x="464466" y="3313834"/>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Hasznosnak gondolja, %</a:t>
            </a:r>
          </a:p>
        </p:txBody>
      </p:sp>
      <p:sp>
        <p:nvSpPr>
          <p:cNvPr id="17" name="Szövegdoboz 16"/>
          <p:cNvSpPr txBox="1"/>
          <p:nvPr/>
        </p:nvSpPr>
        <p:spPr>
          <a:xfrm>
            <a:off x="399843" y="5505450"/>
            <a:ext cx="11360735" cy="657582"/>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hu-HU" sz="1200" dirty="0"/>
              <a:t>Mindkét célcsoport messze leginkább a tévés és digitális közönségmérés fejlesztését szeretné leginkább. A jelenlegi panel méretének bővítése inkább az ügynökségi szakemberek szerint fontos, a hirdetők körében ez a legkevésbé igényelt fejlesztésnek számít.</a:t>
            </a:r>
          </a:p>
        </p:txBody>
      </p:sp>
    </p:spTree>
    <p:extLst>
      <p:ext uri="{BB962C8B-B14F-4D97-AF65-F5344CB8AC3E}">
        <p14:creationId xmlns:p14="http://schemas.microsoft.com/office/powerpoint/2010/main" val="1210618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1543857578"/>
              </p:ext>
            </p:extLst>
          </p:nvPr>
        </p:nvGraphicFramePr>
        <p:xfrm>
          <a:off x="6229350" y="2474844"/>
          <a:ext cx="5627147" cy="2735335"/>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752268" y="362577"/>
            <a:ext cx="5867607" cy="768107"/>
          </a:xfrm>
        </p:spPr>
        <p:txBody>
          <a:bodyPr/>
          <a:lstStyle/>
          <a:p>
            <a:r>
              <a:rPr lang="hu-HU" sz="2800" dirty="0"/>
              <a:t>TV panelbővítés hatása</a:t>
            </a:r>
            <a:br>
              <a:rPr lang="hu-HU" sz="3200" dirty="0"/>
            </a:br>
            <a:endParaRPr lang="hu-HU"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hu-HU" sz="800" dirty="0">
                <a:solidFill>
                  <a:schemeClr val="tx1">
                    <a:lumMod val="75000"/>
                  </a:schemeClr>
                </a:solidFill>
              </a:rPr>
              <a:t>Ön azt mondta, hogy hasznos lenne a panel méretének bővítése. Az alábbi okok közül mi lenne az, mely miatt erre szükség lenne? Több válasz lehetséges!</a:t>
            </a:r>
          </a:p>
          <a:p>
            <a:r>
              <a:rPr lang="hu-HU" sz="800" dirty="0">
                <a:solidFill>
                  <a:schemeClr val="tx1">
                    <a:lumMod val="75000"/>
                  </a:schemeClr>
                </a:solidFill>
              </a:rPr>
              <a:t>A közönségmérési panel méretének bővítése jelentős költséggel járhat. Ön szerint a mérés költségeinek jelentős részét finanszírozó televíziók számára megtérülhetne ez a beruházás, tudnának pótlólagos bevételeket generálni ennek segítségével? Több válasz lehetséges!</a:t>
            </a:r>
          </a:p>
        </p:txBody>
      </p:sp>
      <p:graphicFrame>
        <p:nvGraphicFramePr>
          <p:cNvPr id="4" name="Diagram 3"/>
          <p:cNvGraphicFramePr/>
          <p:nvPr>
            <p:extLst>
              <p:ext uri="{D42A27DB-BD31-4B8C-83A1-F6EECF244321}">
                <p14:modId xmlns:p14="http://schemas.microsoft.com/office/powerpoint/2010/main" val="1974631216"/>
              </p:ext>
            </p:extLst>
          </p:nvPr>
        </p:nvGraphicFramePr>
        <p:xfrm>
          <a:off x="171450" y="2247900"/>
          <a:ext cx="5943600" cy="2962279"/>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flipH="1">
            <a:off x="628650" y="1922648"/>
            <a:ext cx="2419350" cy="397509"/>
          </a:xfrm>
          <a:prstGeom prst="rect">
            <a:avLst/>
          </a:prstGeom>
          <a:noFill/>
        </p:spPr>
        <p:txBody>
          <a:bodyPr wrap="none" lIns="0" tIns="0" rIns="0" bIns="0" rtlCol="0">
            <a:noAutofit/>
          </a:bodyPr>
          <a:lstStyle/>
          <a:p>
            <a:pPr>
              <a:lnSpc>
                <a:spcPct val="125000"/>
              </a:lnSpc>
              <a:buClr>
                <a:schemeClr val="tx2"/>
              </a:buClr>
            </a:pPr>
            <a:r>
              <a:rPr lang="hu-HU" sz="1400" b="1" dirty="0"/>
              <a:t>Aki hasznosnak gondolja a panel bővítését, n=44, %</a:t>
            </a:r>
          </a:p>
        </p:txBody>
      </p:sp>
      <p:sp>
        <p:nvSpPr>
          <p:cNvPr id="17" name="Szövegdoboz 16"/>
          <p:cNvSpPr txBox="1"/>
          <p:nvPr/>
        </p:nvSpPr>
        <p:spPr>
          <a:xfrm>
            <a:off x="434682" y="5203199"/>
            <a:ext cx="11360735" cy="953695"/>
          </a:xfrm>
          <a:prstGeom prst="rect">
            <a:avLst/>
          </a:prstGeom>
          <a:solidFill>
            <a:schemeClr val="bg1">
              <a:lumMod val="95000"/>
            </a:schemeClr>
          </a:solidFill>
        </p:spPr>
        <p:txBody>
          <a:bodyPr wrap="square" lIns="72000" tIns="36000" rIns="72000" bIns="0" rtlCol="0">
            <a:noAutofit/>
          </a:bodyPr>
          <a:lstStyle>
            <a:defPPr>
              <a:defRPr lang="en-US"/>
            </a:defPPr>
            <a:lvl1pPr>
              <a:lnSpc>
                <a:spcPct val="125000"/>
              </a:lnSpc>
              <a:buClr>
                <a:schemeClr val="tx2"/>
              </a:buClr>
              <a:defRPr sz="1200"/>
            </a:lvl1pPr>
          </a:lstStyle>
          <a:p>
            <a:r>
              <a:rPr lang="hu-HU" dirty="0"/>
              <a:t>A panelbővítést hasznosnak gondolók annak fő hasznát a mérés megbízhatósága és a nullás </a:t>
            </a:r>
            <a:r>
              <a:rPr lang="hu-HU" dirty="0" err="1"/>
              <a:t>szpotok</a:t>
            </a:r>
            <a:r>
              <a:rPr lang="hu-HU" dirty="0"/>
              <a:t> számának csökkenése kapcsán látnák. </a:t>
            </a:r>
          </a:p>
          <a:p>
            <a:r>
              <a:rPr lang="hu-HU" dirty="0"/>
              <a:t>Rendkívül optimisták a válaszadók a panelbővítés megtérülése kapcsán. Csak 9% gondolja, hogy ez a bővítés üzletileg nem érné meg. A többiek szerint érdemes lenne invesztálni, bár csak kevesen vannak, akik szerint akár a hirdetési árak emelkedéséhez is vezethetne a fejlesztés, inkább az </a:t>
            </a:r>
            <a:r>
              <a:rPr lang="hu-HU" dirty="0" err="1"/>
              <a:t>inventory</a:t>
            </a:r>
            <a:r>
              <a:rPr lang="hu-HU" dirty="0"/>
              <a:t> jobb kihasználása jelenthetne plusz jövedelmet a médiatulajdonosok számára.</a:t>
            </a:r>
          </a:p>
        </p:txBody>
      </p:sp>
      <p:sp>
        <p:nvSpPr>
          <p:cNvPr id="10" name="Szövegdoboz 9"/>
          <p:cNvSpPr txBox="1"/>
          <p:nvPr/>
        </p:nvSpPr>
        <p:spPr>
          <a:xfrm>
            <a:off x="628650" y="1247032"/>
            <a:ext cx="2781300" cy="397509"/>
          </a:xfrm>
          <a:prstGeom prst="rect">
            <a:avLst/>
          </a:prstGeom>
          <a:noFill/>
        </p:spPr>
        <p:txBody>
          <a:bodyPr wrap="none" lIns="0" tIns="0" rIns="0" bIns="0" rtlCol="0">
            <a:noAutofit/>
          </a:bodyPr>
          <a:lstStyle/>
          <a:p>
            <a:pPr>
              <a:lnSpc>
                <a:spcPct val="125000"/>
              </a:lnSpc>
              <a:buClr>
                <a:schemeClr val="tx2"/>
              </a:buClr>
            </a:pPr>
            <a:r>
              <a:rPr lang="hu-HU" sz="1400" b="1" dirty="0">
                <a:solidFill>
                  <a:schemeClr val="accent2"/>
                </a:solidFill>
              </a:rPr>
              <a:t>54% gondolja hasznosnak a TV közönségmérés paneljének bővítését</a:t>
            </a:r>
          </a:p>
        </p:txBody>
      </p:sp>
    </p:spTree>
    <p:extLst>
      <p:ext uri="{BB962C8B-B14F-4D97-AF65-F5344CB8AC3E}">
        <p14:creationId xmlns:p14="http://schemas.microsoft.com/office/powerpoint/2010/main" val="3270731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A tévé és a digitális hirdetések együttes mérése nagyon megmozgatja a szakemberek fantáziáját.  Ugyanakkor nagyon nincsen egységes álláspont arra vonatkozóan, hogy mi lenne ennek a támogatott megoldása.</a:t>
            </a:r>
          </a:p>
          <a:p>
            <a:pPr>
              <a:lnSpc>
                <a:spcPct val="125000"/>
              </a:lnSpc>
              <a:buClr>
                <a:schemeClr val="tx2"/>
              </a:buClr>
            </a:pPr>
            <a:endParaRPr lang="hu-HU" sz="1400" dirty="0"/>
          </a:p>
          <a:p>
            <a:pPr>
              <a:lnSpc>
                <a:spcPct val="125000"/>
              </a:lnSpc>
              <a:buClr>
                <a:schemeClr val="tx2"/>
              </a:buClr>
            </a:pPr>
            <a:r>
              <a:rPr lang="hu-HU" sz="1400" dirty="0"/>
              <a:t>Első próbálkozásként a Nielsen DAR projektjét említették többen, de ez jelenleg még nem általánosan elfogadott megoldás.</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012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A tévés és digitális közönségmérés</a:t>
            </a:r>
            <a:br>
              <a:rPr lang="hu-HU" sz="3600" dirty="0">
                <a:solidFill>
                  <a:schemeClr val="accent3">
                    <a:lumMod val="50000"/>
                  </a:schemeClr>
                </a:solidFill>
              </a:rPr>
            </a:br>
            <a:r>
              <a:rPr lang="hu-HU" sz="2400" dirty="0">
                <a:solidFill>
                  <a:schemeClr val="accent3">
                    <a:lumMod val="50000"/>
                  </a:schemeClr>
                </a:solidFill>
              </a:rPr>
              <a:t>Harmonizáció – I.</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10" name="Text Placeholder 1">
            <a:extLst>
              <a:ext uri="{FF2B5EF4-FFF2-40B4-BE49-F238E27FC236}">
                <a16:creationId xmlns:a16="http://schemas.microsoft.com/office/drawing/2014/main" id="{537FB58D-DEE9-4B2C-9F82-EC1EA193E6D8}"/>
              </a:ext>
            </a:extLst>
          </p:cNvPr>
          <p:cNvSpPr txBox="1">
            <a:spLocks/>
          </p:cNvSpPr>
          <p:nvPr>
            <p:custDataLst>
              <p:tags r:id="rId1"/>
            </p:custDataLst>
          </p:nvPr>
        </p:nvSpPr>
        <p:spPr bwMode="gray">
          <a:xfrm>
            <a:off x="7375500" y="1334364"/>
            <a:ext cx="4680000" cy="875436"/>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„Hogy fog megvalósulni, tehát a Nielsen mikor vezeti be az egyplatformú, illetve egyforrású tv-online mérést, de az mondjuk jelenleg gyakorlatilag a világon nem nagyon működik, nincs olyan ország, ahol ez igazán működne, úgyhogy ez nem magyar specialitás, ez is egy ilyen világszintű probléma. </a:t>
            </a:r>
            <a:r>
              <a:rPr lang="hu-HU" sz="1200" dirty="0">
                <a:solidFill>
                  <a:srgbClr val="000000"/>
                </a:solidFill>
              </a:rPr>
              <a:t>(Ü15)</a:t>
            </a:r>
            <a:endParaRPr lang="en-US" sz="1200" dirty="0">
              <a:ea typeface="Arial" panose="020B0604020202020204" pitchFamily="34" charset="0"/>
            </a:endParaRPr>
          </a:p>
        </p:txBody>
      </p:sp>
      <p:sp>
        <p:nvSpPr>
          <p:cNvPr id="11" name="Text Placeholder 1">
            <a:extLst>
              <a:ext uri="{FF2B5EF4-FFF2-40B4-BE49-F238E27FC236}">
                <a16:creationId xmlns:a16="http://schemas.microsoft.com/office/drawing/2014/main" id="{363D64E7-33B9-49CF-9A49-403CBD09A1F9}"/>
              </a:ext>
            </a:extLst>
          </p:cNvPr>
          <p:cNvSpPr txBox="1">
            <a:spLocks/>
          </p:cNvSpPr>
          <p:nvPr>
            <p:custDataLst>
              <p:tags r:id="rId2"/>
            </p:custDataLst>
          </p:nvPr>
        </p:nvSpPr>
        <p:spPr bwMode="gray">
          <a:xfrm>
            <a:off x="7375500" y="2539713"/>
            <a:ext cx="4680000" cy="875436"/>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DAR biztos egy picit segíthet ezen a dolgon, de a DAR egyelőre nem tud elterjedni mindenféle okok miatt. . </a:t>
            </a:r>
            <a:r>
              <a:rPr lang="hu-HU" sz="1200" dirty="0">
                <a:solidFill>
                  <a:srgbClr val="000000"/>
                </a:solidFill>
              </a:rPr>
              <a:t>(Ü10)</a:t>
            </a:r>
            <a:endParaRPr lang="en-US" sz="1200" dirty="0">
              <a:ea typeface="Arial" panose="020B0604020202020204" pitchFamily="34" charset="0"/>
            </a:endParaRPr>
          </a:p>
        </p:txBody>
      </p:sp>
      <p:sp>
        <p:nvSpPr>
          <p:cNvPr id="12" name="Text Placeholder 1">
            <a:extLst>
              <a:ext uri="{FF2B5EF4-FFF2-40B4-BE49-F238E27FC236}">
                <a16:creationId xmlns:a16="http://schemas.microsoft.com/office/drawing/2014/main" id="{FCF98693-05C0-4776-B229-6C465C861252}"/>
              </a:ext>
            </a:extLst>
          </p:cNvPr>
          <p:cNvSpPr txBox="1">
            <a:spLocks/>
          </p:cNvSpPr>
          <p:nvPr>
            <p:custDataLst>
              <p:tags r:id="rId3"/>
            </p:custDataLst>
          </p:nvPr>
        </p:nvSpPr>
        <p:spPr bwMode="gray">
          <a:xfrm>
            <a:off x="7375500" y="329842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 Szóval az biztos, hogy az a DAR projekt aminek meg kellene történnie, az egy fantasztikus előrelépés lenne, talán azt gondolom, hogy a televíziók valamennyire félnek ettől, el is tudom fogadni, hiszen az ő egységes valutájukat kiterjesztenék egy digitális platformra és a televíziónak tényleg az az ereje, hogy sok </a:t>
            </a:r>
            <a:r>
              <a:rPr lang="hu-HU" sz="1200" i="1" dirty="0" err="1">
                <a:solidFill>
                  <a:srgbClr val="000000"/>
                </a:solidFill>
              </a:rPr>
              <a:t>sok</a:t>
            </a:r>
            <a:r>
              <a:rPr lang="hu-HU" sz="1200" i="1" dirty="0">
                <a:solidFill>
                  <a:srgbClr val="000000"/>
                </a:solidFill>
              </a:rPr>
              <a:t> 10 éve változatlan méréssel, elfogadott mechanizmusokkal, sztenderdekkel, kutatási </a:t>
            </a:r>
            <a:r>
              <a:rPr lang="hu-HU" sz="1200" i="1" dirty="0" err="1">
                <a:solidFill>
                  <a:srgbClr val="000000"/>
                </a:solidFill>
              </a:rPr>
              <a:t>metorikával</a:t>
            </a:r>
            <a:r>
              <a:rPr lang="hu-HU" sz="1200" i="1" dirty="0">
                <a:solidFill>
                  <a:srgbClr val="000000"/>
                </a:solidFill>
              </a:rPr>
              <a:t> működik nyilván viszont a reklámozók és hirdetők ki fogják kényszeríteni a piacból, hogy egy digitális platformon is ez a </a:t>
            </a:r>
            <a:r>
              <a:rPr lang="hu-HU" sz="1200" i="1" dirty="0" err="1">
                <a:solidFill>
                  <a:srgbClr val="000000"/>
                </a:solidFill>
              </a:rPr>
              <a:t>metorika</a:t>
            </a:r>
            <a:r>
              <a:rPr lang="hu-HU" sz="1200" i="1" dirty="0">
                <a:solidFill>
                  <a:srgbClr val="000000"/>
                </a:solidFill>
              </a:rPr>
              <a:t> megtörténjen.</a:t>
            </a:r>
            <a:r>
              <a:rPr lang="hu-HU" sz="1200" dirty="0">
                <a:solidFill>
                  <a:srgbClr val="000000"/>
                </a:solidFill>
              </a:rPr>
              <a:t>” (Ü2)</a:t>
            </a:r>
            <a:endParaRPr lang="en-US" sz="1200" dirty="0">
              <a:ea typeface="Arial" panose="020B0604020202020204" pitchFamily="34" charset="0"/>
            </a:endParaRPr>
          </a:p>
        </p:txBody>
      </p:sp>
    </p:spTree>
    <p:extLst>
      <p:ext uri="{BB962C8B-B14F-4D97-AF65-F5344CB8AC3E}">
        <p14:creationId xmlns:p14="http://schemas.microsoft.com/office/powerpoint/2010/main" val="2853142162"/>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Egyre több az integrált kampány, melyek kiértékelése azzal a módszerrel, ahogy korábban a tisztán tévé kampányokat kezelték az ügynökségek, nem lehetséges (közös </a:t>
            </a:r>
            <a:r>
              <a:rPr lang="hu-HU" sz="1400" dirty="0" err="1"/>
              <a:t>reach</a:t>
            </a:r>
            <a:r>
              <a:rPr lang="hu-HU" sz="1400" dirty="0"/>
              <a:t>, </a:t>
            </a:r>
            <a:r>
              <a:rPr lang="hu-HU" sz="1400" dirty="0" err="1"/>
              <a:t>frequency</a:t>
            </a:r>
            <a:r>
              <a:rPr lang="hu-HU" sz="1400" dirty="0"/>
              <a:t>, stb.).</a:t>
            </a:r>
          </a:p>
          <a:p>
            <a:pPr>
              <a:lnSpc>
                <a:spcPct val="125000"/>
              </a:lnSpc>
              <a:buClr>
                <a:schemeClr val="tx2"/>
              </a:buClr>
            </a:pPr>
            <a:endParaRPr lang="hu-HU" sz="1400" dirty="0"/>
          </a:p>
          <a:p>
            <a:pPr>
              <a:lnSpc>
                <a:spcPct val="125000"/>
              </a:lnSpc>
              <a:buClr>
                <a:schemeClr val="tx2"/>
              </a:buClr>
            </a:pPr>
            <a:r>
              <a:rPr lang="hu-HU" sz="1400" dirty="0"/>
              <a:t>Ezért joggal merül fel, hogy egy olyan rendszerre van szükség a piacon, mely megoldást nyújt erre a kérdésre. </a:t>
            </a:r>
          </a:p>
          <a:p>
            <a:pPr>
              <a:lnSpc>
                <a:spcPct val="125000"/>
              </a:lnSpc>
              <a:buClr>
                <a:schemeClr val="tx2"/>
              </a:buClr>
            </a:pPr>
            <a:endParaRPr lang="hu-HU" sz="1400" dirty="0"/>
          </a:p>
          <a:p>
            <a:pPr>
              <a:lnSpc>
                <a:spcPct val="125000"/>
              </a:lnSpc>
              <a:buClr>
                <a:schemeClr val="tx2"/>
              </a:buClr>
            </a:pPr>
            <a:r>
              <a:rPr lang="hu-HU" sz="1400" dirty="0"/>
              <a:t>A fő igény nem is feltétlenül a teljes digitális és tévés mérés egyesítése, de legalább a digitális videós hirdetések és a hagyományos tévés hirdetések közös kezelése mindenképpen elvárás a hirdetők részéről. </a:t>
            </a:r>
          </a:p>
          <a:p>
            <a:pPr>
              <a:lnSpc>
                <a:spcPct val="125000"/>
              </a:lnSpc>
              <a:buClr>
                <a:schemeClr val="tx2"/>
              </a:buClr>
            </a:pPr>
            <a:endParaRPr lang="hu-HU" sz="1400" dirty="0"/>
          </a:p>
          <a:p>
            <a:pPr>
              <a:lnSpc>
                <a:spcPct val="125000"/>
              </a:lnSpc>
              <a:buClr>
                <a:schemeClr val="tx2"/>
              </a:buClr>
            </a:pPr>
            <a:r>
              <a:rPr lang="hu-HU" sz="1400" dirty="0"/>
              <a:t>Egyes vélemények szerint ez lehetne a tévés piacon most komoly gondot okozó </a:t>
            </a:r>
            <a:r>
              <a:rPr lang="hu-HU" sz="1400" dirty="0" err="1"/>
              <a:t>inventory</a:t>
            </a:r>
            <a:r>
              <a:rPr lang="hu-HU" sz="1400" dirty="0"/>
              <a:t>-hiány megoldásának egyik lehetősége.</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2037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A tévés és digitális közönségmérés</a:t>
            </a:r>
            <a:br>
              <a:rPr lang="hu-HU" sz="3600" dirty="0">
                <a:solidFill>
                  <a:schemeClr val="accent3">
                    <a:lumMod val="50000"/>
                  </a:schemeClr>
                </a:solidFill>
              </a:rPr>
            </a:br>
            <a:r>
              <a:rPr lang="hu-HU" sz="2400" dirty="0">
                <a:solidFill>
                  <a:schemeClr val="accent3">
                    <a:lumMod val="50000"/>
                  </a:schemeClr>
                </a:solidFill>
              </a:rPr>
              <a:t>Harmonizáció – II.</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9" name="Text Placeholder 1">
            <a:extLst>
              <a:ext uri="{FF2B5EF4-FFF2-40B4-BE49-F238E27FC236}">
                <a16:creationId xmlns:a16="http://schemas.microsoft.com/office/drawing/2014/main" id="{227418AA-4A8D-4F9D-982B-8183F9AD29FD}"/>
              </a:ext>
            </a:extLst>
          </p:cNvPr>
          <p:cNvSpPr txBox="1">
            <a:spLocks/>
          </p:cNvSpPr>
          <p:nvPr>
            <p:custDataLst>
              <p:tags r:id="rId1"/>
            </p:custDataLst>
          </p:nvPr>
        </p:nvSpPr>
        <p:spPr bwMode="gray">
          <a:xfrm>
            <a:off x="7375500" y="123276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 Igazából a kutatást kéne rendbe tenni erre vonatkozólag, hogy lássuk azokat az embereket, hogy kiket érünk el csak televízióval, vagy kiket érünk el csak online-</a:t>
            </a:r>
            <a:r>
              <a:rPr lang="hu-HU" sz="1200" i="1" dirty="0" err="1">
                <a:solidFill>
                  <a:srgbClr val="000000"/>
                </a:solidFill>
              </a:rPr>
              <a:t>nal</a:t>
            </a:r>
            <a:r>
              <a:rPr lang="hu-HU" sz="1200" i="1" dirty="0">
                <a:solidFill>
                  <a:srgbClr val="000000"/>
                </a:solidFill>
              </a:rPr>
              <a:t>, vagy esetleg hol van átfedés a célcsoportok között? Ez valós igény, főleg az audiovizuális tartalmak tekintetében. Nyilván egy bannert nem elemezek együtt egy tévéspottal, de az audiovizuális tartalmak terén közös mérésnek kellene lennie hosszú távon, az biztos. </a:t>
            </a:r>
            <a:r>
              <a:rPr lang="hu-HU" sz="1200" dirty="0">
                <a:solidFill>
                  <a:srgbClr val="000000"/>
                </a:solidFill>
              </a:rPr>
              <a:t>” (Ü2)</a:t>
            </a:r>
            <a:endParaRPr lang="en-US" sz="1200" dirty="0">
              <a:ea typeface="Arial" panose="020B0604020202020204" pitchFamily="34" charset="0"/>
            </a:endParaRPr>
          </a:p>
        </p:txBody>
      </p:sp>
      <p:sp>
        <p:nvSpPr>
          <p:cNvPr id="13" name="Text Placeholder 1">
            <a:extLst>
              <a:ext uri="{FF2B5EF4-FFF2-40B4-BE49-F238E27FC236}">
                <a16:creationId xmlns:a16="http://schemas.microsoft.com/office/drawing/2014/main" id="{EE753756-BEB2-470E-B00F-EC6BF114123C}"/>
              </a:ext>
            </a:extLst>
          </p:cNvPr>
          <p:cNvSpPr txBox="1">
            <a:spLocks/>
          </p:cNvSpPr>
          <p:nvPr>
            <p:custDataLst>
              <p:tags r:id="rId2"/>
            </p:custDataLst>
          </p:nvPr>
        </p:nvSpPr>
        <p:spPr bwMode="gray">
          <a:xfrm>
            <a:off x="7375500" y="263751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„Nagyon jó lenne, a digitális bevonása, azt nagyon várom. Az online GRP a szent </a:t>
            </a:r>
            <a:r>
              <a:rPr lang="hu-HU" sz="1200" i="1" dirty="0" err="1">
                <a:solidFill>
                  <a:srgbClr val="000000"/>
                </a:solidFill>
              </a:rPr>
              <a:t>grálja</a:t>
            </a:r>
            <a:r>
              <a:rPr lang="hu-HU" sz="1200" i="1" dirty="0">
                <a:solidFill>
                  <a:srgbClr val="000000"/>
                </a:solidFill>
              </a:rPr>
              <a:t> az egész digitális piacnak. Én még nem talál-</a:t>
            </a:r>
            <a:r>
              <a:rPr lang="hu-HU" sz="1200" i="1" dirty="0" err="1">
                <a:solidFill>
                  <a:srgbClr val="000000"/>
                </a:solidFill>
              </a:rPr>
              <a:t>koztam</a:t>
            </a:r>
            <a:r>
              <a:rPr lang="hu-HU" sz="1200" i="1" dirty="0">
                <a:solidFill>
                  <a:srgbClr val="000000"/>
                </a:solidFill>
              </a:rPr>
              <a:t> vele, nem is találkoztam senkivel, aki találkozott vele. </a:t>
            </a:r>
            <a:r>
              <a:rPr lang="hu-HU" sz="1200" dirty="0">
                <a:solidFill>
                  <a:srgbClr val="000000"/>
                </a:solidFill>
              </a:rPr>
              <a:t>” (H17)</a:t>
            </a:r>
            <a:endParaRPr lang="en-US" sz="1200" dirty="0">
              <a:ea typeface="Arial" panose="020B0604020202020204" pitchFamily="34" charset="0"/>
            </a:endParaRPr>
          </a:p>
        </p:txBody>
      </p:sp>
      <p:sp>
        <p:nvSpPr>
          <p:cNvPr id="14" name="Text Placeholder 1">
            <a:extLst>
              <a:ext uri="{FF2B5EF4-FFF2-40B4-BE49-F238E27FC236}">
                <a16:creationId xmlns:a16="http://schemas.microsoft.com/office/drawing/2014/main" id="{5A388C87-CAFF-4365-B6A8-F53590D48AD3}"/>
              </a:ext>
            </a:extLst>
          </p:cNvPr>
          <p:cNvSpPr txBox="1">
            <a:spLocks/>
          </p:cNvSpPr>
          <p:nvPr>
            <p:custDataLst>
              <p:tags r:id="rId3"/>
            </p:custDataLst>
          </p:nvPr>
        </p:nvSpPr>
        <p:spPr bwMode="gray">
          <a:xfrm>
            <a:off x="7362800" y="3314077"/>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„Mi azt mondjuk egyébként, hogy a tévé illetve az online videó, mint tartalomforma az egyébként egy. Legalábbis érdemes egyben kezelni. Persze tök különféle módon </a:t>
            </a:r>
            <a:r>
              <a:rPr lang="hu-HU" sz="1200" i="1" dirty="0" err="1">
                <a:solidFill>
                  <a:srgbClr val="000000"/>
                </a:solidFill>
              </a:rPr>
              <a:t>vásárolod</a:t>
            </a:r>
            <a:r>
              <a:rPr lang="hu-HU" sz="1200" i="1" dirty="0">
                <a:solidFill>
                  <a:srgbClr val="000000"/>
                </a:solidFill>
              </a:rPr>
              <a:t>, máshogy lehet mérni, </a:t>
            </a:r>
            <a:r>
              <a:rPr lang="hu-HU" sz="1200" i="1" dirty="0" err="1">
                <a:solidFill>
                  <a:srgbClr val="000000"/>
                </a:solidFill>
              </a:rPr>
              <a:t>bla-bla</a:t>
            </a:r>
            <a:r>
              <a:rPr lang="hu-HU" sz="1200" i="1" dirty="0">
                <a:solidFill>
                  <a:srgbClr val="000000"/>
                </a:solidFill>
              </a:rPr>
              <a:t>, de az egész egy. Technikailag, valójában ma még nem egy, de egy kalap alatt szeretjük mutogatni az ügyfeleknek .</a:t>
            </a:r>
            <a:r>
              <a:rPr lang="hu-HU" sz="1200" dirty="0">
                <a:solidFill>
                  <a:srgbClr val="000000"/>
                </a:solidFill>
              </a:rPr>
              <a:t>” (Ü13)</a:t>
            </a:r>
            <a:endParaRPr lang="en-US" sz="1200" dirty="0">
              <a:ea typeface="Arial" panose="020B0604020202020204" pitchFamily="34" charset="0"/>
            </a:endParaRPr>
          </a:p>
        </p:txBody>
      </p:sp>
      <p:sp>
        <p:nvSpPr>
          <p:cNvPr id="16" name="Text Placeholder 1">
            <a:extLst>
              <a:ext uri="{FF2B5EF4-FFF2-40B4-BE49-F238E27FC236}">
                <a16:creationId xmlns:a16="http://schemas.microsoft.com/office/drawing/2014/main" id="{4FF4354F-720C-4D0E-B9F9-B29E81EFD350}"/>
              </a:ext>
            </a:extLst>
          </p:cNvPr>
          <p:cNvSpPr txBox="1">
            <a:spLocks/>
          </p:cNvSpPr>
          <p:nvPr>
            <p:custDataLst>
              <p:tags r:id="rId4"/>
            </p:custDataLst>
          </p:nvPr>
        </p:nvSpPr>
        <p:spPr bwMode="gray">
          <a:xfrm>
            <a:off x="7350100" y="4336247"/>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t>
            </a:r>
            <a:r>
              <a:rPr lang="pl-PL" sz="1200" i="1" dirty="0">
                <a:solidFill>
                  <a:srgbClr val="000000"/>
                </a:solidFill>
              </a:rPr>
              <a:t>Lenne, na ezért fizetne szerintem a piac. Ez az, amiért mi speciel fizetni is lennénk képesek, óriási transzparenciát jelentene a piacon. </a:t>
            </a:r>
            <a:r>
              <a:rPr lang="hu-HU" sz="1200" dirty="0">
                <a:solidFill>
                  <a:srgbClr val="000000"/>
                </a:solidFill>
              </a:rPr>
              <a:t>” (H4)</a:t>
            </a:r>
            <a:endParaRPr lang="en-US" sz="1200" dirty="0">
              <a:ea typeface="Arial" panose="020B0604020202020204" pitchFamily="34" charset="0"/>
            </a:endParaRPr>
          </a:p>
        </p:txBody>
      </p:sp>
      <p:sp>
        <p:nvSpPr>
          <p:cNvPr id="17" name="Text Placeholder 1">
            <a:extLst>
              <a:ext uri="{FF2B5EF4-FFF2-40B4-BE49-F238E27FC236}">
                <a16:creationId xmlns:a16="http://schemas.microsoft.com/office/drawing/2014/main" id="{3CF573C3-DCF3-4595-A568-CC343BEB98A5}"/>
              </a:ext>
            </a:extLst>
          </p:cNvPr>
          <p:cNvSpPr txBox="1">
            <a:spLocks/>
          </p:cNvSpPr>
          <p:nvPr>
            <p:custDataLst>
              <p:tags r:id="rId5"/>
            </p:custDataLst>
          </p:nvPr>
        </p:nvSpPr>
        <p:spPr bwMode="gray">
          <a:xfrm>
            <a:off x="7362800" y="585197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t>
            </a:r>
            <a:r>
              <a:rPr lang="pl-PL" sz="1200" i="1" dirty="0">
                <a:solidFill>
                  <a:srgbClr val="000000"/>
                </a:solidFill>
              </a:rPr>
              <a:t>Itt lehetne még egy inventory bővítést csinálni. Ennek a kettőnek az összekapcsolása a feltétlen kategória. </a:t>
            </a:r>
            <a:r>
              <a:rPr lang="hu-HU" sz="1200" dirty="0">
                <a:solidFill>
                  <a:srgbClr val="000000"/>
                </a:solidFill>
              </a:rPr>
              <a:t>” (Ü14)</a:t>
            </a:r>
            <a:endParaRPr lang="en-US" sz="1200" dirty="0">
              <a:ea typeface="Arial" panose="020B0604020202020204" pitchFamily="34" charset="0"/>
            </a:endParaRPr>
          </a:p>
        </p:txBody>
      </p:sp>
      <p:sp>
        <p:nvSpPr>
          <p:cNvPr id="18" name="Text Placeholder 1">
            <a:extLst>
              <a:ext uri="{FF2B5EF4-FFF2-40B4-BE49-F238E27FC236}">
                <a16:creationId xmlns:a16="http://schemas.microsoft.com/office/drawing/2014/main" id="{17C69291-F588-4F79-AAD3-1EDA67FF7B39}"/>
              </a:ext>
            </a:extLst>
          </p:cNvPr>
          <p:cNvSpPr txBox="1">
            <a:spLocks/>
          </p:cNvSpPr>
          <p:nvPr>
            <p:custDataLst>
              <p:tags r:id="rId6"/>
            </p:custDataLst>
          </p:nvPr>
        </p:nvSpPr>
        <p:spPr bwMode="gray">
          <a:xfrm>
            <a:off x="7375500" y="501280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t>
            </a:r>
            <a:r>
              <a:rPr lang="pl-PL" sz="1200" i="1" dirty="0">
                <a:solidFill>
                  <a:srgbClr val="000000"/>
                </a:solidFill>
              </a:rPr>
              <a:t>Online videónál tudom, hogy hányan nézték meg, tévéknél a visszanézőben megint tudom, hogy hány ember, de hogy most ez ugyanaz volt, teljesen más, arra még nincsenek számomra ismert módszerek, standardizált, több oldalról elfogadott- </a:t>
            </a:r>
            <a:r>
              <a:rPr lang="hu-HU" sz="1200" dirty="0">
                <a:solidFill>
                  <a:srgbClr val="000000"/>
                </a:solidFill>
              </a:rPr>
              <a:t>” (H12)</a:t>
            </a:r>
            <a:endParaRPr lang="en-US" sz="1200" dirty="0">
              <a:ea typeface="Arial" panose="020B0604020202020204" pitchFamily="34" charset="0"/>
            </a:endParaRPr>
          </a:p>
        </p:txBody>
      </p:sp>
    </p:spTree>
    <p:extLst>
      <p:ext uri="{BB962C8B-B14F-4D97-AF65-F5344CB8AC3E}">
        <p14:creationId xmlns:p14="http://schemas.microsoft.com/office/powerpoint/2010/main" val="251728327"/>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Ahogy mindenben, azért ebben a kérdésben is megjelennek az ellenvélemények egyrészt a közös mérés szükségszerűségére, másrészt annak </a:t>
            </a:r>
            <a:r>
              <a:rPr lang="hu-HU" sz="1400" dirty="0" err="1"/>
              <a:t>kivitelezetőségére</a:t>
            </a:r>
            <a:r>
              <a:rPr lang="hu-HU" sz="1400" dirty="0"/>
              <a:t> / helyességére vonatkozóan.</a:t>
            </a:r>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7"/>
            <a:ext cx="5003800" cy="35789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A tévés és digitális közönségmérés</a:t>
            </a:r>
            <a:br>
              <a:rPr lang="hu-HU" sz="3600" dirty="0">
                <a:solidFill>
                  <a:schemeClr val="accent3">
                    <a:lumMod val="50000"/>
                  </a:schemeClr>
                </a:solidFill>
              </a:rPr>
            </a:br>
            <a:r>
              <a:rPr lang="hu-HU" sz="2400" dirty="0">
                <a:solidFill>
                  <a:schemeClr val="accent3">
                    <a:lumMod val="50000"/>
                  </a:schemeClr>
                </a:solidFill>
              </a:rPr>
              <a:t>Harmonizáció – III.</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9" name="Text Placeholder 1">
            <a:extLst>
              <a:ext uri="{FF2B5EF4-FFF2-40B4-BE49-F238E27FC236}">
                <a16:creationId xmlns:a16="http://schemas.microsoft.com/office/drawing/2014/main" id="{227418AA-4A8D-4F9D-982B-8183F9AD29FD}"/>
              </a:ext>
            </a:extLst>
          </p:cNvPr>
          <p:cNvSpPr txBox="1">
            <a:spLocks/>
          </p:cNvSpPr>
          <p:nvPr>
            <p:custDataLst>
              <p:tags r:id="rId1"/>
            </p:custDataLst>
          </p:nvPr>
        </p:nvSpPr>
        <p:spPr bwMode="gray">
          <a:xfrm>
            <a:off x="7375500" y="139786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„Nem emiatt riadunk fel éjszaka az álmunkból, hogy nincs ilyen mérés Magyarországon. Addig, ameddig nincs  és a piacon mindenki ugyanabból a levesből főz, addig talán kevésbé fáj ez mindenkinek</a:t>
            </a:r>
            <a:r>
              <a:rPr lang="hu-HU" sz="1200" dirty="0">
                <a:solidFill>
                  <a:srgbClr val="000000"/>
                </a:solidFill>
              </a:rPr>
              <a:t>” (H16)</a:t>
            </a:r>
            <a:endParaRPr lang="en-US" sz="1200" dirty="0">
              <a:ea typeface="Arial" panose="020B0604020202020204" pitchFamily="34" charset="0"/>
            </a:endParaRPr>
          </a:p>
        </p:txBody>
      </p:sp>
      <p:sp>
        <p:nvSpPr>
          <p:cNvPr id="13" name="Text Placeholder 1">
            <a:extLst>
              <a:ext uri="{FF2B5EF4-FFF2-40B4-BE49-F238E27FC236}">
                <a16:creationId xmlns:a16="http://schemas.microsoft.com/office/drawing/2014/main" id="{EE753756-BEB2-470E-B00F-EC6BF114123C}"/>
              </a:ext>
            </a:extLst>
          </p:cNvPr>
          <p:cNvSpPr txBox="1">
            <a:spLocks/>
          </p:cNvSpPr>
          <p:nvPr>
            <p:custDataLst>
              <p:tags r:id="rId2"/>
            </p:custDataLst>
          </p:nvPr>
        </p:nvSpPr>
        <p:spPr bwMode="gray">
          <a:xfrm>
            <a:off x="7350100" y="2376550"/>
            <a:ext cx="4680000" cy="96719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 Ugyanazt az embert elértük, de a mutatószámmal óvatosan bánnék, mert nem ugyanazzal értük el. azt nagyon nehezen látom összehasonlíthatónak, a márkával elértük a tévében egy 30 mp-es </a:t>
            </a:r>
            <a:r>
              <a:rPr lang="hu-HU" sz="1200" i="1" dirty="0" err="1">
                <a:solidFill>
                  <a:srgbClr val="000000"/>
                </a:solidFill>
              </a:rPr>
              <a:t>reklámspotttal</a:t>
            </a:r>
            <a:r>
              <a:rPr lang="hu-HU" sz="1200" i="1" dirty="0">
                <a:solidFill>
                  <a:srgbClr val="000000"/>
                </a:solidFill>
              </a:rPr>
              <a:t>, a FB-</a:t>
            </a:r>
            <a:r>
              <a:rPr lang="hu-HU" sz="1200" i="1" dirty="0" err="1">
                <a:solidFill>
                  <a:srgbClr val="000000"/>
                </a:solidFill>
              </a:rPr>
              <a:t>on</a:t>
            </a:r>
            <a:r>
              <a:rPr lang="hu-HU" sz="1200" i="1" dirty="0">
                <a:solidFill>
                  <a:srgbClr val="000000"/>
                </a:solidFill>
              </a:rPr>
              <a:t> egy közösségi média specifikus tartalommal” (H18)</a:t>
            </a:r>
            <a:endParaRPr lang="en-US" sz="1200" dirty="0">
              <a:ea typeface="Arial" panose="020B0604020202020204" pitchFamily="34" charset="0"/>
            </a:endParaRPr>
          </a:p>
        </p:txBody>
      </p:sp>
      <p:sp>
        <p:nvSpPr>
          <p:cNvPr id="14" name="Text Placeholder 1">
            <a:extLst>
              <a:ext uri="{FF2B5EF4-FFF2-40B4-BE49-F238E27FC236}">
                <a16:creationId xmlns:a16="http://schemas.microsoft.com/office/drawing/2014/main" id="{5A388C87-CAFF-4365-B6A8-F53590D48AD3}"/>
              </a:ext>
            </a:extLst>
          </p:cNvPr>
          <p:cNvSpPr txBox="1">
            <a:spLocks/>
          </p:cNvSpPr>
          <p:nvPr>
            <p:custDataLst>
              <p:tags r:id="rId3"/>
            </p:custDataLst>
          </p:nvPr>
        </p:nvSpPr>
        <p:spPr bwMode="gray">
          <a:xfrm>
            <a:off x="7375500" y="363120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„Nézd, a vásárlás nem feltétlenül, de az, hogy egy kampánynak az elérését egyben tudjuk mérni, az tök jó lenne. Viszont </a:t>
            </a:r>
            <a:r>
              <a:rPr lang="hu-HU" sz="1200" i="1" dirty="0" err="1">
                <a:solidFill>
                  <a:srgbClr val="000000"/>
                </a:solidFill>
              </a:rPr>
              <a:t>it</a:t>
            </a:r>
            <a:r>
              <a:rPr lang="hu-HU" sz="1200" i="1" dirty="0">
                <a:solidFill>
                  <a:srgbClr val="000000"/>
                </a:solidFill>
              </a:rPr>
              <a:t> bejön az, hogy nem csak hazai szereplőkről beszélünk, ha online videóról van szó, hanem ott van mondjuk a </a:t>
            </a:r>
            <a:r>
              <a:rPr lang="hu-HU" sz="1200" i="1" dirty="0" err="1">
                <a:solidFill>
                  <a:srgbClr val="000000"/>
                </a:solidFill>
              </a:rPr>
              <a:t>youtube</a:t>
            </a:r>
            <a:r>
              <a:rPr lang="hu-HU" sz="1200" i="1" dirty="0">
                <a:solidFill>
                  <a:srgbClr val="000000"/>
                </a:solidFill>
              </a:rPr>
              <a:t>, akkor mit csinálunk, őket hogyan integráljuk ebbe az egészbe bele. </a:t>
            </a:r>
            <a:r>
              <a:rPr lang="hu-HU" sz="1200" dirty="0">
                <a:solidFill>
                  <a:srgbClr val="000000"/>
                </a:solidFill>
              </a:rPr>
              <a:t>” (Ü19)</a:t>
            </a:r>
            <a:endParaRPr lang="en-US" sz="1200" dirty="0">
              <a:ea typeface="Arial" panose="020B0604020202020204" pitchFamily="34" charset="0"/>
            </a:endParaRPr>
          </a:p>
        </p:txBody>
      </p:sp>
    </p:spTree>
    <p:extLst>
      <p:ext uri="{BB962C8B-B14F-4D97-AF65-F5344CB8AC3E}">
        <p14:creationId xmlns:p14="http://schemas.microsoft.com/office/powerpoint/2010/main" val="606839512"/>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4112229919"/>
              </p:ext>
            </p:extLst>
          </p:nvPr>
        </p:nvGraphicFramePr>
        <p:xfrm>
          <a:off x="6229350" y="2247900"/>
          <a:ext cx="5627147" cy="2800350"/>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628650" y="363883"/>
            <a:ext cx="5867607" cy="768107"/>
          </a:xfrm>
        </p:spPr>
        <p:txBody>
          <a:bodyPr/>
          <a:lstStyle/>
          <a:p>
            <a:r>
              <a:rPr lang="hu-HU" sz="2800" dirty="0"/>
              <a:t>Digitális és TV mérés harmonizálása</a:t>
            </a:r>
            <a:endParaRPr lang="hu-HU"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hu-HU" sz="800" dirty="0">
                <a:solidFill>
                  <a:schemeClr val="tx1">
                    <a:lumMod val="75000"/>
                  </a:schemeClr>
                </a:solidFill>
              </a:rPr>
              <a:t>Ön azt mondta, hogy hasznos lenne a tévés és digitális közönségmérés harmonizációja. Jelenleg van valamilyen megoldásuk arra, hogy a kampányok tévés és digitális részének eredményeit közösen elemezzék?</a:t>
            </a:r>
          </a:p>
          <a:p>
            <a:r>
              <a:rPr lang="hu-HU" sz="800" dirty="0">
                <a:solidFill>
                  <a:schemeClr val="tx1">
                    <a:lumMod val="75000"/>
                  </a:schemeClr>
                </a:solidFill>
              </a:rPr>
              <a:t>A tévés és a digitális közönségmérés harmonizációjának mely fokát tartaná szükségesnek? </a:t>
            </a:r>
          </a:p>
        </p:txBody>
      </p:sp>
      <p:graphicFrame>
        <p:nvGraphicFramePr>
          <p:cNvPr id="4" name="Diagram 3"/>
          <p:cNvGraphicFramePr/>
          <p:nvPr>
            <p:extLst>
              <p:ext uri="{D42A27DB-BD31-4B8C-83A1-F6EECF244321}">
                <p14:modId xmlns:p14="http://schemas.microsoft.com/office/powerpoint/2010/main" val="80303325"/>
              </p:ext>
            </p:extLst>
          </p:nvPr>
        </p:nvGraphicFramePr>
        <p:xfrm>
          <a:off x="171450" y="2247900"/>
          <a:ext cx="5943600" cy="3072246"/>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flipH="1">
            <a:off x="3028950" y="1771604"/>
            <a:ext cx="3438525" cy="397509"/>
          </a:xfrm>
          <a:prstGeom prst="rect">
            <a:avLst/>
          </a:prstGeom>
          <a:noFill/>
        </p:spPr>
        <p:txBody>
          <a:bodyPr wrap="none" lIns="0" tIns="0" rIns="0" bIns="0" rtlCol="0">
            <a:noAutofit/>
          </a:bodyPr>
          <a:lstStyle/>
          <a:p>
            <a:pPr>
              <a:lnSpc>
                <a:spcPct val="125000"/>
              </a:lnSpc>
              <a:buClr>
                <a:schemeClr val="tx2"/>
              </a:buClr>
            </a:pPr>
            <a:r>
              <a:rPr lang="hu-HU" sz="1400" b="1" dirty="0"/>
              <a:t>Aki hasznosnak gondolja a digitális és panel mérés harmonizációját, n=72, %</a:t>
            </a:r>
          </a:p>
        </p:txBody>
      </p:sp>
      <p:sp>
        <p:nvSpPr>
          <p:cNvPr id="17" name="Szövegdoboz 16"/>
          <p:cNvSpPr txBox="1"/>
          <p:nvPr/>
        </p:nvSpPr>
        <p:spPr>
          <a:xfrm>
            <a:off x="399843" y="5460469"/>
            <a:ext cx="11360735" cy="736747"/>
          </a:xfrm>
          <a:prstGeom prst="rect">
            <a:avLst/>
          </a:prstGeom>
          <a:solidFill>
            <a:schemeClr val="bg1">
              <a:lumMod val="95000"/>
            </a:schemeClr>
          </a:solidFill>
        </p:spPr>
        <p:txBody>
          <a:bodyPr wrap="square" lIns="0" tIns="0" rIns="0" bIns="0" rtlCol="0">
            <a:noAutofit/>
          </a:bodyPr>
          <a:lstStyle/>
          <a:p>
            <a:pPr>
              <a:lnSpc>
                <a:spcPct val="125000"/>
              </a:lnSpc>
              <a:buClr>
                <a:schemeClr val="tx2"/>
              </a:buClr>
            </a:pPr>
            <a:r>
              <a:rPr lang="hu-HU" sz="1200" dirty="0"/>
              <a:t>A digitális és TV közönségmérés harmonizációja általános elvárás a szakemberek részéről. Harmaduk jelenleg is alkalmaz erre valamilyen megoldást, de a többségnek nincs rá megfelelő eljárása. A harmonizációt igénylők részéről jellemzően nem elvárás a két mérést teljes összeolvadása (</a:t>
            </a:r>
            <a:r>
              <a:rPr lang="hu-HU" sz="1200" dirty="0" err="1"/>
              <a:t>single</a:t>
            </a:r>
            <a:r>
              <a:rPr lang="hu-HU" sz="1200" dirty="0"/>
              <a:t> </a:t>
            </a:r>
            <a:r>
              <a:rPr lang="hu-HU" sz="1200" dirty="0" err="1"/>
              <a:t>source</a:t>
            </a:r>
            <a:r>
              <a:rPr lang="hu-HU" sz="1200" dirty="0"/>
              <a:t>), fő cél az adatok közös elemzésének megteremtése</a:t>
            </a:r>
          </a:p>
        </p:txBody>
      </p:sp>
      <p:sp>
        <p:nvSpPr>
          <p:cNvPr id="10" name="Szövegdoboz 9"/>
          <p:cNvSpPr txBox="1"/>
          <p:nvPr/>
        </p:nvSpPr>
        <p:spPr>
          <a:xfrm>
            <a:off x="628650" y="1247032"/>
            <a:ext cx="2781300" cy="397509"/>
          </a:xfrm>
          <a:prstGeom prst="rect">
            <a:avLst/>
          </a:prstGeom>
          <a:noFill/>
        </p:spPr>
        <p:txBody>
          <a:bodyPr wrap="none" lIns="0" tIns="0" rIns="0" bIns="0" rtlCol="0">
            <a:noAutofit/>
          </a:bodyPr>
          <a:lstStyle/>
          <a:p>
            <a:pPr>
              <a:lnSpc>
                <a:spcPct val="125000"/>
              </a:lnSpc>
              <a:buClr>
                <a:schemeClr val="tx2"/>
              </a:buClr>
            </a:pPr>
            <a:r>
              <a:rPr lang="hu-HU" sz="1400" b="1" dirty="0">
                <a:solidFill>
                  <a:schemeClr val="accent2"/>
                </a:solidFill>
              </a:rPr>
              <a:t>89% gondolja hasznosnak a digitális és  TV közönségmérés harmonizációját</a:t>
            </a:r>
          </a:p>
        </p:txBody>
      </p:sp>
      <p:cxnSp>
        <p:nvCxnSpPr>
          <p:cNvPr id="12" name="Straight Connector 24"/>
          <p:cNvCxnSpPr/>
          <p:nvPr/>
        </p:nvCxnSpPr>
        <p:spPr>
          <a:xfrm flipH="1">
            <a:off x="7324724" y="5188573"/>
            <a:ext cx="2741559" cy="9780"/>
          </a:xfrm>
          <a:prstGeom prst="line">
            <a:avLst/>
          </a:prstGeom>
          <a:ln w="635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7324724" y="5188573"/>
            <a:ext cx="4048125" cy="370798"/>
          </a:xfrm>
          <a:prstGeom prst="rect">
            <a:avLst/>
          </a:prstGeom>
          <a:noFill/>
        </p:spPr>
        <p:txBody>
          <a:bodyPr vert="horz" wrap="none" lIns="0" tIns="0" rIns="0" bIns="0" rtlCol="0">
            <a:noAutofit/>
          </a:bodyPr>
          <a:lstStyle/>
          <a:p>
            <a:pPr marL="252000" indent="-252000">
              <a:lnSpc>
                <a:spcPct val="125000"/>
              </a:lnSpc>
              <a:buClr>
                <a:schemeClr val="tx2"/>
              </a:buClr>
              <a:buFont typeface="Wingdings" panose="05000000000000000000" pitchFamily="2" charset="2"/>
              <a:buChar char="§"/>
            </a:pPr>
            <a:r>
              <a:rPr lang="hu-HU" sz="1400" dirty="0"/>
              <a:t>Harmonizáció foka</a:t>
            </a:r>
          </a:p>
        </p:txBody>
      </p:sp>
    </p:spTree>
    <p:extLst>
      <p:ext uri="{BB962C8B-B14F-4D97-AF65-F5344CB8AC3E}">
        <p14:creationId xmlns:p14="http://schemas.microsoft.com/office/powerpoint/2010/main" val="599445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Több beszélgetés során is előjött, hogy mennyire hasznosak a közönségmérés mellett az egyedi, médiatulajdonosok által végzett kutatások.</a:t>
            </a:r>
          </a:p>
          <a:p>
            <a:pPr>
              <a:lnSpc>
                <a:spcPct val="125000"/>
              </a:lnSpc>
              <a:buClr>
                <a:schemeClr val="tx2"/>
              </a:buClr>
            </a:pPr>
            <a:endParaRPr lang="hu-HU" sz="1400" dirty="0"/>
          </a:p>
          <a:p>
            <a:pPr>
              <a:lnSpc>
                <a:spcPct val="125000"/>
              </a:lnSpc>
              <a:buClr>
                <a:schemeClr val="tx2"/>
              </a:buClr>
            </a:pPr>
            <a:r>
              <a:rPr lang="hu-HU" sz="1400" dirty="0"/>
              <a:t>Az általános konklúzió, hogy a napi médiatervezési tevékenységbe nem tudnak beépülni, de hosszabb távon mindenképpen formálják azt, hogy mit gondolnak az ügynökségek / hirdetők az </a:t>
            </a:r>
            <a:r>
              <a:rPr lang="hu-HU" sz="1400"/>
              <a:t>egyes médiatípusokról.</a:t>
            </a:r>
            <a:endParaRPr lang="hu-HU" sz="1400" dirty="0"/>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012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Ad-hoc kutatások</a:t>
            </a:r>
            <a:br>
              <a:rPr lang="hu-HU" sz="3600" dirty="0">
                <a:solidFill>
                  <a:schemeClr val="accent3">
                    <a:lumMod val="50000"/>
                  </a:schemeClr>
                </a:solidFill>
              </a:rPr>
            </a:br>
            <a:r>
              <a:rPr lang="hu-HU" sz="2400" dirty="0">
                <a:solidFill>
                  <a:schemeClr val="accent3">
                    <a:lumMod val="50000"/>
                  </a:schemeClr>
                </a:solidFill>
              </a:rPr>
              <a:t>Előtérben a hatékonyság</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9" name="Text Placeholder 1">
            <a:extLst>
              <a:ext uri="{FF2B5EF4-FFF2-40B4-BE49-F238E27FC236}">
                <a16:creationId xmlns:a16="http://schemas.microsoft.com/office/drawing/2014/main" id="{227418AA-4A8D-4F9D-982B-8183F9AD29FD}"/>
              </a:ext>
            </a:extLst>
          </p:cNvPr>
          <p:cNvSpPr txBox="1">
            <a:spLocks/>
          </p:cNvSpPr>
          <p:nvPr>
            <p:custDataLst>
              <p:tags r:id="rId1"/>
            </p:custDataLst>
          </p:nvPr>
        </p:nvSpPr>
        <p:spPr bwMode="gray">
          <a:xfrm>
            <a:off x="7375500" y="139786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„Azért ezek úgy beépülnek aztán az ügynökségi tudásba szépen így a tréningeken, meg a folyamatos, az, hogy azért egyre jobban felmerülnek így tenderek kapcsán, vagy az ügyfelekkel való együttműködésben.</a:t>
            </a:r>
            <a:r>
              <a:rPr lang="hu-HU" sz="1200" dirty="0">
                <a:solidFill>
                  <a:srgbClr val="000000"/>
                </a:solidFill>
              </a:rPr>
              <a:t>” (Ü15)</a:t>
            </a:r>
            <a:endParaRPr lang="en-US" sz="1200" dirty="0">
              <a:ea typeface="Arial" panose="020B0604020202020204" pitchFamily="34" charset="0"/>
            </a:endParaRPr>
          </a:p>
        </p:txBody>
      </p:sp>
      <p:sp>
        <p:nvSpPr>
          <p:cNvPr id="13" name="Text Placeholder 1">
            <a:extLst>
              <a:ext uri="{FF2B5EF4-FFF2-40B4-BE49-F238E27FC236}">
                <a16:creationId xmlns:a16="http://schemas.microsoft.com/office/drawing/2014/main" id="{EE753756-BEB2-470E-B00F-EC6BF114123C}"/>
              </a:ext>
            </a:extLst>
          </p:cNvPr>
          <p:cNvSpPr txBox="1">
            <a:spLocks/>
          </p:cNvSpPr>
          <p:nvPr>
            <p:custDataLst>
              <p:tags r:id="rId2"/>
            </p:custDataLst>
          </p:nvPr>
        </p:nvSpPr>
        <p:spPr bwMode="gray">
          <a:xfrm>
            <a:off x="7350100" y="2376550"/>
            <a:ext cx="4680000" cy="96719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 „Hihető és érdekes és szeretik az ügyfelek, szeretik az ügynökségi kollegák is az ilyet. Jó ezeket elmondani, amikor egyes médiatípusok ellen vagy mellett érvelünk, viszont beépíteni vagy felhasználni nem tudjuk ezeket. ” (Ü3)</a:t>
            </a:r>
            <a:endParaRPr lang="en-US" sz="1200" dirty="0">
              <a:ea typeface="Arial" panose="020B0604020202020204" pitchFamily="34" charset="0"/>
            </a:endParaRPr>
          </a:p>
        </p:txBody>
      </p:sp>
      <p:sp>
        <p:nvSpPr>
          <p:cNvPr id="14" name="Text Placeholder 1">
            <a:extLst>
              <a:ext uri="{FF2B5EF4-FFF2-40B4-BE49-F238E27FC236}">
                <a16:creationId xmlns:a16="http://schemas.microsoft.com/office/drawing/2014/main" id="{5A388C87-CAFF-4365-B6A8-F53590D48AD3}"/>
              </a:ext>
            </a:extLst>
          </p:cNvPr>
          <p:cNvSpPr txBox="1">
            <a:spLocks/>
          </p:cNvSpPr>
          <p:nvPr>
            <p:custDataLst>
              <p:tags r:id="rId3"/>
            </p:custDataLst>
          </p:nvPr>
        </p:nvSpPr>
        <p:spPr bwMode="gray">
          <a:xfrm>
            <a:off x="7350100" y="334374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„Különösebben nem változtat a gyakorlatunkon.</a:t>
            </a:r>
            <a:r>
              <a:rPr lang="hu-HU" sz="1200" dirty="0">
                <a:solidFill>
                  <a:srgbClr val="000000"/>
                </a:solidFill>
              </a:rPr>
              <a:t>” (Ü1)</a:t>
            </a:r>
            <a:endParaRPr lang="en-US" sz="1200" dirty="0">
              <a:ea typeface="Arial" panose="020B0604020202020204" pitchFamily="34" charset="0"/>
            </a:endParaRPr>
          </a:p>
        </p:txBody>
      </p:sp>
      <p:sp>
        <p:nvSpPr>
          <p:cNvPr id="16" name="Text Placeholder 1">
            <a:extLst>
              <a:ext uri="{FF2B5EF4-FFF2-40B4-BE49-F238E27FC236}">
                <a16:creationId xmlns:a16="http://schemas.microsoft.com/office/drawing/2014/main" id="{4FF4354F-720C-4D0E-B9F9-B29E81EFD350}"/>
              </a:ext>
            </a:extLst>
          </p:cNvPr>
          <p:cNvSpPr txBox="1">
            <a:spLocks/>
          </p:cNvSpPr>
          <p:nvPr>
            <p:custDataLst>
              <p:tags r:id="rId4"/>
            </p:custDataLst>
          </p:nvPr>
        </p:nvSpPr>
        <p:spPr bwMode="gray">
          <a:xfrm>
            <a:off x="7362800" y="374527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t>
            </a:r>
            <a:r>
              <a:rPr lang="pl-PL" sz="1200" i="1" dirty="0">
                <a:solidFill>
                  <a:srgbClr val="000000"/>
                </a:solidFill>
              </a:rPr>
              <a:t>Nekünk azért fontos, mert hogy ők hogy értik meg a saját termékük előnyeit, azok tök fontos információk</a:t>
            </a:r>
            <a:r>
              <a:rPr lang="hu-HU" sz="1200" dirty="0">
                <a:solidFill>
                  <a:srgbClr val="000000"/>
                </a:solidFill>
              </a:rPr>
              <a:t>” (H17)</a:t>
            </a:r>
            <a:endParaRPr lang="en-US" sz="1200" dirty="0">
              <a:ea typeface="Arial" panose="020B0604020202020204" pitchFamily="34" charset="0"/>
            </a:endParaRPr>
          </a:p>
        </p:txBody>
      </p:sp>
      <p:sp>
        <p:nvSpPr>
          <p:cNvPr id="17" name="Text Placeholder 1">
            <a:extLst>
              <a:ext uri="{FF2B5EF4-FFF2-40B4-BE49-F238E27FC236}">
                <a16:creationId xmlns:a16="http://schemas.microsoft.com/office/drawing/2014/main" id="{3CF573C3-DCF3-4595-A568-CC343BEB98A5}"/>
              </a:ext>
            </a:extLst>
          </p:cNvPr>
          <p:cNvSpPr txBox="1">
            <a:spLocks/>
          </p:cNvSpPr>
          <p:nvPr>
            <p:custDataLst>
              <p:tags r:id="rId5"/>
            </p:custDataLst>
          </p:nvPr>
        </p:nvSpPr>
        <p:spPr bwMode="gray">
          <a:xfrm>
            <a:off x="7350100" y="432572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t>
            </a:r>
            <a:r>
              <a:rPr lang="pl-PL" sz="1200" i="1" dirty="0">
                <a:solidFill>
                  <a:srgbClr val="000000"/>
                </a:solidFill>
              </a:rPr>
              <a:t>Bár ez nagyon régi kutatás </a:t>
            </a:r>
            <a:r>
              <a:rPr lang="pl-PL" sz="1200" dirty="0">
                <a:solidFill>
                  <a:srgbClr val="000000"/>
                </a:solidFill>
                <a:sym typeface="Symbol" panose="05050102010706020507" pitchFamily="18" charset="2"/>
              </a:rPr>
              <a:t>blokkhossz</a:t>
            </a:r>
            <a:r>
              <a:rPr lang="pl-PL" sz="1200" i="1" dirty="0">
                <a:solidFill>
                  <a:srgbClr val="000000"/>
                </a:solidFill>
              </a:rPr>
              <a:t>, ezt csak zárójelben, ha MEME-nek erre lesz forrása, üdvözölnénk. </a:t>
            </a:r>
            <a:r>
              <a:rPr lang="hu-HU" sz="1200" dirty="0">
                <a:solidFill>
                  <a:srgbClr val="000000"/>
                </a:solidFill>
              </a:rPr>
              <a:t>” (Ü15)</a:t>
            </a:r>
            <a:endParaRPr lang="en-US" sz="1200" dirty="0">
              <a:ea typeface="Arial" panose="020B0604020202020204" pitchFamily="34" charset="0"/>
            </a:endParaRPr>
          </a:p>
        </p:txBody>
      </p:sp>
    </p:spTree>
    <p:extLst>
      <p:ext uri="{BB962C8B-B14F-4D97-AF65-F5344CB8AC3E}">
        <p14:creationId xmlns:p14="http://schemas.microsoft.com/office/powerpoint/2010/main" val="2111877034"/>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2-Dec-19</a:t>
            </a:fld>
            <a:endParaRPr lang="en-US" dirty="0"/>
          </a:p>
        </p:txBody>
      </p:sp>
      <p:sp>
        <p:nvSpPr>
          <p:cNvPr id="3" name="Footer Placeholder 2"/>
          <p:cNvSpPr>
            <a:spLocks noGrp="1"/>
          </p:cNvSpPr>
          <p:nvPr>
            <p:ph type="ftr" sz="quarter" idx="11"/>
          </p:nvPr>
        </p:nvSpPr>
        <p:spPr/>
        <p:txBody>
          <a:bodyPr/>
          <a:lstStyle/>
          <a:p>
            <a:r>
              <a:rPr lang="en-US"/>
              <a:t>Title of presentation (Insert / Header &amp; Footer / Apply to All)</a:t>
            </a:r>
            <a:endParaRPr lang="en-US" dirty="0"/>
          </a:p>
        </p:txBody>
      </p:sp>
      <p:sp>
        <p:nvSpPr>
          <p:cNvPr id="4" name="Slide Number Placeholder 3"/>
          <p:cNvSpPr>
            <a:spLocks noGrp="1"/>
          </p:cNvSpPr>
          <p:nvPr>
            <p:ph type="sldNum" sz="quarter" idx="12"/>
          </p:nvPr>
        </p:nvSpPr>
        <p:spPr/>
        <p:txBody>
          <a:bodyPr/>
          <a:lstStyle/>
          <a:p>
            <a:fld id="{8E3B25F7-8D1F-44B5-B485-EE3C438CFD7B}" type="slidenum">
              <a:rPr lang="en-US" smtClean="0"/>
              <a:pPr/>
              <a:t>59</a:t>
            </a:fld>
            <a:endParaRPr lang="en-US"/>
          </a:p>
        </p:txBody>
      </p:sp>
      <p:sp>
        <p:nvSpPr>
          <p:cNvPr id="5" name="Title 4"/>
          <p:cNvSpPr>
            <a:spLocks noGrp="1"/>
          </p:cNvSpPr>
          <p:nvPr>
            <p:ph type="ctrTitle"/>
          </p:nvPr>
        </p:nvSpPr>
        <p:spPr>
          <a:xfrm>
            <a:off x="324294" y="2310868"/>
            <a:ext cx="4154400" cy="2236264"/>
          </a:xfrm>
        </p:spPr>
        <p:txBody>
          <a:bodyPr anchor="ctr"/>
          <a:lstStyle/>
          <a:p>
            <a:r>
              <a:rPr lang="hu-HU" sz="4000" b="1" dirty="0"/>
              <a:t>6. A </a:t>
            </a:r>
            <a:r>
              <a:rPr lang="hu-HU" sz="4000" b="1" dirty="0" err="1"/>
              <a:t>digitália</a:t>
            </a:r>
            <a:r>
              <a:rPr lang="hu-HU" sz="4000" b="1" dirty="0"/>
              <a:t> hatása a tévés piacra</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257006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5F3E29E4-0979-4FCA-B4C5-5FC6044C982A}" type="slidenum">
              <a:rPr lang="en-US" smtClean="0"/>
              <a:pPr/>
              <a:t>6</a:t>
            </a:fld>
            <a:endParaRPr lang="en-US"/>
          </a:p>
        </p:txBody>
      </p:sp>
      <p:sp>
        <p:nvSpPr>
          <p:cNvPr id="8" name="Title 7"/>
          <p:cNvSpPr>
            <a:spLocks noGrp="1"/>
          </p:cNvSpPr>
          <p:nvPr>
            <p:ph type="title"/>
          </p:nvPr>
        </p:nvSpPr>
        <p:spPr/>
        <p:txBody>
          <a:bodyPr/>
          <a:lstStyle/>
          <a:p>
            <a:r>
              <a:rPr lang="hu-HU" dirty="0"/>
              <a:t>A kutatás háttere</a:t>
            </a:r>
            <a:endParaRPr lang="en-US" dirty="0"/>
          </a:p>
        </p:txBody>
      </p:sp>
      <p:sp>
        <p:nvSpPr>
          <p:cNvPr id="10" name="Subtitle 9"/>
          <p:cNvSpPr>
            <a:spLocks noGrp="1"/>
          </p:cNvSpPr>
          <p:nvPr>
            <p:ph type="subTitle" idx="13"/>
          </p:nvPr>
        </p:nvSpPr>
        <p:spPr/>
        <p:txBody>
          <a:bodyPr/>
          <a:lstStyle/>
          <a:p>
            <a:r>
              <a:rPr lang="hu-HU" dirty="0"/>
              <a:t>A kutatás módszere</a:t>
            </a:r>
            <a:endParaRPr lang="en-US" dirty="0"/>
          </a:p>
        </p:txBody>
      </p:sp>
      <p:sp>
        <p:nvSpPr>
          <p:cNvPr id="9" name="Content Placeholder 8"/>
          <p:cNvSpPr>
            <a:spLocks noGrp="1"/>
          </p:cNvSpPr>
          <p:nvPr>
            <p:ph idx="1"/>
          </p:nvPr>
        </p:nvSpPr>
        <p:spPr>
          <a:xfrm>
            <a:off x="1075062" y="1629618"/>
            <a:ext cx="10097764" cy="4139357"/>
          </a:xfrm>
        </p:spPr>
        <p:txBody>
          <a:bodyPr/>
          <a:lstStyle/>
          <a:p>
            <a:pPr marL="0" indent="0">
              <a:buNone/>
            </a:pPr>
            <a:r>
              <a:rPr lang="hu-HU" sz="1400" dirty="0"/>
              <a:t>A kutatás kvalitatív és kvantitatív módszerek ötvözésével próbált minél inkább teljeskörű képet kapni a televízió megítélésével kapcsolatban. A projekt így előkészítő szakmai interjúkkal és ezt követő kérdőíves interjúkkal került lebonyolításra.</a:t>
            </a:r>
          </a:p>
          <a:p>
            <a:pPr marL="0" indent="0">
              <a:buNone/>
            </a:pPr>
            <a:r>
              <a:rPr lang="hu-HU" sz="1400" b="1" i="1" dirty="0"/>
              <a:t>A szakértői interjúk módszertana</a:t>
            </a:r>
          </a:p>
          <a:p>
            <a:r>
              <a:rPr lang="hu-HU" sz="1400" dirty="0"/>
              <a:t>Összesen 24 szakértővel készült interjú, közülük:</a:t>
            </a:r>
          </a:p>
          <a:p>
            <a:pPr lvl="1"/>
            <a:r>
              <a:rPr lang="hu-HU" sz="1000" dirty="0"/>
              <a:t>13 ügyféloldali marketing </a:t>
            </a:r>
            <a:r>
              <a:rPr lang="hu-HU" sz="1000" dirty="0" err="1"/>
              <a:t>szekember</a:t>
            </a:r>
            <a:r>
              <a:rPr lang="hu-HU" sz="1000" dirty="0"/>
              <a:t> (4 pénzügyi, 4 kereskedelmi, 1 gyógyszeripari, 3 FMCG, 1 telekommunikáció)</a:t>
            </a:r>
          </a:p>
          <a:p>
            <a:pPr lvl="1"/>
            <a:r>
              <a:rPr lang="hu-HU" sz="1000" dirty="0"/>
              <a:t>11 médiaügynökségi vezető</a:t>
            </a:r>
          </a:p>
          <a:p>
            <a:r>
              <a:rPr lang="hu-HU" sz="1400" dirty="0"/>
              <a:t>Az interjúk 1 óra terjedelmű, személyes találkozás során elkészült interjúk voltak.</a:t>
            </a:r>
          </a:p>
          <a:p>
            <a:endParaRPr lang="hu-HU" sz="1400" dirty="0"/>
          </a:p>
          <a:p>
            <a:pPr marL="0" indent="0">
              <a:buNone/>
            </a:pPr>
            <a:r>
              <a:rPr lang="hu-HU" sz="1400" b="1" i="1" dirty="0"/>
              <a:t>A kérdőíves interjúk módszertana</a:t>
            </a:r>
          </a:p>
          <a:p>
            <a:r>
              <a:rPr lang="hu-HU" sz="1400" dirty="0"/>
              <a:t>Összesen 81 interjú készült el 38 ügynökségi és 43 hirdető oldali marketingszakember megkérdezésével</a:t>
            </a:r>
          </a:p>
          <a:p>
            <a:r>
              <a:rPr lang="hu-HU" sz="1400" dirty="0"/>
              <a:t>Az interjúk online önkitöltő módszerrel készültek</a:t>
            </a:r>
          </a:p>
          <a:p>
            <a:r>
              <a:rPr lang="hu-HU" sz="1400" dirty="0"/>
              <a:t>Egy interjú átlagos kitöltési hossza 16 perc volt</a:t>
            </a:r>
          </a:p>
          <a:p>
            <a:endParaRPr lang="hu-HU" sz="1400" dirty="0"/>
          </a:p>
          <a:p>
            <a:pPr marL="0" indent="0">
              <a:buNone/>
            </a:pPr>
            <a:r>
              <a:rPr lang="hu-HU" sz="1400" dirty="0"/>
              <a:t>Mindkét fázis válaszadói listáját a GfK és a MEME szakértői előzetesen jóváhagyták.</a:t>
            </a:r>
            <a:endParaRPr lang="en-US" sz="1400" dirty="0"/>
          </a:p>
        </p:txBody>
      </p:sp>
    </p:spTree>
    <p:extLst>
      <p:ext uri="{BB962C8B-B14F-4D97-AF65-F5344CB8AC3E}">
        <p14:creationId xmlns:p14="http://schemas.microsoft.com/office/powerpoint/2010/main" val="1811152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hu-HU" sz="1400" dirty="0"/>
              <a:t>A digitális világ által támasztott verseny megítélésének elemzése előtt érdemes két általános gondolatot kiemelni.</a:t>
            </a:r>
          </a:p>
          <a:p>
            <a:pPr>
              <a:lnSpc>
                <a:spcPct val="125000"/>
              </a:lnSpc>
              <a:buClr>
                <a:schemeClr val="tx2"/>
              </a:buClr>
            </a:pPr>
            <a:endParaRPr lang="hu-HU" sz="1400" dirty="0"/>
          </a:p>
          <a:p>
            <a:pPr>
              <a:lnSpc>
                <a:spcPct val="125000"/>
              </a:lnSpc>
              <a:buClr>
                <a:schemeClr val="tx2"/>
              </a:buClr>
            </a:pPr>
            <a:r>
              <a:rPr lang="hu-HU" sz="1400" dirty="0"/>
              <a:t>A  digitális világ egy </a:t>
            </a:r>
            <a:r>
              <a:rPr lang="hu-HU" sz="1400" dirty="0" err="1"/>
              <a:t>diszruptív</a:t>
            </a:r>
            <a:r>
              <a:rPr lang="hu-HU" sz="1400" dirty="0"/>
              <a:t> világ. Nincsen olyan iparág a világon, mely ki tudná vonni magát ennek hatásai alól. Ilyen szempontból természetesen a médiaipar sem kivétel, de ez egyáltalán nem egy média-specifikus folyamat, hanem egy általános változás az élet minden területén. Világunk gyorsan változik és aki nem képes az új környezethez alkalmazkodni, az nem számíthat hosszútávú sikerre. </a:t>
            </a:r>
          </a:p>
          <a:p>
            <a:pPr>
              <a:lnSpc>
                <a:spcPct val="125000"/>
              </a:lnSpc>
              <a:buClr>
                <a:schemeClr val="tx2"/>
              </a:buClr>
            </a:pPr>
            <a:endParaRPr lang="hu-HU" sz="1400" dirty="0"/>
          </a:p>
          <a:p>
            <a:pPr>
              <a:lnSpc>
                <a:spcPct val="125000"/>
              </a:lnSpc>
              <a:buClr>
                <a:schemeClr val="tx2"/>
              </a:buClr>
            </a:pPr>
            <a:r>
              <a:rPr lang="hu-HU" sz="1400" dirty="0"/>
              <a:t>Aránylag elfogadott nézet, hogy a digitális világ (főleg reklám szempontból) nem direkt ellenfele a televíziónak.  </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7"/>
            <a:ext cx="5003800" cy="2985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400" dirty="0">
                <a:solidFill>
                  <a:schemeClr val="accent3">
                    <a:lumMod val="50000"/>
                  </a:schemeClr>
                </a:solidFill>
              </a:rPr>
              <a:t>„</a:t>
            </a:r>
            <a:r>
              <a:rPr lang="hu-HU" sz="2000" dirty="0">
                <a:solidFill>
                  <a:schemeClr val="accent3">
                    <a:lumMod val="50000"/>
                  </a:schemeClr>
                </a:solidFill>
              </a:rPr>
              <a:t>A digitális veszély”</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61" name="Text Placeholder 1">
            <a:extLst>
              <a:ext uri="{FF2B5EF4-FFF2-40B4-BE49-F238E27FC236}">
                <a16:creationId xmlns:a16="http://schemas.microsoft.com/office/drawing/2014/main" id="{A5F1AFB4-D999-47DD-BD61-2DB1D08BC915}"/>
              </a:ext>
            </a:extLst>
          </p:cNvPr>
          <p:cNvSpPr txBox="1">
            <a:spLocks/>
          </p:cNvSpPr>
          <p:nvPr>
            <p:custDataLst>
              <p:tags r:id="rId1"/>
            </p:custDataLst>
          </p:nvPr>
        </p:nvSpPr>
        <p:spPr bwMode="gray">
          <a:xfrm>
            <a:off x="7393643" y="238039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„Teljesen őszintén, szerintem semmi köze a tévének a digitális  médiához, mind a kettő másra való.</a:t>
            </a:r>
            <a:r>
              <a:rPr lang="hu-HU" sz="1200" dirty="0">
                <a:solidFill>
                  <a:srgbClr val="000000"/>
                </a:solidFill>
              </a:rPr>
              <a:t>” (Ü14)</a:t>
            </a:r>
            <a:endParaRPr lang="en-US" sz="1200" dirty="0">
              <a:ea typeface="Arial" panose="020B0604020202020204" pitchFamily="34" charset="0"/>
            </a:endParaRPr>
          </a:p>
        </p:txBody>
      </p:sp>
      <p:sp>
        <p:nvSpPr>
          <p:cNvPr id="6" name="Téglalap 5">
            <a:extLst>
              <a:ext uri="{FF2B5EF4-FFF2-40B4-BE49-F238E27FC236}">
                <a16:creationId xmlns:a16="http://schemas.microsoft.com/office/drawing/2014/main" id="{DD7548D1-0D62-473E-8E82-1D00AFA62064}"/>
              </a:ext>
            </a:extLst>
          </p:cNvPr>
          <p:cNvSpPr/>
          <p:nvPr/>
        </p:nvSpPr>
        <p:spPr>
          <a:xfrm>
            <a:off x="9733643" y="2380390"/>
            <a:ext cx="341981" cy="369332"/>
          </a:xfrm>
          <a:prstGeom prst="rect">
            <a:avLst/>
          </a:prstGeom>
        </p:spPr>
        <p:txBody>
          <a:bodyPr wrap="none">
            <a:spAutoFit/>
          </a:bodyPr>
          <a:lstStyle/>
          <a:p>
            <a:r>
              <a:rPr lang="hu-HU" dirty="0"/>
              <a:t> </a:t>
            </a:r>
          </a:p>
        </p:txBody>
      </p:sp>
      <p:sp>
        <p:nvSpPr>
          <p:cNvPr id="54" name="Text Placeholder 1">
            <a:extLst>
              <a:ext uri="{FF2B5EF4-FFF2-40B4-BE49-F238E27FC236}">
                <a16:creationId xmlns:a16="http://schemas.microsoft.com/office/drawing/2014/main" id="{CFAF933A-56CF-4000-A5CF-E6EF9C18D8D5}"/>
              </a:ext>
            </a:extLst>
          </p:cNvPr>
          <p:cNvSpPr txBox="1">
            <a:spLocks/>
          </p:cNvSpPr>
          <p:nvPr>
            <p:custDataLst>
              <p:tags r:id="rId2"/>
            </p:custDataLst>
          </p:nvPr>
        </p:nvSpPr>
        <p:spPr bwMode="gray">
          <a:xfrm>
            <a:off x="7350100" y="145807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„Ugyanúgy, mint a bank szektorban mondjuk a </a:t>
            </a:r>
            <a:r>
              <a:rPr lang="hu-HU" sz="1200" i="1" dirty="0" err="1">
                <a:solidFill>
                  <a:srgbClr val="000000"/>
                </a:solidFill>
              </a:rPr>
              <a:t>fintech</a:t>
            </a:r>
            <a:r>
              <a:rPr lang="hu-HU" sz="1200" i="1" dirty="0">
                <a:solidFill>
                  <a:srgbClr val="000000"/>
                </a:solidFill>
              </a:rPr>
              <a:t>-ek megjelenése vagy a nem tudom én, az Amazonnak, az Apple-</a:t>
            </a:r>
            <a:r>
              <a:rPr lang="hu-HU" sz="1200" i="1" dirty="0" err="1">
                <a:solidFill>
                  <a:srgbClr val="000000"/>
                </a:solidFill>
              </a:rPr>
              <a:t>nak</a:t>
            </a:r>
            <a:r>
              <a:rPr lang="hu-HU" sz="1200" i="1" dirty="0">
                <a:solidFill>
                  <a:srgbClr val="000000"/>
                </a:solidFill>
              </a:rPr>
              <a:t>, ezeknek a nagy ügyfélélmény orientált cégeknek a megjelenése nagy változásokat hoz már most is.</a:t>
            </a:r>
            <a:r>
              <a:rPr lang="hu-HU" sz="1200" dirty="0">
                <a:solidFill>
                  <a:srgbClr val="000000"/>
                </a:solidFill>
              </a:rPr>
              <a:t>” (Ü3)</a:t>
            </a:r>
            <a:endParaRPr lang="en-US" sz="1200" dirty="0">
              <a:ea typeface="Arial" panose="020B0604020202020204" pitchFamily="34" charset="0"/>
            </a:endParaRPr>
          </a:p>
        </p:txBody>
      </p:sp>
      <p:pic>
        <p:nvPicPr>
          <p:cNvPr id="12" name="Picture 11">
            <a:extLst>
              <a:ext uri="{FF2B5EF4-FFF2-40B4-BE49-F238E27FC236}">
                <a16:creationId xmlns:a16="http://schemas.microsoft.com/office/drawing/2014/main" id="{1BBCD932-F161-42D1-9D6B-E8810A9BF3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6131" b="34371"/>
          <a:stretch/>
        </p:blipFill>
        <p:spPr>
          <a:xfrm>
            <a:off x="699103" y="4498022"/>
            <a:ext cx="11032225" cy="2175674"/>
          </a:xfrm>
          <a:prstGeom prst="rect">
            <a:avLst/>
          </a:prstGeom>
        </p:spPr>
      </p:pic>
    </p:spTree>
    <p:extLst>
      <p:ext uri="{BB962C8B-B14F-4D97-AF65-F5344CB8AC3E}">
        <p14:creationId xmlns:p14="http://schemas.microsoft.com/office/powerpoint/2010/main" val="3925524266"/>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hu-HU" sz="1400" dirty="0"/>
              <a:t>A digitális média nem csak egy kommunikációs csatorna, hanem a fogyasztói út egy jelentős részének színtere. A fogyasztót a digitális médiában nem csak informálni lehet, hanem végig lehet vezetni a vásárláshoz vezető út szinte minden egyes fázisán. </a:t>
            </a:r>
          </a:p>
          <a:p>
            <a:pPr>
              <a:lnSpc>
                <a:spcPct val="125000"/>
              </a:lnSpc>
              <a:buClr>
                <a:schemeClr val="tx2"/>
              </a:buClr>
            </a:pPr>
            <a:endParaRPr lang="hu-HU" sz="1400" dirty="0"/>
          </a:p>
          <a:p>
            <a:pPr>
              <a:lnSpc>
                <a:spcPct val="125000"/>
              </a:lnSpc>
              <a:buClr>
                <a:schemeClr val="tx2"/>
              </a:buClr>
            </a:pPr>
            <a:r>
              <a:rPr lang="hu-HU" sz="1400" dirty="0"/>
              <a:t>A fogyasztói út persze fogyasztónkként, termékenként rendkívül eltérő lehet, így e lehetőségnek a mértéke is változó.</a:t>
            </a:r>
          </a:p>
          <a:p>
            <a:pPr>
              <a:lnSpc>
                <a:spcPct val="125000"/>
              </a:lnSpc>
              <a:buClr>
                <a:schemeClr val="tx2"/>
              </a:buClr>
            </a:pPr>
            <a:endParaRPr lang="hu-HU" sz="1400" dirty="0"/>
          </a:p>
          <a:p>
            <a:pPr>
              <a:lnSpc>
                <a:spcPct val="125000"/>
              </a:lnSpc>
              <a:buClr>
                <a:schemeClr val="tx2"/>
              </a:buClr>
            </a:pPr>
            <a:r>
              <a:rPr lang="hu-HU" sz="1400" dirty="0"/>
              <a:t>A digitális felületeken szerzett információk nem csak befolyásolják a fogyasztókat, hanem a mérések vagy a más módon kapott visszajelzések alapján tartalmat, üzenetet lehet fejleszteni, terméket lehet fejleszteni, illetve értelemszerűen </a:t>
            </a:r>
            <a:r>
              <a:rPr lang="hu-HU" sz="1400" dirty="0" err="1"/>
              <a:t>tranzaktálni</a:t>
            </a:r>
            <a:r>
              <a:rPr lang="hu-HU" sz="1400" dirty="0"/>
              <a:t> is lehetséges.</a:t>
            </a:r>
          </a:p>
          <a:p>
            <a:pPr>
              <a:lnSpc>
                <a:spcPct val="125000"/>
              </a:lnSpc>
              <a:buClr>
                <a:schemeClr val="tx2"/>
              </a:buClr>
            </a:pPr>
            <a:endParaRPr lang="hu-HU" sz="1400" dirty="0"/>
          </a:p>
          <a:p>
            <a:pPr>
              <a:lnSpc>
                <a:spcPct val="125000"/>
              </a:lnSpc>
              <a:buClr>
                <a:schemeClr val="tx2"/>
              </a:buClr>
            </a:pPr>
            <a:r>
              <a:rPr lang="hu-HU" sz="1400" dirty="0"/>
              <a:t>Ez egy olyan tulajdonsága a digitális médiának, mely a televízió (és főleg a lineáris televízió) esetében nem áll fenn. Alapvetően ezt egy adottságnak kell felfogni, nem lehet érdemben versenyezni vele.</a:t>
            </a:r>
          </a:p>
          <a:p>
            <a:pPr>
              <a:lnSpc>
                <a:spcPct val="125000"/>
              </a:lnSpc>
              <a:buClr>
                <a:schemeClr val="tx2"/>
              </a:buClr>
            </a:pPr>
            <a:endParaRPr lang="hu-HU" sz="1400" dirty="0"/>
          </a:p>
          <a:p>
            <a:pPr>
              <a:lnSpc>
                <a:spcPct val="125000"/>
              </a:lnSpc>
              <a:buClr>
                <a:schemeClr val="tx2"/>
              </a:buClr>
            </a:pPr>
            <a:r>
              <a:rPr lang="hu-HU" sz="1400" dirty="0"/>
              <a:t>Hirdetési szempontból a digitális média talán legnagyobb előnye a folyamatos tanulás és az ebből fakadó optimalizáció lehetősége legyen szó akár az egy kampányon belüli lehetőségekről, akár a hosszabb távú tanulási folyamatokról. </a:t>
            </a:r>
          </a:p>
          <a:p>
            <a:pPr>
              <a:lnSpc>
                <a:spcPct val="125000"/>
              </a:lnSpc>
              <a:buClr>
                <a:schemeClr val="tx2"/>
              </a:buClr>
            </a:pPr>
            <a:endParaRPr lang="hu-HU" sz="1400" dirty="0"/>
          </a:p>
          <a:p>
            <a:pPr>
              <a:lnSpc>
                <a:spcPct val="125000"/>
              </a:lnSpc>
              <a:buClr>
                <a:schemeClr val="tx2"/>
              </a:buClr>
            </a:pPr>
            <a:r>
              <a:rPr lang="hu-HU" sz="1400" dirty="0"/>
              <a:t> </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14617"/>
            <a:ext cx="5003800" cy="5142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400" dirty="0">
                <a:solidFill>
                  <a:schemeClr val="accent3">
                    <a:lumMod val="50000"/>
                  </a:schemeClr>
                </a:solidFill>
              </a:rPr>
              <a:t>Amiben a digitális más I. – Tranzakciós csatorna</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6" name="Téglalap 5">
            <a:extLst>
              <a:ext uri="{FF2B5EF4-FFF2-40B4-BE49-F238E27FC236}">
                <a16:creationId xmlns:a16="http://schemas.microsoft.com/office/drawing/2014/main" id="{DD7548D1-0D62-473E-8E82-1D00AFA62064}"/>
              </a:ext>
            </a:extLst>
          </p:cNvPr>
          <p:cNvSpPr/>
          <p:nvPr/>
        </p:nvSpPr>
        <p:spPr>
          <a:xfrm>
            <a:off x="9703780" y="2380390"/>
            <a:ext cx="341981" cy="369332"/>
          </a:xfrm>
          <a:prstGeom prst="rect">
            <a:avLst/>
          </a:prstGeom>
        </p:spPr>
        <p:txBody>
          <a:bodyPr wrap="none">
            <a:spAutoFit/>
          </a:bodyPr>
          <a:lstStyle/>
          <a:p>
            <a:r>
              <a:rPr lang="hu-HU" dirty="0"/>
              <a:t> </a:t>
            </a:r>
          </a:p>
        </p:txBody>
      </p:sp>
      <p:sp>
        <p:nvSpPr>
          <p:cNvPr id="54" name="Text Placeholder 1">
            <a:extLst>
              <a:ext uri="{FF2B5EF4-FFF2-40B4-BE49-F238E27FC236}">
                <a16:creationId xmlns:a16="http://schemas.microsoft.com/office/drawing/2014/main" id="{CFAF933A-56CF-4000-A5CF-E6EF9C18D8D5}"/>
              </a:ext>
            </a:extLst>
          </p:cNvPr>
          <p:cNvSpPr txBox="1">
            <a:spLocks/>
          </p:cNvSpPr>
          <p:nvPr>
            <p:custDataLst>
              <p:tags r:id="rId1"/>
            </p:custDataLst>
          </p:nvPr>
        </p:nvSpPr>
        <p:spPr bwMode="gray">
          <a:xfrm>
            <a:off x="7363780" y="2938899"/>
            <a:ext cx="4680000" cy="13783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„Ami még nagyon </a:t>
            </a:r>
            <a:r>
              <a:rPr lang="hu-HU" sz="1200" i="1" dirty="0" err="1">
                <a:solidFill>
                  <a:srgbClr val="000000"/>
                </a:solidFill>
              </a:rPr>
              <a:t>nagyon</a:t>
            </a:r>
            <a:r>
              <a:rPr lang="hu-HU" sz="1200" i="1" dirty="0">
                <a:solidFill>
                  <a:srgbClr val="000000"/>
                </a:solidFill>
              </a:rPr>
              <a:t> fontos, hogy nagyon sokat lehet a digitálisból tanulni. Az egész ilyen </a:t>
            </a:r>
            <a:r>
              <a:rPr lang="hu-HU" sz="1200" i="1" dirty="0" err="1">
                <a:solidFill>
                  <a:srgbClr val="000000"/>
                </a:solidFill>
              </a:rPr>
              <a:t>consideration</a:t>
            </a:r>
            <a:r>
              <a:rPr lang="hu-HU" sz="1200" i="1" dirty="0">
                <a:solidFill>
                  <a:srgbClr val="000000"/>
                </a:solidFill>
              </a:rPr>
              <a:t> fázisban, ahol eszközök vannak arra, hogy </a:t>
            </a:r>
            <a:r>
              <a:rPr lang="hu-HU" sz="1200" i="1" dirty="0" err="1">
                <a:solidFill>
                  <a:srgbClr val="000000"/>
                </a:solidFill>
              </a:rPr>
              <a:t>retargetalsz</a:t>
            </a:r>
            <a:r>
              <a:rPr lang="hu-HU" sz="1200" i="1" dirty="0">
                <a:solidFill>
                  <a:srgbClr val="000000"/>
                </a:solidFill>
              </a:rPr>
              <a:t>, hogy egészen pontosan tudod, hogy milyen </a:t>
            </a:r>
            <a:r>
              <a:rPr lang="hu-HU" sz="1200" i="1" dirty="0" err="1">
                <a:solidFill>
                  <a:srgbClr val="000000"/>
                </a:solidFill>
              </a:rPr>
              <a:t>contenttel</a:t>
            </a:r>
            <a:r>
              <a:rPr lang="hu-HU" sz="1200" i="1" dirty="0">
                <a:solidFill>
                  <a:srgbClr val="000000"/>
                </a:solidFill>
              </a:rPr>
              <a:t>, mennyi ideig, hogyan lépett interakcióba az adott fogyasztó. Erre tudsz válaszul </a:t>
            </a:r>
            <a:r>
              <a:rPr lang="hu-HU" sz="1200" i="1" dirty="0" err="1">
                <a:solidFill>
                  <a:srgbClr val="000000"/>
                </a:solidFill>
              </a:rPr>
              <a:t>contentet</a:t>
            </a:r>
            <a:r>
              <a:rPr lang="hu-HU" sz="1200" i="1" dirty="0">
                <a:solidFill>
                  <a:srgbClr val="000000"/>
                </a:solidFill>
              </a:rPr>
              <a:t>, terméket fejleszteni, a digitális akár egy termékfejlesztésnek is alapja lehet.</a:t>
            </a:r>
            <a:r>
              <a:rPr lang="hu-HU" sz="1200" dirty="0">
                <a:solidFill>
                  <a:srgbClr val="000000"/>
                </a:solidFill>
              </a:rPr>
              <a:t>” (H4)</a:t>
            </a:r>
            <a:endParaRPr lang="en-US" sz="1200" dirty="0">
              <a:ea typeface="Arial" panose="020B0604020202020204" pitchFamily="34" charset="0"/>
            </a:endParaRPr>
          </a:p>
        </p:txBody>
      </p:sp>
      <p:sp>
        <p:nvSpPr>
          <p:cNvPr id="9" name="Text Placeholder 1">
            <a:extLst>
              <a:ext uri="{FF2B5EF4-FFF2-40B4-BE49-F238E27FC236}">
                <a16:creationId xmlns:a16="http://schemas.microsoft.com/office/drawing/2014/main" id="{9F273CAA-39D9-457B-B881-29EA1CA1067E}"/>
              </a:ext>
            </a:extLst>
          </p:cNvPr>
          <p:cNvSpPr txBox="1">
            <a:spLocks/>
          </p:cNvSpPr>
          <p:nvPr>
            <p:custDataLst>
              <p:tags r:id="rId2"/>
            </p:custDataLst>
          </p:nvPr>
        </p:nvSpPr>
        <p:spPr bwMode="gray">
          <a:xfrm>
            <a:off x="7363780" y="1387576"/>
            <a:ext cx="4680000" cy="13783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„Ma már egyre több cég próbálja nem csak kommunikációs csatornaként kezelni a digitálist, hanem mögötte mindenféle tranzakció és ilyen olyan szolgáltatásokat is szeretne nyújtani. </a:t>
            </a:r>
            <a:r>
              <a:rPr lang="hu-HU" sz="1200" dirty="0">
                <a:solidFill>
                  <a:srgbClr val="000000"/>
                </a:solidFill>
              </a:rPr>
              <a:t>(Ü13)</a:t>
            </a:r>
            <a:endParaRPr lang="en-US" sz="1200" dirty="0">
              <a:ea typeface="Arial" panose="020B0604020202020204" pitchFamily="34" charset="0"/>
            </a:endParaRPr>
          </a:p>
        </p:txBody>
      </p:sp>
      <p:sp>
        <p:nvSpPr>
          <p:cNvPr id="11" name="Text Placeholder 1">
            <a:extLst>
              <a:ext uri="{FF2B5EF4-FFF2-40B4-BE49-F238E27FC236}">
                <a16:creationId xmlns:a16="http://schemas.microsoft.com/office/drawing/2014/main" id="{3FDE5181-9C50-4DE6-A4D6-6E4B99D5BB61}"/>
              </a:ext>
            </a:extLst>
          </p:cNvPr>
          <p:cNvSpPr txBox="1">
            <a:spLocks/>
          </p:cNvSpPr>
          <p:nvPr>
            <p:custDataLst>
              <p:tags r:id="rId3"/>
            </p:custDataLst>
          </p:nvPr>
        </p:nvSpPr>
        <p:spPr bwMode="gray">
          <a:xfrm>
            <a:off x="7363780" y="2124050"/>
            <a:ext cx="4680000" cy="13783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„Megint azt mondom, nyilvánvalóan a digitálisnak a szerepe más egy FMCG-ben, más egy Vodafone-</a:t>
            </a:r>
            <a:r>
              <a:rPr lang="hu-HU" sz="1200" i="1" dirty="0" err="1">
                <a:solidFill>
                  <a:srgbClr val="000000"/>
                </a:solidFill>
              </a:rPr>
              <a:t>nál</a:t>
            </a:r>
            <a:r>
              <a:rPr lang="hu-HU" sz="1200" i="1" dirty="0">
                <a:solidFill>
                  <a:srgbClr val="000000"/>
                </a:solidFill>
              </a:rPr>
              <a:t> vagy egy </a:t>
            </a:r>
            <a:r>
              <a:rPr lang="hu-HU" sz="1200" i="1" dirty="0" err="1">
                <a:solidFill>
                  <a:srgbClr val="000000"/>
                </a:solidFill>
              </a:rPr>
              <a:t>telkonál</a:t>
            </a:r>
            <a:r>
              <a:rPr lang="hu-HU" sz="1200" i="1" dirty="0">
                <a:solidFill>
                  <a:srgbClr val="000000"/>
                </a:solidFill>
              </a:rPr>
              <a:t>, ahol effektíve az eladás is, maga a panelnek a, végülis a konverzió meg tud történni.” </a:t>
            </a:r>
            <a:r>
              <a:rPr lang="hu-HU" sz="1200" dirty="0">
                <a:solidFill>
                  <a:srgbClr val="000000"/>
                </a:solidFill>
              </a:rPr>
              <a:t>(H17)</a:t>
            </a:r>
            <a:endParaRPr lang="en-US" sz="1200" dirty="0">
              <a:ea typeface="Arial" panose="020B0604020202020204" pitchFamily="34" charset="0"/>
            </a:endParaRPr>
          </a:p>
        </p:txBody>
      </p:sp>
      <p:sp>
        <p:nvSpPr>
          <p:cNvPr id="10" name="Text Placeholder 1">
            <a:extLst>
              <a:ext uri="{FF2B5EF4-FFF2-40B4-BE49-F238E27FC236}">
                <a16:creationId xmlns:a16="http://schemas.microsoft.com/office/drawing/2014/main" id="{F7EB246C-1E7E-4BBF-8A45-36D0213247E3}"/>
              </a:ext>
            </a:extLst>
          </p:cNvPr>
          <p:cNvSpPr txBox="1">
            <a:spLocks/>
          </p:cNvSpPr>
          <p:nvPr>
            <p:custDataLst>
              <p:tags r:id="rId4"/>
            </p:custDataLst>
          </p:nvPr>
        </p:nvSpPr>
        <p:spPr bwMode="gray">
          <a:xfrm>
            <a:off x="7350100" y="449022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„Nagy előnye a digitális piactérnek az hogy ott azért  interakció van tehát, hogy ott  minden létező elemét mérni tudjuk, visszacsatolni tudunk és a következő kampányban be tudjuk építeni és akár gyorsan, tehát napokon belül tudunk, egy kreatív tesztelésen elkezdve egy hatékonyságot figyelni és egy bármilyen konverzió alapú hatékonyságot figyelni és azt be tudjuk építeni, tehát ha csak egy 2 hetes kampányunk van, annak már a 4, 5. napján belenyúlunk és optimalizáljuk </a:t>
            </a:r>
            <a:r>
              <a:rPr lang="hu-HU" sz="1200" dirty="0">
                <a:solidFill>
                  <a:srgbClr val="000000"/>
                </a:solidFill>
              </a:rPr>
              <a:t>” (Ü3)</a:t>
            </a:r>
            <a:endParaRPr lang="en-US" sz="1200" dirty="0">
              <a:ea typeface="Arial" panose="020B0604020202020204" pitchFamily="34" charset="0"/>
            </a:endParaRPr>
          </a:p>
        </p:txBody>
      </p:sp>
    </p:spTree>
    <p:extLst>
      <p:ext uri="{BB962C8B-B14F-4D97-AF65-F5344CB8AC3E}">
        <p14:creationId xmlns:p14="http://schemas.microsoft.com/office/powerpoint/2010/main" val="3053207105"/>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3218235"/>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Általánosan elfogadott vélekedés, hogy a digitális világban minden mérhető. Maguk a válaszadóink is azért komoly kétségeket fogalmaztak meg ezzel kapcsolatban.</a:t>
            </a:r>
          </a:p>
          <a:p>
            <a:pPr>
              <a:lnSpc>
                <a:spcPct val="125000"/>
              </a:lnSpc>
              <a:buClr>
                <a:schemeClr val="tx2"/>
              </a:buClr>
            </a:pPr>
            <a:r>
              <a:rPr lang="hu-HU" sz="1400" dirty="0"/>
              <a:t>Tény, hogy a digitális világban egyedi interakciók mérésére lehetőség nyílik, ez mindenképpen erősség. </a:t>
            </a:r>
          </a:p>
          <a:p>
            <a:pPr>
              <a:lnSpc>
                <a:spcPct val="125000"/>
              </a:lnSpc>
              <a:buClr>
                <a:schemeClr val="tx2"/>
              </a:buClr>
            </a:pPr>
            <a:r>
              <a:rPr lang="hu-HU" sz="1400" dirty="0"/>
              <a:t>Ugyanakkor ezzel szemben olyan hagyományos kampány KPI-ok, melyek például a tévé esetében könnyen előállíthatók, nem oldhatók meg a digitális esetében.</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14617"/>
            <a:ext cx="5003800" cy="32182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400" dirty="0">
                <a:solidFill>
                  <a:schemeClr val="accent3">
                    <a:lumMod val="50000"/>
                  </a:schemeClr>
                </a:solidFill>
              </a:rPr>
              <a:t>Amiben a digitális más II. – Mérhetőség</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6" name="Téglalap 5">
            <a:extLst>
              <a:ext uri="{FF2B5EF4-FFF2-40B4-BE49-F238E27FC236}">
                <a16:creationId xmlns:a16="http://schemas.microsoft.com/office/drawing/2014/main" id="{DD7548D1-0D62-473E-8E82-1D00AFA62064}"/>
              </a:ext>
            </a:extLst>
          </p:cNvPr>
          <p:cNvSpPr/>
          <p:nvPr/>
        </p:nvSpPr>
        <p:spPr>
          <a:xfrm>
            <a:off x="9703780" y="2380390"/>
            <a:ext cx="341981" cy="369332"/>
          </a:xfrm>
          <a:prstGeom prst="rect">
            <a:avLst/>
          </a:prstGeom>
        </p:spPr>
        <p:txBody>
          <a:bodyPr wrap="none">
            <a:spAutoFit/>
          </a:bodyPr>
          <a:lstStyle/>
          <a:p>
            <a:r>
              <a:rPr lang="hu-HU" dirty="0"/>
              <a:t> </a:t>
            </a:r>
          </a:p>
        </p:txBody>
      </p:sp>
      <p:sp>
        <p:nvSpPr>
          <p:cNvPr id="54" name="Text Placeholder 1">
            <a:extLst>
              <a:ext uri="{FF2B5EF4-FFF2-40B4-BE49-F238E27FC236}">
                <a16:creationId xmlns:a16="http://schemas.microsoft.com/office/drawing/2014/main" id="{CFAF933A-56CF-4000-A5CF-E6EF9C18D8D5}"/>
              </a:ext>
            </a:extLst>
          </p:cNvPr>
          <p:cNvSpPr txBox="1">
            <a:spLocks/>
          </p:cNvSpPr>
          <p:nvPr>
            <p:custDataLst>
              <p:tags r:id="rId1"/>
            </p:custDataLst>
          </p:nvPr>
        </p:nvSpPr>
        <p:spPr bwMode="gray">
          <a:xfrm>
            <a:off x="7363780" y="2938899"/>
            <a:ext cx="4680000" cy="13783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„Ha a </a:t>
            </a:r>
            <a:r>
              <a:rPr lang="hu-HU" sz="1200" i="1" dirty="0" err="1">
                <a:solidFill>
                  <a:srgbClr val="000000"/>
                </a:solidFill>
              </a:rPr>
              <a:t>view-ra</a:t>
            </a:r>
            <a:r>
              <a:rPr lang="hu-HU" sz="1200" i="1" dirty="0">
                <a:solidFill>
                  <a:srgbClr val="000000"/>
                </a:solidFill>
              </a:rPr>
              <a:t> helyezi valaki a hangsúlyt, akkor arra  nem feltétlenül van pontos statisztikája, hogy mennyi volt a </a:t>
            </a:r>
            <a:r>
              <a:rPr lang="hu-HU" sz="1200" i="1" dirty="0" err="1">
                <a:solidFill>
                  <a:srgbClr val="000000"/>
                </a:solidFill>
              </a:rPr>
              <a:t>view-nak</a:t>
            </a:r>
            <a:r>
              <a:rPr lang="hu-HU" sz="1200" i="1" dirty="0">
                <a:solidFill>
                  <a:srgbClr val="000000"/>
                </a:solidFill>
              </a:rPr>
              <a:t> az elérése. Van, amiben jobb, </a:t>
            </a:r>
            <a:r>
              <a:rPr lang="hu-HU" sz="1200" i="1" dirty="0" err="1">
                <a:solidFill>
                  <a:srgbClr val="000000"/>
                </a:solidFill>
              </a:rPr>
              <a:t>performancia</a:t>
            </a:r>
            <a:r>
              <a:rPr lang="hu-HU" sz="1200" i="1" dirty="0">
                <a:solidFill>
                  <a:srgbClr val="000000"/>
                </a:solidFill>
              </a:rPr>
              <a:t> alapú mutatók, vagy </a:t>
            </a:r>
            <a:r>
              <a:rPr lang="hu-HU" sz="1200" i="1" dirty="0" err="1">
                <a:solidFill>
                  <a:srgbClr val="000000"/>
                </a:solidFill>
              </a:rPr>
              <a:t>attribúciós</a:t>
            </a:r>
            <a:r>
              <a:rPr lang="hu-HU" sz="1200" i="1" dirty="0">
                <a:solidFill>
                  <a:srgbClr val="000000"/>
                </a:solidFill>
              </a:rPr>
              <a:t>, hogy honnan hova jutott el, arra jobb, viszont </a:t>
            </a:r>
            <a:r>
              <a:rPr lang="hu-HU" sz="1200" i="1" dirty="0" err="1">
                <a:solidFill>
                  <a:srgbClr val="000000"/>
                </a:solidFill>
              </a:rPr>
              <a:t>everness</a:t>
            </a:r>
            <a:r>
              <a:rPr lang="hu-HU" sz="1200" i="1" dirty="0">
                <a:solidFill>
                  <a:srgbClr val="000000"/>
                </a:solidFill>
              </a:rPr>
              <a:t> vagy </a:t>
            </a:r>
            <a:r>
              <a:rPr lang="hu-HU" sz="1200" i="1" dirty="0" err="1">
                <a:solidFill>
                  <a:srgbClr val="000000"/>
                </a:solidFill>
              </a:rPr>
              <a:t>reach</a:t>
            </a:r>
            <a:r>
              <a:rPr lang="hu-HU" sz="1200" i="1" dirty="0">
                <a:solidFill>
                  <a:srgbClr val="000000"/>
                </a:solidFill>
              </a:rPr>
              <a:t> mérésre egyáltalán nem alkalmas a digitális csatorna, abban jobb a tévé.</a:t>
            </a:r>
            <a:r>
              <a:rPr lang="hu-HU" sz="1200" dirty="0">
                <a:solidFill>
                  <a:srgbClr val="000000"/>
                </a:solidFill>
              </a:rPr>
              <a:t>” (Ü3)</a:t>
            </a:r>
            <a:endParaRPr lang="en-US" sz="1200" dirty="0">
              <a:ea typeface="Arial" panose="020B0604020202020204" pitchFamily="34" charset="0"/>
            </a:endParaRPr>
          </a:p>
        </p:txBody>
      </p:sp>
      <p:sp>
        <p:nvSpPr>
          <p:cNvPr id="9" name="Text Placeholder 1">
            <a:extLst>
              <a:ext uri="{FF2B5EF4-FFF2-40B4-BE49-F238E27FC236}">
                <a16:creationId xmlns:a16="http://schemas.microsoft.com/office/drawing/2014/main" id="{9F273CAA-39D9-457B-B881-29EA1CA1067E}"/>
              </a:ext>
            </a:extLst>
          </p:cNvPr>
          <p:cNvSpPr txBox="1">
            <a:spLocks/>
          </p:cNvSpPr>
          <p:nvPr>
            <p:custDataLst>
              <p:tags r:id="rId2"/>
            </p:custDataLst>
          </p:nvPr>
        </p:nvSpPr>
        <p:spPr bwMode="gray">
          <a:xfrm>
            <a:off x="7363780" y="1387576"/>
            <a:ext cx="4680000" cy="13783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„Bár azt mondják az online-</a:t>
            </a:r>
            <a:r>
              <a:rPr lang="hu-HU" sz="1200" i="1" dirty="0" err="1">
                <a:solidFill>
                  <a:srgbClr val="000000"/>
                </a:solidFill>
              </a:rPr>
              <a:t>ra</a:t>
            </a:r>
            <a:r>
              <a:rPr lang="hu-HU" sz="1200" i="1" dirty="0">
                <a:solidFill>
                  <a:srgbClr val="000000"/>
                </a:solidFill>
              </a:rPr>
              <a:t>, hogy ott aztán tényleg minden mérhető, azért azt nem olyan egyszerű mérni. </a:t>
            </a:r>
            <a:r>
              <a:rPr lang="hu-HU" sz="1200" dirty="0">
                <a:solidFill>
                  <a:srgbClr val="000000"/>
                </a:solidFill>
              </a:rPr>
              <a:t>(H18)</a:t>
            </a:r>
            <a:endParaRPr lang="en-US" sz="1200" dirty="0">
              <a:ea typeface="Arial" panose="020B0604020202020204" pitchFamily="34" charset="0"/>
            </a:endParaRPr>
          </a:p>
        </p:txBody>
      </p:sp>
      <p:sp>
        <p:nvSpPr>
          <p:cNvPr id="11" name="Text Placeholder 1">
            <a:extLst>
              <a:ext uri="{FF2B5EF4-FFF2-40B4-BE49-F238E27FC236}">
                <a16:creationId xmlns:a16="http://schemas.microsoft.com/office/drawing/2014/main" id="{3FDE5181-9C50-4DE6-A4D6-6E4B99D5BB61}"/>
              </a:ext>
            </a:extLst>
          </p:cNvPr>
          <p:cNvSpPr txBox="1">
            <a:spLocks/>
          </p:cNvSpPr>
          <p:nvPr>
            <p:custDataLst>
              <p:tags r:id="rId3"/>
            </p:custDataLst>
          </p:nvPr>
        </p:nvSpPr>
        <p:spPr bwMode="gray">
          <a:xfrm>
            <a:off x="7363780" y="2002395"/>
            <a:ext cx="4680000" cy="13783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digitális szakemberek sokszor azt mondják, hogy  digitálisban mindig minden mérhető, minden pontos, precíz, ott vannak a </a:t>
            </a:r>
            <a:r>
              <a:rPr lang="hu-HU" sz="1200" i="1" dirty="0" err="1">
                <a:solidFill>
                  <a:srgbClr val="000000"/>
                </a:solidFill>
              </a:rPr>
              <a:t>cookie</a:t>
            </a:r>
            <a:r>
              <a:rPr lang="hu-HU" sz="1200" i="1" dirty="0">
                <a:solidFill>
                  <a:srgbClr val="000000"/>
                </a:solidFill>
              </a:rPr>
              <a:t>-k, követni tudunk és </a:t>
            </a:r>
            <a:r>
              <a:rPr lang="hu-HU" sz="1200" i="1" dirty="0" err="1">
                <a:solidFill>
                  <a:srgbClr val="000000"/>
                </a:solidFill>
              </a:rPr>
              <a:t>targetálni</a:t>
            </a:r>
            <a:r>
              <a:rPr lang="hu-HU" sz="1200" i="1" dirty="0">
                <a:solidFill>
                  <a:srgbClr val="000000"/>
                </a:solidFill>
              </a:rPr>
              <a:t> mindenkit. Ellenben mégsem tudunk mondani egy kampány </a:t>
            </a:r>
            <a:r>
              <a:rPr lang="hu-HU" sz="1200" i="1" dirty="0" err="1">
                <a:solidFill>
                  <a:srgbClr val="000000"/>
                </a:solidFill>
              </a:rPr>
              <a:t>reachet</a:t>
            </a:r>
            <a:r>
              <a:rPr lang="hu-HU" sz="1200" i="1" dirty="0">
                <a:solidFill>
                  <a:srgbClr val="000000"/>
                </a:solidFill>
              </a:rPr>
              <a:t>. ” </a:t>
            </a:r>
            <a:r>
              <a:rPr lang="hu-HU" sz="1200" dirty="0">
                <a:solidFill>
                  <a:srgbClr val="000000"/>
                </a:solidFill>
              </a:rPr>
              <a:t>(H8)</a:t>
            </a:r>
            <a:endParaRPr lang="en-US" sz="1200" dirty="0">
              <a:ea typeface="Arial" panose="020B0604020202020204" pitchFamily="34" charset="0"/>
            </a:endParaRPr>
          </a:p>
        </p:txBody>
      </p:sp>
      <p:pic>
        <p:nvPicPr>
          <p:cNvPr id="17" name="Picture 16">
            <a:extLst>
              <a:ext uri="{FF2B5EF4-FFF2-40B4-BE49-F238E27FC236}">
                <a16:creationId xmlns:a16="http://schemas.microsoft.com/office/drawing/2014/main" id="{0A66A98B-AB56-4385-B205-457B5F7E7A4C}"/>
              </a:ext>
            </a:extLst>
          </p:cNvPr>
          <p:cNvPicPr>
            <a:picLocks noChangeAspect="1"/>
          </p:cNvPicPr>
          <p:nvPr/>
        </p:nvPicPr>
        <p:blipFill rotWithShape="1">
          <a:blip r:embed="rId6">
            <a:extLst>
              <a:ext uri="{28A0092B-C50C-407E-A947-70E740481C1C}">
                <a14:useLocalDpi xmlns:a14="http://schemas.microsoft.com/office/drawing/2010/main" val="0"/>
              </a:ext>
            </a:extLst>
          </a:blip>
          <a:srcRect t="360" b="36702"/>
          <a:stretch/>
        </p:blipFill>
        <p:spPr>
          <a:xfrm>
            <a:off x="699103" y="3820008"/>
            <a:ext cx="6204777" cy="2701078"/>
          </a:xfrm>
          <a:prstGeom prst="rect">
            <a:avLst/>
          </a:prstGeom>
        </p:spPr>
      </p:pic>
    </p:spTree>
    <p:extLst>
      <p:ext uri="{BB962C8B-B14F-4D97-AF65-F5344CB8AC3E}">
        <p14:creationId xmlns:p14="http://schemas.microsoft.com/office/powerpoint/2010/main" val="1233245433"/>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Ahogyan a digitális hirdetések is egyre jobban eltolódnak az audiovizuális irányba, egyben egyre nagyobb kihívást is jelentenek a hirdetők számára. Bizonyos csatornákban aránylag jól működhetnek a televíziós </a:t>
            </a:r>
            <a:r>
              <a:rPr lang="hu-HU" sz="1400" dirty="0" err="1"/>
              <a:t>szpotok</a:t>
            </a:r>
            <a:r>
              <a:rPr lang="hu-HU" sz="1400" dirty="0"/>
              <a:t> is (például a VOD tartalmak előtt), de más helyeken rendkívül alacsony hatásfokú, ha egyszerűen csak a tévéreklámot helyezik el.</a:t>
            </a:r>
          </a:p>
          <a:p>
            <a:pPr>
              <a:lnSpc>
                <a:spcPct val="125000"/>
              </a:lnSpc>
              <a:buClr>
                <a:schemeClr val="tx2"/>
              </a:buClr>
            </a:pPr>
            <a:endParaRPr lang="hu-HU" sz="1400" dirty="0"/>
          </a:p>
          <a:p>
            <a:pPr>
              <a:lnSpc>
                <a:spcPct val="125000"/>
              </a:lnSpc>
              <a:buClr>
                <a:schemeClr val="tx2"/>
              </a:buClr>
            </a:pPr>
            <a:r>
              <a:rPr lang="hu-HU" sz="1400" dirty="0"/>
              <a:t>Az adott hirdető audiovizuális kommunikációjának optimalizálása az összes alkalmazott digitális felületre meglehetősen idő- és költségigényes feladat.</a:t>
            </a:r>
          </a:p>
          <a:p>
            <a:pPr>
              <a:lnSpc>
                <a:spcPct val="125000"/>
              </a:lnSpc>
              <a:buClr>
                <a:schemeClr val="tx2"/>
              </a:buClr>
            </a:pPr>
            <a:endParaRPr lang="hu-HU" sz="1400" dirty="0"/>
          </a:p>
          <a:p>
            <a:pPr>
              <a:lnSpc>
                <a:spcPct val="125000"/>
              </a:lnSpc>
              <a:buClr>
                <a:schemeClr val="tx2"/>
              </a:buClr>
            </a:pPr>
            <a:r>
              <a:rPr lang="hu-HU" sz="1400" dirty="0"/>
              <a:t>Egyelőre az is problémát okoz, hogy megfelelő minőségű online videós hirdetésekre meglehetősen szűk az </a:t>
            </a:r>
            <a:r>
              <a:rPr lang="hu-HU" sz="1400" dirty="0" err="1"/>
              <a:t>inventory</a:t>
            </a:r>
            <a:r>
              <a:rPr lang="hu-HU" sz="1400" dirty="0"/>
              <a:t>, így a hirdetők növekvő igénye nem elégíthető ki megfelelően.</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012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400" dirty="0">
                <a:solidFill>
                  <a:schemeClr val="accent3">
                    <a:lumMod val="50000"/>
                  </a:schemeClr>
                </a:solidFill>
              </a:rPr>
              <a:t>Amiben a digitális más III. - Komplexitás</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9" name="Text Placeholder 1">
            <a:extLst>
              <a:ext uri="{FF2B5EF4-FFF2-40B4-BE49-F238E27FC236}">
                <a16:creationId xmlns:a16="http://schemas.microsoft.com/office/drawing/2014/main" id="{D4F5B5EC-B184-4163-9B5D-058C5A0DA3AF}"/>
              </a:ext>
            </a:extLst>
          </p:cNvPr>
          <p:cNvSpPr txBox="1">
            <a:spLocks/>
          </p:cNvSpPr>
          <p:nvPr>
            <p:custDataLst>
              <p:tags r:id="rId1"/>
            </p:custDataLst>
          </p:nvPr>
        </p:nvSpPr>
        <p:spPr bwMode="gray">
          <a:xfrm>
            <a:off x="7350100" y="133436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 Nem baj, mert mondta ott az a bizonyos hirdető, tök jó a videó, fogod a tv spotodat és átteszed a videóba. Na így sosem lesz ROI-ja a digitális videónak. Ellenben a hirdetők megtanulják, hogy ezt nem így csinálod, hogy tök más alapelveken működik a </a:t>
            </a:r>
            <a:r>
              <a:rPr lang="hu-HU" sz="1200" i="1" dirty="0" err="1">
                <a:solidFill>
                  <a:srgbClr val="000000"/>
                </a:solidFill>
              </a:rPr>
              <a:t>content</a:t>
            </a:r>
            <a:r>
              <a:rPr lang="hu-HU" sz="1200" i="1" dirty="0">
                <a:solidFill>
                  <a:srgbClr val="000000"/>
                </a:solidFill>
              </a:rPr>
              <a:t> ott, mint a tévében, akkor viszont lesz, az nagyon rossz lesz a tévének. </a:t>
            </a:r>
            <a:r>
              <a:rPr lang="hu-HU" sz="1200" dirty="0">
                <a:solidFill>
                  <a:srgbClr val="000000"/>
                </a:solidFill>
              </a:rPr>
              <a:t>” (H4)</a:t>
            </a:r>
            <a:endParaRPr lang="en-US" sz="1200" dirty="0">
              <a:ea typeface="Arial" panose="020B0604020202020204" pitchFamily="34" charset="0"/>
            </a:endParaRPr>
          </a:p>
        </p:txBody>
      </p:sp>
      <p:sp>
        <p:nvSpPr>
          <p:cNvPr id="7" name="Text Placeholder 1">
            <a:extLst>
              <a:ext uri="{FF2B5EF4-FFF2-40B4-BE49-F238E27FC236}">
                <a16:creationId xmlns:a16="http://schemas.microsoft.com/office/drawing/2014/main" id="{8FC735FB-3C31-4601-BD37-5D35CB78271C}"/>
              </a:ext>
            </a:extLst>
          </p:cNvPr>
          <p:cNvSpPr txBox="1">
            <a:spLocks/>
          </p:cNvSpPr>
          <p:nvPr>
            <p:custDataLst>
              <p:tags r:id="rId2"/>
            </p:custDataLst>
          </p:nvPr>
        </p:nvSpPr>
        <p:spPr bwMode="gray">
          <a:xfrm>
            <a:off x="7350100" y="237964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 Volt egy kampány, amiben 82 féle kreatívot használtunk, azt aztán követni, </a:t>
            </a:r>
            <a:r>
              <a:rPr lang="hu-HU" sz="1200" i="1" dirty="0" err="1">
                <a:solidFill>
                  <a:srgbClr val="000000"/>
                </a:solidFill>
              </a:rPr>
              <a:t>monitoringozni</a:t>
            </a:r>
            <a:r>
              <a:rPr lang="hu-HU" sz="1200" i="1" dirty="0">
                <a:solidFill>
                  <a:srgbClr val="000000"/>
                </a:solidFill>
              </a:rPr>
              <a:t>, hogy melyik kreatív hol jelent meg, azoknak milyen hatékonysága volt, azért az hosszú idő.</a:t>
            </a:r>
            <a:r>
              <a:rPr lang="hu-HU" sz="1200" dirty="0">
                <a:solidFill>
                  <a:srgbClr val="000000"/>
                </a:solidFill>
              </a:rPr>
              <a:t>” (Ü2)</a:t>
            </a:r>
            <a:endParaRPr lang="en-US" sz="1200" dirty="0">
              <a:ea typeface="Arial" panose="020B0604020202020204" pitchFamily="34" charset="0"/>
            </a:endParaRPr>
          </a:p>
        </p:txBody>
      </p:sp>
      <p:sp>
        <p:nvSpPr>
          <p:cNvPr id="8" name="Text Placeholder 1">
            <a:extLst>
              <a:ext uri="{FF2B5EF4-FFF2-40B4-BE49-F238E27FC236}">
                <a16:creationId xmlns:a16="http://schemas.microsoft.com/office/drawing/2014/main" id="{48ACEAC7-90BF-425D-B943-5572C6EF00AE}"/>
              </a:ext>
            </a:extLst>
          </p:cNvPr>
          <p:cNvSpPr txBox="1">
            <a:spLocks/>
          </p:cNvSpPr>
          <p:nvPr>
            <p:custDataLst>
              <p:tags r:id="rId3"/>
            </p:custDataLst>
          </p:nvPr>
        </p:nvSpPr>
        <p:spPr bwMode="gray">
          <a:xfrm>
            <a:off x="7350100" y="324412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„Most sokkal nagyobb a hajlandóság online videóban hirdetni az ügyfelek részéről, nem tudják kiszolgálni őket kínálati oldalról.</a:t>
            </a:r>
            <a:r>
              <a:rPr lang="hu-HU" sz="1200" dirty="0">
                <a:solidFill>
                  <a:srgbClr val="000000"/>
                </a:solidFill>
              </a:rPr>
              <a:t>” (Ü19)</a:t>
            </a:r>
            <a:endParaRPr lang="en-US" sz="1200" dirty="0">
              <a:ea typeface="Arial" panose="020B0604020202020204" pitchFamily="34" charset="0"/>
            </a:endParaRPr>
          </a:p>
        </p:txBody>
      </p:sp>
    </p:spTree>
    <p:extLst>
      <p:ext uri="{BB962C8B-B14F-4D97-AF65-F5344CB8AC3E}">
        <p14:creationId xmlns:p14="http://schemas.microsoft.com/office/powerpoint/2010/main" val="3312546752"/>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hu-HU" sz="1400" dirty="0"/>
          </a:p>
          <a:p>
            <a:pPr>
              <a:lnSpc>
                <a:spcPct val="125000"/>
              </a:lnSpc>
              <a:buClr>
                <a:schemeClr val="tx2"/>
              </a:buClr>
            </a:pPr>
            <a:r>
              <a:rPr lang="hu-HU" sz="1400" dirty="0"/>
              <a:t>Bár sokan a digitális hirdetéseket a televíziós hirdetések versenytársainak tekintik, meglepően sok olyan vélemény hangzott el az interjúk során, melyek azt támasztják alá, hogy a digitális hirdetések igazán jól akkor teljesítenek, ha azokat a tévé segítségével megtámogatják.</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002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Televízió a reklámpiacon</a:t>
            </a:r>
            <a:br>
              <a:rPr lang="hu-HU" sz="3600" dirty="0">
                <a:solidFill>
                  <a:schemeClr val="accent3">
                    <a:lumMod val="50000"/>
                  </a:schemeClr>
                </a:solidFill>
              </a:rPr>
            </a:br>
            <a:r>
              <a:rPr lang="hu-HU" sz="2400" dirty="0">
                <a:solidFill>
                  <a:schemeClr val="accent3">
                    <a:lumMod val="50000"/>
                  </a:schemeClr>
                </a:solidFill>
              </a:rPr>
              <a:t>A tévé hatása a digitális hirdetésekre</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9" name="Text Placeholder 1">
            <a:extLst>
              <a:ext uri="{FF2B5EF4-FFF2-40B4-BE49-F238E27FC236}">
                <a16:creationId xmlns:a16="http://schemas.microsoft.com/office/drawing/2014/main" id="{D4F5B5EC-B184-4163-9B5D-058C5A0DA3AF}"/>
              </a:ext>
            </a:extLst>
          </p:cNvPr>
          <p:cNvSpPr txBox="1">
            <a:spLocks/>
          </p:cNvSpPr>
          <p:nvPr>
            <p:custDataLst>
              <p:tags r:id="rId1"/>
            </p:custDataLst>
          </p:nvPr>
        </p:nvSpPr>
        <p:spPr bwMode="gray">
          <a:xfrm>
            <a:off x="7350100" y="1334363"/>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„Ha tévében megyünk, például akkor nekünk sokkal több organikus keresésünk van a </a:t>
            </a:r>
            <a:r>
              <a:rPr lang="hu-HU" sz="1200" i="1" dirty="0" err="1">
                <a:solidFill>
                  <a:srgbClr val="000000"/>
                </a:solidFill>
              </a:rPr>
              <a:t>Youtube-on</a:t>
            </a:r>
            <a:r>
              <a:rPr lang="hu-HU" sz="1200" i="1" dirty="0">
                <a:solidFill>
                  <a:srgbClr val="000000"/>
                </a:solidFill>
              </a:rPr>
              <a:t>, mobilon, </a:t>
            </a:r>
            <a:r>
              <a:rPr lang="hu-HU" sz="1200" i="1" dirty="0" err="1">
                <a:solidFill>
                  <a:srgbClr val="000000"/>
                </a:solidFill>
              </a:rPr>
              <a:t>desktopon</a:t>
            </a:r>
            <a:r>
              <a:rPr lang="hu-HU" sz="1200" i="1" dirty="0">
                <a:solidFill>
                  <a:srgbClr val="000000"/>
                </a:solidFill>
              </a:rPr>
              <a:t>, az emberek úgy viselkednek, ahogy egyébként elvárjuk, látják és akkor rákeresnek arra, amit kínálunk</a:t>
            </a:r>
            <a:r>
              <a:rPr lang="hu-HU" sz="1200" dirty="0">
                <a:solidFill>
                  <a:srgbClr val="000000"/>
                </a:solidFill>
              </a:rPr>
              <a:t>” (H18)</a:t>
            </a:r>
            <a:endParaRPr lang="en-US" sz="1200" dirty="0">
              <a:ea typeface="Arial" panose="020B0604020202020204" pitchFamily="34" charset="0"/>
            </a:endParaRPr>
          </a:p>
        </p:txBody>
      </p:sp>
      <p:sp>
        <p:nvSpPr>
          <p:cNvPr id="7" name="Text Placeholder 1">
            <a:extLst>
              <a:ext uri="{FF2B5EF4-FFF2-40B4-BE49-F238E27FC236}">
                <a16:creationId xmlns:a16="http://schemas.microsoft.com/office/drawing/2014/main" id="{C7947210-B949-44D1-ACAE-8EACD57C5B4B}"/>
              </a:ext>
            </a:extLst>
          </p:cNvPr>
          <p:cNvSpPr txBox="1">
            <a:spLocks/>
          </p:cNvSpPr>
          <p:nvPr>
            <p:custDataLst>
              <p:tags r:id="rId2"/>
            </p:custDataLst>
          </p:nvPr>
        </p:nvSpPr>
        <p:spPr bwMode="gray">
          <a:xfrm>
            <a:off x="7350100" y="2327087"/>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„Ez szerintem nem változott, hogy a tévének az elején ott kell lenni, meg kell ágyazni minden másnak. </a:t>
            </a:r>
            <a:r>
              <a:rPr lang="hu-HU" sz="1200" dirty="0">
                <a:solidFill>
                  <a:srgbClr val="000000"/>
                </a:solidFill>
              </a:rPr>
              <a:t>” (Ü1)</a:t>
            </a:r>
            <a:endParaRPr lang="en-US" sz="1200" dirty="0">
              <a:ea typeface="Arial" panose="020B0604020202020204" pitchFamily="34" charset="0"/>
            </a:endParaRPr>
          </a:p>
        </p:txBody>
      </p:sp>
      <p:sp>
        <p:nvSpPr>
          <p:cNvPr id="8" name="Text Placeholder 1">
            <a:extLst>
              <a:ext uri="{FF2B5EF4-FFF2-40B4-BE49-F238E27FC236}">
                <a16:creationId xmlns:a16="http://schemas.microsoft.com/office/drawing/2014/main" id="{5A915AA1-6208-45CD-BD5F-37201A1F849D}"/>
              </a:ext>
            </a:extLst>
          </p:cNvPr>
          <p:cNvSpPr txBox="1">
            <a:spLocks/>
          </p:cNvSpPr>
          <p:nvPr>
            <p:custDataLst>
              <p:tags r:id="rId3"/>
            </p:custDataLst>
          </p:nvPr>
        </p:nvSpPr>
        <p:spPr bwMode="gray">
          <a:xfrm>
            <a:off x="7350100" y="2931410"/>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„Egy csomó tanulmány szól erről, a cost per </a:t>
            </a:r>
            <a:r>
              <a:rPr lang="hu-HU" sz="1200" i="1" dirty="0" err="1">
                <a:solidFill>
                  <a:srgbClr val="000000"/>
                </a:solidFill>
              </a:rPr>
              <a:t>click</a:t>
            </a:r>
            <a:r>
              <a:rPr lang="hu-HU" sz="1200" i="1" dirty="0">
                <a:solidFill>
                  <a:srgbClr val="000000"/>
                </a:solidFill>
              </a:rPr>
              <a:t> árak digitálisban elkezdenek javulni, akkor, hogyha a </a:t>
            </a:r>
            <a:r>
              <a:rPr lang="hu-HU" sz="1200" i="1" dirty="0" err="1">
                <a:solidFill>
                  <a:srgbClr val="000000"/>
                </a:solidFill>
              </a:rPr>
              <a:t>branding</a:t>
            </a:r>
            <a:r>
              <a:rPr lang="hu-HU" sz="1200" i="1" dirty="0">
                <a:solidFill>
                  <a:srgbClr val="000000"/>
                </a:solidFill>
              </a:rPr>
              <a:t> rendesen fel van építve. Ha a sztori nem kezdődik el valahol az emberek fejében rendesen felépítve egy olyan médiatípus által, ami tényleg azt az üzenetet adja át, amit szeretne a hirdető, hogy átadjon, akkor drágábba  kerül az online-</a:t>
            </a:r>
            <a:r>
              <a:rPr lang="hu-HU" sz="1200" i="1" dirty="0" err="1">
                <a:solidFill>
                  <a:srgbClr val="000000"/>
                </a:solidFill>
              </a:rPr>
              <a:t>nál</a:t>
            </a:r>
            <a:r>
              <a:rPr lang="hu-HU" sz="1200" i="1" dirty="0">
                <a:solidFill>
                  <a:srgbClr val="000000"/>
                </a:solidFill>
              </a:rPr>
              <a:t> a </a:t>
            </a:r>
            <a:r>
              <a:rPr lang="hu-HU" sz="1200" i="1" dirty="0" err="1">
                <a:solidFill>
                  <a:srgbClr val="000000"/>
                </a:solidFill>
              </a:rPr>
              <a:t>click</a:t>
            </a:r>
            <a:r>
              <a:rPr lang="hu-HU" sz="1200" i="1" dirty="0">
                <a:solidFill>
                  <a:srgbClr val="000000"/>
                </a:solidFill>
              </a:rPr>
              <a:t>. Ezek a szinergiák megfigyelhetőek teljesen egyértelműen.</a:t>
            </a:r>
            <a:r>
              <a:rPr lang="hu-HU" sz="1200" dirty="0">
                <a:solidFill>
                  <a:srgbClr val="000000"/>
                </a:solidFill>
              </a:rPr>
              <a:t>” (Ü9)</a:t>
            </a:r>
            <a:endParaRPr lang="en-US" sz="1200" dirty="0">
              <a:ea typeface="Arial" panose="020B0604020202020204" pitchFamily="34" charset="0"/>
            </a:endParaRPr>
          </a:p>
        </p:txBody>
      </p:sp>
      <p:pic>
        <p:nvPicPr>
          <p:cNvPr id="11" name="Picture 10">
            <a:extLst>
              <a:ext uri="{FF2B5EF4-FFF2-40B4-BE49-F238E27FC236}">
                <a16:creationId xmlns:a16="http://schemas.microsoft.com/office/drawing/2014/main" id="{9510EE3C-7CFD-4DC5-BA7E-CC66555E2548}"/>
              </a:ext>
            </a:extLst>
          </p:cNvPr>
          <p:cNvPicPr>
            <a:picLocks noChangeAspect="1"/>
          </p:cNvPicPr>
          <p:nvPr/>
        </p:nvPicPr>
        <p:blipFill rotWithShape="1">
          <a:blip r:embed="rId6">
            <a:extLst>
              <a:ext uri="{28A0092B-C50C-407E-A947-70E740481C1C}">
                <a14:useLocalDpi xmlns:a14="http://schemas.microsoft.com/office/drawing/2010/main" val="0"/>
              </a:ext>
            </a:extLst>
          </a:blip>
          <a:srcRect t="17685"/>
          <a:stretch/>
        </p:blipFill>
        <p:spPr>
          <a:xfrm>
            <a:off x="699103" y="3045495"/>
            <a:ext cx="5821680" cy="3196341"/>
          </a:xfrm>
          <a:prstGeom prst="rect">
            <a:avLst/>
          </a:prstGeom>
        </p:spPr>
      </p:pic>
    </p:spTree>
    <p:extLst>
      <p:ext uri="{BB962C8B-B14F-4D97-AF65-F5344CB8AC3E}">
        <p14:creationId xmlns:p14="http://schemas.microsoft.com/office/powerpoint/2010/main" val="3570959734"/>
      </p:ext>
    </p:extLst>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99036372"/>
              </p:ext>
            </p:extLst>
          </p:nvPr>
        </p:nvGraphicFramePr>
        <p:xfrm>
          <a:off x="4485981" y="1772710"/>
          <a:ext cx="4600869" cy="38733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áblázat 4"/>
          <p:cNvGraphicFramePr>
            <a:graphicFrameLocks noGrp="1"/>
          </p:cNvGraphicFramePr>
          <p:nvPr>
            <p:extLst>
              <p:ext uri="{D42A27DB-BD31-4B8C-83A1-F6EECF244321}">
                <p14:modId xmlns:p14="http://schemas.microsoft.com/office/powerpoint/2010/main" val="578247492"/>
              </p:ext>
            </p:extLst>
          </p:nvPr>
        </p:nvGraphicFramePr>
        <p:xfrm>
          <a:off x="399843" y="1590674"/>
          <a:ext cx="6162881" cy="3907428"/>
        </p:xfrm>
        <a:graphic>
          <a:graphicData uri="http://schemas.openxmlformats.org/drawingml/2006/table">
            <a:tbl>
              <a:tblPr firstRow="1" bandRow="1">
                <a:tableStyleId>{C115FB49-3FBE-41CF-8DFC-A938FE5134F0}</a:tableStyleId>
              </a:tblPr>
              <a:tblGrid>
                <a:gridCol w="3667332">
                  <a:extLst>
                    <a:ext uri="{9D8B030D-6E8A-4147-A177-3AD203B41FA5}">
                      <a16:colId xmlns:a16="http://schemas.microsoft.com/office/drawing/2014/main" val="950083843"/>
                    </a:ext>
                  </a:extLst>
                </a:gridCol>
                <a:gridCol w="1095375">
                  <a:extLst>
                    <a:ext uri="{9D8B030D-6E8A-4147-A177-3AD203B41FA5}">
                      <a16:colId xmlns:a16="http://schemas.microsoft.com/office/drawing/2014/main" val="4180791081"/>
                    </a:ext>
                  </a:extLst>
                </a:gridCol>
                <a:gridCol w="598170">
                  <a:extLst>
                    <a:ext uri="{9D8B030D-6E8A-4147-A177-3AD203B41FA5}">
                      <a16:colId xmlns:a16="http://schemas.microsoft.com/office/drawing/2014/main" val="155145697"/>
                    </a:ext>
                  </a:extLst>
                </a:gridCol>
                <a:gridCol w="802004">
                  <a:extLst>
                    <a:ext uri="{9D8B030D-6E8A-4147-A177-3AD203B41FA5}">
                      <a16:colId xmlns:a16="http://schemas.microsoft.com/office/drawing/2014/main" val="3684084961"/>
                    </a:ext>
                  </a:extLst>
                </a:gridCol>
              </a:tblGrid>
              <a:tr h="325619">
                <a:tc>
                  <a:txBody>
                    <a:bodyPr/>
                    <a:lstStyle/>
                    <a:p>
                      <a:pPr algn="r" fontAlgn="ctr"/>
                      <a:endParaRPr lang="hu-HU" sz="1000" b="0" i="0" u="none" strike="noStrike" dirty="0">
                        <a:solidFill>
                          <a:srgbClr val="000000"/>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hu-HU" sz="1000" b="0" i="0" u="none" strike="noStrike" dirty="0">
                        <a:solidFill>
                          <a:srgbClr val="000000"/>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610831732"/>
                  </a:ext>
                </a:extLst>
              </a:tr>
              <a:tr h="325619">
                <a:tc>
                  <a:txBody>
                    <a:bodyPr/>
                    <a:lstStyle/>
                    <a:p>
                      <a:pPr algn="r" rtl="0" fontAlgn="ctr"/>
                      <a:r>
                        <a:rPr lang="hu-HU" sz="1000" b="0" i="0" u="none" strike="noStrike" dirty="0">
                          <a:solidFill>
                            <a:srgbClr val="000000"/>
                          </a:solidFill>
                          <a:effectLst/>
                          <a:latin typeface="Lato" panose="020F0502020204030203" pitchFamily="34" charset="0"/>
                        </a:rPr>
                        <a:t>Ezen a felületen nagyobb arányban nézik hanggal a reklámokat</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3</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95</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68950909"/>
                  </a:ext>
                </a:extLst>
              </a:tr>
              <a:tr h="325619">
                <a:tc>
                  <a:txBody>
                    <a:bodyPr/>
                    <a:lstStyle/>
                    <a:p>
                      <a:pPr algn="r" rtl="0" fontAlgn="ctr"/>
                      <a:r>
                        <a:rPr lang="hu-HU" sz="1000" b="0" i="0" u="none" strike="noStrike">
                          <a:solidFill>
                            <a:srgbClr val="000000"/>
                          </a:solidFill>
                          <a:effectLst/>
                          <a:latin typeface="Lato" panose="020F0502020204030203" pitchFamily="34" charset="0"/>
                        </a:rPr>
                        <a:t>Ezen a felületen nagyobb képernyőn nézik a reklámokat</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95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15602908"/>
                  </a:ext>
                </a:extLst>
              </a:tr>
              <a:tr h="325619">
                <a:tc>
                  <a:txBody>
                    <a:bodyPr/>
                    <a:lstStyle/>
                    <a:p>
                      <a:pPr algn="r" rtl="0" fontAlgn="b"/>
                      <a:r>
                        <a:rPr lang="hu-HU" sz="1000" b="0" i="0" u="none" strike="noStrike">
                          <a:solidFill>
                            <a:srgbClr val="000000"/>
                          </a:solidFill>
                          <a:effectLst/>
                          <a:latin typeface="Lato" panose="020F0502020204030203" pitchFamily="34" charset="0"/>
                        </a:rPr>
                        <a:t>Magasabb presztízsűnek tartják a fogyasztók az itt megjelenő hirdetéseket, többet ad a brand értékhez</a:t>
                      </a:r>
                    </a:p>
                  </a:txBody>
                  <a:tcPr marL="9525" marR="9525" marT="9525" marB="0" anchor="b">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21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61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2454918417"/>
                  </a:ext>
                </a:extLst>
              </a:tr>
              <a:tr h="325619">
                <a:tc>
                  <a:txBody>
                    <a:bodyPr/>
                    <a:lstStyle/>
                    <a:p>
                      <a:pPr algn="r" rtl="0" fontAlgn="ctr"/>
                      <a:r>
                        <a:rPr lang="hu-HU" sz="1000" b="0" i="0" u="none" strike="noStrike">
                          <a:solidFill>
                            <a:srgbClr val="000000"/>
                          </a:solidFill>
                          <a:effectLst/>
                          <a:latin typeface="Lato" panose="020F0502020204030203" pitchFamily="34" charset="0"/>
                        </a:rPr>
                        <a:t>Az itt látott hirdetésekre inkább visszaemlékeznek az emberek</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32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58</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98524215"/>
                  </a:ext>
                </a:extLst>
              </a:tr>
              <a:tr h="325619">
                <a:tc>
                  <a:txBody>
                    <a:bodyPr/>
                    <a:lstStyle/>
                    <a:p>
                      <a:pPr algn="r" rtl="0" fontAlgn="ctr"/>
                      <a:r>
                        <a:rPr lang="hu-HU" sz="1000" b="0" i="0" u="none" strike="noStrike">
                          <a:solidFill>
                            <a:srgbClr val="000000"/>
                          </a:solidFill>
                          <a:effectLst/>
                          <a:latin typeface="Lato" panose="020F0502020204030203" pitchFamily="34" charset="0"/>
                        </a:rPr>
                        <a:t>Hitelesebbnek gondolják az emberek az innen kapott híreket, információkat</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8</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34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47</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134231539"/>
                  </a:ext>
                </a:extLst>
              </a:tr>
              <a:tr h="325619">
                <a:tc>
                  <a:txBody>
                    <a:bodyPr/>
                    <a:lstStyle/>
                    <a:p>
                      <a:pPr algn="r" rtl="0" fontAlgn="ctr"/>
                      <a:r>
                        <a:rPr lang="hu-HU" sz="1000" b="0" i="0" u="none" strike="noStrike">
                          <a:solidFill>
                            <a:srgbClr val="000000"/>
                          </a:solidFill>
                          <a:effectLst/>
                          <a:latin typeface="Lato" panose="020F0502020204030203" pitchFamily="34" charset="0"/>
                        </a:rPr>
                        <a:t>Azonos kontaktusszám mellett a kampány recall nagyobb része innen származik</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8</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18</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63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1995830687"/>
                  </a:ext>
                </a:extLst>
              </a:tr>
              <a:tr h="325619">
                <a:tc>
                  <a:txBody>
                    <a:bodyPr/>
                    <a:lstStyle/>
                    <a:p>
                      <a:pPr algn="r" rtl="0" fontAlgn="ctr"/>
                      <a:r>
                        <a:rPr lang="hu-HU" sz="1000" b="0" i="0" u="none" strike="noStrike">
                          <a:solidFill>
                            <a:srgbClr val="000000"/>
                          </a:solidFill>
                          <a:effectLst/>
                          <a:latin typeface="Lato" panose="020F0502020204030203" pitchFamily="34" charset="0"/>
                        </a:rPr>
                        <a:t>Az itt futó hirdetések alkalmasak leginkább egy történet elmondására</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11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50</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34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672693889"/>
                  </a:ext>
                </a:extLst>
              </a:tr>
              <a:tr h="325619">
                <a:tc>
                  <a:txBody>
                    <a:bodyPr/>
                    <a:lstStyle/>
                    <a:p>
                      <a:pPr algn="r" rtl="0" fontAlgn="ctr"/>
                      <a:r>
                        <a:rPr lang="hu-HU" sz="1000" b="0" i="0" u="none" strike="noStrike">
                          <a:solidFill>
                            <a:srgbClr val="000000"/>
                          </a:solidFill>
                          <a:effectLst/>
                          <a:latin typeface="Lato" panose="020F0502020204030203" pitchFamily="34" charset="0"/>
                        </a:rPr>
                        <a:t>Hasonló elérést itt olcsóbban lehet vásárolni</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11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16</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71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1758204692"/>
                  </a:ext>
                </a:extLst>
              </a:tr>
              <a:tr h="325619">
                <a:tc>
                  <a:txBody>
                    <a:bodyPr/>
                    <a:lstStyle/>
                    <a:p>
                      <a:pPr algn="r" rtl="0" fontAlgn="ctr"/>
                      <a:r>
                        <a:rPr lang="hu-HU" sz="1000" b="0" i="0" u="none" strike="noStrike">
                          <a:solidFill>
                            <a:srgbClr val="000000"/>
                          </a:solidFill>
                          <a:effectLst/>
                          <a:latin typeface="Lato" panose="020F0502020204030203" pitchFamily="34" charset="0"/>
                        </a:rPr>
                        <a:t>A közönségmérésének elérési számai mögött valódi emberek vannak</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16</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39</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39</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28204341"/>
                  </a:ext>
                </a:extLst>
              </a:tr>
              <a:tr h="325619">
                <a:tc>
                  <a:txBody>
                    <a:bodyPr/>
                    <a:lstStyle/>
                    <a:p>
                      <a:pPr algn="r" rtl="0" fontAlgn="ctr"/>
                      <a:r>
                        <a:rPr lang="hu-HU" sz="1000" b="0" i="0" u="none" strike="noStrike">
                          <a:solidFill>
                            <a:srgbClr val="000000"/>
                          </a:solidFill>
                          <a:effectLst/>
                          <a:latin typeface="Lato" panose="020F0502020204030203" pitchFamily="34" charset="0"/>
                        </a:rPr>
                        <a:t>A közönség nehezebben kerüli el itt a hirdetéseket</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21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13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47</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105913869"/>
                  </a:ext>
                </a:extLst>
              </a:tr>
              <a:tr h="325619">
                <a:tc>
                  <a:txBody>
                    <a:bodyPr/>
                    <a:lstStyle/>
                    <a:p>
                      <a:pPr algn="r" rtl="0" fontAlgn="ctr"/>
                      <a:r>
                        <a:rPr lang="hu-HU" sz="1000" b="0" i="0" u="none" strike="noStrike" dirty="0">
                          <a:solidFill>
                            <a:srgbClr val="000000"/>
                          </a:solidFill>
                          <a:effectLst/>
                          <a:latin typeface="Lato" panose="020F0502020204030203" pitchFamily="34" charset="0"/>
                        </a:rPr>
                        <a:t>A fogyasztók nyitottabbak az itt futó hirdetésekre</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18</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45</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21</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70675952"/>
                  </a:ext>
                </a:extLst>
              </a:tr>
            </a:tbl>
          </a:graphicData>
        </a:graphic>
      </p:graphicFrame>
      <p:graphicFrame>
        <p:nvGraphicFramePr>
          <p:cNvPr id="16" name="Diagram 15"/>
          <p:cNvGraphicFramePr/>
          <p:nvPr>
            <p:extLst>
              <p:ext uri="{D42A27DB-BD31-4B8C-83A1-F6EECF244321}">
                <p14:modId xmlns:p14="http://schemas.microsoft.com/office/powerpoint/2010/main" val="3000428218"/>
              </p:ext>
            </p:extLst>
          </p:nvPr>
        </p:nvGraphicFramePr>
        <p:xfrm>
          <a:off x="7857831" y="1772710"/>
          <a:ext cx="4600869" cy="3873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áblázat 17"/>
          <p:cNvGraphicFramePr>
            <a:graphicFrameLocks noGrp="1"/>
          </p:cNvGraphicFramePr>
          <p:nvPr>
            <p:extLst>
              <p:ext uri="{D42A27DB-BD31-4B8C-83A1-F6EECF244321}">
                <p14:modId xmlns:p14="http://schemas.microsoft.com/office/powerpoint/2010/main" val="4059380865"/>
              </p:ext>
            </p:extLst>
          </p:nvPr>
        </p:nvGraphicFramePr>
        <p:xfrm>
          <a:off x="6938249" y="1590674"/>
          <a:ext cx="3286405" cy="3907428"/>
        </p:xfrm>
        <a:graphic>
          <a:graphicData uri="http://schemas.openxmlformats.org/drawingml/2006/table">
            <a:tbl>
              <a:tblPr firstRow="1" bandRow="1">
                <a:tableStyleId>{C115FB49-3FBE-41CF-8DFC-A938FE5134F0}</a:tableStyleId>
              </a:tblPr>
              <a:tblGrid>
                <a:gridCol w="1183574">
                  <a:extLst>
                    <a:ext uri="{9D8B030D-6E8A-4147-A177-3AD203B41FA5}">
                      <a16:colId xmlns:a16="http://schemas.microsoft.com/office/drawing/2014/main" val="950083843"/>
                    </a:ext>
                  </a:extLst>
                </a:gridCol>
                <a:gridCol w="1192578">
                  <a:extLst>
                    <a:ext uri="{9D8B030D-6E8A-4147-A177-3AD203B41FA5}">
                      <a16:colId xmlns:a16="http://schemas.microsoft.com/office/drawing/2014/main" val="4180791081"/>
                    </a:ext>
                  </a:extLst>
                </a:gridCol>
                <a:gridCol w="469679">
                  <a:extLst>
                    <a:ext uri="{9D8B030D-6E8A-4147-A177-3AD203B41FA5}">
                      <a16:colId xmlns:a16="http://schemas.microsoft.com/office/drawing/2014/main" val="155145697"/>
                    </a:ext>
                  </a:extLst>
                </a:gridCol>
                <a:gridCol w="440574">
                  <a:extLst>
                    <a:ext uri="{9D8B030D-6E8A-4147-A177-3AD203B41FA5}">
                      <a16:colId xmlns:a16="http://schemas.microsoft.com/office/drawing/2014/main" val="3684084961"/>
                    </a:ext>
                  </a:extLst>
                </a:gridCol>
              </a:tblGrid>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610831732"/>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5</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95</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68950909"/>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9</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84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15602908"/>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16</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72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2454918417"/>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12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28</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53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98524215"/>
                  </a:ext>
                </a:extLst>
              </a:tr>
              <a:tr h="325619">
                <a:tc>
                  <a:txBody>
                    <a:bodyPr/>
                    <a:lstStyle/>
                    <a:p>
                      <a:pPr algn="r" fontAlgn="b"/>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16</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23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44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134231539"/>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21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14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51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1995830687"/>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35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35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23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672693889"/>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42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12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37</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1758204692"/>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35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33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14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28204341"/>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35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14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30</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val="3105913869"/>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hu-HU" sz="1100" b="0" i="0" u="none" strike="noStrike">
                          <a:solidFill>
                            <a:srgbClr val="000000"/>
                          </a:solidFill>
                          <a:effectLst/>
                          <a:latin typeface="Calibri" panose="020F0502020204030204" pitchFamily="34" charset="0"/>
                        </a:rPr>
                        <a:t>35</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hu-HU" sz="1100" b="0" i="0" u="none" strike="noStrike">
                          <a:solidFill>
                            <a:schemeClr val="bg1"/>
                          </a:solidFill>
                          <a:effectLst/>
                          <a:latin typeface="Calibri" panose="020F0502020204030204" pitchFamily="34" charset="0"/>
                        </a:rPr>
                        <a:t>23</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12</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70675952"/>
                  </a:ext>
                </a:extLst>
              </a:tr>
            </a:tbl>
          </a:graphicData>
        </a:graphic>
      </p:graphicFrame>
      <p:sp>
        <p:nvSpPr>
          <p:cNvPr id="9" name="Cím 8"/>
          <p:cNvSpPr>
            <a:spLocks noGrp="1"/>
          </p:cNvSpPr>
          <p:nvPr>
            <p:ph type="title"/>
          </p:nvPr>
        </p:nvSpPr>
        <p:spPr>
          <a:xfrm>
            <a:off x="748069" y="329065"/>
            <a:ext cx="5867607" cy="768107"/>
          </a:xfrm>
        </p:spPr>
        <p:txBody>
          <a:bodyPr/>
          <a:lstStyle/>
          <a:p>
            <a:r>
              <a:rPr lang="hu-HU" sz="2800" dirty="0"/>
              <a:t>TV vagy Internet</a:t>
            </a:r>
            <a:endParaRPr lang="hu-HU" sz="1200" dirty="0"/>
          </a:p>
        </p:txBody>
      </p:sp>
      <p:sp>
        <p:nvSpPr>
          <p:cNvPr id="15" name="Téglalap 14"/>
          <p:cNvSpPr/>
          <p:nvPr/>
        </p:nvSpPr>
        <p:spPr>
          <a:xfrm>
            <a:off x="431214" y="6156894"/>
            <a:ext cx="10312985" cy="451405"/>
          </a:xfrm>
          <a:prstGeom prst="rect">
            <a:avLst/>
          </a:prstGeom>
        </p:spPr>
        <p:txBody>
          <a:bodyPr vert="horz" lIns="0" tIns="0" rIns="0" bIns="48000" rtlCol="0" anchor="b" anchorCtr="0">
            <a:noAutofit/>
          </a:bodyPr>
          <a:lstStyle/>
          <a:p>
            <a:r>
              <a:rPr lang="hu-HU" sz="800" dirty="0">
                <a:solidFill>
                  <a:schemeClr val="tx1">
                    <a:lumMod val="75000"/>
                  </a:schemeClr>
                </a:solidFill>
              </a:rPr>
              <a:t>A televíziós hirdetéseket leginkább mostanában a digitális hirdetésekkel szokták összehasonlítani. Ha csak erre a két hirdetési típusra gondolunk (figyelembe véve, hogy a digitális hirdetések közé meglehetősen sokféle megoldás tartozik) Ön szerint inkább a TV-re vagy inkább a digitális médiára jellemzők az alábbi állítások?</a:t>
            </a:r>
          </a:p>
        </p:txBody>
      </p:sp>
      <p:sp>
        <p:nvSpPr>
          <p:cNvPr id="11" name="Szövegdoboz 10"/>
          <p:cNvSpPr txBox="1"/>
          <p:nvPr/>
        </p:nvSpPr>
        <p:spPr>
          <a:xfrm>
            <a:off x="552346" y="1219909"/>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Jellemző rá, %</a:t>
            </a:r>
          </a:p>
        </p:txBody>
      </p:sp>
      <p:sp>
        <p:nvSpPr>
          <p:cNvPr id="17" name="Szövegdoboz 16"/>
          <p:cNvSpPr txBox="1"/>
          <p:nvPr/>
        </p:nvSpPr>
        <p:spPr>
          <a:xfrm>
            <a:off x="399843" y="5593180"/>
            <a:ext cx="11360735" cy="711636"/>
          </a:xfrm>
          <a:prstGeom prst="rect">
            <a:avLst/>
          </a:prstGeom>
          <a:solidFill>
            <a:schemeClr val="bg1">
              <a:lumMod val="95000"/>
            </a:schemeClr>
          </a:solidFill>
        </p:spPr>
        <p:txBody>
          <a:bodyPr wrap="square" lIns="0" tIns="0" rIns="0" bIns="0" rtlCol="0">
            <a:noAutofit/>
          </a:bodyPr>
          <a:lstStyle/>
          <a:p>
            <a:pPr>
              <a:lnSpc>
                <a:spcPct val="125000"/>
              </a:lnSpc>
              <a:buClr>
                <a:schemeClr val="tx2"/>
              </a:buClr>
            </a:pPr>
            <a:r>
              <a:rPr lang="hu-HU" sz="1200" dirty="0"/>
              <a:t>A televíziós és digitális hirdetések megítélése során ismét több témakörben eltér az ügynökségek és hirdetők véleménye. Az ügynökségi szakemberek minden szempont szerint a tévét tartják kedvezőbbnek, de a hirdetők körében 5 szempont is a digitális előnyét mutatja. A leginkább meglepő talán az elérések vásárlásának árszintje ahol a legdrámaibb a különbség a két fél vélemény között.</a:t>
            </a:r>
          </a:p>
        </p:txBody>
      </p:sp>
      <p:sp>
        <p:nvSpPr>
          <p:cNvPr id="19" name="Szövegdoboz 1"/>
          <p:cNvSpPr txBox="1"/>
          <p:nvPr/>
        </p:nvSpPr>
        <p:spPr>
          <a:xfrm>
            <a:off x="4891652" y="1190837"/>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hu-HU" sz="1400" b="1" dirty="0"/>
              <a:t>Médiaügynökség (n=38)</a:t>
            </a:r>
          </a:p>
        </p:txBody>
      </p:sp>
      <p:sp>
        <p:nvSpPr>
          <p:cNvPr id="21" name="Szövegdoboz 1"/>
          <p:cNvSpPr txBox="1"/>
          <p:nvPr/>
        </p:nvSpPr>
        <p:spPr>
          <a:xfrm>
            <a:off x="8710581" y="1190837"/>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hu-HU" sz="1400" b="1" dirty="0"/>
              <a:t>Hirdető (n=43)</a:t>
            </a:r>
          </a:p>
        </p:txBody>
      </p:sp>
      <p:graphicFrame>
        <p:nvGraphicFramePr>
          <p:cNvPr id="6" name="Táblázat 5"/>
          <p:cNvGraphicFramePr>
            <a:graphicFrameLocks noGrp="1"/>
          </p:cNvGraphicFramePr>
          <p:nvPr>
            <p:extLst>
              <p:ext uri="{D42A27DB-BD31-4B8C-83A1-F6EECF244321}">
                <p14:modId xmlns:p14="http://schemas.microsoft.com/office/powerpoint/2010/main" val="841886642"/>
              </p:ext>
            </p:extLst>
          </p:nvPr>
        </p:nvGraphicFramePr>
        <p:xfrm>
          <a:off x="3944660" y="1563899"/>
          <a:ext cx="6004171" cy="179017"/>
        </p:xfrm>
        <a:graphic>
          <a:graphicData uri="http://schemas.openxmlformats.org/drawingml/2006/table">
            <a:tbl>
              <a:tblPr firstRow="1" bandRow="1">
                <a:tableStyleId>{C115FB49-3FBE-41CF-8DFC-A938FE5134F0}</a:tableStyleId>
              </a:tblPr>
              <a:tblGrid>
                <a:gridCol w="447021">
                  <a:extLst>
                    <a:ext uri="{9D8B030D-6E8A-4147-A177-3AD203B41FA5}">
                      <a16:colId xmlns:a16="http://schemas.microsoft.com/office/drawing/2014/main" val="3463319663"/>
                    </a:ext>
                  </a:extLst>
                </a:gridCol>
                <a:gridCol w="1413776">
                  <a:extLst>
                    <a:ext uri="{9D8B030D-6E8A-4147-A177-3AD203B41FA5}">
                      <a16:colId xmlns:a16="http://schemas.microsoft.com/office/drawing/2014/main" val="3384256576"/>
                    </a:ext>
                  </a:extLst>
                </a:gridCol>
                <a:gridCol w="352425">
                  <a:extLst>
                    <a:ext uri="{9D8B030D-6E8A-4147-A177-3AD203B41FA5}">
                      <a16:colId xmlns:a16="http://schemas.microsoft.com/office/drawing/2014/main" val="1443816438"/>
                    </a:ext>
                  </a:extLst>
                </a:gridCol>
                <a:gridCol w="1552575">
                  <a:extLst>
                    <a:ext uri="{9D8B030D-6E8A-4147-A177-3AD203B41FA5}">
                      <a16:colId xmlns:a16="http://schemas.microsoft.com/office/drawing/2014/main" val="1027395033"/>
                    </a:ext>
                  </a:extLst>
                </a:gridCol>
                <a:gridCol w="457200">
                  <a:extLst>
                    <a:ext uri="{9D8B030D-6E8A-4147-A177-3AD203B41FA5}">
                      <a16:colId xmlns:a16="http://schemas.microsoft.com/office/drawing/2014/main" val="2595913634"/>
                    </a:ext>
                  </a:extLst>
                </a:gridCol>
                <a:gridCol w="1781174">
                  <a:extLst>
                    <a:ext uri="{9D8B030D-6E8A-4147-A177-3AD203B41FA5}">
                      <a16:colId xmlns:a16="http://schemas.microsoft.com/office/drawing/2014/main" val="497115521"/>
                    </a:ext>
                  </a:extLst>
                </a:gridCol>
              </a:tblGrid>
              <a:tr h="179017">
                <a:tc>
                  <a:txBody>
                    <a:bodyPr/>
                    <a:lstStyle/>
                    <a:p>
                      <a:endParaRPr lang="hu-HU" sz="1000" dirty="0"/>
                    </a:p>
                  </a:txBody>
                  <a:tcPr marL="0" marR="0" marT="0" marB="0">
                    <a:solidFill>
                      <a:schemeClr val="accent3">
                        <a:lumMod val="40000"/>
                        <a:lumOff val="60000"/>
                      </a:schemeClr>
                    </a:solidFill>
                  </a:tcPr>
                </a:tc>
                <a:tc>
                  <a:txBody>
                    <a:bodyPr/>
                    <a:lstStyle/>
                    <a:p>
                      <a:r>
                        <a:rPr lang="hu-HU" sz="1000" dirty="0"/>
                        <a:t>Internetre jellemző</a:t>
                      </a:r>
                    </a:p>
                  </a:txBody>
                  <a:tcPr marL="0" marR="0" marT="0" marB="0"/>
                </a:tc>
                <a:tc>
                  <a:txBody>
                    <a:bodyPr/>
                    <a:lstStyle/>
                    <a:p>
                      <a:endParaRPr lang="hu-HU" sz="1000" dirty="0"/>
                    </a:p>
                  </a:txBody>
                  <a:tcPr marL="0" marR="0" marT="0" marB="0">
                    <a:solidFill>
                      <a:schemeClr val="accent1"/>
                    </a:solidFill>
                  </a:tcPr>
                </a:tc>
                <a:tc>
                  <a:txBody>
                    <a:bodyPr/>
                    <a:lstStyle/>
                    <a:p>
                      <a:r>
                        <a:rPr lang="hu-HU" sz="1000" dirty="0"/>
                        <a:t>Mindkettőre jellemző</a:t>
                      </a:r>
                    </a:p>
                  </a:txBody>
                  <a:tcPr marL="0" marR="0" marT="0" marB="0"/>
                </a:tc>
                <a:tc>
                  <a:txBody>
                    <a:bodyPr/>
                    <a:lstStyle/>
                    <a:p>
                      <a:endParaRPr lang="hu-HU" sz="1000" dirty="0"/>
                    </a:p>
                  </a:txBody>
                  <a:tcPr marL="0" marR="0" marT="0" marB="0">
                    <a:solidFill>
                      <a:schemeClr val="accent2"/>
                    </a:solidFill>
                  </a:tcPr>
                </a:tc>
                <a:tc>
                  <a:txBody>
                    <a:bodyPr/>
                    <a:lstStyle/>
                    <a:p>
                      <a:r>
                        <a:rPr lang="hu-HU" sz="1000" dirty="0"/>
                        <a:t>TV-re jellemző</a:t>
                      </a:r>
                    </a:p>
                  </a:txBody>
                  <a:tcPr marL="0" marR="0" marT="0" marB="0"/>
                </a:tc>
                <a:extLst>
                  <a:ext uri="{0D108BD9-81ED-4DB2-BD59-A6C34878D82A}">
                    <a16:rowId xmlns:a16="http://schemas.microsoft.com/office/drawing/2014/main" val="3970427811"/>
                  </a:ext>
                </a:extLst>
              </a:tr>
            </a:tbl>
          </a:graphicData>
        </a:graphic>
      </p:graphicFrame>
      <p:cxnSp>
        <p:nvCxnSpPr>
          <p:cNvPr id="20" name="Egyenes összekötő 19"/>
          <p:cNvCxnSpPr/>
          <p:nvPr/>
        </p:nvCxnSpPr>
        <p:spPr>
          <a:xfrm flipV="1">
            <a:off x="431215" y="3200400"/>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flipV="1">
            <a:off x="450265" y="4505325"/>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353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2-Dec-19</a:t>
            </a:fld>
            <a:endParaRPr lang="en-US" dirty="0"/>
          </a:p>
        </p:txBody>
      </p:sp>
      <p:sp>
        <p:nvSpPr>
          <p:cNvPr id="3" name="Footer Placeholder 2"/>
          <p:cNvSpPr>
            <a:spLocks noGrp="1"/>
          </p:cNvSpPr>
          <p:nvPr>
            <p:ph type="ftr" sz="quarter" idx="11"/>
          </p:nvPr>
        </p:nvSpPr>
        <p:spPr/>
        <p:txBody>
          <a:bodyPr/>
          <a:lstStyle/>
          <a:p>
            <a:r>
              <a:rPr lang="en-US"/>
              <a:t>Title of presentation (Insert / Header &amp; Footer / Apply to All)</a:t>
            </a:r>
            <a:endParaRPr lang="en-US" dirty="0"/>
          </a:p>
        </p:txBody>
      </p:sp>
      <p:sp>
        <p:nvSpPr>
          <p:cNvPr id="4" name="Slide Number Placeholder 3"/>
          <p:cNvSpPr>
            <a:spLocks noGrp="1"/>
          </p:cNvSpPr>
          <p:nvPr>
            <p:ph type="sldNum" sz="quarter" idx="12"/>
          </p:nvPr>
        </p:nvSpPr>
        <p:spPr/>
        <p:txBody>
          <a:bodyPr/>
          <a:lstStyle/>
          <a:p>
            <a:fld id="{8E3B25F7-8D1F-44B5-B485-EE3C438CFD7B}" type="slidenum">
              <a:rPr lang="en-US" smtClean="0"/>
              <a:pPr/>
              <a:t>66</a:t>
            </a:fld>
            <a:endParaRPr lang="en-US"/>
          </a:p>
        </p:txBody>
      </p:sp>
      <p:sp>
        <p:nvSpPr>
          <p:cNvPr id="5" name="Title 4"/>
          <p:cNvSpPr>
            <a:spLocks noGrp="1"/>
          </p:cNvSpPr>
          <p:nvPr>
            <p:ph type="ctrTitle"/>
          </p:nvPr>
        </p:nvSpPr>
        <p:spPr>
          <a:xfrm>
            <a:off x="324294" y="2310868"/>
            <a:ext cx="4154400" cy="2236264"/>
          </a:xfrm>
        </p:spPr>
        <p:txBody>
          <a:bodyPr anchor="ctr"/>
          <a:lstStyle/>
          <a:p>
            <a:r>
              <a:rPr lang="hu-HU" sz="4000" b="1" dirty="0"/>
              <a:t>7. A televízió jövője a hirdetési piacon</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1037372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833334" y="293621"/>
            <a:ext cx="6429582" cy="768107"/>
          </a:xfrm>
        </p:spPr>
        <p:txBody>
          <a:bodyPr/>
          <a:lstStyle/>
          <a:p>
            <a:r>
              <a:rPr lang="hu-HU" sz="2800" dirty="0"/>
              <a:t>Reklámköltések változása</a:t>
            </a:r>
            <a:br>
              <a:rPr lang="hu-HU" sz="3200" dirty="0"/>
            </a:br>
            <a:endParaRPr lang="hu-HU" sz="1200" dirty="0"/>
          </a:p>
        </p:txBody>
      </p:sp>
      <p:sp>
        <p:nvSpPr>
          <p:cNvPr id="15" name="Téglalap 14"/>
          <p:cNvSpPr/>
          <p:nvPr/>
        </p:nvSpPr>
        <p:spPr>
          <a:xfrm>
            <a:off x="431215" y="6156894"/>
            <a:ext cx="9808160" cy="451405"/>
          </a:xfrm>
          <a:prstGeom prst="rect">
            <a:avLst/>
          </a:prstGeom>
        </p:spPr>
        <p:txBody>
          <a:bodyPr vert="horz" lIns="0" tIns="0" rIns="0" bIns="48000" rtlCol="0" anchor="b" anchorCtr="0">
            <a:noAutofit/>
          </a:bodyPr>
          <a:lstStyle/>
          <a:p>
            <a:r>
              <a:rPr lang="hu-HU" sz="800" dirty="0">
                <a:solidFill>
                  <a:schemeClr val="tx1">
                    <a:lumMod val="75000"/>
                  </a:schemeClr>
                </a:solidFill>
              </a:rPr>
              <a:t>A Magyar Reklámszövetség a 2018-ik évi teljes reklámköltést 260 milliárd forintra becsülte. Mit gondol, körülbelül mennyi lesz a teljes reklámköltés 2019-ben? És 2020-ban? Kérem, becsülje meg!</a:t>
            </a:r>
          </a:p>
        </p:txBody>
      </p:sp>
      <p:sp>
        <p:nvSpPr>
          <p:cNvPr id="11" name="Szövegdoboz 10"/>
          <p:cNvSpPr txBox="1"/>
          <p:nvPr/>
        </p:nvSpPr>
        <p:spPr>
          <a:xfrm>
            <a:off x="833334" y="1061728"/>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Reklámköltés</a:t>
            </a:r>
          </a:p>
          <a:p>
            <a:pPr>
              <a:lnSpc>
                <a:spcPct val="125000"/>
              </a:lnSpc>
              <a:buClr>
                <a:schemeClr val="tx2"/>
              </a:buClr>
            </a:pPr>
            <a:r>
              <a:rPr lang="hu-HU" sz="1400" b="1" dirty="0"/>
              <a:t>Milliárd forint, 2018: MRSZ adat, 2019-2020 becsült értékek mediánja</a:t>
            </a:r>
          </a:p>
        </p:txBody>
      </p:sp>
      <p:sp>
        <p:nvSpPr>
          <p:cNvPr id="17" name="Szövegdoboz 16"/>
          <p:cNvSpPr txBox="1"/>
          <p:nvPr/>
        </p:nvSpPr>
        <p:spPr>
          <a:xfrm>
            <a:off x="399843" y="5463674"/>
            <a:ext cx="11360735" cy="699854"/>
          </a:xfrm>
          <a:prstGeom prst="rect">
            <a:avLst/>
          </a:prstGeom>
          <a:solidFill>
            <a:schemeClr val="bg1">
              <a:lumMod val="95000"/>
            </a:schemeClr>
          </a:solidFill>
        </p:spPr>
        <p:txBody>
          <a:bodyPr wrap="square" lIns="0" tIns="0" rIns="0" bIns="0" rtlCol="0">
            <a:noAutofit/>
          </a:bodyPr>
          <a:lstStyle/>
          <a:p>
            <a:pPr>
              <a:lnSpc>
                <a:spcPct val="125000"/>
              </a:lnSpc>
              <a:buClr>
                <a:schemeClr val="tx2"/>
              </a:buClr>
            </a:pPr>
            <a:r>
              <a:rPr lang="hu-HU" sz="1200" dirty="0"/>
              <a:t>A reklámköltések ~7% növekedését várják a szakemberek az elkövetkező években. Gyakorlatilag teljesen megegyezik a médiaügynökségek és hirdetők véleménye a magyar reklámpiac várható méretéről a következő 2 évre (2019-20) vonatkozóan. 20-20 milliárd forintos növekedést prognosztizálnak a következő 2 évre vonatkozóan.</a:t>
            </a:r>
          </a:p>
        </p:txBody>
      </p:sp>
      <p:graphicFrame>
        <p:nvGraphicFramePr>
          <p:cNvPr id="12" name="Content Placeholder 9"/>
          <p:cNvGraphicFramePr>
            <a:graphicFrameLocks/>
          </p:cNvGraphicFramePr>
          <p:nvPr>
            <p:extLst>
              <p:ext uri="{D42A27DB-BD31-4B8C-83A1-F6EECF244321}">
                <p14:modId xmlns:p14="http://schemas.microsoft.com/office/powerpoint/2010/main" val="1877989460"/>
              </p:ext>
            </p:extLst>
          </p:nvPr>
        </p:nvGraphicFramePr>
        <p:xfrm>
          <a:off x="1389059" y="1990963"/>
          <a:ext cx="8639382" cy="3223836"/>
        </p:xfrm>
        <a:graphic>
          <a:graphicData uri="http://schemas.openxmlformats.org/drawingml/2006/chart">
            <c:chart xmlns:c="http://schemas.openxmlformats.org/drawingml/2006/chart" xmlns:r="http://schemas.openxmlformats.org/officeDocument/2006/relationships" r:id="rId2"/>
          </a:graphicData>
        </a:graphic>
      </p:graphicFrame>
      <p:sp>
        <p:nvSpPr>
          <p:cNvPr id="13" name="Szövegdoboz 1"/>
          <p:cNvSpPr txBox="1"/>
          <p:nvPr/>
        </p:nvSpPr>
        <p:spPr>
          <a:xfrm>
            <a:off x="2042751" y="1859465"/>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hu-HU" sz="1400" b="1" dirty="0"/>
              <a:t>Médiaügynökség (n=38)</a:t>
            </a:r>
          </a:p>
        </p:txBody>
      </p:sp>
      <p:sp>
        <p:nvSpPr>
          <p:cNvPr id="14" name="Szövegdoboz 1"/>
          <p:cNvSpPr txBox="1"/>
          <p:nvPr/>
        </p:nvSpPr>
        <p:spPr>
          <a:xfrm>
            <a:off x="7410380" y="1862244"/>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hu-HU" sz="1400" b="1" dirty="0"/>
              <a:t>Hirdető (n=43)</a:t>
            </a:r>
          </a:p>
        </p:txBody>
      </p:sp>
    </p:spTree>
    <p:extLst>
      <p:ext uri="{BB962C8B-B14F-4D97-AF65-F5344CB8AC3E}">
        <p14:creationId xmlns:p14="http://schemas.microsoft.com/office/powerpoint/2010/main" val="2306195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38846"/>
            <a:ext cx="6089530" cy="1692564"/>
          </a:xfrm>
          <a:prstGeom prst="rect">
            <a:avLst/>
          </a:prstGeom>
          <a:noFill/>
        </p:spPr>
        <p:txBody>
          <a:bodyPr wrap="square" lIns="0" tIns="0" rIns="0" bIns="0" rtlCol="0">
            <a:noAutofit/>
          </a:bodyPr>
          <a:lstStyle/>
          <a:p>
            <a:pPr>
              <a:lnSpc>
                <a:spcPct val="125000"/>
              </a:lnSpc>
              <a:buClr>
                <a:schemeClr val="tx2"/>
              </a:buClr>
            </a:pPr>
            <a:r>
              <a:rPr lang="hu-HU" sz="1400" dirty="0"/>
              <a:t>Miután a válaszadók nem a médiatulajdonosi oldalt képviselték, ezért persze nem is várható el tőlük, hogy kész válaszaik legyenek arra vonatkozóan, hogy mi lehet a tévé helye és szerepe a jövő hirdetési piacán. </a:t>
            </a:r>
          </a:p>
          <a:p>
            <a:pPr>
              <a:lnSpc>
                <a:spcPct val="125000"/>
              </a:lnSpc>
              <a:buClr>
                <a:schemeClr val="tx2"/>
              </a:buClr>
            </a:pPr>
            <a:r>
              <a:rPr lang="hu-HU" sz="1400" dirty="0"/>
              <a:t>Azok, akik érdemben válaszoltak erre a kérdésre, szinte mindannyian a személyre szabott tartalmat és ennek megvalósításaként a </a:t>
            </a:r>
            <a:r>
              <a:rPr lang="hu-HU" sz="1400" dirty="0" err="1"/>
              <a:t>programmatic</a:t>
            </a:r>
            <a:r>
              <a:rPr lang="hu-HU" sz="1400" dirty="0"/>
              <a:t> értékesítést említették.</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619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A televízió jövője a reklámpiacon</a:t>
            </a:r>
            <a:br>
              <a:rPr lang="hu-HU" sz="3600" dirty="0">
                <a:solidFill>
                  <a:schemeClr val="accent3">
                    <a:lumMod val="50000"/>
                  </a:schemeClr>
                </a:solidFill>
              </a:rPr>
            </a:br>
            <a:r>
              <a:rPr lang="hu-HU" sz="2400" dirty="0" err="1">
                <a:solidFill>
                  <a:schemeClr val="accent3">
                    <a:lumMod val="50000"/>
                  </a:schemeClr>
                </a:solidFill>
              </a:rPr>
              <a:t>Programmatic</a:t>
            </a:r>
            <a:r>
              <a:rPr lang="hu-HU" sz="2400" dirty="0">
                <a:solidFill>
                  <a:schemeClr val="accent3">
                    <a:lumMod val="50000"/>
                  </a:schemeClr>
                </a:solidFill>
              </a:rPr>
              <a:t>, </a:t>
            </a:r>
            <a:r>
              <a:rPr lang="hu-HU" sz="2400" dirty="0" err="1">
                <a:solidFill>
                  <a:schemeClr val="accent3">
                    <a:lumMod val="50000"/>
                  </a:schemeClr>
                </a:solidFill>
              </a:rPr>
              <a:t>programmatic</a:t>
            </a:r>
            <a:r>
              <a:rPr lang="hu-HU" sz="2400" dirty="0">
                <a:solidFill>
                  <a:schemeClr val="accent3">
                    <a:lumMod val="50000"/>
                  </a:schemeClr>
                </a:solidFill>
              </a:rPr>
              <a:t>, </a:t>
            </a:r>
            <a:r>
              <a:rPr lang="hu-HU" sz="2400" dirty="0" err="1">
                <a:solidFill>
                  <a:schemeClr val="accent3">
                    <a:lumMod val="50000"/>
                  </a:schemeClr>
                </a:solidFill>
              </a:rPr>
              <a:t>programmatic</a:t>
            </a:r>
            <a:r>
              <a:rPr lang="hu-HU" sz="2400" dirty="0">
                <a:solidFill>
                  <a:schemeClr val="accent3">
                    <a:lumMod val="50000"/>
                  </a:schemeClr>
                </a:solidFill>
              </a:rPr>
              <a:t>…</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9" name="Text Placeholder 1">
            <a:extLst>
              <a:ext uri="{FF2B5EF4-FFF2-40B4-BE49-F238E27FC236}">
                <a16:creationId xmlns:a16="http://schemas.microsoft.com/office/drawing/2014/main" id="{D4F5B5EC-B184-4163-9B5D-058C5A0DA3AF}"/>
              </a:ext>
            </a:extLst>
          </p:cNvPr>
          <p:cNvSpPr txBox="1">
            <a:spLocks/>
          </p:cNvSpPr>
          <p:nvPr>
            <p:custDataLst>
              <p:tags r:id="rId1"/>
            </p:custDataLst>
          </p:nvPr>
        </p:nvSpPr>
        <p:spPr bwMode="gray">
          <a:xfrm>
            <a:off x="7350100" y="1334363"/>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„Van, persze, külföldi konferenciákon is szoktak beszélgetni erről a </a:t>
            </a:r>
            <a:r>
              <a:rPr lang="hu-HU" sz="1200" i="1" dirty="0" err="1">
                <a:solidFill>
                  <a:srgbClr val="000000"/>
                </a:solidFill>
              </a:rPr>
              <a:t>programmatic</a:t>
            </a:r>
            <a:r>
              <a:rPr lang="hu-HU" sz="1200" i="1" dirty="0">
                <a:solidFill>
                  <a:srgbClr val="000000"/>
                </a:solidFill>
              </a:rPr>
              <a:t> tv-ről, ami már az online-ban valamelyest megjelent Magyarországon is, illetve elérhető. Ennek az infrastrukturális háttere, ami korlátokat szab. </a:t>
            </a:r>
            <a:r>
              <a:rPr lang="hu-HU" sz="1200" dirty="0">
                <a:solidFill>
                  <a:srgbClr val="000000"/>
                </a:solidFill>
              </a:rPr>
              <a:t>” (Ü2)</a:t>
            </a:r>
            <a:endParaRPr lang="en-US" sz="1200" dirty="0">
              <a:ea typeface="Arial" panose="020B0604020202020204" pitchFamily="34" charset="0"/>
            </a:endParaRPr>
          </a:p>
        </p:txBody>
      </p:sp>
      <p:sp>
        <p:nvSpPr>
          <p:cNvPr id="7" name="Text Placeholder 1">
            <a:extLst>
              <a:ext uri="{FF2B5EF4-FFF2-40B4-BE49-F238E27FC236}">
                <a16:creationId xmlns:a16="http://schemas.microsoft.com/office/drawing/2014/main" id="{C7947210-B949-44D1-ACAE-8EACD57C5B4B}"/>
              </a:ext>
            </a:extLst>
          </p:cNvPr>
          <p:cNvSpPr txBox="1">
            <a:spLocks/>
          </p:cNvSpPr>
          <p:nvPr>
            <p:custDataLst>
              <p:tags r:id="rId2"/>
            </p:custDataLst>
          </p:nvPr>
        </p:nvSpPr>
        <p:spPr bwMode="gray">
          <a:xfrm>
            <a:off x="7391085" y="3413422"/>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„azok a pragmatikus piacok, akik elmerik azt kezdeni, hogy egy </a:t>
            </a:r>
            <a:r>
              <a:rPr lang="hu-HU" sz="1200" i="1" dirty="0" err="1">
                <a:solidFill>
                  <a:srgbClr val="000000"/>
                </a:solidFill>
              </a:rPr>
              <a:t>inventorynak</a:t>
            </a:r>
            <a:r>
              <a:rPr lang="hu-HU" sz="1200" i="1" dirty="0">
                <a:solidFill>
                  <a:srgbClr val="000000"/>
                </a:solidFill>
              </a:rPr>
              <a:t> egy részét egy </a:t>
            </a:r>
            <a:r>
              <a:rPr lang="hu-HU" sz="1200" i="1" dirty="0" err="1">
                <a:solidFill>
                  <a:srgbClr val="000000"/>
                </a:solidFill>
              </a:rPr>
              <a:t>programmatic</a:t>
            </a:r>
            <a:r>
              <a:rPr lang="hu-HU" sz="1200" i="1" dirty="0">
                <a:solidFill>
                  <a:srgbClr val="000000"/>
                </a:solidFill>
              </a:rPr>
              <a:t> piactérbe teszik át, de ehhez olyan infrastrukturális fejlődés kell és olyan akarat ami itthon nincs meg, és szerintem hosszú </a:t>
            </a:r>
            <a:r>
              <a:rPr lang="hu-HU" sz="1200" i="1" dirty="0" err="1">
                <a:solidFill>
                  <a:srgbClr val="000000"/>
                </a:solidFill>
              </a:rPr>
              <a:t>hosszú</a:t>
            </a:r>
            <a:r>
              <a:rPr lang="hu-HU" sz="1200" i="1" dirty="0">
                <a:solidFill>
                  <a:srgbClr val="000000"/>
                </a:solidFill>
              </a:rPr>
              <a:t> évekig nem is lesz meg.</a:t>
            </a:r>
            <a:r>
              <a:rPr lang="hu-HU" sz="1200" dirty="0">
                <a:solidFill>
                  <a:srgbClr val="000000"/>
                </a:solidFill>
              </a:rPr>
              <a:t>” (Ü3)</a:t>
            </a:r>
            <a:endParaRPr lang="en-US" sz="1200" dirty="0">
              <a:ea typeface="Arial" panose="020B0604020202020204" pitchFamily="34" charset="0"/>
            </a:endParaRPr>
          </a:p>
        </p:txBody>
      </p:sp>
      <p:sp>
        <p:nvSpPr>
          <p:cNvPr id="8" name="Text Placeholder 1">
            <a:extLst>
              <a:ext uri="{FF2B5EF4-FFF2-40B4-BE49-F238E27FC236}">
                <a16:creationId xmlns:a16="http://schemas.microsoft.com/office/drawing/2014/main" id="{5A915AA1-6208-45CD-BD5F-37201A1F849D}"/>
              </a:ext>
            </a:extLst>
          </p:cNvPr>
          <p:cNvSpPr txBox="1">
            <a:spLocks/>
          </p:cNvSpPr>
          <p:nvPr>
            <p:custDataLst>
              <p:tags r:id="rId3"/>
            </p:custDataLst>
          </p:nvPr>
        </p:nvSpPr>
        <p:spPr bwMode="gray">
          <a:xfrm>
            <a:off x="7350100" y="2733027"/>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„Tehát vannak már tapasztalások, hogy nem csak egyszerű tévében gondolkozunk, hanem adjunk egy konkrét, ugyanúgy egy integrált csomagot, amiben van tévé és van digitális is.</a:t>
            </a:r>
            <a:r>
              <a:rPr lang="hu-HU" sz="1200" dirty="0">
                <a:solidFill>
                  <a:srgbClr val="000000"/>
                </a:solidFill>
              </a:rPr>
              <a:t>” (H11)</a:t>
            </a:r>
            <a:endParaRPr lang="en-US" sz="1200" dirty="0">
              <a:ea typeface="Arial" panose="020B0604020202020204" pitchFamily="34" charset="0"/>
            </a:endParaRPr>
          </a:p>
        </p:txBody>
      </p:sp>
      <p:sp>
        <p:nvSpPr>
          <p:cNvPr id="10" name="Freeform 17">
            <a:extLst>
              <a:ext uri="{FF2B5EF4-FFF2-40B4-BE49-F238E27FC236}">
                <a16:creationId xmlns:a16="http://schemas.microsoft.com/office/drawing/2014/main" id="{8A2004A0-29EC-4951-AC70-949AAB488286}"/>
              </a:ext>
            </a:extLst>
          </p:cNvPr>
          <p:cNvSpPr>
            <a:spLocks noChangeAspect="1" noEditPoints="1"/>
          </p:cNvSpPr>
          <p:nvPr>
            <p:custDataLst>
              <p:tags r:id="rId4"/>
            </p:custDataLst>
          </p:nvPr>
        </p:nvSpPr>
        <p:spPr bwMode="auto">
          <a:xfrm>
            <a:off x="5551663" y="3300513"/>
            <a:ext cx="807295" cy="807295"/>
          </a:xfrm>
          <a:custGeom>
            <a:avLst/>
            <a:gdLst>
              <a:gd name="T0" fmla="*/ 2080 w 2080"/>
              <a:gd name="T1" fmla="*/ 1040 h 2080"/>
              <a:gd name="T2" fmla="*/ 0 w 2080"/>
              <a:gd name="T3" fmla="*/ 1040 h 2080"/>
              <a:gd name="T4" fmla="*/ 1104 w 2080"/>
              <a:gd name="T5" fmla="*/ 690 h 2080"/>
              <a:gd name="T6" fmla="*/ 990 w 2080"/>
              <a:gd name="T7" fmla="*/ 855 h 2080"/>
              <a:gd name="T8" fmla="*/ 1135 w 2080"/>
              <a:gd name="T9" fmla="*/ 1158 h 2080"/>
              <a:gd name="T10" fmla="*/ 1358 w 2080"/>
              <a:gd name="T11" fmla="*/ 1163 h 2080"/>
              <a:gd name="T12" fmla="*/ 1450 w 2080"/>
              <a:gd name="T13" fmla="*/ 1388 h 2080"/>
              <a:gd name="T14" fmla="*/ 1489 w 2080"/>
              <a:gd name="T15" fmla="*/ 1717 h 2080"/>
              <a:gd name="T16" fmla="*/ 1784 w 2080"/>
              <a:gd name="T17" fmla="*/ 1402 h 2080"/>
              <a:gd name="T18" fmla="*/ 1887 w 2080"/>
              <a:gd name="T19" fmla="*/ 970 h 2080"/>
              <a:gd name="T20" fmla="*/ 1976 w 2080"/>
              <a:gd name="T21" fmla="*/ 848 h 2080"/>
              <a:gd name="T22" fmla="*/ 1656 w 2080"/>
              <a:gd name="T23" fmla="*/ 304 h 2080"/>
              <a:gd name="T24" fmla="*/ 1480 w 2080"/>
              <a:gd name="T25" fmla="*/ 200 h 2080"/>
              <a:gd name="T26" fmla="*/ 1312 w 2080"/>
              <a:gd name="T27" fmla="*/ 285 h 2080"/>
              <a:gd name="T28" fmla="*/ 1260 w 2080"/>
              <a:gd name="T29" fmla="*/ 417 h 2080"/>
              <a:gd name="T30" fmla="*/ 1122 w 2080"/>
              <a:gd name="T31" fmla="*/ 588 h 2080"/>
              <a:gd name="T32" fmla="*/ 1308 w 2080"/>
              <a:gd name="T33" fmla="*/ 505 h 2080"/>
              <a:gd name="T34" fmla="*/ 1479 w 2080"/>
              <a:gd name="T35" fmla="*/ 594 h 2080"/>
              <a:gd name="T36" fmla="*/ 1442 w 2080"/>
              <a:gd name="T37" fmla="*/ 519 h 2080"/>
              <a:gd name="T38" fmla="*/ 1558 w 2080"/>
              <a:gd name="T39" fmla="*/ 606 h 2080"/>
              <a:gd name="T40" fmla="*/ 1710 w 2080"/>
              <a:gd name="T41" fmla="*/ 724 h 2080"/>
              <a:gd name="T42" fmla="*/ 1520 w 2080"/>
              <a:gd name="T43" fmla="*/ 720 h 2080"/>
              <a:gd name="T44" fmla="*/ 1290 w 2080"/>
              <a:gd name="T45" fmla="*/ 606 h 2080"/>
              <a:gd name="T46" fmla="*/ 1135 w 2080"/>
              <a:gd name="T47" fmla="*/ 85 h 2080"/>
              <a:gd name="T48" fmla="*/ 638 w 2080"/>
              <a:gd name="T49" fmla="*/ 168 h 2080"/>
              <a:gd name="T50" fmla="*/ 736 w 2080"/>
              <a:gd name="T51" fmla="*/ 298 h 2080"/>
              <a:gd name="T52" fmla="*/ 1015 w 2080"/>
              <a:gd name="T53" fmla="*/ 193 h 2080"/>
              <a:gd name="T54" fmla="*/ 1135 w 2080"/>
              <a:gd name="T55" fmla="*/ 85 h 2080"/>
              <a:gd name="T56" fmla="*/ 109 w 2080"/>
              <a:gd name="T57" fmla="*/ 806 h 2080"/>
              <a:gd name="T58" fmla="*/ 279 w 2080"/>
              <a:gd name="T59" fmla="*/ 617 h 2080"/>
              <a:gd name="T60" fmla="*/ 461 w 2080"/>
              <a:gd name="T61" fmla="*/ 448 h 2080"/>
              <a:gd name="T62" fmla="*/ 538 w 2080"/>
              <a:gd name="T63" fmla="*/ 323 h 2080"/>
              <a:gd name="T64" fmla="*/ 547 w 2080"/>
              <a:gd name="T65" fmla="*/ 216 h 2080"/>
              <a:gd name="T66" fmla="*/ 81 w 2080"/>
              <a:gd name="T67" fmla="*/ 992 h 2080"/>
              <a:gd name="T68" fmla="*/ 166 w 2080"/>
              <a:gd name="T69" fmla="*/ 1271 h 2080"/>
              <a:gd name="T70" fmla="*/ 320 w 2080"/>
              <a:gd name="T71" fmla="*/ 1640 h 2080"/>
              <a:gd name="T72" fmla="*/ 539 w 2080"/>
              <a:gd name="T73" fmla="*/ 1859 h 2080"/>
              <a:gd name="T74" fmla="*/ 637 w 2080"/>
              <a:gd name="T75" fmla="*/ 1571 h 2080"/>
              <a:gd name="T76" fmla="*/ 685 w 2080"/>
              <a:gd name="T77" fmla="*/ 1324 h 2080"/>
              <a:gd name="T78" fmla="*/ 373 w 2080"/>
              <a:gd name="T79" fmla="*/ 1113 h 2080"/>
              <a:gd name="T80" fmla="*/ 158 w 2080"/>
              <a:gd name="T81" fmla="*/ 1026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0" h="2080">
                <a:moveTo>
                  <a:pt x="1040" y="0"/>
                </a:moveTo>
                <a:cubicBezTo>
                  <a:pt x="1614" y="0"/>
                  <a:pt x="2080" y="466"/>
                  <a:pt x="2080" y="1040"/>
                </a:cubicBezTo>
                <a:cubicBezTo>
                  <a:pt x="2080" y="1614"/>
                  <a:pt x="1614" y="2080"/>
                  <a:pt x="1040" y="2080"/>
                </a:cubicBezTo>
                <a:cubicBezTo>
                  <a:pt x="466" y="2080"/>
                  <a:pt x="0" y="1614"/>
                  <a:pt x="0" y="1040"/>
                </a:cubicBezTo>
                <a:cubicBezTo>
                  <a:pt x="0" y="466"/>
                  <a:pt x="466" y="0"/>
                  <a:pt x="1040" y="0"/>
                </a:cubicBezTo>
                <a:close/>
                <a:moveTo>
                  <a:pt x="1104" y="690"/>
                </a:moveTo>
                <a:cubicBezTo>
                  <a:pt x="1096" y="705"/>
                  <a:pt x="1048" y="736"/>
                  <a:pt x="1024" y="770"/>
                </a:cubicBezTo>
                <a:cubicBezTo>
                  <a:pt x="1007" y="794"/>
                  <a:pt x="992" y="823"/>
                  <a:pt x="990" y="855"/>
                </a:cubicBezTo>
                <a:cubicBezTo>
                  <a:pt x="988" y="876"/>
                  <a:pt x="977" y="973"/>
                  <a:pt x="978" y="980"/>
                </a:cubicBezTo>
                <a:cubicBezTo>
                  <a:pt x="994" y="1056"/>
                  <a:pt x="1063" y="1129"/>
                  <a:pt x="1135" y="1158"/>
                </a:cubicBezTo>
                <a:cubicBezTo>
                  <a:pt x="1171" y="1172"/>
                  <a:pt x="1238" y="1138"/>
                  <a:pt x="1283" y="1123"/>
                </a:cubicBezTo>
                <a:cubicBezTo>
                  <a:pt x="1334" y="1106"/>
                  <a:pt x="1337" y="1125"/>
                  <a:pt x="1358" y="1163"/>
                </a:cubicBezTo>
                <a:cubicBezTo>
                  <a:pt x="1396" y="1228"/>
                  <a:pt x="1386" y="1168"/>
                  <a:pt x="1403" y="1260"/>
                </a:cubicBezTo>
                <a:cubicBezTo>
                  <a:pt x="1409" y="1293"/>
                  <a:pt x="1451" y="1351"/>
                  <a:pt x="1450" y="1388"/>
                </a:cubicBezTo>
                <a:cubicBezTo>
                  <a:pt x="1449" y="1444"/>
                  <a:pt x="1427" y="1454"/>
                  <a:pt x="1421" y="1503"/>
                </a:cubicBezTo>
                <a:cubicBezTo>
                  <a:pt x="1420" y="1509"/>
                  <a:pt x="1482" y="1708"/>
                  <a:pt x="1489" y="1717"/>
                </a:cubicBezTo>
                <a:cubicBezTo>
                  <a:pt x="1527" y="1764"/>
                  <a:pt x="1635" y="1650"/>
                  <a:pt x="1690" y="1568"/>
                </a:cubicBezTo>
                <a:cubicBezTo>
                  <a:pt x="1698" y="1555"/>
                  <a:pt x="1783" y="1406"/>
                  <a:pt x="1784" y="1402"/>
                </a:cubicBezTo>
                <a:cubicBezTo>
                  <a:pt x="1820" y="1296"/>
                  <a:pt x="1730" y="1323"/>
                  <a:pt x="1887" y="1122"/>
                </a:cubicBezTo>
                <a:cubicBezTo>
                  <a:pt x="1939" y="1056"/>
                  <a:pt x="1851" y="1017"/>
                  <a:pt x="1887" y="970"/>
                </a:cubicBezTo>
                <a:cubicBezTo>
                  <a:pt x="1892" y="962"/>
                  <a:pt x="1925" y="960"/>
                  <a:pt x="1940" y="935"/>
                </a:cubicBezTo>
                <a:cubicBezTo>
                  <a:pt x="1958" y="905"/>
                  <a:pt x="1959" y="853"/>
                  <a:pt x="1976" y="848"/>
                </a:cubicBezTo>
                <a:cubicBezTo>
                  <a:pt x="1977" y="848"/>
                  <a:pt x="1979" y="848"/>
                  <a:pt x="1981" y="848"/>
                </a:cubicBezTo>
                <a:cubicBezTo>
                  <a:pt x="1937" y="631"/>
                  <a:pt x="1819" y="440"/>
                  <a:pt x="1656" y="304"/>
                </a:cubicBezTo>
                <a:cubicBezTo>
                  <a:pt x="1632" y="296"/>
                  <a:pt x="1609" y="284"/>
                  <a:pt x="1582" y="267"/>
                </a:cubicBezTo>
                <a:cubicBezTo>
                  <a:pt x="1548" y="246"/>
                  <a:pt x="1515" y="221"/>
                  <a:pt x="1480" y="200"/>
                </a:cubicBezTo>
                <a:cubicBezTo>
                  <a:pt x="1454" y="185"/>
                  <a:pt x="1422" y="227"/>
                  <a:pt x="1398" y="238"/>
                </a:cubicBezTo>
                <a:cubicBezTo>
                  <a:pt x="1374" y="251"/>
                  <a:pt x="1326" y="256"/>
                  <a:pt x="1312" y="285"/>
                </a:cubicBezTo>
                <a:cubicBezTo>
                  <a:pt x="1295" y="319"/>
                  <a:pt x="1347" y="353"/>
                  <a:pt x="1315" y="374"/>
                </a:cubicBezTo>
                <a:cubicBezTo>
                  <a:pt x="1288" y="393"/>
                  <a:pt x="1278" y="412"/>
                  <a:pt x="1260" y="417"/>
                </a:cubicBezTo>
                <a:cubicBezTo>
                  <a:pt x="1216" y="430"/>
                  <a:pt x="1178" y="407"/>
                  <a:pt x="1132" y="444"/>
                </a:cubicBezTo>
                <a:cubicBezTo>
                  <a:pt x="1085" y="482"/>
                  <a:pt x="1086" y="570"/>
                  <a:pt x="1122" y="588"/>
                </a:cubicBezTo>
                <a:cubicBezTo>
                  <a:pt x="1160" y="606"/>
                  <a:pt x="1215" y="615"/>
                  <a:pt x="1239" y="579"/>
                </a:cubicBezTo>
                <a:cubicBezTo>
                  <a:pt x="1254" y="558"/>
                  <a:pt x="1289" y="514"/>
                  <a:pt x="1308" y="505"/>
                </a:cubicBezTo>
                <a:cubicBezTo>
                  <a:pt x="1347" y="487"/>
                  <a:pt x="1372" y="520"/>
                  <a:pt x="1397" y="534"/>
                </a:cubicBezTo>
                <a:cubicBezTo>
                  <a:pt x="1446" y="559"/>
                  <a:pt x="1487" y="572"/>
                  <a:pt x="1479" y="594"/>
                </a:cubicBezTo>
                <a:cubicBezTo>
                  <a:pt x="1463" y="634"/>
                  <a:pt x="1522" y="604"/>
                  <a:pt x="1516" y="582"/>
                </a:cubicBezTo>
                <a:cubicBezTo>
                  <a:pt x="1511" y="562"/>
                  <a:pt x="1470" y="556"/>
                  <a:pt x="1442" y="519"/>
                </a:cubicBezTo>
                <a:cubicBezTo>
                  <a:pt x="1433" y="507"/>
                  <a:pt x="1487" y="496"/>
                  <a:pt x="1505" y="522"/>
                </a:cubicBezTo>
                <a:cubicBezTo>
                  <a:pt x="1522" y="546"/>
                  <a:pt x="1545" y="592"/>
                  <a:pt x="1558" y="606"/>
                </a:cubicBezTo>
                <a:cubicBezTo>
                  <a:pt x="1574" y="624"/>
                  <a:pt x="1680" y="600"/>
                  <a:pt x="1726" y="649"/>
                </a:cubicBezTo>
                <a:cubicBezTo>
                  <a:pt x="1744" y="669"/>
                  <a:pt x="1734" y="712"/>
                  <a:pt x="1710" y="724"/>
                </a:cubicBezTo>
                <a:cubicBezTo>
                  <a:pt x="1669" y="744"/>
                  <a:pt x="1647" y="728"/>
                  <a:pt x="1600" y="720"/>
                </a:cubicBezTo>
                <a:cubicBezTo>
                  <a:pt x="1591" y="718"/>
                  <a:pt x="1529" y="722"/>
                  <a:pt x="1520" y="720"/>
                </a:cubicBezTo>
                <a:cubicBezTo>
                  <a:pt x="1444" y="707"/>
                  <a:pt x="1474" y="626"/>
                  <a:pt x="1400" y="600"/>
                </a:cubicBezTo>
                <a:cubicBezTo>
                  <a:pt x="1385" y="595"/>
                  <a:pt x="1317" y="596"/>
                  <a:pt x="1290" y="606"/>
                </a:cubicBezTo>
                <a:cubicBezTo>
                  <a:pt x="1171" y="648"/>
                  <a:pt x="1170" y="574"/>
                  <a:pt x="1104" y="690"/>
                </a:cubicBezTo>
                <a:close/>
                <a:moveTo>
                  <a:pt x="1135" y="85"/>
                </a:moveTo>
                <a:cubicBezTo>
                  <a:pt x="1104" y="82"/>
                  <a:pt x="1072" y="80"/>
                  <a:pt x="1040" y="80"/>
                </a:cubicBezTo>
                <a:cubicBezTo>
                  <a:pt x="896" y="80"/>
                  <a:pt x="760" y="112"/>
                  <a:pt x="638" y="168"/>
                </a:cubicBezTo>
                <a:cubicBezTo>
                  <a:pt x="684" y="158"/>
                  <a:pt x="733" y="154"/>
                  <a:pt x="744" y="169"/>
                </a:cubicBezTo>
                <a:cubicBezTo>
                  <a:pt x="758" y="188"/>
                  <a:pt x="687" y="310"/>
                  <a:pt x="736" y="298"/>
                </a:cubicBezTo>
                <a:cubicBezTo>
                  <a:pt x="766" y="292"/>
                  <a:pt x="812" y="245"/>
                  <a:pt x="865" y="222"/>
                </a:cubicBezTo>
                <a:cubicBezTo>
                  <a:pt x="917" y="200"/>
                  <a:pt x="964" y="212"/>
                  <a:pt x="1015" y="193"/>
                </a:cubicBezTo>
                <a:cubicBezTo>
                  <a:pt x="1085" y="168"/>
                  <a:pt x="1098" y="126"/>
                  <a:pt x="1119" y="114"/>
                </a:cubicBezTo>
                <a:cubicBezTo>
                  <a:pt x="1133" y="105"/>
                  <a:pt x="1137" y="95"/>
                  <a:pt x="1135" y="85"/>
                </a:cubicBezTo>
                <a:close/>
                <a:moveTo>
                  <a:pt x="547" y="216"/>
                </a:moveTo>
                <a:cubicBezTo>
                  <a:pt x="332" y="345"/>
                  <a:pt x="171" y="556"/>
                  <a:pt x="109" y="806"/>
                </a:cubicBezTo>
                <a:cubicBezTo>
                  <a:pt x="122" y="790"/>
                  <a:pt x="168" y="762"/>
                  <a:pt x="210" y="733"/>
                </a:cubicBezTo>
                <a:cubicBezTo>
                  <a:pt x="244" y="708"/>
                  <a:pt x="262" y="631"/>
                  <a:pt x="279" y="617"/>
                </a:cubicBezTo>
                <a:cubicBezTo>
                  <a:pt x="325" y="581"/>
                  <a:pt x="365" y="534"/>
                  <a:pt x="426" y="526"/>
                </a:cubicBezTo>
                <a:cubicBezTo>
                  <a:pt x="444" y="523"/>
                  <a:pt x="434" y="462"/>
                  <a:pt x="461" y="448"/>
                </a:cubicBezTo>
                <a:cubicBezTo>
                  <a:pt x="506" y="424"/>
                  <a:pt x="508" y="509"/>
                  <a:pt x="561" y="453"/>
                </a:cubicBezTo>
                <a:cubicBezTo>
                  <a:pt x="585" y="427"/>
                  <a:pt x="533" y="349"/>
                  <a:pt x="538" y="323"/>
                </a:cubicBezTo>
                <a:cubicBezTo>
                  <a:pt x="550" y="268"/>
                  <a:pt x="607" y="269"/>
                  <a:pt x="605" y="251"/>
                </a:cubicBezTo>
                <a:cubicBezTo>
                  <a:pt x="605" y="249"/>
                  <a:pt x="558" y="233"/>
                  <a:pt x="547" y="216"/>
                </a:cubicBezTo>
                <a:close/>
                <a:moveTo>
                  <a:pt x="94" y="879"/>
                </a:moveTo>
                <a:cubicBezTo>
                  <a:pt x="87" y="916"/>
                  <a:pt x="83" y="954"/>
                  <a:pt x="81" y="992"/>
                </a:cubicBezTo>
                <a:cubicBezTo>
                  <a:pt x="120" y="1042"/>
                  <a:pt x="158" y="1108"/>
                  <a:pt x="157" y="1122"/>
                </a:cubicBezTo>
                <a:cubicBezTo>
                  <a:pt x="152" y="1167"/>
                  <a:pt x="158" y="1217"/>
                  <a:pt x="166" y="1271"/>
                </a:cubicBezTo>
                <a:cubicBezTo>
                  <a:pt x="176" y="1330"/>
                  <a:pt x="230" y="1405"/>
                  <a:pt x="281" y="1462"/>
                </a:cubicBezTo>
                <a:cubicBezTo>
                  <a:pt x="306" y="1490"/>
                  <a:pt x="299" y="1590"/>
                  <a:pt x="320" y="1640"/>
                </a:cubicBezTo>
                <a:cubicBezTo>
                  <a:pt x="333" y="1672"/>
                  <a:pt x="371" y="1720"/>
                  <a:pt x="414" y="1768"/>
                </a:cubicBezTo>
                <a:cubicBezTo>
                  <a:pt x="453" y="1801"/>
                  <a:pt x="495" y="1832"/>
                  <a:pt x="539" y="1859"/>
                </a:cubicBezTo>
                <a:cubicBezTo>
                  <a:pt x="500" y="1760"/>
                  <a:pt x="557" y="1754"/>
                  <a:pt x="552" y="1688"/>
                </a:cubicBezTo>
                <a:cubicBezTo>
                  <a:pt x="547" y="1629"/>
                  <a:pt x="579" y="1595"/>
                  <a:pt x="637" y="1571"/>
                </a:cubicBezTo>
                <a:cubicBezTo>
                  <a:pt x="673" y="1556"/>
                  <a:pt x="644" y="1490"/>
                  <a:pt x="654" y="1451"/>
                </a:cubicBezTo>
                <a:cubicBezTo>
                  <a:pt x="667" y="1401"/>
                  <a:pt x="710" y="1372"/>
                  <a:pt x="685" y="1324"/>
                </a:cubicBezTo>
                <a:cubicBezTo>
                  <a:pt x="674" y="1302"/>
                  <a:pt x="545" y="1263"/>
                  <a:pt x="498" y="1235"/>
                </a:cubicBezTo>
                <a:cubicBezTo>
                  <a:pt x="438" y="1199"/>
                  <a:pt x="517" y="1189"/>
                  <a:pt x="373" y="1113"/>
                </a:cubicBezTo>
                <a:cubicBezTo>
                  <a:pt x="338" y="1094"/>
                  <a:pt x="313" y="1044"/>
                  <a:pt x="254" y="1026"/>
                </a:cubicBezTo>
                <a:cubicBezTo>
                  <a:pt x="217" y="1015"/>
                  <a:pt x="190" y="1055"/>
                  <a:pt x="158" y="1026"/>
                </a:cubicBezTo>
                <a:cubicBezTo>
                  <a:pt x="143" y="1013"/>
                  <a:pt x="98" y="947"/>
                  <a:pt x="94" y="879"/>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 name="TextBox 10">
            <a:extLst>
              <a:ext uri="{FF2B5EF4-FFF2-40B4-BE49-F238E27FC236}">
                <a16:creationId xmlns:a16="http://schemas.microsoft.com/office/drawing/2014/main" id="{3AD194E9-1F37-4FAA-9C2C-7F517C128741}"/>
              </a:ext>
            </a:extLst>
          </p:cNvPr>
          <p:cNvSpPr txBox="1"/>
          <p:nvPr/>
        </p:nvSpPr>
        <p:spPr>
          <a:xfrm>
            <a:off x="699103" y="3120185"/>
            <a:ext cx="4417698" cy="1153573"/>
          </a:xfrm>
          <a:prstGeom prst="rect">
            <a:avLst/>
          </a:prstGeom>
          <a:noFill/>
        </p:spPr>
        <p:txBody>
          <a:bodyPr wrap="square" lIns="0" tIns="0" rIns="0" bIns="0" rtlCol="0">
            <a:noAutofit/>
          </a:bodyPr>
          <a:lstStyle/>
          <a:p>
            <a:pPr marL="285750" indent="-285750">
              <a:lnSpc>
                <a:spcPct val="125000"/>
              </a:lnSpc>
              <a:buClr>
                <a:schemeClr val="tx2"/>
              </a:buClr>
              <a:buFont typeface="Arial" panose="020B0604020202020204" pitchFamily="34" charset="0"/>
              <a:buChar char="•"/>
            </a:pPr>
            <a:r>
              <a:rPr lang="hu-HU" sz="1400" dirty="0"/>
              <a:t>Hogy a </a:t>
            </a:r>
            <a:r>
              <a:rPr lang="hu-HU" sz="1400" dirty="0" err="1"/>
              <a:t>programmatic</a:t>
            </a:r>
            <a:r>
              <a:rPr lang="hu-HU" sz="1400" dirty="0"/>
              <a:t> a televízió esetében mit jelent, leginkább csak stratégiai-szinten fogalmazták meg a megkérdezettek. Ennek oka, hogy még nemzetközi szinten sincsen erre igazán jó és általános megoldás.</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2" name="TextBox 11">
            <a:extLst>
              <a:ext uri="{FF2B5EF4-FFF2-40B4-BE49-F238E27FC236}">
                <a16:creationId xmlns:a16="http://schemas.microsoft.com/office/drawing/2014/main" id="{057CC619-A888-4673-8D61-B9590B23F80F}"/>
              </a:ext>
            </a:extLst>
          </p:cNvPr>
          <p:cNvSpPr txBox="1"/>
          <p:nvPr/>
        </p:nvSpPr>
        <p:spPr>
          <a:xfrm>
            <a:off x="699103" y="4313378"/>
            <a:ext cx="4417698" cy="1153573"/>
          </a:xfrm>
          <a:prstGeom prst="rect">
            <a:avLst/>
          </a:prstGeom>
          <a:noFill/>
        </p:spPr>
        <p:txBody>
          <a:bodyPr wrap="square" lIns="0" tIns="0" rIns="0" bIns="0" rtlCol="0">
            <a:noAutofit/>
          </a:bodyPr>
          <a:lstStyle/>
          <a:p>
            <a:pPr marL="285750" indent="-285750">
              <a:lnSpc>
                <a:spcPct val="125000"/>
              </a:lnSpc>
              <a:buClr>
                <a:schemeClr val="tx2"/>
              </a:buClr>
              <a:buFont typeface="Arial" panose="020B0604020202020204" pitchFamily="34" charset="0"/>
              <a:buChar char="•"/>
            </a:pPr>
            <a:r>
              <a:rPr lang="hu-HU" sz="1400" dirty="0"/>
              <a:t>Abban nagyjából mindenki egyetért, hogy ebben az új rendszerben az IPTV szolgáltatóknak lehet legnagyobb szerepe, akik rendelkezhetnek megfelelő információkkal a fogyasztóikról.</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grpSp>
        <p:nvGrpSpPr>
          <p:cNvPr id="13" name="Group 49">
            <a:extLst>
              <a:ext uri="{FF2B5EF4-FFF2-40B4-BE49-F238E27FC236}">
                <a16:creationId xmlns:a16="http://schemas.microsoft.com/office/drawing/2014/main" id="{104C5069-D475-4FEC-A5BB-CB0D8DA38810}"/>
              </a:ext>
            </a:extLst>
          </p:cNvPr>
          <p:cNvGrpSpPr>
            <a:grpSpLocks noChangeAspect="1"/>
          </p:cNvGrpSpPr>
          <p:nvPr>
            <p:custDataLst>
              <p:tags r:id="rId5"/>
            </p:custDataLst>
          </p:nvPr>
        </p:nvGrpSpPr>
        <p:grpSpPr bwMode="auto">
          <a:xfrm>
            <a:off x="5599461" y="4462534"/>
            <a:ext cx="812652" cy="779826"/>
            <a:chOff x="693" y="52"/>
            <a:chExt cx="4382" cy="4205"/>
          </a:xfrm>
          <a:solidFill>
            <a:schemeClr val="tx1"/>
          </a:solidFill>
        </p:grpSpPr>
        <p:sp>
          <p:nvSpPr>
            <p:cNvPr id="14" name="Freeform 50">
              <a:extLst>
                <a:ext uri="{FF2B5EF4-FFF2-40B4-BE49-F238E27FC236}">
                  <a16:creationId xmlns:a16="http://schemas.microsoft.com/office/drawing/2014/main" id="{A9D46679-549A-455F-9A88-17761C2F1AE5}"/>
                </a:ext>
              </a:extLst>
            </p:cNvPr>
            <p:cNvSpPr>
              <a:spLocks noEditPoints="1"/>
            </p:cNvSpPr>
            <p:nvPr/>
          </p:nvSpPr>
          <p:spPr bwMode="auto">
            <a:xfrm>
              <a:off x="693" y="640"/>
              <a:ext cx="3912" cy="3617"/>
            </a:xfrm>
            <a:custGeom>
              <a:avLst/>
              <a:gdLst>
                <a:gd name="T0" fmla="*/ 0 w 3912"/>
                <a:gd name="T1" fmla="*/ 1944 h 3617"/>
                <a:gd name="T2" fmla="*/ 132 w 3912"/>
                <a:gd name="T3" fmla="*/ 2079 h 3617"/>
                <a:gd name="T4" fmla="*/ 444 w 3912"/>
                <a:gd name="T5" fmla="*/ 1767 h 3617"/>
                <a:gd name="T6" fmla="*/ 444 w 3912"/>
                <a:gd name="T7" fmla="*/ 3617 h 3617"/>
                <a:gd name="T8" fmla="*/ 2145 w 3912"/>
                <a:gd name="T9" fmla="*/ 3617 h 3617"/>
                <a:gd name="T10" fmla="*/ 2145 w 3912"/>
                <a:gd name="T11" fmla="*/ 1916 h 3617"/>
                <a:gd name="T12" fmla="*/ 3090 w 3912"/>
                <a:gd name="T13" fmla="*/ 1916 h 3617"/>
                <a:gd name="T14" fmla="*/ 3090 w 3912"/>
                <a:gd name="T15" fmla="*/ 3617 h 3617"/>
                <a:gd name="T16" fmla="*/ 3468 w 3912"/>
                <a:gd name="T17" fmla="*/ 3617 h 3617"/>
                <a:gd name="T18" fmla="*/ 3468 w 3912"/>
                <a:gd name="T19" fmla="*/ 1767 h 3617"/>
                <a:gd name="T20" fmla="*/ 3780 w 3912"/>
                <a:gd name="T21" fmla="*/ 2079 h 3617"/>
                <a:gd name="T22" fmla="*/ 3912 w 3912"/>
                <a:gd name="T23" fmla="*/ 1944 h 3617"/>
                <a:gd name="T24" fmla="*/ 1956 w 3912"/>
                <a:gd name="T25" fmla="*/ 0 h 3617"/>
                <a:gd name="T26" fmla="*/ 0 w 3912"/>
                <a:gd name="T27" fmla="*/ 1944 h 3617"/>
                <a:gd name="T28" fmla="*/ 1956 w 3912"/>
                <a:gd name="T29" fmla="*/ 2861 h 3617"/>
                <a:gd name="T30" fmla="*/ 822 w 3912"/>
                <a:gd name="T31" fmla="*/ 2861 h 3617"/>
                <a:gd name="T32" fmla="*/ 822 w 3912"/>
                <a:gd name="T33" fmla="*/ 1916 h 3617"/>
                <a:gd name="T34" fmla="*/ 1956 w 3912"/>
                <a:gd name="T35" fmla="*/ 1916 h 3617"/>
                <a:gd name="T36" fmla="*/ 1956 w 3912"/>
                <a:gd name="T37" fmla="*/ 2861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12" h="3617">
                  <a:moveTo>
                    <a:pt x="0" y="1944"/>
                  </a:moveTo>
                  <a:lnTo>
                    <a:pt x="132" y="2079"/>
                  </a:lnTo>
                  <a:lnTo>
                    <a:pt x="444" y="1767"/>
                  </a:lnTo>
                  <a:lnTo>
                    <a:pt x="444" y="3617"/>
                  </a:lnTo>
                  <a:lnTo>
                    <a:pt x="2145" y="3617"/>
                  </a:lnTo>
                  <a:lnTo>
                    <a:pt x="2145" y="1916"/>
                  </a:lnTo>
                  <a:lnTo>
                    <a:pt x="3090" y="1916"/>
                  </a:lnTo>
                  <a:lnTo>
                    <a:pt x="3090" y="3617"/>
                  </a:lnTo>
                  <a:lnTo>
                    <a:pt x="3468" y="3617"/>
                  </a:lnTo>
                  <a:lnTo>
                    <a:pt x="3468" y="1767"/>
                  </a:lnTo>
                  <a:lnTo>
                    <a:pt x="3780" y="2079"/>
                  </a:lnTo>
                  <a:lnTo>
                    <a:pt x="3912" y="1944"/>
                  </a:lnTo>
                  <a:lnTo>
                    <a:pt x="1956" y="0"/>
                  </a:lnTo>
                  <a:lnTo>
                    <a:pt x="0" y="1944"/>
                  </a:lnTo>
                  <a:close/>
                  <a:moveTo>
                    <a:pt x="1956" y="2861"/>
                  </a:moveTo>
                  <a:lnTo>
                    <a:pt x="822" y="2861"/>
                  </a:lnTo>
                  <a:lnTo>
                    <a:pt x="822" y="1916"/>
                  </a:lnTo>
                  <a:lnTo>
                    <a:pt x="1956" y="1916"/>
                  </a:lnTo>
                  <a:lnTo>
                    <a:pt x="1956" y="2861"/>
                  </a:ln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US" sz="2400"/>
            </a:p>
          </p:txBody>
        </p:sp>
        <p:sp>
          <p:nvSpPr>
            <p:cNvPr id="16" name="Rectangle 51">
              <a:extLst>
                <a:ext uri="{FF2B5EF4-FFF2-40B4-BE49-F238E27FC236}">
                  <a16:creationId xmlns:a16="http://schemas.microsoft.com/office/drawing/2014/main" id="{2C546C46-C352-490B-BA9E-578840C32067}"/>
                </a:ext>
              </a:extLst>
            </p:cNvPr>
            <p:cNvSpPr>
              <a:spLocks noChangeArrowheads="1"/>
            </p:cNvSpPr>
            <p:nvPr/>
          </p:nvSpPr>
          <p:spPr bwMode="auto">
            <a:xfrm>
              <a:off x="3027" y="2745"/>
              <a:ext cx="567" cy="1512"/>
            </a:xfrm>
            <a:prstGeom prst="rect">
              <a:avLst/>
            </a:pr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US" sz="2400"/>
            </a:p>
          </p:txBody>
        </p:sp>
        <p:sp>
          <p:nvSpPr>
            <p:cNvPr id="17" name="Rectangle 52">
              <a:extLst>
                <a:ext uri="{FF2B5EF4-FFF2-40B4-BE49-F238E27FC236}">
                  <a16:creationId xmlns:a16="http://schemas.microsoft.com/office/drawing/2014/main" id="{3D6874BE-6D5B-44C1-9A7F-981806EFA2ED}"/>
                </a:ext>
              </a:extLst>
            </p:cNvPr>
            <p:cNvSpPr>
              <a:spLocks noChangeArrowheads="1"/>
            </p:cNvSpPr>
            <p:nvPr/>
          </p:nvSpPr>
          <p:spPr bwMode="auto">
            <a:xfrm>
              <a:off x="1704" y="2745"/>
              <a:ext cx="756" cy="567"/>
            </a:xfrm>
            <a:prstGeom prst="rect">
              <a:avLst/>
            </a:pr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US" sz="2400"/>
            </a:p>
          </p:txBody>
        </p:sp>
        <p:sp>
          <p:nvSpPr>
            <p:cNvPr id="18" name="Freeform 53">
              <a:extLst>
                <a:ext uri="{FF2B5EF4-FFF2-40B4-BE49-F238E27FC236}">
                  <a16:creationId xmlns:a16="http://schemas.microsoft.com/office/drawing/2014/main" id="{FDD6A9D3-D490-48B5-B199-01945F3861AD}"/>
                </a:ext>
              </a:extLst>
            </p:cNvPr>
            <p:cNvSpPr>
              <a:spLocks/>
            </p:cNvSpPr>
            <p:nvPr/>
          </p:nvSpPr>
          <p:spPr bwMode="auto">
            <a:xfrm>
              <a:off x="3667" y="825"/>
              <a:ext cx="636" cy="635"/>
            </a:xfrm>
            <a:custGeom>
              <a:avLst/>
              <a:gdLst>
                <a:gd name="T0" fmla="*/ 263 w 269"/>
                <a:gd name="T1" fmla="*/ 269 h 269"/>
                <a:gd name="T2" fmla="*/ 192 w 269"/>
                <a:gd name="T3" fmla="*/ 76 h 269"/>
                <a:gd name="T4" fmla="*/ 0 w 269"/>
                <a:gd name="T5" fmla="*/ 5 h 269"/>
                <a:gd name="T6" fmla="*/ 6 w 269"/>
                <a:gd name="T7" fmla="*/ 75 h 269"/>
                <a:gd name="T8" fmla="*/ 143 w 269"/>
                <a:gd name="T9" fmla="*/ 126 h 269"/>
                <a:gd name="T10" fmla="*/ 193 w 269"/>
                <a:gd name="T11" fmla="*/ 263 h 269"/>
                <a:gd name="T12" fmla="*/ 263 w 269"/>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69" h="269">
                  <a:moveTo>
                    <a:pt x="263" y="269"/>
                  </a:moveTo>
                  <a:cubicBezTo>
                    <a:pt x="269" y="197"/>
                    <a:pt x="243" y="127"/>
                    <a:pt x="192" y="76"/>
                  </a:cubicBezTo>
                  <a:cubicBezTo>
                    <a:pt x="142" y="25"/>
                    <a:pt x="72" y="0"/>
                    <a:pt x="0" y="5"/>
                  </a:cubicBezTo>
                  <a:cubicBezTo>
                    <a:pt x="6" y="75"/>
                    <a:pt x="6" y="75"/>
                    <a:pt x="6" y="75"/>
                  </a:cubicBezTo>
                  <a:cubicBezTo>
                    <a:pt x="57" y="71"/>
                    <a:pt x="107" y="89"/>
                    <a:pt x="143" y="126"/>
                  </a:cubicBezTo>
                  <a:cubicBezTo>
                    <a:pt x="179" y="162"/>
                    <a:pt x="198" y="212"/>
                    <a:pt x="193" y="263"/>
                  </a:cubicBezTo>
                  <a:lnTo>
                    <a:pt x="263" y="269"/>
                  </a:ln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US" sz="2400"/>
            </a:p>
          </p:txBody>
        </p:sp>
        <p:sp>
          <p:nvSpPr>
            <p:cNvPr id="19" name="Freeform 54">
              <a:extLst>
                <a:ext uri="{FF2B5EF4-FFF2-40B4-BE49-F238E27FC236}">
                  <a16:creationId xmlns:a16="http://schemas.microsoft.com/office/drawing/2014/main" id="{F57D4ECD-1031-4F83-B414-5D5511AEDE61}"/>
                </a:ext>
              </a:extLst>
            </p:cNvPr>
            <p:cNvSpPr>
              <a:spLocks/>
            </p:cNvSpPr>
            <p:nvPr/>
          </p:nvSpPr>
          <p:spPr bwMode="auto">
            <a:xfrm>
              <a:off x="3672" y="437"/>
              <a:ext cx="1016" cy="1021"/>
            </a:xfrm>
            <a:custGeom>
              <a:avLst/>
              <a:gdLst>
                <a:gd name="T0" fmla="*/ 0 w 430"/>
                <a:gd name="T1" fmla="*/ 5 h 432"/>
                <a:gd name="T2" fmla="*/ 2 w 430"/>
                <a:gd name="T3" fmla="*/ 75 h 432"/>
                <a:gd name="T4" fmla="*/ 257 w 430"/>
                <a:gd name="T5" fmla="*/ 174 h 432"/>
                <a:gd name="T6" fmla="*/ 355 w 430"/>
                <a:gd name="T7" fmla="*/ 428 h 432"/>
                <a:gd name="T8" fmla="*/ 425 w 430"/>
                <a:gd name="T9" fmla="*/ 432 h 432"/>
                <a:gd name="T10" fmla="*/ 306 w 430"/>
                <a:gd name="T11" fmla="*/ 124 h 432"/>
                <a:gd name="T12" fmla="*/ 0 w 430"/>
                <a:gd name="T13" fmla="*/ 5 h 432"/>
              </a:gdLst>
              <a:ahLst/>
              <a:cxnLst>
                <a:cxn ang="0">
                  <a:pos x="T0" y="T1"/>
                </a:cxn>
                <a:cxn ang="0">
                  <a:pos x="T2" y="T3"/>
                </a:cxn>
                <a:cxn ang="0">
                  <a:pos x="T4" y="T5"/>
                </a:cxn>
                <a:cxn ang="0">
                  <a:pos x="T6" y="T7"/>
                </a:cxn>
                <a:cxn ang="0">
                  <a:pos x="T8" y="T9"/>
                </a:cxn>
                <a:cxn ang="0">
                  <a:pos x="T10" y="T11"/>
                </a:cxn>
                <a:cxn ang="0">
                  <a:pos x="T12" y="T13"/>
                </a:cxn>
              </a:cxnLst>
              <a:rect l="0" t="0" r="r" b="b"/>
              <a:pathLst>
                <a:path w="430" h="432">
                  <a:moveTo>
                    <a:pt x="0" y="5"/>
                  </a:moveTo>
                  <a:cubicBezTo>
                    <a:pt x="2" y="75"/>
                    <a:pt x="2" y="75"/>
                    <a:pt x="2" y="75"/>
                  </a:cubicBezTo>
                  <a:cubicBezTo>
                    <a:pt x="97" y="71"/>
                    <a:pt x="189" y="107"/>
                    <a:pt x="257" y="174"/>
                  </a:cubicBezTo>
                  <a:cubicBezTo>
                    <a:pt x="324" y="241"/>
                    <a:pt x="360" y="333"/>
                    <a:pt x="355" y="428"/>
                  </a:cubicBezTo>
                  <a:cubicBezTo>
                    <a:pt x="425" y="432"/>
                    <a:pt x="425" y="432"/>
                    <a:pt x="425" y="432"/>
                  </a:cubicBezTo>
                  <a:cubicBezTo>
                    <a:pt x="430" y="317"/>
                    <a:pt x="387" y="206"/>
                    <a:pt x="306" y="124"/>
                  </a:cubicBezTo>
                  <a:cubicBezTo>
                    <a:pt x="225" y="43"/>
                    <a:pt x="114" y="0"/>
                    <a:pt x="0" y="5"/>
                  </a:cubicBez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US" sz="2400"/>
            </a:p>
          </p:txBody>
        </p:sp>
        <p:sp>
          <p:nvSpPr>
            <p:cNvPr id="20" name="Freeform 55">
              <a:extLst>
                <a:ext uri="{FF2B5EF4-FFF2-40B4-BE49-F238E27FC236}">
                  <a16:creationId xmlns:a16="http://schemas.microsoft.com/office/drawing/2014/main" id="{DD32FAC6-6FEF-4434-B0AA-200043069DA1}"/>
                </a:ext>
              </a:extLst>
            </p:cNvPr>
            <p:cNvSpPr>
              <a:spLocks/>
            </p:cNvSpPr>
            <p:nvPr/>
          </p:nvSpPr>
          <p:spPr bwMode="auto">
            <a:xfrm>
              <a:off x="3672" y="52"/>
              <a:ext cx="1403" cy="1403"/>
            </a:xfrm>
            <a:custGeom>
              <a:avLst/>
              <a:gdLst>
                <a:gd name="T0" fmla="*/ 422 w 594"/>
                <a:gd name="T1" fmla="*/ 172 h 594"/>
                <a:gd name="T2" fmla="*/ 0 w 594"/>
                <a:gd name="T3" fmla="*/ 5 h 594"/>
                <a:gd name="T4" fmla="*/ 2 w 594"/>
                <a:gd name="T5" fmla="*/ 75 h 594"/>
                <a:gd name="T6" fmla="*/ 372 w 594"/>
                <a:gd name="T7" fmla="*/ 221 h 594"/>
                <a:gd name="T8" fmla="*/ 519 w 594"/>
                <a:gd name="T9" fmla="*/ 592 h 594"/>
                <a:gd name="T10" fmla="*/ 589 w 594"/>
                <a:gd name="T11" fmla="*/ 594 h 594"/>
                <a:gd name="T12" fmla="*/ 422 w 594"/>
                <a:gd name="T13" fmla="*/ 172 h 594"/>
              </a:gdLst>
              <a:ahLst/>
              <a:cxnLst>
                <a:cxn ang="0">
                  <a:pos x="T0" y="T1"/>
                </a:cxn>
                <a:cxn ang="0">
                  <a:pos x="T2" y="T3"/>
                </a:cxn>
                <a:cxn ang="0">
                  <a:pos x="T4" y="T5"/>
                </a:cxn>
                <a:cxn ang="0">
                  <a:pos x="T6" y="T7"/>
                </a:cxn>
                <a:cxn ang="0">
                  <a:pos x="T8" y="T9"/>
                </a:cxn>
                <a:cxn ang="0">
                  <a:pos x="T10" y="T11"/>
                </a:cxn>
                <a:cxn ang="0">
                  <a:pos x="T12" y="T13"/>
                </a:cxn>
              </a:cxnLst>
              <a:rect l="0" t="0" r="r" b="b"/>
              <a:pathLst>
                <a:path w="594" h="594">
                  <a:moveTo>
                    <a:pt x="422" y="172"/>
                  </a:moveTo>
                  <a:cubicBezTo>
                    <a:pt x="310" y="60"/>
                    <a:pt x="158" y="0"/>
                    <a:pt x="0" y="5"/>
                  </a:cubicBezTo>
                  <a:cubicBezTo>
                    <a:pt x="2" y="75"/>
                    <a:pt x="2" y="75"/>
                    <a:pt x="2" y="75"/>
                  </a:cubicBezTo>
                  <a:cubicBezTo>
                    <a:pt x="141" y="70"/>
                    <a:pt x="274" y="123"/>
                    <a:pt x="372" y="221"/>
                  </a:cubicBezTo>
                  <a:cubicBezTo>
                    <a:pt x="471" y="320"/>
                    <a:pt x="523" y="453"/>
                    <a:pt x="519" y="592"/>
                  </a:cubicBezTo>
                  <a:cubicBezTo>
                    <a:pt x="589" y="594"/>
                    <a:pt x="589" y="594"/>
                    <a:pt x="589" y="594"/>
                  </a:cubicBezTo>
                  <a:cubicBezTo>
                    <a:pt x="594" y="436"/>
                    <a:pt x="533" y="284"/>
                    <a:pt x="422" y="172"/>
                  </a:cubicBez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US" sz="2400"/>
            </a:p>
          </p:txBody>
        </p:sp>
      </p:grpSp>
      <p:sp>
        <p:nvSpPr>
          <p:cNvPr id="21" name="TextBox 20">
            <a:extLst>
              <a:ext uri="{FF2B5EF4-FFF2-40B4-BE49-F238E27FC236}">
                <a16:creationId xmlns:a16="http://schemas.microsoft.com/office/drawing/2014/main" id="{91752094-023D-4554-AB59-7D5A716D7535}"/>
              </a:ext>
            </a:extLst>
          </p:cNvPr>
          <p:cNvSpPr txBox="1"/>
          <p:nvPr/>
        </p:nvSpPr>
        <p:spPr>
          <a:xfrm>
            <a:off x="699103" y="5487979"/>
            <a:ext cx="4417698" cy="1153573"/>
          </a:xfrm>
          <a:prstGeom prst="rect">
            <a:avLst/>
          </a:prstGeom>
          <a:noFill/>
        </p:spPr>
        <p:txBody>
          <a:bodyPr wrap="square" lIns="0" tIns="0" rIns="0" bIns="0" rtlCol="0">
            <a:noAutofit/>
          </a:bodyPr>
          <a:lstStyle/>
          <a:p>
            <a:pPr marL="285750" indent="-285750">
              <a:lnSpc>
                <a:spcPct val="125000"/>
              </a:lnSpc>
              <a:buClr>
                <a:schemeClr val="tx2"/>
              </a:buClr>
              <a:buFont typeface="Arial" panose="020B0604020202020204" pitchFamily="34" charset="0"/>
              <a:buChar char="•"/>
            </a:pPr>
            <a:r>
              <a:rPr lang="hu-HU" sz="1400" dirty="0"/>
              <a:t>Az első lépést pedig a televíziók VOD tartalmainak környezetében elhelyezett </a:t>
            </a:r>
            <a:r>
              <a:rPr lang="hu-HU" sz="1400" dirty="0" err="1"/>
              <a:t>reklámszpotokkal</a:t>
            </a:r>
            <a:r>
              <a:rPr lang="hu-HU" sz="1400" dirty="0"/>
              <a:t> lehetne megtenni a piaci vélemények alapján.</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22" name="Freeform 11">
            <a:extLst>
              <a:ext uri="{FF2B5EF4-FFF2-40B4-BE49-F238E27FC236}">
                <a16:creationId xmlns:a16="http://schemas.microsoft.com/office/drawing/2014/main" id="{DA1E62EA-E848-498A-9623-FA68D069CAD9}"/>
              </a:ext>
            </a:extLst>
          </p:cNvPr>
          <p:cNvSpPr>
            <a:spLocks noChangeAspect="1" noEditPoints="1"/>
          </p:cNvSpPr>
          <p:nvPr>
            <p:custDataLst>
              <p:tags r:id="rId6"/>
            </p:custDataLst>
          </p:nvPr>
        </p:nvSpPr>
        <p:spPr bwMode="auto">
          <a:xfrm>
            <a:off x="5599461" y="5581148"/>
            <a:ext cx="727939" cy="848227"/>
          </a:xfrm>
          <a:custGeom>
            <a:avLst/>
            <a:gdLst>
              <a:gd name="T0" fmla="*/ 68 w 1693"/>
              <a:gd name="T1" fmla="*/ 1211 h 1973"/>
              <a:gd name="T2" fmla="*/ 8 w 1693"/>
              <a:gd name="T3" fmla="*/ 900 h 1973"/>
              <a:gd name="T4" fmla="*/ 108 w 1693"/>
              <a:gd name="T5" fmla="*/ 558 h 1973"/>
              <a:gd name="T6" fmla="*/ 340 w 1693"/>
              <a:gd name="T7" fmla="*/ 409 h 1973"/>
              <a:gd name="T8" fmla="*/ 680 w 1693"/>
              <a:gd name="T9" fmla="*/ 705 h 1973"/>
              <a:gd name="T10" fmla="*/ 694 w 1693"/>
              <a:gd name="T11" fmla="*/ 1022 h 1973"/>
              <a:gd name="T12" fmla="*/ 704 w 1693"/>
              <a:gd name="T13" fmla="*/ 1334 h 1973"/>
              <a:gd name="T14" fmla="*/ 711 w 1693"/>
              <a:gd name="T15" fmla="*/ 1369 h 1973"/>
              <a:gd name="T16" fmla="*/ 204 w 1693"/>
              <a:gd name="T17" fmla="*/ 1528 h 1973"/>
              <a:gd name="T18" fmla="*/ 188 w 1693"/>
              <a:gd name="T19" fmla="*/ 1496 h 1973"/>
              <a:gd name="T20" fmla="*/ 68 w 1693"/>
              <a:gd name="T21" fmla="*/ 1211 h 1973"/>
              <a:gd name="T22" fmla="*/ 709 w 1693"/>
              <a:gd name="T23" fmla="*/ 1480 h 1973"/>
              <a:gd name="T24" fmla="*/ 738 w 1693"/>
              <a:gd name="T25" fmla="*/ 1558 h 1973"/>
              <a:gd name="T26" fmla="*/ 610 w 1693"/>
              <a:gd name="T27" fmla="*/ 1929 h 1973"/>
              <a:gd name="T28" fmla="*/ 557 w 1693"/>
              <a:gd name="T29" fmla="*/ 1945 h 1973"/>
              <a:gd name="T30" fmla="*/ 247 w 1693"/>
              <a:gd name="T31" fmla="*/ 1712 h 1973"/>
              <a:gd name="T32" fmla="*/ 230 w 1693"/>
              <a:gd name="T33" fmla="*/ 1636 h 1973"/>
              <a:gd name="T34" fmla="*/ 709 w 1693"/>
              <a:gd name="T35" fmla="*/ 1480 h 1973"/>
              <a:gd name="T36" fmla="*/ 1685 w 1693"/>
              <a:gd name="T37" fmla="*/ 501 h 1973"/>
              <a:gd name="T38" fmla="*/ 1625 w 1693"/>
              <a:gd name="T39" fmla="*/ 813 h 1973"/>
              <a:gd name="T40" fmla="*/ 1504 w 1693"/>
              <a:gd name="T41" fmla="*/ 1098 h 1973"/>
              <a:gd name="T42" fmla="*/ 1489 w 1693"/>
              <a:gd name="T43" fmla="*/ 1129 h 1973"/>
              <a:gd name="T44" fmla="*/ 982 w 1693"/>
              <a:gd name="T45" fmla="*/ 970 h 1973"/>
              <a:gd name="T46" fmla="*/ 989 w 1693"/>
              <a:gd name="T47" fmla="*/ 935 h 1973"/>
              <a:gd name="T48" fmla="*/ 999 w 1693"/>
              <a:gd name="T49" fmla="*/ 624 h 1973"/>
              <a:gd name="T50" fmla="*/ 1013 w 1693"/>
              <a:gd name="T51" fmla="*/ 307 h 1973"/>
              <a:gd name="T52" fmla="*/ 1352 w 1693"/>
              <a:gd name="T53" fmla="*/ 10 h 1973"/>
              <a:gd name="T54" fmla="*/ 1584 w 1693"/>
              <a:gd name="T55" fmla="*/ 159 h 1973"/>
              <a:gd name="T56" fmla="*/ 1685 w 1693"/>
              <a:gd name="T57" fmla="*/ 501 h 1973"/>
              <a:gd name="T58" fmla="*/ 1463 w 1693"/>
              <a:gd name="T59" fmla="*/ 1238 h 1973"/>
              <a:gd name="T60" fmla="*/ 1456 w 1693"/>
              <a:gd name="T61" fmla="*/ 1272 h 1973"/>
              <a:gd name="T62" fmla="*/ 1446 w 1693"/>
              <a:gd name="T63" fmla="*/ 1314 h 1973"/>
              <a:gd name="T64" fmla="*/ 1136 w 1693"/>
              <a:gd name="T65" fmla="*/ 1546 h 1973"/>
              <a:gd name="T66" fmla="*/ 1105 w 1693"/>
              <a:gd name="T67" fmla="*/ 1539 h 1973"/>
              <a:gd name="T68" fmla="*/ 1082 w 1693"/>
              <a:gd name="T69" fmla="*/ 1531 h 1973"/>
              <a:gd name="T70" fmla="*/ 954 w 1693"/>
              <a:gd name="T71" fmla="*/ 1160 h 1973"/>
              <a:gd name="T72" fmla="*/ 970 w 1693"/>
              <a:gd name="T73" fmla="*/ 1117 h 1973"/>
              <a:gd name="T74" fmla="*/ 984 w 1693"/>
              <a:gd name="T75" fmla="*/ 1082 h 1973"/>
              <a:gd name="T76" fmla="*/ 1463 w 1693"/>
              <a:gd name="T77" fmla="*/ 1238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3" h="1973">
                <a:moveTo>
                  <a:pt x="68" y="1211"/>
                </a:moveTo>
                <a:cubicBezTo>
                  <a:pt x="36" y="1116"/>
                  <a:pt x="16" y="1018"/>
                  <a:pt x="8" y="900"/>
                </a:cubicBezTo>
                <a:cubicBezTo>
                  <a:pt x="0" y="783"/>
                  <a:pt x="40" y="653"/>
                  <a:pt x="108" y="558"/>
                </a:cubicBezTo>
                <a:cubicBezTo>
                  <a:pt x="163" y="481"/>
                  <a:pt x="243" y="416"/>
                  <a:pt x="340" y="409"/>
                </a:cubicBezTo>
                <a:cubicBezTo>
                  <a:pt x="504" y="398"/>
                  <a:pt x="640" y="560"/>
                  <a:pt x="680" y="705"/>
                </a:cubicBezTo>
                <a:cubicBezTo>
                  <a:pt x="709" y="810"/>
                  <a:pt x="703" y="915"/>
                  <a:pt x="694" y="1022"/>
                </a:cubicBezTo>
                <a:cubicBezTo>
                  <a:pt x="682" y="1148"/>
                  <a:pt x="678" y="1199"/>
                  <a:pt x="704" y="1334"/>
                </a:cubicBezTo>
                <a:cubicBezTo>
                  <a:pt x="711" y="1369"/>
                  <a:pt x="711" y="1369"/>
                  <a:pt x="711" y="1369"/>
                </a:cubicBezTo>
                <a:cubicBezTo>
                  <a:pt x="542" y="1422"/>
                  <a:pt x="373" y="1474"/>
                  <a:pt x="204" y="1528"/>
                </a:cubicBezTo>
                <a:cubicBezTo>
                  <a:pt x="188" y="1496"/>
                  <a:pt x="188" y="1496"/>
                  <a:pt x="188" y="1496"/>
                </a:cubicBezTo>
                <a:cubicBezTo>
                  <a:pt x="139" y="1396"/>
                  <a:pt x="98" y="1306"/>
                  <a:pt x="68" y="1211"/>
                </a:cubicBezTo>
                <a:close/>
                <a:moveTo>
                  <a:pt x="709" y="1480"/>
                </a:moveTo>
                <a:cubicBezTo>
                  <a:pt x="720" y="1506"/>
                  <a:pt x="730" y="1532"/>
                  <a:pt x="738" y="1558"/>
                </a:cubicBezTo>
                <a:cubicBezTo>
                  <a:pt x="782" y="1701"/>
                  <a:pt x="767" y="1867"/>
                  <a:pt x="610" y="1929"/>
                </a:cubicBezTo>
                <a:cubicBezTo>
                  <a:pt x="593" y="1936"/>
                  <a:pt x="575" y="1941"/>
                  <a:pt x="557" y="1945"/>
                </a:cubicBezTo>
                <a:cubicBezTo>
                  <a:pt x="402" y="1973"/>
                  <a:pt x="288" y="1849"/>
                  <a:pt x="247" y="1712"/>
                </a:cubicBezTo>
                <a:cubicBezTo>
                  <a:pt x="239" y="1687"/>
                  <a:pt x="235" y="1662"/>
                  <a:pt x="230" y="1636"/>
                </a:cubicBezTo>
                <a:lnTo>
                  <a:pt x="709" y="1480"/>
                </a:lnTo>
                <a:close/>
                <a:moveTo>
                  <a:pt x="1685" y="501"/>
                </a:moveTo>
                <a:cubicBezTo>
                  <a:pt x="1677" y="619"/>
                  <a:pt x="1656" y="718"/>
                  <a:pt x="1625" y="813"/>
                </a:cubicBezTo>
                <a:cubicBezTo>
                  <a:pt x="1594" y="908"/>
                  <a:pt x="1553" y="997"/>
                  <a:pt x="1504" y="1098"/>
                </a:cubicBezTo>
                <a:cubicBezTo>
                  <a:pt x="1489" y="1129"/>
                  <a:pt x="1489" y="1129"/>
                  <a:pt x="1489" y="1129"/>
                </a:cubicBezTo>
                <a:cubicBezTo>
                  <a:pt x="982" y="970"/>
                  <a:pt x="982" y="970"/>
                  <a:pt x="982" y="970"/>
                </a:cubicBezTo>
                <a:cubicBezTo>
                  <a:pt x="989" y="935"/>
                  <a:pt x="989" y="935"/>
                  <a:pt x="989" y="935"/>
                </a:cubicBezTo>
                <a:cubicBezTo>
                  <a:pt x="1015" y="801"/>
                  <a:pt x="1011" y="750"/>
                  <a:pt x="999" y="624"/>
                </a:cubicBezTo>
                <a:cubicBezTo>
                  <a:pt x="990" y="517"/>
                  <a:pt x="984" y="412"/>
                  <a:pt x="1013" y="307"/>
                </a:cubicBezTo>
                <a:cubicBezTo>
                  <a:pt x="1053" y="162"/>
                  <a:pt x="1189" y="0"/>
                  <a:pt x="1352" y="10"/>
                </a:cubicBezTo>
                <a:cubicBezTo>
                  <a:pt x="1450" y="17"/>
                  <a:pt x="1530" y="83"/>
                  <a:pt x="1584" y="159"/>
                </a:cubicBezTo>
                <a:cubicBezTo>
                  <a:pt x="1652" y="255"/>
                  <a:pt x="1693" y="385"/>
                  <a:pt x="1685" y="501"/>
                </a:cubicBezTo>
                <a:close/>
                <a:moveTo>
                  <a:pt x="1463" y="1238"/>
                </a:moveTo>
                <a:cubicBezTo>
                  <a:pt x="1456" y="1272"/>
                  <a:pt x="1456" y="1272"/>
                  <a:pt x="1456" y="1272"/>
                </a:cubicBezTo>
                <a:cubicBezTo>
                  <a:pt x="1454" y="1286"/>
                  <a:pt x="1450" y="1300"/>
                  <a:pt x="1446" y="1314"/>
                </a:cubicBezTo>
                <a:cubicBezTo>
                  <a:pt x="1404" y="1451"/>
                  <a:pt x="1291" y="1575"/>
                  <a:pt x="1136" y="1546"/>
                </a:cubicBezTo>
                <a:cubicBezTo>
                  <a:pt x="1126" y="1544"/>
                  <a:pt x="1115" y="1542"/>
                  <a:pt x="1105" y="1539"/>
                </a:cubicBezTo>
                <a:cubicBezTo>
                  <a:pt x="1097" y="1536"/>
                  <a:pt x="1090" y="1534"/>
                  <a:pt x="1082" y="1531"/>
                </a:cubicBezTo>
                <a:cubicBezTo>
                  <a:pt x="895" y="1456"/>
                  <a:pt x="904" y="1323"/>
                  <a:pt x="954" y="1160"/>
                </a:cubicBezTo>
                <a:cubicBezTo>
                  <a:pt x="959" y="1146"/>
                  <a:pt x="964" y="1131"/>
                  <a:pt x="970" y="1117"/>
                </a:cubicBezTo>
                <a:cubicBezTo>
                  <a:pt x="984" y="1082"/>
                  <a:pt x="984" y="1082"/>
                  <a:pt x="984" y="1082"/>
                </a:cubicBezTo>
                <a:lnTo>
                  <a:pt x="1463" y="1238"/>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1">
            <a:extLst>
              <a:ext uri="{FF2B5EF4-FFF2-40B4-BE49-F238E27FC236}">
                <a16:creationId xmlns:a16="http://schemas.microsoft.com/office/drawing/2014/main" id="{4F738053-25B8-4B0F-B526-6D5FB34D4179}"/>
              </a:ext>
            </a:extLst>
          </p:cNvPr>
          <p:cNvSpPr txBox="1">
            <a:spLocks/>
          </p:cNvSpPr>
          <p:nvPr>
            <p:custDataLst>
              <p:tags r:id="rId7"/>
            </p:custDataLst>
          </p:nvPr>
        </p:nvSpPr>
        <p:spPr bwMode="gray">
          <a:xfrm>
            <a:off x="7350100" y="2218098"/>
            <a:ext cx="4680000" cy="577591"/>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„Itt a </a:t>
            </a:r>
            <a:r>
              <a:rPr lang="hu-HU" sz="1200" i="1" dirty="0" err="1">
                <a:solidFill>
                  <a:srgbClr val="000000"/>
                </a:solidFill>
              </a:rPr>
              <a:t>programmatic</a:t>
            </a:r>
            <a:r>
              <a:rPr lang="hu-HU" sz="1200" i="1" dirty="0">
                <a:solidFill>
                  <a:srgbClr val="000000"/>
                </a:solidFill>
              </a:rPr>
              <a:t> tévé az, ami most már fejlettebb piacokon kezd megjelenni, szerintem ez lesz a következő. </a:t>
            </a:r>
            <a:r>
              <a:rPr lang="hu-HU" sz="1200" dirty="0">
                <a:solidFill>
                  <a:srgbClr val="000000"/>
                </a:solidFill>
              </a:rPr>
              <a:t>(Ü20)</a:t>
            </a:r>
            <a:endParaRPr lang="en-US" sz="1200" dirty="0">
              <a:ea typeface="Arial" panose="020B0604020202020204" pitchFamily="34" charset="0"/>
            </a:endParaRPr>
          </a:p>
        </p:txBody>
      </p:sp>
      <p:sp>
        <p:nvSpPr>
          <p:cNvPr id="24" name="Text Placeholder 1">
            <a:extLst>
              <a:ext uri="{FF2B5EF4-FFF2-40B4-BE49-F238E27FC236}">
                <a16:creationId xmlns:a16="http://schemas.microsoft.com/office/drawing/2014/main" id="{C73E1C1F-E540-4BE3-86A8-0CF383C7A8ED}"/>
              </a:ext>
            </a:extLst>
          </p:cNvPr>
          <p:cNvSpPr txBox="1">
            <a:spLocks/>
          </p:cNvSpPr>
          <p:nvPr>
            <p:custDataLst>
              <p:tags r:id="rId8"/>
            </p:custDataLst>
          </p:nvPr>
        </p:nvSpPr>
        <p:spPr bwMode="gray">
          <a:xfrm>
            <a:off x="7360072" y="4436940"/>
            <a:ext cx="4680000" cy="577591"/>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„Nem tudom, nem hiszem, hogy mondjuk a  jelenlegi lineáris </a:t>
            </a:r>
            <a:r>
              <a:rPr lang="hu-HU" sz="1200" i="1" dirty="0" err="1">
                <a:solidFill>
                  <a:srgbClr val="000000"/>
                </a:solidFill>
              </a:rPr>
              <a:t>tévézésben</a:t>
            </a:r>
            <a:r>
              <a:rPr lang="hu-HU" sz="1200" i="1" dirty="0">
                <a:solidFill>
                  <a:srgbClr val="000000"/>
                </a:solidFill>
              </a:rPr>
              <a:t> megvalósítható lenne, mondjuk az előző példánál maradva, csak Nógrád megyében lássák a hirdetésünket. Ha </a:t>
            </a:r>
            <a:r>
              <a:rPr lang="hu-HU" sz="1200" i="1" dirty="0" err="1">
                <a:solidFill>
                  <a:srgbClr val="000000"/>
                </a:solidFill>
              </a:rPr>
              <a:t>full</a:t>
            </a:r>
            <a:r>
              <a:rPr lang="hu-HU" sz="1200" i="1" dirty="0">
                <a:solidFill>
                  <a:srgbClr val="000000"/>
                </a:solidFill>
              </a:rPr>
              <a:t> digitális lesz majd egyszer minden tévé, nem spotokat veszünk,  hanem letöltést, és a Barátok </a:t>
            </a:r>
            <a:r>
              <a:rPr lang="hu-HU" sz="1200" i="1" dirty="0" err="1">
                <a:solidFill>
                  <a:srgbClr val="000000"/>
                </a:solidFill>
              </a:rPr>
              <a:t>Köztben</a:t>
            </a:r>
            <a:r>
              <a:rPr lang="hu-HU" sz="1200" i="1" dirty="0">
                <a:solidFill>
                  <a:srgbClr val="000000"/>
                </a:solidFill>
              </a:rPr>
              <a:t> szeretnék venni ötmillió letöltést, akkor ez megvalósítható bármilyen szempontból. </a:t>
            </a:r>
            <a:r>
              <a:rPr lang="hu-HU" sz="1200" dirty="0">
                <a:solidFill>
                  <a:srgbClr val="000000"/>
                </a:solidFill>
              </a:rPr>
              <a:t>(Ü19)</a:t>
            </a:r>
            <a:endParaRPr lang="en-US" sz="1200" dirty="0">
              <a:ea typeface="Arial" panose="020B0604020202020204" pitchFamily="34" charset="0"/>
            </a:endParaRPr>
          </a:p>
        </p:txBody>
      </p:sp>
      <p:sp>
        <p:nvSpPr>
          <p:cNvPr id="25" name="Text Placeholder 1">
            <a:extLst>
              <a:ext uri="{FF2B5EF4-FFF2-40B4-BE49-F238E27FC236}">
                <a16:creationId xmlns:a16="http://schemas.microsoft.com/office/drawing/2014/main" id="{F16A668D-BD34-4438-93ED-32C03B00C8F4}"/>
              </a:ext>
            </a:extLst>
          </p:cNvPr>
          <p:cNvSpPr txBox="1">
            <a:spLocks/>
          </p:cNvSpPr>
          <p:nvPr>
            <p:custDataLst>
              <p:tags r:id="rId9"/>
            </p:custDataLst>
          </p:nvPr>
        </p:nvSpPr>
        <p:spPr bwMode="gray">
          <a:xfrm>
            <a:off x="7391085" y="5647470"/>
            <a:ext cx="4680000" cy="577591"/>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„akkor érdemes lenne mégis csak a Telekomnak és a tartalomgyártónak adatot cserélni, hogy a hirdető még pontosabban tudjon </a:t>
            </a:r>
            <a:r>
              <a:rPr lang="hu-HU" sz="1200" i="1" dirty="0" err="1">
                <a:solidFill>
                  <a:srgbClr val="000000"/>
                </a:solidFill>
              </a:rPr>
              <a:t>targetálni</a:t>
            </a:r>
            <a:r>
              <a:rPr lang="hu-HU" sz="1200" i="1" dirty="0">
                <a:solidFill>
                  <a:srgbClr val="000000"/>
                </a:solidFill>
              </a:rPr>
              <a:t>, azért talán felárat is fizetni. </a:t>
            </a:r>
            <a:r>
              <a:rPr lang="hu-HU" sz="1200" dirty="0">
                <a:solidFill>
                  <a:srgbClr val="000000"/>
                </a:solidFill>
              </a:rPr>
              <a:t>(H8)</a:t>
            </a:r>
            <a:endParaRPr lang="en-US" sz="1200" dirty="0">
              <a:ea typeface="Arial" panose="020B0604020202020204" pitchFamily="34" charset="0"/>
            </a:endParaRPr>
          </a:p>
        </p:txBody>
      </p:sp>
      <p:sp>
        <p:nvSpPr>
          <p:cNvPr id="26" name="Text Placeholder 1">
            <a:extLst>
              <a:ext uri="{FF2B5EF4-FFF2-40B4-BE49-F238E27FC236}">
                <a16:creationId xmlns:a16="http://schemas.microsoft.com/office/drawing/2014/main" id="{0B80B044-805E-48EE-A7FC-BBE74B673A55}"/>
              </a:ext>
            </a:extLst>
          </p:cNvPr>
          <p:cNvSpPr txBox="1">
            <a:spLocks/>
          </p:cNvSpPr>
          <p:nvPr>
            <p:custDataLst>
              <p:tags r:id="rId10"/>
            </p:custDataLst>
          </p:nvPr>
        </p:nvSpPr>
        <p:spPr bwMode="gray">
          <a:xfrm>
            <a:off x="7391085" y="6280409"/>
            <a:ext cx="4680000" cy="577591"/>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 hogy személyre szabott és dinamikus tartalmak jelenjenek meg mindenkinek, ez az egyik kulcskérdés a jövőre nézve. </a:t>
            </a:r>
            <a:r>
              <a:rPr lang="hu-HU" sz="1200" dirty="0">
                <a:solidFill>
                  <a:srgbClr val="000000"/>
                </a:solidFill>
              </a:rPr>
              <a:t>(H16)</a:t>
            </a:r>
            <a:endParaRPr lang="en-US" sz="1200" dirty="0">
              <a:ea typeface="Arial" panose="020B0604020202020204" pitchFamily="34" charset="0"/>
            </a:endParaRPr>
          </a:p>
        </p:txBody>
      </p:sp>
    </p:spTree>
    <p:extLst>
      <p:ext uri="{BB962C8B-B14F-4D97-AF65-F5344CB8AC3E}">
        <p14:creationId xmlns:p14="http://schemas.microsoft.com/office/powerpoint/2010/main" val="1843597223"/>
      </p:ext>
    </p:extLst>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B8D0F-6494-4E08-9982-740E14793AB0}"/>
              </a:ext>
            </a:extLst>
          </p:cNvPr>
          <p:cNvSpPr txBox="1"/>
          <p:nvPr/>
        </p:nvSpPr>
        <p:spPr>
          <a:xfrm>
            <a:off x="699103" y="1238846"/>
            <a:ext cx="6089530" cy="1692564"/>
          </a:xfrm>
          <a:prstGeom prst="rect">
            <a:avLst/>
          </a:prstGeom>
          <a:noFill/>
        </p:spPr>
        <p:txBody>
          <a:bodyPr wrap="square" lIns="0" tIns="0" rIns="0" bIns="0" rtlCol="0">
            <a:noAutofit/>
          </a:bodyPr>
          <a:lstStyle/>
          <a:p>
            <a:pPr>
              <a:lnSpc>
                <a:spcPct val="125000"/>
              </a:lnSpc>
              <a:buClr>
                <a:schemeClr val="tx2"/>
              </a:buClr>
            </a:pPr>
            <a:r>
              <a:rPr lang="hu-HU" sz="1400" dirty="0"/>
              <a:t>Némileg definíciós kérdés is, hogy mit nevezünk televíziós reklámnak. </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034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A televízió jövője a reklámpiacon</a:t>
            </a:r>
            <a:br>
              <a:rPr lang="hu-HU" sz="3600" dirty="0">
                <a:solidFill>
                  <a:schemeClr val="accent3">
                    <a:lumMod val="50000"/>
                  </a:schemeClr>
                </a:solidFill>
              </a:rPr>
            </a:br>
            <a:r>
              <a:rPr lang="hu-HU" sz="2400" dirty="0">
                <a:solidFill>
                  <a:schemeClr val="accent3">
                    <a:lumMod val="50000"/>
                  </a:schemeClr>
                </a:solidFill>
              </a:rPr>
              <a:t>A VOD az tévé?</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9" name="Text Placeholder 1">
            <a:extLst>
              <a:ext uri="{FF2B5EF4-FFF2-40B4-BE49-F238E27FC236}">
                <a16:creationId xmlns:a16="http://schemas.microsoft.com/office/drawing/2014/main" id="{D4F5B5EC-B184-4163-9B5D-058C5A0DA3AF}"/>
              </a:ext>
            </a:extLst>
          </p:cNvPr>
          <p:cNvSpPr txBox="1">
            <a:spLocks/>
          </p:cNvSpPr>
          <p:nvPr>
            <p:custDataLst>
              <p:tags r:id="rId1"/>
            </p:custDataLst>
          </p:nvPr>
        </p:nvSpPr>
        <p:spPr bwMode="gray">
          <a:xfrm>
            <a:off x="7346106" y="3399218"/>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 tévére nem úgy kellene már tekintetünk, mint tévé, hanem mint egy </a:t>
            </a:r>
            <a:r>
              <a:rPr lang="hu-HU" sz="1200" i="1" dirty="0" err="1">
                <a:solidFill>
                  <a:srgbClr val="000000"/>
                </a:solidFill>
              </a:rPr>
              <a:t>videoplatform</a:t>
            </a:r>
            <a:r>
              <a:rPr lang="hu-HU" sz="1200" i="1" dirty="0">
                <a:solidFill>
                  <a:srgbClr val="000000"/>
                </a:solidFill>
              </a:rPr>
              <a:t>. Gyakorlatilag nincs már olyan kampányunk, ahol egy adott időpontban, ha ez már költség és elérés szempontjából adekvát, be ne lépne a digitális videó. Mi már videótervezésről beszélünk. </a:t>
            </a:r>
            <a:r>
              <a:rPr lang="hu-HU" sz="1200" dirty="0">
                <a:solidFill>
                  <a:srgbClr val="000000"/>
                </a:solidFill>
              </a:rPr>
              <a:t>” (H4)</a:t>
            </a:r>
            <a:endParaRPr lang="en-US" sz="1200" dirty="0">
              <a:ea typeface="Arial" panose="020B0604020202020204" pitchFamily="34" charset="0"/>
            </a:endParaRPr>
          </a:p>
        </p:txBody>
      </p:sp>
      <p:sp>
        <p:nvSpPr>
          <p:cNvPr id="8" name="Text Placeholder 1">
            <a:extLst>
              <a:ext uri="{FF2B5EF4-FFF2-40B4-BE49-F238E27FC236}">
                <a16:creationId xmlns:a16="http://schemas.microsoft.com/office/drawing/2014/main" id="{5A915AA1-6208-45CD-BD5F-37201A1F849D}"/>
              </a:ext>
            </a:extLst>
          </p:cNvPr>
          <p:cNvSpPr txBox="1">
            <a:spLocks/>
          </p:cNvSpPr>
          <p:nvPr>
            <p:custDataLst>
              <p:tags r:id="rId2"/>
            </p:custDataLst>
          </p:nvPr>
        </p:nvSpPr>
        <p:spPr bwMode="gray">
          <a:xfrm>
            <a:off x="7350100" y="1344056"/>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 Indexnek most  már minden negyedik cikke egy videó, akkor az tévé? Nem, mert a böngészőben nézem. És hogyha a mobilomon nézem? És hogyha az RTL Klubot a mobilomon nézem, akkor most melyik a digitális, melyik a tévé?</a:t>
            </a:r>
            <a:r>
              <a:rPr lang="hu-HU" sz="1200" dirty="0">
                <a:solidFill>
                  <a:srgbClr val="000000"/>
                </a:solidFill>
              </a:rPr>
              <a:t>” (H8)</a:t>
            </a:r>
            <a:endParaRPr lang="en-US" sz="1200" dirty="0">
              <a:ea typeface="Arial" panose="020B0604020202020204" pitchFamily="34" charset="0"/>
            </a:endParaRPr>
          </a:p>
        </p:txBody>
      </p:sp>
      <p:sp>
        <p:nvSpPr>
          <p:cNvPr id="11" name="TextBox 10">
            <a:extLst>
              <a:ext uri="{FF2B5EF4-FFF2-40B4-BE49-F238E27FC236}">
                <a16:creationId xmlns:a16="http://schemas.microsoft.com/office/drawing/2014/main" id="{3AD194E9-1F37-4FAA-9C2C-7F517C128741}"/>
              </a:ext>
            </a:extLst>
          </p:cNvPr>
          <p:cNvSpPr txBox="1"/>
          <p:nvPr/>
        </p:nvSpPr>
        <p:spPr>
          <a:xfrm>
            <a:off x="699102" y="3021875"/>
            <a:ext cx="6214881" cy="1153573"/>
          </a:xfrm>
          <a:prstGeom prst="rect">
            <a:avLst/>
          </a:prstGeom>
          <a:noFill/>
        </p:spPr>
        <p:txBody>
          <a:bodyPr wrap="square" lIns="0" tIns="0" rIns="0" bIns="0" rtlCol="0">
            <a:noAutofit/>
          </a:bodyPr>
          <a:lstStyle/>
          <a:p>
            <a:pPr>
              <a:lnSpc>
                <a:spcPct val="125000"/>
              </a:lnSpc>
              <a:buClr>
                <a:schemeClr val="tx2"/>
              </a:buClr>
            </a:pPr>
            <a:r>
              <a:rPr lang="hu-HU" sz="1400" dirty="0"/>
              <a:t>A korábban jól elkülönülő piacok egyre jobban konvergálnak, ami azt is jelenti, hogy egyre nehezebb különbséget tenni az egyes piacok közül.</a:t>
            </a:r>
          </a:p>
          <a:p>
            <a:pPr>
              <a:lnSpc>
                <a:spcPct val="125000"/>
              </a:lnSpc>
              <a:buClr>
                <a:schemeClr val="tx2"/>
              </a:buClr>
            </a:pPr>
            <a:endParaRPr lang="hu-HU" sz="1400" dirty="0"/>
          </a:p>
          <a:p>
            <a:pPr marL="285750" indent="-285750">
              <a:lnSpc>
                <a:spcPct val="125000"/>
              </a:lnSpc>
              <a:buClr>
                <a:schemeClr val="tx2"/>
              </a:buClr>
              <a:buFont typeface="Arial" panose="020B0604020202020204" pitchFamily="34" charset="0"/>
              <a:buChar char="•"/>
            </a:pPr>
            <a:r>
              <a:rPr lang="hu-HU" sz="1400" dirty="0"/>
              <a:t>A </a:t>
            </a:r>
            <a:r>
              <a:rPr lang="hu-HU" sz="1400" b="1" dirty="0">
                <a:solidFill>
                  <a:schemeClr val="accent2"/>
                </a:solidFill>
              </a:rPr>
              <a:t>hirdetők </a:t>
            </a:r>
            <a:r>
              <a:rPr lang="hu-HU" sz="1400" dirty="0"/>
              <a:t>fejében már inkább </a:t>
            </a:r>
            <a:r>
              <a:rPr lang="hu-HU" sz="1400" dirty="0" err="1"/>
              <a:t>videoplatformként</a:t>
            </a:r>
            <a:r>
              <a:rPr lang="hu-HU" sz="1400" dirty="0"/>
              <a:t> él a lineáris televízió és egyre kevésbé van rá külön stratégiájuk, együtt kezelik más online audiovizuális eszközökkel.</a:t>
            </a:r>
          </a:p>
          <a:p>
            <a:pPr marL="285750" indent="-285750">
              <a:lnSpc>
                <a:spcPct val="125000"/>
              </a:lnSpc>
              <a:buClr>
                <a:schemeClr val="tx2"/>
              </a:buClr>
              <a:buFont typeface="Arial" panose="020B0604020202020204" pitchFamily="34" charset="0"/>
              <a:buChar char="•"/>
            </a:pPr>
            <a:r>
              <a:rPr lang="hu-HU" sz="1400" dirty="0"/>
              <a:t>A </a:t>
            </a:r>
            <a:r>
              <a:rPr lang="hu-HU" sz="1400" b="1" dirty="0">
                <a:solidFill>
                  <a:schemeClr val="accent2"/>
                </a:solidFill>
              </a:rPr>
              <a:t>médiatulajdonosok</a:t>
            </a:r>
            <a:r>
              <a:rPr lang="hu-HU" sz="1400" dirty="0"/>
              <a:t> portfóliója is átalakul, melyet együttesen </a:t>
            </a:r>
            <a:r>
              <a:rPr lang="hu-HU" sz="1400" dirty="0" err="1"/>
              <a:t>probálnak</a:t>
            </a:r>
            <a:r>
              <a:rPr lang="hu-HU" sz="1400" dirty="0"/>
              <a:t> értékesíteni</a:t>
            </a:r>
          </a:p>
          <a:p>
            <a:pPr marL="285750" indent="-285750">
              <a:lnSpc>
                <a:spcPct val="125000"/>
              </a:lnSpc>
              <a:buClr>
                <a:schemeClr val="tx2"/>
              </a:buClr>
              <a:buFont typeface="Arial" panose="020B0604020202020204" pitchFamily="34" charset="0"/>
              <a:buChar char="•"/>
            </a:pPr>
            <a:r>
              <a:rPr lang="hu-HU" sz="1400" dirty="0"/>
              <a:t>A </a:t>
            </a:r>
            <a:r>
              <a:rPr lang="hu-HU" sz="1400" b="1" dirty="0">
                <a:solidFill>
                  <a:schemeClr val="accent2"/>
                </a:solidFill>
              </a:rPr>
              <a:t>fogyasztók</a:t>
            </a:r>
            <a:r>
              <a:rPr lang="hu-HU" sz="1400" dirty="0"/>
              <a:t> eszközhasználata is átalakul, tévékészüléken sem csak lineáris tévét fogyasztanak, mobileszközökön egyre több audiovizuális tartalmat néznek.</a:t>
            </a:r>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endParaRPr lang="hu-HU" sz="1400" dirty="0"/>
          </a:p>
          <a:p>
            <a:pPr>
              <a:lnSpc>
                <a:spcPct val="125000"/>
              </a:lnSpc>
              <a:buClr>
                <a:schemeClr val="tx2"/>
              </a:buClr>
            </a:pPr>
            <a:r>
              <a:rPr lang="hu-HU" sz="1400" dirty="0"/>
              <a:t>	</a:t>
            </a:r>
          </a:p>
        </p:txBody>
      </p:sp>
      <p:grpSp>
        <p:nvGrpSpPr>
          <p:cNvPr id="26" name="Group 263">
            <a:extLst>
              <a:ext uri="{FF2B5EF4-FFF2-40B4-BE49-F238E27FC236}">
                <a16:creationId xmlns:a16="http://schemas.microsoft.com/office/drawing/2014/main" id="{CA7C5626-E3C0-42E1-B2AA-F91C25A31E76}"/>
              </a:ext>
            </a:extLst>
          </p:cNvPr>
          <p:cNvGrpSpPr/>
          <p:nvPr>
            <p:custDataLst>
              <p:tags r:id="rId3"/>
            </p:custDataLst>
          </p:nvPr>
        </p:nvGrpSpPr>
        <p:grpSpPr>
          <a:xfrm>
            <a:off x="4120898" y="1831952"/>
            <a:ext cx="612838" cy="728848"/>
            <a:chOff x="2703513" y="1779588"/>
            <a:chExt cx="385762" cy="458787"/>
          </a:xfrm>
          <a:solidFill>
            <a:schemeClr val="tx1"/>
          </a:solidFill>
        </p:grpSpPr>
        <p:sp>
          <p:nvSpPr>
            <p:cNvPr id="27" name="Freeform 11">
              <a:extLst>
                <a:ext uri="{FF2B5EF4-FFF2-40B4-BE49-F238E27FC236}">
                  <a16:creationId xmlns:a16="http://schemas.microsoft.com/office/drawing/2014/main" id="{3F321C87-5AB0-497C-AC20-1559C21EEDA2}"/>
                </a:ext>
              </a:extLst>
            </p:cNvPr>
            <p:cNvSpPr>
              <a:spLocks noEditPoints="1"/>
            </p:cNvSpPr>
            <p:nvPr/>
          </p:nvSpPr>
          <p:spPr bwMode="auto">
            <a:xfrm>
              <a:off x="2703513" y="1860550"/>
              <a:ext cx="206375" cy="377825"/>
            </a:xfrm>
            <a:custGeom>
              <a:avLst/>
              <a:gdLst>
                <a:gd name="T0" fmla="*/ 58 w 63"/>
                <a:gd name="T1" fmla="*/ 0 h 116"/>
                <a:gd name="T2" fmla="*/ 46 w 63"/>
                <a:gd name="T3" fmla="*/ 0 h 116"/>
                <a:gd name="T4" fmla="*/ 17 w 63"/>
                <a:gd name="T5" fmla="*/ 0 h 116"/>
                <a:gd name="T6" fmla="*/ 5 w 63"/>
                <a:gd name="T7" fmla="*/ 0 h 116"/>
                <a:gd name="T8" fmla="*/ 0 w 63"/>
                <a:gd name="T9" fmla="*/ 5 h 116"/>
                <a:gd name="T10" fmla="*/ 0 w 63"/>
                <a:gd name="T11" fmla="*/ 111 h 116"/>
                <a:gd name="T12" fmla="*/ 5 w 63"/>
                <a:gd name="T13" fmla="*/ 116 h 116"/>
                <a:gd name="T14" fmla="*/ 58 w 63"/>
                <a:gd name="T15" fmla="*/ 116 h 116"/>
                <a:gd name="T16" fmla="*/ 63 w 63"/>
                <a:gd name="T17" fmla="*/ 111 h 116"/>
                <a:gd name="T18" fmla="*/ 63 w 63"/>
                <a:gd name="T19" fmla="*/ 5 h 116"/>
                <a:gd name="T20" fmla="*/ 58 w 63"/>
                <a:gd name="T21" fmla="*/ 0 h 116"/>
                <a:gd name="T22" fmla="*/ 25 w 63"/>
                <a:gd name="T23" fmla="*/ 4 h 116"/>
                <a:gd name="T24" fmla="*/ 25 w 63"/>
                <a:gd name="T25" fmla="*/ 3 h 116"/>
                <a:gd name="T26" fmla="*/ 37 w 63"/>
                <a:gd name="T27" fmla="*/ 3 h 116"/>
                <a:gd name="T28" fmla="*/ 38 w 63"/>
                <a:gd name="T29" fmla="*/ 4 h 116"/>
                <a:gd name="T30" fmla="*/ 38 w 63"/>
                <a:gd name="T31" fmla="*/ 4 h 116"/>
                <a:gd name="T32" fmla="*/ 37 w 63"/>
                <a:gd name="T33" fmla="*/ 5 h 116"/>
                <a:gd name="T34" fmla="*/ 25 w 63"/>
                <a:gd name="T35" fmla="*/ 5 h 116"/>
                <a:gd name="T36" fmla="*/ 25 w 63"/>
                <a:gd name="T37" fmla="*/ 4 h 116"/>
                <a:gd name="T38" fmla="*/ 20 w 63"/>
                <a:gd name="T39" fmla="*/ 2 h 116"/>
                <a:gd name="T40" fmla="*/ 22 w 63"/>
                <a:gd name="T41" fmla="*/ 3 h 116"/>
                <a:gd name="T42" fmla="*/ 20 w 63"/>
                <a:gd name="T43" fmla="*/ 5 h 116"/>
                <a:gd name="T44" fmla="*/ 18 w 63"/>
                <a:gd name="T45" fmla="*/ 3 h 116"/>
                <a:gd name="T46" fmla="*/ 20 w 63"/>
                <a:gd name="T47" fmla="*/ 2 h 116"/>
                <a:gd name="T48" fmla="*/ 38 w 63"/>
                <a:gd name="T49" fmla="*/ 111 h 116"/>
                <a:gd name="T50" fmla="*/ 36 w 63"/>
                <a:gd name="T51" fmla="*/ 113 h 116"/>
                <a:gd name="T52" fmla="*/ 27 w 63"/>
                <a:gd name="T53" fmla="*/ 113 h 116"/>
                <a:gd name="T54" fmla="*/ 25 w 63"/>
                <a:gd name="T55" fmla="*/ 111 h 116"/>
                <a:gd name="T56" fmla="*/ 25 w 63"/>
                <a:gd name="T57" fmla="*/ 110 h 116"/>
                <a:gd name="T58" fmla="*/ 27 w 63"/>
                <a:gd name="T59" fmla="*/ 108 h 116"/>
                <a:gd name="T60" fmla="*/ 36 w 63"/>
                <a:gd name="T61" fmla="*/ 108 h 116"/>
                <a:gd name="T62" fmla="*/ 38 w 63"/>
                <a:gd name="T63" fmla="*/ 110 h 116"/>
                <a:gd name="T64" fmla="*/ 38 w 63"/>
                <a:gd name="T65" fmla="*/ 111 h 116"/>
                <a:gd name="T66" fmla="*/ 62 w 63"/>
                <a:gd name="T67" fmla="*/ 103 h 116"/>
                <a:gd name="T68" fmla="*/ 58 w 63"/>
                <a:gd name="T69" fmla="*/ 106 h 116"/>
                <a:gd name="T70" fmla="*/ 4 w 63"/>
                <a:gd name="T71" fmla="*/ 106 h 116"/>
                <a:gd name="T72" fmla="*/ 1 w 63"/>
                <a:gd name="T73" fmla="*/ 103 h 116"/>
                <a:gd name="T74" fmla="*/ 1 w 63"/>
                <a:gd name="T75" fmla="*/ 7 h 116"/>
                <a:gd name="T76" fmla="*/ 4 w 63"/>
                <a:gd name="T77" fmla="*/ 3 h 116"/>
                <a:gd name="T78" fmla="*/ 17 w 63"/>
                <a:gd name="T79" fmla="*/ 3 h 116"/>
                <a:gd name="T80" fmla="*/ 17 w 63"/>
                <a:gd name="T81" fmla="*/ 3 h 116"/>
                <a:gd name="T82" fmla="*/ 20 w 63"/>
                <a:gd name="T83" fmla="*/ 7 h 116"/>
                <a:gd name="T84" fmla="*/ 43 w 63"/>
                <a:gd name="T85" fmla="*/ 7 h 116"/>
                <a:gd name="T86" fmla="*/ 46 w 63"/>
                <a:gd name="T87" fmla="*/ 3 h 116"/>
                <a:gd name="T88" fmla="*/ 46 w 63"/>
                <a:gd name="T89" fmla="*/ 3 h 116"/>
                <a:gd name="T90" fmla="*/ 58 w 63"/>
                <a:gd name="T91" fmla="*/ 3 h 116"/>
                <a:gd name="T92" fmla="*/ 62 w 63"/>
                <a:gd name="T93" fmla="*/ 7 h 116"/>
                <a:gd name="T94" fmla="*/ 62 w 63"/>
                <a:gd name="T95"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116">
                  <a:moveTo>
                    <a:pt x="58" y="0"/>
                  </a:moveTo>
                  <a:cubicBezTo>
                    <a:pt x="46" y="0"/>
                    <a:pt x="46" y="0"/>
                    <a:pt x="46" y="0"/>
                  </a:cubicBezTo>
                  <a:cubicBezTo>
                    <a:pt x="17" y="0"/>
                    <a:pt x="17" y="0"/>
                    <a:pt x="17" y="0"/>
                  </a:cubicBezTo>
                  <a:cubicBezTo>
                    <a:pt x="5" y="0"/>
                    <a:pt x="5" y="0"/>
                    <a:pt x="5" y="0"/>
                  </a:cubicBezTo>
                  <a:cubicBezTo>
                    <a:pt x="2" y="0"/>
                    <a:pt x="0" y="2"/>
                    <a:pt x="0" y="5"/>
                  </a:cubicBezTo>
                  <a:cubicBezTo>
                    <a:pt x="0" y="111"/>
                    <a:pt x="0" y="111"/>
                    <a:pt x="0" y="111"/>
                  </a:cubicBezTo>
                  <a:cubicBezTo>
                    <a:pt x="0" y="114"/>
                    <a:pt x="2" y="116"/>
                    <a:pt x="5" y="116"/>
                  </a:cubicBezTo>
                  <a:cubicBezTo>
                    <a:pt x="58" y="116"/>
                    <a:pt x="58" y="116"/>
                    <a:pt x="58" y="116"/>
                  </a:cubicBezTo>
                  <a:cubicBezTo>
                    <a:pt x="60" y="116"/>
                    <a:pt x="63" y="114"/>
                    <a:pt x="63" y="111"/>
                  </a:cubicBezTo>
                  <a:cubicBezTo>
                    <a:pt x="63" y="5"/>
                    <a:pt x="63" y="5"/>
                    <a:pt x="63" y="5"/>
                  </a:cubicBezTo>
                  <a:cubicBezTo>
                    <a:pt x="63" y="2"/>
                    <a:pt x="60" y="0"/>
                    <a:pt x="58" y="0"/>
                  </a:cubicBezTo>
                  <a:close/>
                  <a:moveTo>
                    <a:pt x="25" y="4"/>
                  </a:moveTo>
                  <a:cubicBezTo>
                    <a:pt x="25" y="3"/>
                    <a:pt x="25" y="3"/>
                    <a:pt x="25" y="3"/>
                  </a:cubicBezTo>
                  <a:cubicBezTo>
                    <a:pt x="37" y="3"/>
                    <a:pt x="37" y="3"/>
                    <a:pt x="37" y="3"/>
                  </a:cubicBezTo>
                  <a:cubicBezTo>
                    <a:pt x="38" y="3"/>
                    <a:pt x="38" y="3"/>
                    <a:pt x="38" y="4"/>
                  </a:cubicBezTo>
                  <a:cubicBezTo>
                    <a:pt x="38" y="4"/>
                    <a:pt x="38" y="4"/>
                    <a:pt x="38" y="4"/>
                  </a:cubicBezTo>
                  <a:cubicBezTo>
                    <a:pt x="38" y="4"/>
                    <a:pt x="38" y="5"/>
                    <a:pt x="37" y="5"/>
                  </a:cubicBezTo>
                  <a:cubicBezTo>
                    <a:pt x="25" y="5"/>
                    <a:pt x="25" y="5"/>
                    <a:pt x="25" y="5"/>
                  </a:cubicBezTo>
                  <a:cubicBezTo>
                    <a:pt x="25" y="5"/>
                    <a:pt x="25" y="4"/>
                    <a:pt x="25" y="4"/>
                  </a:cubicBezTo>
                  <a:close/>
                  <a:moveTo>
                    <a:pt x="20" y="2"/>
                  </a:moveTo>
                  <a:cubicBezTo>
                    <a:pt x="21" y="2"/>
                    <a:pt x="22" y="2"/>
                    <a:pt x="22" y="3"/>
                  </a:cubicBezTo>
                  <a:cubicBezTo>
                    <a:pt x="22" y="5"/>
                    <a:pt x="21" y="5"/>
                    <a:pt x="20" y="5"/>
                  </a:cubicBezTo>
                  <a:cubicBezTo>
                    <a:pt x="19" y="5"/>
                    <a:pt x="18" y="5"/>
                    <a:pt x="18" y="3"/>
                  </a:cubicBezTo>
                  <a:cubicBezTo>
                    <a:pt x="18" y="2"/>
                    <a:pt x="19" y="2"/>
                    <a:pt x="20" y="2"/>
                  </a:cubicBezTo>
                  <a:close/>
                  <a:moveTo>
                    <a:pt x="38" y="111"/>
                  </a:moveTo>
                  <a:cubicBezTo>
                    <a:pt x="38" y="112"/>
                    <a:pt x="37" y="113"/>
                    <a:pt x="36" y="113"/>
                  </a:cubicBezTo>
                  <a:cubicBezTo>
                    <a:pt x="27" y="113"/>
                    <a:pt x="27" y="113"/>
                    <a:pt x="27" y="113"/>
                  </a:cubicBezTo>
                  <a:cubicBezTo>
                    <a:pt x="26" y="113"/>
                    <a:pt x="25" y="112"/>
                    <a:pt x="25" y="111"/>
                  </a:cubicBezTo>
                  <a:cubicBezTo>
                    <a:pt x="25" y="110"/>
                    <a:pt x="25" y="110"/>
                    <a:pt x="25" y="110"/>
                  </a:cubicBezTo>
                  <a:cubicBezTo>
                    <a:pt x="25" y="109"/>
                    <a:pt x="26" y="108"/>
                    <a:pt x="27" y="108"/>
                  </a:cubicBezTo>
                  <a:cubicBezTo>
                    <a:pt x="36" y="108"/>
                    <a:pt x="36" y="108"/>
                    <a:pt x="36" y="108"/>
                  </a:cubicBezTo>
                  <a:cubicBezTo>
                    <a:pt x="37" y="108"/>
                    <a:pt x="38" y="109"/>
                    <a:pt x="38" y="110"/>
                  </a:cubicBezTo>
                  <a:lnTo>
                    <a:pt x="38" y="111"/>
                  </a:lnTo>
                  <a:close/>
                  <a:moveTo>
                    <a:pt x="62" y="103"/>
                  </a:moveTo>
                  <a:cubicBezTo>
                    <a:pt x="62" y="105"/>
                    <a:pt x="60" y="106"/>
                    <a:pt x="58" y="106"/>
                  </a:cubicBezTo>
                  <a:cubicBezTo>
                    <a:pt x="4" y="106"/>
                    <a:pt x="4" y="106"/>
                    <a:pt x="4" y="106"/>
                  </a:cubicBezTo>
                  <a:cubicBezTo>
                    <a:pt x="3" y="106"/>
                    <a:pt x="1" y="105"/>
                    <a:pt x="1" y="103"/>
                  </a:cubicBezTo>
                  <a:cubicBezTo>
                    <a:pt x="1" y="7"/>
                    <a:pt x="1" y="7"/>
                    <a:pt x="1" y="7"/>
                  </a:cubicBezTo>
                  <a:cubicBezTo>
                    <a:pt x="1" y="5"/>
                    <a:pt x="3" y="3"/>
                    <a:pt x="4" y="3"/>
                  </a:cubicBezTo>
                  <a:cubicBezTo>
                    <a:pt x="17" y="3"/>
                    <a:pt x="17" y="3"/>
                    <a:pt x="17" y="3"/>
                  </a:cubicBezTo>
                  <a:cubicBezTo>
                    <a:pt x="17" y="3"/>
                    <a:pt x="17" y="3"/>
                    <a:pt x="17" y="3"/>
                  </a:cubicBezTo>
                  <a:cubicBezTo>
                    <a:pt x="17" y="5"/>
                    <a:pt x="18" y="7"/>
                    <a:pt x="20" y="7"/>
                  </a:cubicBezTo>
                  <a:cubicBezTo>
                    <a:pt x="43" y="7"/>
                    <a:pt x="43" y="7"/>
                    <a:pt x="43" y="7"/>
                  </a:cubicBezTo>
                  <a:cubicBezTo>
                    <a:pt x="44" y="7"/>
                    <a:pt x="46" y="5"/>
                    <a:pt x="46" y="3"/>
                  </a:cubicBezTo>
                  <a:cubicBezTo>
                    <a:pt x="46" y="3"/>
                    <a:pt x="46" y="3"/>
                    <a:pt x="46" y="3"/>
                  </a:cubicBezTo>
                  <a:cubicBezTo>
                    <a:pt x="58" y="3"/>
                    <a:pt x="58" y="3"/>
                    <a:pt x="58" y="3"/>
                  </a:cubicBezTo>
                  <a:cubicBezTo>
                    <a:pt x="60" y="3"/>
                    <a:pt x="62" y="5"/>
                    <a:pt x="62" y="7"/>
                  </a:cubicBezTo>
                  <a:lnTo>
                    <a:pt x="62" y="103"/>
                  </a:ln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GB" sz="2400"/>
            </a:p>
          </p:txBody>
        </p:sp>
        <p:sp>
          <p:nvSpPr>
            <p:cNvPr id="28" name="Freeform 12">
              <a:extLst>
                <a:ext uri="{FF2B5EF4-FFF2-40B4-BE49-F238E27FC236}">
                  <a16:creationId xmlns:a16="http://schemas.microsoft.com/office/drawing/2014/main" id="{1CE53D2D-E594-468B-A8B8-E934B09E67B5}"/>
                </a:ext>
              </a:extLst>
            </p:cNvPr>
            <p:cNvSpPr>
              <a:spLocks/>
            </p:cNvSpPr>
            <p:nvPr/>
          </p:nvSpPr>
          <p:spPr bwMode="auto">
            <a:xfrm>
              <a:off x="2740025" y="1779588"/>
              <a:ext cx="349250" cy="306387"/>
            </a:xfrm>
            <a:custGeom>
              <a:avLst/>
              <a:gdLst>
                <a:gd name="T0" fmla="*/ 93 w 107"/>
                <a:gd name="T1" fmla="*/ 47 h 94"/>
                <a:gd name="T2" fmla="*/ 58 w 107"/>
                <a:gd name="T3" fmla="*/ 15 h 94"/>
                <a:gd name="T4" fmla="*/ 31 w 107"/>
                <a:gd name="T5" fmla="*/ 0 h 94"/>
                <a:gd name="T6" fmla="*/ 28 w 107"/>
                <a:gd name="T7" fmla="*/ 0 h 94"/>
                <a:gd name="T8" fmla="*/ 0 w 107"/>
                <a:gd name="T9" fmla="*/ 21 h 94"/>
                <a:gd name="T10" fmla="*/ 9 w 107"/>
                <a:gd name="T11" fmla="*/ 21 h 94"/>
                <a:gd name="T12" fmla="*/ 38 w 107"/>
                <a:gd name="T13" fmla="*/ 21 h 94"/>
                <a:gd name="T14" fmla="*/ 50 w 107"/>
                <a:gd name="T15" fmla="*/ 21 h 94"/>
                <a:gd name="T16" fmla="*/ 55 w 107"/>
                <a:gd name="T17" fmla="*/ 27 h 94"/>
                <a:gd name="T18" fmla="*/ 55 w 107"/>
                <a:gd name="T19" fmla="*/ 94 h 94"/>
                <a:gd name="T20" fmla="*/ 60 w 107"/>
                <a:gd name="T21" fmla="*/ 94 h 94"/>
                <a:gd name="T22" fmla="*/ 83 w 107"/>
                <a:gd name="T23" fmla="*/ 94 h 94"/>
                <a:gd name="T24" fmla="*/ 107 w 107"/>
                <a:gd name="T25" fmla="*/ 69 h 94"/>
                <a:gd name="T26" fmla="*/ 93 w 107"/>
                <a:gd name="T27"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94">
                  <a:moveTo>
                    <a:pt x="93" y="47"/>
                  </a:moveTo>
                  <a:cubicBezTo>
                    <a:pt x="97" y="25"/>
                    <a:pt x="80" y="8"/>
                    <a:pt x="58" y="15"/>
                  </a:cubicBezTo>
                  <a:cubicBezTo>
                    <a:pt x="51" y="5"/>
                    <a:pt x="43" y="0"/>
                    <a:pt x="31" y="0"/>
                  </a:cubicBezTo>
                  <a:cubicBezTo>
                    <a:pt x="30" y="0"/>
                    <a:pt x="29" y="0"/>
                    <a:pt x="28" y="0"/>
                  </a:cubicBezTo>
                  <a:cubicBezTo>
                    <a:pt x="14" y="1"/>
                    <a:pt x="4" y="9"/>
                    <a:pt x="0" y="21"/>
                  </a:cubicBezTo>
                  <a:cubicBezTo>
                    <a:pt x="9" y="21"/>
                    <a:pt x="9" y="21"/>
                    <a:pt x="9" y="21"/>
                  </a:cubicBezTo>
                  <a:cubicBezTo>
                    <a:pt x="38" y="21"/>
                    <a:pt x="38" y="21"/>
                    <a:pt x="38" y="21"/>
                  </a:cubicBezTo>
                  <a:cubicBezTo>
                    <a:pt x="50" y="21"/>
                    <a:pt x="50" y="21"/>
                    <a:pt x="50" y="21"/>
                  </a:cubicBezTo>
                  <a:cubicBezTo>
                    <a:pt x="53" y="21"/>
                    <a:pt x="55" y="24"/>
                    <a:pt x="55" y="27"/>
                  </a:cubicBezTo>
                  <a:cubicBezTo>
                    <a:pt x="55" y="94"/>
                    <a:pt x="55" y="94"/>
                    <a:pt x="55" y="94"/>
                  </a:cubicBezTo>
                  <a:cubicBezTo>
                    <a:pt x="56" y="94"/>
                    <a:pt x="58" y="94"/>
                    <a:pt x="60" y="94"/>
                  </a:cubicBezTo>
                  <a:cubicBezTo>
                    <a:pt x="66" y="94"/>
                    <a:pt x="73" y="94"/>
                    <a:pt x="83" y="94"/>
                  </a:cubicBezTo>
                  <a:cubicBezTo>
                    <a:pt x="96" y="94"/>
                    <a:pt x="107" y="83"/>
                    <a:pt x="107" y="69"/>
                  </a:cubicBezTo>
                  <a:cubicBezTo>
                    <a:pt x="107" y="59"/>
                    <a:pt x="102" y="51"/>
                    <a:pt x="93" y="47"/>
                  </a:cubicBez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GB" sz="2400"/>
            </a:p>
          </p:txBody>
        </p:sp>
      </p:grpSp>
      <p:sp>
        <p:nvSpPr>
          <p:cNvPr id="29" name="Freeform 55">
            <a:extLst>
              <a:ext uri="{FF2B5EF4-FFF2-40B4-BE49-F238E27FC236}">
                <a16:creationId xmlns:a16="http://schemas.microsoft.com/office/drawing/2014/main" id="{7AFD4D24-8FB3-4409-AE3F-5983B7B39554}"/>
              </a:ext>
            </a:extLst>
          </p:cNvPr>
          <p:cNvSpPr>
            <a:spLocks noChangeAspect="1" noEditPoints="1"/>
          </p:cNvSpPr>
          <p:nvPr>
            <p:custDataLst>
              <p:tags r:id="rId4"/>
            </p:custDataLst>
          </p:nvPr>
        </p:nvSpPr>
        <p:spPr bwMode="auto">
          <a:xfrm>
            <a:off x="1985598" y="1972188"/>
            <a:ext cx="631921" cy="534705"/>
          </a:xfrm>
          <a:custGeom>
            <a:avLst/>
            <a:gdLst>
              <a:gd name="T0" fmla="*/ 2080 w 2080"/>
              <a:gd name="T1" fmla="*/ 0 h 1760"/>
              <a:gd name="T2" fmla="*/ 2080 w 2080"/>
              <a:gd name="T3" fmla="*/ 1440 h 1760"/>
              <a:gd name="T4" fmla="*/ 0 w 2080"/>
              <a:gd name="T5" fmla="*/ 1440 h 1760"/>
              <a:gd name="T6" fmla="*/ 0 w 2080"/>
              <a:gd name="T7" fmla="*/ 0 h 1760"/>
              <a:gd name="T8" fmla="*/ 2080 w 2080"/>
              <a:gd name="T9" fmla="*/ 0 h 1760"/>
              <a:gd name="T10" fmla="*/ 400 w 2080"/>
              <a:gd name="T11" fmla="*/ 1680 h 1760"/>
              <a:gd name="T12" fmla="*/ 880 w 2080"/>
              <a:gd name="T13" fmla="*/ 1680 h 1760"/>
              <a:gd name="T14" fmla="*/ 880 w 2080"/>
              <a:gd name="T15" fmla="*/ 1520 h 1760"/>
              <a:gd name="T16" fmla="*/ 1200 w 2080"/>
              <a:gd name="T17" fmla="*/ 1520 h 1760"/>
              <a:gd name="T18" fmla="*/ 1200 w 2080"/>
              <a:gd name="T19" fmla="*/ 1680 h 1760"/>
              <a:gd name="T20" fmla="*/ 1680 w 2080"/>
              <a:gd name="T21" fmla="*/ 1680 h 1760"/>
              <a:gd name="T22" fmla="*/ 1680 w 2080"/>
              <a:gd name="T23" fmla="*/ 1760 h 1760"/>
              <a:gd name="T24" fmla="*/ 400 w 2080"/>
              <a:gd name="T25" fmla="*/ 1760 h 1760"/>
              <a:gd name="T26" fmla="*/ 400 w 2080"/>
              <a:gd name="T27" fmla="*/ 168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0" h="1760">
                <a:moveTo>
                  <a:pt x="2080" y="0"/>
                </a:moveTo>
                <a:cubicBezTo>
                  <a:pt x="2080" y="1440"/>
                  <a:pt x="2080" y="1440"/>
                  <a:pt x="2080" y="1440"/>
                </a:cubicBezTo>
                <a:cubicBezTo>
                  <a:pt x="0" y="1440"/>
                  <a:pt x="0" y="1440"/>
                  <a:pt x="0" y="1440"/>
                </a:cubicBezTo>
                <a:cubicBezTo>
                  <a:pt x="0" y="0"/>
                  <a:pt x="0" y="0"/>
                  <a:pt x="0" y="0"/>
                </a:cubicBezTo>
                <a:lnTo>
                  <a:pt x="2080" y="0"/>
                </a:lnTo>
                <a:close/>
                <a:moveTo>
                  <a:pt x="400" y="1680"/>
                </a:moveTo>
                <a:cubicBezTo>
                  <a:pt x="880" y="1680"/>
                  <a:pt x="880" y="1680"/>
                  <a:pt x="880" y="1680"/>
                </a:cubicBezTo>
                <a:cubicBezTo>
                  <a:pt x="880" y="1520"/>
                  <a:pt x="880" y="1520"/>
                  <a:pt x="880" y="1520"/>
                </a:cubicBezTo>
                <a:cubicBezTo>
                  <a:pt x="1200" y="1520"/>
                  <a:pt x="1200" y="1520"/>
                  <a:pt x="1200" y="1520"/>
                </a:cubicBezTo>
                <a:cubicBezTo>
                  <a:pt x="1200" y="1680"/>
                  <a:pt x="1200" y="1680"/>
                  <a:pt x="1200" y="1680"/>
                </a:cubicBezTo>
                <a:cubicBezTo>
                  <a:pt x="1680" y="1680"/>
                  <a:pt x="1680" y="1680"/>
                  <a:pt x="1680" y="1680"/>
                </a:cubicBezTo>
                <a:cubicBezTo>
                  <a:pt x="1680" y="1760"/>
                  <a:pt x="1680" y="1760"/>
                  <a:pt x="1680" y="1760"/>
                </a:cubicBezTo>
                <a:cubicBezTo>
                  <a:pt x="1253" y="1760"/>
                  <a:pt x="827" y="1760"/>
                  <a:pt x="400" y="1760"/>
                </a:cubicBezTo>
                <a:lnTo>
                  <a:pt x="400" y="1680"/>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noProof="1"/>
          </a:p>
        </p:txBody>
      </p:sp>
      <p:sp>
        <p:nvSpPr>
          <p:cNvPr id="30" name="Freeform 11">
            <a:extLst>
              <a:ext uri="{FF2B5EF4-FFF2-40B4-BE49-F238E27FC236}">
                <a16:creationId xmlns:a16="http://schemas.microsoft.com/office/drawing/2014/main" id="{7A193BEE-5420-47FC-88F4-50628A77E861}"/>
              </a:ext>
            </a:extLst>
          </p:cNvPr>
          <p:cNvSpPr>
            <a:spLocks noChangeAspect="1" noEditPoints="1"/>
          </p:cNvSpPr>
          <p:nvPr>
            <p:custDataLst>
              <p:tags r:id="rId5"/>
            </p:custDataLst>
          </p:nvPr>
        </p:nvSpPr>
        <p:spPr bwMode="auto">
          <a:xfrm>
            <a:off x="3057208" y="1906098"/>
            <a:ext cx="624000" cy="624000"/>
          </a:xfrm>
          <a:custGeom>
            <a:avLst/>
            <a:gdLst>
              <a:gd name="T0" fmla="*/ 1040 w 2080"/>
              <a:gd name="T1" fmla="*/ 0 h 2080"/>
              <a:gd name="T2" fmla="*/ 2080 w 2080"/>
              <a:gd name="T3" fmla="*/ 1040 h 2080"/>
              <a:gd name="T4" fmla="*/ 1040 w 2080"/>
              <a:gd name="T5" fmla="*/ 2080 h 2080"/>
              <a:gd name="T6" fmla="*/ 0 w 2080"/>
              <a:gd name="T7" fmla="*/ 1040 h 2080"/>
              <a:gd name="T8" fmla="*/ 1040 w 2080"/>
              <a:gd name="T9" fmla="*/ 0 h 2080"/>
              <a:gd name="T10" fmla="*/ 1000 w 2080"/>
              <a:gd name="T11" fmla="*/ 1600 h 2080"/>
              <a:gd name="T12" fmla="*/ 1000 w 2080"/>
              <a:gd name="T13" fmla="*/ 1680 h 2080"/>
              <a:gd name="T14" fmla="*/ 1080 w 2080"/>
              <a:gd name="T15" fmla="*/ 1680 h 2080"/>
              <a:gd name="T16" fmla="*/ 1080 w 2080"/>
              <a:gd name="T17" fmla="*/ 1600 h 2080"/>
              <a:gd name="T18" fmla="*/ 1000 w 2080"/>
              <a:gd name="T19" fmla="*/ 1600 h 2080"/>
              <a:gd name="T20" fmla="*/ 1440 w 2080"/>
              <a:gd name="T21" fmla="*/ 805 h 2080"/>
              <a:gd name="T22" fmla="*/ 1208 w 2080"/>
              <a:gd name="T23" fmla="*/ 1108 h 2080"/>
              <a:gd name="T24" fmla="*/ 1000 w 2080"/>
              <a:gd name="T25" fmla="*/ 1353 h 2080"/>
              <a:gd name="T26" fmla="*/ 1000 w 2080"/>
              <a:gd name="T27" fmla="*/ 1475 h 2080"/>
              <a:gd name="T28" fmla="*/ 1080 w 2080"/>
              <a:gd name="T29" fmla="*/ 1475 h 2080"/>
              <a:gd name="T30" fmla="*/ 1080 w 2080"/>
              <a:gd name="T31" fmla="*/ 1353 h 2080"/>
              <a:gd name="T32" fmla="*/ 1246 w 2080"/>
              <a:gd name="T33" fmla="*/ 1178 h 2080"/>
              <a:gd name="T34" fmla="*/ 1520 w 2080"/>
              <a:gd name="T35" fmla="*/ 805 h 2080"/>
              <a:gd name="T36" fmla="*/ 1033 w 2080"/>
              <a:gd name="T37" fmla="*/ 400 h 2080"/>
              <a:gd name="T38" fmla="*/ 560 w 2080"/>
              <a:gd name="T39" fmla="*/ 805 h 2080"/>
              <a:gd name="T40" fmla="*/ 640 w 2080"/>
              <a:gd name="T41" fmla="*/ 805 h 2080"/>
              <a:gd name="T42" fmla="*/ 1033 w 2080"/>
              <a:gd name="T43" fmla="*/ 480 h 2080"/>
              <a:gd name="T44" fmla="*/ 1440 w 2080"/>
              <a:gd name="T45" fmla="*/ 805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0" h="2080">
                <a:moveTo>
                  <a:pt x="1040" y="0"/>
                </a:moveTo>
                <a:cubicBezTo>
                  <a:pt x="1614" y="0"/>
                  <a:pt x="2080" y="466"/>
                  <a:pt x="2080" y="1040"/>
                </a:cubicBezTo>
                <a:cubicBezTo>
                  <a:pt x="2080" y="1614"/>
                  <a:pt x="1614" y="2080"/>
                  <a:pt x="1040" y="2080"/>
                </a:cubicBezTo>
                <a:cubicBezTo>
                  <a:pt x="466" y="2080"/>
                  <a:pt x="0" y="1614"/>
                  <a:pt x="0" y="1040"/>
                </a:cubicBezTo>
                <a:cubicBezTo>
                  <a:pt x="0" y="466"/>
                  <a:pt x="466" y="0"/>
                  <a:pt x="1040" y="0"/>
                </a:cubicBezTo>
                <a:close/>
                <a:moveTo>
                  <a:pt x="1000" y="1600"/>
                </a:moveTo>
                <a:cubicBezTo>
                  <a:pt x="1000" y="1680"/>
                  <a:pt x="1000" y="1680"/>
                  <a:pt x="1000" y="1680"/>
                </a:cubicBezTo>
                <a:cubicBezTo>
                  <a:pt x="1080" y="1680"/>
                  <a:pt x="1080" y="1680"/>
                  <a:pt x="1080" y="1680"/>
                </a:cubicBezTo>
                <a:cubicBezTo>
                  <a:pt x="1080" y="1600"/>
                  <a:pt x="1080" y="1600"/>
                  <a:pt x="1080" y="1600"/>
                </a:cubicBezTo>
                <a:lnTo>
                  <a:pt x="1000" y="1600"/>
                </a:lnTo>
                <a:close/>
                <a:moveTo>
                  <a:pt x="1440" y="805"/>
                </a:moveTo>
                <a:cubicBezTo>
                  <a:pt x="1440" y="982"/>
                  <a:pt x="1318" y="1048"/>
                  <a:pt x="1208" y="1108"/>
                </a:cubicBezTo>
                <a:cubicBezTo>
                  <a:pt x="1099" y="1166"/>
                  <a:pt x="1000" y="1220"/>
                  <a:pt x="1000" y="1353"/>
                </a:cubicBezTo>
                <a:cubicBezTo>
                  <a:pt x="1000" y="1475"/>
                  <a:pt x="1000" y="1475"/>
                  <a:pt x="1000" y="1475"/>
                </a:cubicBezTo>
                <a:cubicBezTo>
                  <a:pt x="1080" y="1475"/>
                  <a:pt x="1080" y="1475"/>
                  <a:pt x="1080" y="1475"/>
                </a:cubicBezTo>
                <a:cubicBezTo>
                  <a:pt x="1080" y="1353"/>
                  <a:pt x="1080" y="1353"/>
                  <a:pt x="1080" y="1353"/>
                </a:cubicBezTo>
                <a:cubicBezTo>
                  <a:pt x="1080" y="1267"/>
                  <a:pt x="1159" y="1225"/>
                  <a:pt x="1246" y="1178"/>
                </a:cubicBezTo>
                <a:cubicBezTo>
                  <a:pt x="1376" y="1108"/>
                  <a:pt x="1520" y="1030"/>
                  <a:pt x="1520" y="805"/>
                </a:cubicBezTo>
                <a:cubicBezTo>
                  <a:pt x="1520" y="528"/>
                  <a:pt x="1282" y="400"/>
                  <a:pt x="1033" y="400"/>
                </a:cubicBezTo>
                <a:cubicBezTo>
                  <a:pt x="784" y="400"/>
                  <a:pt x="560" y="534"/>
                  <a:pt x="560" y="805"/>
                </a:cubicBezTo>
                <a:cubicBezTo>
                  <a:pt x="640" y="805"/>
                  <a:pt x="640" y="805"/>
                  <a:pt x="640" y="805"/>
                </a:cubicBezTo>
                <a:cubicBezTo>
                  <a:pt x="640" y="580"/>
                  <a:pt x="829" y="480"/>
                  <a:pt x="1033" y="480"/>
                </a:cubicBezTo>
                <a:cubicBezTo>
                  <a:pt x="1237" y="480"/>
                  <a:pt x="1440" y="575"/>
                  <a:pt x="1440" y="805"/>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1">
            <a:extLst>
              <a:ext uri="{FF2B5EF4-FFF2-40B4-BE49-F238E27FC236}">
                <a16:creationId xmlns:a16="http://schemas.microsoft.com/office/drawing/2014/main" id="{CF8530A8-3D50-4EF9-B9AC-2F7AC0BC6FE4}"/>
              </a:ext>
            </a:extLst>
          </p:cNvPr>
          <p:cNvSpPr txBox="1">
            <a:spLocks/>
          </p:cNvSpPr>
          <p:nvPr>
            <p:custDataLst>
              <p:tags r:id="rId6"/>
            </p:custDataLst>
          </p:nvPr>
        </p:nvSpPr>
        <p:spPr bwMode="gray">
          <a:xfrm>
            <a:off x="7346106" y="2260686"/>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„Az ilyen vagy olyan digitális dolgokon keresztüli nézés abban az esetben tévé, hogyha ez egyébként a tévécsatornáknak a tartalmait jelenti. Viszont, ha nem azt jelenti, nem tévé. Ha valamit a </a:t>
            </a:r>
            <a:r>
              <a:rPr lang="hu-HU" sz="1200" i="1" dirty="0" err="1">
                <a:solidFill>
                  <a:srgbClr val="000000"/>
                </a:solidFill>
              </a:rPr>
              <a:t>Youtube-ra</a:t>
            </a:r>
            <a:r>
              <a:rPr lang="hu-HU" sz="1200" i="1" dirty="0">
                <a:solidFill>
                  <a:srgbClr val="000000"/>
                </a:solidFill>
              </a:rPr>
              <a:t>, dobálnak fel, az nem tévé, online videó. Ha valamit az RTL az RTL </a:t>
            </a:r>
            <a:r>
              <a:rPr lang="hu-HU" sz="1200" i="1" dirty="0" err="1">
                <a:solidFill>
                  <a:srgbClr val="000000"/>
                </a:solidFill>
              </a:rPr>
              <a:t>Mostra</a:t>
            </a:r>
            <a:r>
              <a:rPr lang="hu-HU" sz="1200" i="1" dirty="0">
                <a:solidFill>
                  <a:srgbClr val="000000"/>
                </a:solidFill>
              </a:rPr>
              <a:t>. az egyébként ugyanúgy tévé.</a:t>
            </a:r>
            <a:r>
              <a:rPr lang="hu-HU" sz="1200" dirty="0">
                <a:solidFill>
                  <a:srgbClr val="000000"/>
                </a:solidFill>
              </a:rPr>
              <a:t>” (Ü13)</a:t>
            </a:r>
            <a:endParaRPr lang="en-US" sz="1200" dirty="0">
              <a:ea typeface="Arial" panose="020B0604020202020204" pitchFamily="34" charset="0"/>
            </a:endParaRPr>
          </a:p>
        </p:txBody>
      </p:sp>
    </p:spTree>
    <p:extLst>
      <p:ext uri="{BB962C8B-B14F-4D97-AF65-F5344CB8AC3E}">
        <p14:creationId xmlns:p14="http://schemas.microsoft.com/office/powerpoint/2010/main" val="423709762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5F3E29E4-0979-4FCA-B4C5-5FC6044C982A}" type="slidenum">
              <a:rPr lang="en-US" smtClean="0"/>
              <a:t>7</a:t>
            </a:fld>
            <a:endParaRPr lang="en-US"/>
          </a:p>
        </p:txBody>
      </p:sp>
      <p:sp>
        <p:nvSpPr>
          <p:cNvPr id="7" name="Title 6"/>
          <p:cNvSpPr>
            <a:spLocks noGrp="1"/>
          </p:cNvSpPr>
          <p:nvPr>
            <p:ph type="title"/>
          </p:nvPr>
        </p:nvSpPr>
        <p:spPr/>
        <p:txBody>
          <a:bodyPr/>
          <a:lstStyle/>
          <a:p>
            <a:r>
              <a:rPr lang="hu-HU" dirty="0"/>
              <a:t>A kérdőíves fázis válaszadói</a:t>
            </a:r>
            <a:endParaRPr lang="en-US" dirty="0"/>
          </a:p>
        </p:txBody>
      </p:sp>
      <p:graphicFrame>
        <p:nvGraphicFramePr>
          <p:cNvPr id="8" name="Content Placeholder 9"/>
          <p:cNvGraphicFramePr>
            <a:graphicFrameLocks noGrp="1"/>
          </p:cNvGraphicFramePr>
          <p:nvPr>
            <p:ph idx="1"/>
            <p:extLst/>
          </p:nvPr>
        </p:nvGraphicFramePr>
        <p:xfrm>
          <a:off x="3658601" y="1532371"/>
          <a:ext cx="5454879" cy="2151607"/>
        </p:xfrm>
        <a:graphic>
          <a:graphicData uri="http://schemas.openxmlformats.org/drawingml/2006/chart">
            <c:chart xmlns:c="http://schemas.openxmlformats.org/drawingml/2006/chart" xmlns:r="http://schemas.openxmlformats.org/officeDocument/2006/relationships" r:id="rId2"/>
          </a:graphicData>
        </a:graphic>
      </p:graphicFrame>
      <p:sp>
        <p:nvSpPr>
          <p:cNvPr id="12" name="Szövegdoboz 1"/>
          <p:cNvSpPr txBox="1"/>
          <p:nvPr/>
        </p:nvSpPr>
        <p:spPr>
          <a:xfrm>
            <a:off x="4066434" y="1195542"/>
            <a:ext cx="6271919" cy="5363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hu-HU" sz="1600" b="1" dirty="0"/>
              <a:t>Válaszadók összetétele munkahely és beosztás szerint (fő)</a:t>
            </a:r>
          </a:p>
        </p:txBody>
      </p:sp>
      <p:graphicFrame>
        <p:nvGraphicFramePr>
          <p:cNvPr id="13" name="Content Placeholder 9"/>
          <p:cNvGraphicFramePr>
            <a:graphicFrameLocks/>
          </p:cNvGraphicFramePr>
          <p:nvPr>
            <p:extLst/>
          </p:nvPr>
        </p:nvGraphicFramePr>
        <p:xfrm>
          <a:off x="664645" y="4610419"/>
          <a:ext cx="5621857" cy="18309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9"/>
          <p:cNvGraphicFramePr>
            <a:graphicFrameLocks/>
          </p:cNvGraphicFramePr>
          <p:nvPr>
            <p:extLst/>
          </p:nvPr>
        </p:nvGraphicFramePr>
        <p:xfrm>
          <a:off x="6154607" y="4650920"/>
          <a:ext cx="5917746" cy="1830973"/>
        </p:xfrm>
        <a:graphic>
          <a:graphicData uri="http://schemas.openxmlformats.org/drawingml/2006/chart">
            <c:chart xmlns:c="http://schemas.openxmlformats.org/drawingml/2006/chart" xmlns:r="http://schemas.openxmlformats.org/officeDocument/2006/relationships" r:id="rId4"/>
          </a:graphicData>
        </a:graphic>
      </p:graphicFrame>
      <p:sp>
        <p:nvSpPr>
          <p:cNvPr id="11" name="Szövegdoboz 1">
            <a:extLst>
              <a:ext uri="{FF2B5EF4-FFF2-40B4-BE49-F238E27FC236}">
                <a16:creationId xmlns:a16="http://schemas.microsoft.com/office/drawing/2014/main" id="{7362B99D-D5D2-4216-B945-A15A6AA7DDDA}"/>
              </a:ext>
            </a:extLst>
          </p:cNvPr>
          <p:cNvSpPr txBox="1"/>
          <p:nvPr/>
        </p:nvSpPr>
        <p:spPr>
          <a:xfrm>
            <a:off x="4136598" y="4147282"/>
            <a:ext cx="5163679" cy="29525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hu-HU" sz="1600" b="1" dirty="0"/>
              <a:t>Válaszadók megoszlása a cég piaci pozíciója szerint (fő)</a:t>
            </a:r>
          </a:p>
        </p:txBody>
      </p:sp>
      <p:sp>
        <p:nvSpPr>
          <p:cNvPr id="5" name="Arrow: Bent-Up 4">
            <a:extLst>
              <a:ext uri="{FF2B5EF4-FFF2-40B4-BE49-F238E27FC236}">
                <a16:creationId xmlns:a16="http://schemas.microsoft.com/office/drawing/2014/main" id="{3F8F1A76-8711-4D98-BDD7-A3F87569B697}"/>
              </a:ext>
            </a:extLst>
          </p:cNvPr>
          <p:cNvSpPr/>
          <p:nvPr/>
        </p:nvSpPr>
        <p:spPr>
          <a:xfrm rot="10800000">
            <a:off x="2958736" y="2385762"/>
            <a:ext cx="513067" cy="2204377"/>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16" name="Arrow: Bent-Up 15">
            <a:extLst>
              <a:ext uri="{FF2B5EF4-FFF2-40B4-BE49-F238E27FC236}">
                <a16:creationId xmlns:a16="http://schemas.microsoft.com/office/drawing/2014/main" id="{D222A067-4244-4513-9C31-8B3A8CE61A5F}"/>
              </a:ext>
            </a:extLst>
          </p:cNvPr>
          <p:cNvSpPr/>
          <p:nvPr/>
        </p:nvSpPr>
        <p:spPr>
          <a:xfrm rot="10800000" flipH="1">
            <a:off x="9300277" y="3179342"/>
            <a:ext cx="549401" cy="1263197"/>
          </a:xfrm>
          <a:prstGeom prst="bentUpArrow">
            <a:avLst>
              <a:gd name="adj1" fmla="val 20453"/>
              <a:gd name="adj2" fmla="val 2500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Tree>
    <p:extLst>
      <p:ext uri="{BB962C8B-B14F-4D97-AF65-F5344CB8AC3E}">
        <p14:creationId xmlns:p14="http://schemas.microsoft.com/office/powerpoint/2010/main" val="3671889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833334" y="188392"/>
            <a:ext cx="6429582" cy="768107"/>
          </a:xfrm>
        </p:spPr>
        <p:txBody>
          <a:bodyPr/>
          <a:lstStyle/>
          <a:p>
            <a:r>
              <a:rPr lang="hu-HU" sz="2800" dirty="0"/>
              <a:t>Médiapiaci szcenáriók megítélése</a:t>
            </a:r>
            <a:br>
              <a:rPr lang="hu-HU" sz="3200" dirty="0"/>
            </a:br>
            <a:endParaRPr lang="hu-HU" sz="1200" dirty="0"/>
          </a:p>
        </p:txBody>
      </p:sp>
      <p:sp>
        <p:nvSpPr>
          <p:cNvPr id="15" name="Téglalap 14"/>
          <p:cNvSpPr/>
          <p:nvPr/>
        </p:nvSpPr>
        <p:spPr>
          <a:xfrm>
            <a:off x="431215" y="6156894"/>
            <a:ext cx="9808160" cy="451405"/>
          </a:xfrm>
          <a:prstGeom prst="rect">
            <a:avLst/>
          </a:prstGeom>
        </p:spPr>
        <p:txBody>
          <a:bodyPr vert="horz" lIns="0" tIns="0" rIns="0" bIns="48000" rtlCol="0" anchor="b" anchorCtr="0">
            <a:noAutofit/>
          </a:bodyPr>
          <a:lstStyle/>
          <a:p>
            <a:r>
              <a:rPr lang="hu-HU" sz="800" dirty="0">
                <a:solidFill>
                  <a:schemeClr val="tx1">
                    <a:lumMod val="75000"/>
                  </a:schemeClr>
                </a:solidFill>
              </a:rPr>
              <a:t>Szakértőkkel folytatott beszélgetések alapján több lehetséges szcenárió rajzolódott ki a magyar televíziós piac következő 3-5 évben betöltött szerepével kapcsolatban. Az alábbiakban 4 különböző szcenáriót olvashat. Kérjük, jelölje meg, melyiket tartja a legvalószínűbbnek, melyiket a 2. legvalószínűbbnek, és így tovább.</a:t>
            </a:r>
          </a:p>
        </p:txBody>
      </p:sp>
      <p:sp>
        <p:nvSpPr>
          <p:cNvPr id="11" name="Szövegdoboz 10"/>
          <p:cNvSpPr txBox="1"/>
          <p:nvPr/>
        </p:nvSpPr>
        <p:spPr>
          <a:xfrm>
            <a:off x="833334" y="1213221"/>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Bekövetkezés valószínűségének sorrendje, 1-4 skála átlaga, 1 a legvalószínűbb</a:t>
            </a:r>
          </a:p>
        </p:txBody>
      </p:sp>
      <p:sp>
        <p:nvSpPr>
          <p:cNvPr id="17" name="Szövegdoboz 16"/>
          <p:cNvSpPr txBox="1"/>
          <p:nvPr/>
        </p:nvSpPr>
        <p:spPr>
          <a:xfrm>
            <a:off x="399843" y="5335528"/>
            <a:ext cx="11360735" cy="949680"/>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hu-HU" sz="1200" dirty="0"/>
              <a:t>A szakemberek 4 szcenáriót rangsoroltak azok bekövetkezési valószínűsége szerint. A 4 szcenáriót        -</a:t>
            </a:r>
            <a:r>
              <a:rPr lang="hu-HU" sz="1200" dirty="0" err="1"/>
              <a:t>től</a:t>
            </a:r>
            <a:r>
              <a:rPr lang="hu-HU" sz="1200" dirty="0"/>
              <a:t>        -</a:t>
            </a:r>
            <a:r>
              <a:rPr lang="hu-HU" sz="1200" dirty="0" err="1"/>
              <a:t>ig</a:t>
            </a:r>
            <a:r>
              <a:rPr lang="hu-HU" sz="1200" dirty="0"/>
              <a:t> </a:t>
            </a:r>
            <a:r>
              <a:rPr lang="hu-HU" sz="1200" dirty="0" err="1"/>
              <a:t>sorszámoztuk</a:t>
            </a:r>
            <a:r>
              <a:rPr lang="hu-HU" sz="1200" dirty="0"/>
              <a:t> a lineáris televízió számára legkedvezőbbtől a legkedvezőtlenebbig.</a:t>
            </a:r>
          </a:p>
          <a:p>
            <a:pPr>
              <a:lnSpc>
                <a:spcPct val="125000"/>
              </a:lnSpc>
              <a:buClr>
                <a:schemeClr val="tx2"/>
              </a:buClr>
            </a:pPr>
            <a:r>
              <a:rPr lang="hu-HU" sz="1200" dirty="0"/>
              <a:t>Mindkét célcsoport szerint a lineáris tévé szerepének kis gyengülése a legvalószínűbb. Az ügynökségi szakemberek esetében a jelenlegi helyzet megszilárdulása a második legvalószínűbb alternatíva, de a hirdetők körében a második helyre a digitális média domináns előretörése került. </a:t>
            </a:r>
          </a:p>
        </p:txBody>
      </p:sp>
      <p:sp>
        <p:nvSpPr>
          <p:cNvPr id="12" name="Rectangle 7"/>
          <p:cNvSpPr/>
          <p:nvPr/>
        </p:nvSpPr>
        <p:spPr>
          <a:xfrm>
            <a:off x="833334" y="1649719"/>
            <a:ext cx="9684000" cy="828000"/>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nSpc>
                <a:spcPct val="125000"/>
              </a:lnSpc>
            </a:pPr>
            <a:r>
              <a:rPr lang="hu-HU" sz="1000" b="1" dirty="0">
                <a:solidFill>
                  <a:schemeClr val="tx1"/>
                </a:solidFill>
              </a:rPr>
              <a:t>LINEÁRIS TV POZÍCIÓINAK KIS GYENGÜLÉSE</a:t>
            </a:r>
            <a:r>
              <a:rPr lang="hu-HU" sz="1000" dirty="0">
                <a:solidFill>
                  <a:schemeClr val="tx1"/>
                </a:solidFill>
              </a:rPr>
              <a:t> (Médiaügynökség átlag: </a:t>
            </a:r>
            <a:r>
              <a:rPr lang="hu-HU" sz="1100" b="1" dirty="0">
                <a:solidFill>
                  <a:schemeClr val="tx2"/>
                </a:solidFill>
              </a:rPr>
              <a:t>1,9</a:t>
            </a:r>
            <a:r>
              <a:rPr lang="hu-HU" sz="1000" b="1" dirty="0">
                <a:solidFill>
                  <a:schemeClr val="tx1"/>
                </a:solidFill>
              </a:rPr>
              <a:t> </a:t>
            </a:r>
            <a:r>
              <a:rPr lang="hu-HU" sz="1000" dirty="0">
                <a:solidFill>
                  <a:schemeClr val="tx1"/>
                </a:solidFill>
              </a:rPr>
              <a:t>/  Hirdető: </a:t>
            </a:r>
            <a:r>
              <a:rPr lang="hu-HU" sz="1100" b="1" dirty="0">
                <a:solidFill>
                  <a:schemeClr val="tx2"/>
                </a:solidFill>
              </a:rPr>
              <a:t>2,0</a:t>
            </a:r>
            <a:r>
              <a:rPr lang="hu-HU" sz="1000" dirty="0">
                <a:solidFill>
                  <a:schemeClr val="tx1"/>
                </a:solidFill>
              </a:rPr>
              <a:t>)</a:t>
            </a:r>
          </a:p>
          <a:p>
            <a:pPr>
              <a:lnSpc>
                <a:spcPct val="125000"/>
              </a:lnSpc>
            </a:pPr>
            <a:r>
              <a:rPr lang="hu-HU" sz="1000" dirty="0">
                <a:solidFill>
                  <a:schemeClr val="tx1"/>
                </a:solidFill>
              </a:rPr>
              <a:t>A következő 5 évben a televíziók médiapiaci szerepe kis mértékben gyengül. Tartalom terén egyre inkább az előfizetéses rendszerben működő szolgáltatók - melyek egyre több tartalmat nyújtanak magyarul -, nyerik meg a nézőkért folytatott harcot így csökkentve a lineáris tévék </a:t>
            </a:r>
            <a:r>
              <a:rPr lang="hu-HU" sz="1000" dirty="0" err="1">
                <a:solidFill>
                  <a:schemeClr val="tx1"/>
                </a:solidFill>
              </a:rPr>
              <a:t>reach</a:t>
            </a:r>
            <a:r>
              <a:rPr lang="hu-HU" sz="1000" dirty="0">
                <a:solidFill>
                  <a:schemeClr val="tx1"/>
                </a:solidFill>
              </a:rPr>
              <a:t> építő képességét. Az egyre növekvő digitális médiahasználat pedig a digitális hirdetések további növekedését hozza a reklámtortából.</a:t>
            </a:r>
            <a:endParaRPr lang="en-US" sz="1000" dirty="0">
              <a:solidFill>
                <a:schemeClr val="tx1"/>
              </a:solidFill>
            </a:endParaRPr>
          </a:p>
        </p:txBody>
      </p:sp>
      <p:sp>
        <p:nvSpPr>
          <p:cNvPr id="13" name="Rectangle 7"/>
          <p:cNvSpPr/>
          <p:nvPr/>
        </p:nvSpPr>
        <p:spPr>
          <a:xfrm>
            <a:off x="833334" y="2533129"/>
            <a:ext cx="9684000" cy="828000"/>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nSpc>
                <a:spcPct val="125000"/>
              </a:lnSpc>
            </a:pPr>
            <a:r>
              <a:rPr lang="hu-HU" sz="1000" b="1" dirty="0">
                <a:solidFill>
                  <a:schemeClr val="tx1"/>
                </a:solidFill>
              </a:rPr>
              <a:t>STATUS QUO ÁLLANDÓSULÁSA </a:t>
            </a:r>
            <a:r>
              <a:rPr lang="hu-HU" sz="1000" dirty="0">
                <a:solidFill>
                  <a:schemeClr val="tx1"/>
                </a:solidFill>
              </a:rPr>
              <a:t> (</a:t>
            </a:r>
            <a:r>
              <a:rPr lang="hu-HU" sz="1100" b="1" dirty="0">
                <a:solidFill>
                  <a:schemeClr val="tx2"/>
                </a:solidFill>
              </a:rPr>
              <a:t>2,4</a:t>
            </a:r>
            <a:r>
              <a:rPr lang="hu-HU" sz="1000" b="1" dirty="0">
                <a:solidFill>
                  <a:schemeClr val="tx1"/>
                </a:solidFill>
              </a:rPr>
              <a:t> </a:t>
            </a:r>
            <a:r>
              <a:rPr lang="hu-HU" sz="1000" dirty="0">
                <a:solidFill>
                  <a:schemeClr val="tx1"/>
                </a:solidFill>
              </a:rPr>
              <a:t>/  </a:t>
            </a:r>
            <a:r>
              <a:rPr lang="hu-HU" sz="1100" b="1" dirty="0">
                <a:solidFill>
                  <a:schemeClr val="tx2"/>
                </a:solidFill>
              </a:rPr>
              <a:t>2,5</a:t>
            </a:r>
            <a:r>
              <a:rPr lang="hu-HU" sz="1000" dirty="0">
                <a:solidFill>
                  <a:schemeClr val="tx1"/>
                </a:solidFill>
              </a:rPr>
              <a:t>)</a:t>
            </a:r>
          </a:p>
          <a:p>
            <a:pPr>
              <a:lnSpc>
                <a:spcPct val="125000"/>
              </a:lnSpc>
            </a:pPr>
            <a:r>
              <a:rPr lang="hu-HU" sz="1000" dirty="0">
                <a:solidFill>
                  <a:schemeClr val="tx1"/>
                </a:solidFill>
              </a:rPr>
              <a:t>A következő 5 évben a televízió szerepe nem változik jelentősebben a médiapiacon. A nézői szokások alapvetően állandósulnak, így a tévék megőrzik a képességüket a legtöbb fogyasztói célcsoport hatékony és gyors elérésére. Mivel a televíziók jelenleg szinte teljes egészében el tudják adni elérhető </a:t>
            </a:r>
            <a:r>
              <a:rPr lang="hu-HU" sz="1000" dirty="0" err="1">
                <a:solidFill>
                  <a:schemeClr val="tx1"/>
                </a:solidFill>
              </a:rPr>
              <a:t>reklámidejüket</a:t>
            </a:r>
            <a:r>
              <a:rPr lang="hu-HU" sz="1000" dirty="0">
                <a:solidFill>
                  <a:schemeClr val="tx1"/>
                </a:solidFill>
              </a:rPr>
              <a:t>, így ez a jövőben is így marad. Mivel a digitális hirdetési piacon is a növekedési ütem csökkenése látszik, ez sem fogja érdemben befolyásolni a tévé reklámpiaci helyzetét. </a:t>
            </a:r>
            <a:endParaRPr lang="en-US" sz="1000" dirty="0">
              <a:solidFill>
                <a:schemeClr val="tx1"/>
              </a:solidFill>
            </a:endParaRPr>
          </a:p>
        </p:txBody>
      </p:sp>
      <p:sp>
        <p:nvSpPr>
          <p:cNvPr id="14" name="Rectangle 7"/>
          <p:cNvSpPr/>
          <p:nvPr/>
        </p:nvSpPr>
        <p:spPr>
          <a:xfrm>
            <a:off x="833334" y="3429000"/>
            <a:ext cx="9684000" cy="828000"/>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nSpc>
                <a:spcPct val="125000"/>
              </a:lnSpc>
            </a:pPr>
            <a:r>
              <a:rPr lang="hu-HU" sz="1000" b="1" dirty="0">
                <a:solidFill>
                  <a:schemeClr val="tx1"/>
                </a:solidFill>
              </a:rPr>
              <a:t>DIGITÁLIS DOMINANCIA (</a:t>
            </a:r>
            <a:r>
              <a:rPr lang="hu-HU" sz="1100" b="1" dirty="0">
                <a:solidFill>
                  <a:schemeClr val="tx2"/>
                </a:solidFill>
              </a:rPr>
              <a:t>2,8</a:t>
            </a:r>
            <a:r>
              <a:rPr lang="hu-HU" sz="1000" b="1" dirty="0">
                <a:solidFill>
                  <a:schemeClr val="tx1"/>
                </a:solidFill>
              </a:rPr>
              <a:t> / </a:t>
            </a:r>
            <a:r>
              <a:rPr lang="hu-HU" sz="1100" b="1" dirty="0">
                <a:solidFill>
                  <a:schemeClr val="tx2"/>
                </a:solidFill>
              </a:rPr>
              <a:t>2,2</a:t>
            </a:r>
            <a:r>
              <a:rPr lang="hu-HU" sz="1000" b="1" dirty="0">
                <a:solidFill>
                  <a:schemeClr val="tx1"/>
                </a:solidFill>
              </a:rPr>
              <a:t>)</a:t>
            </a:r>
          </a:p>
          <a:p>
            <a:pPr>
              <a:lnSpc>
                <a:spcPct val="125000"/>
              </a:lnSpc>
            </a:pPr>
            <a:r>
              <a:rPr lang="hu-HU" sz="1000" dirty="0">
                <a:solidFill>
                  <a:schemeClr val="tx1"/>
                </a:solidFill>
              </a:rPr>
              <a:t>A fogyasztói szokások egyre gyorsuló ütemben váltanak digitálisra. Egyre több célcsoport esetében látjuk a lineáris </a:t>
            </a:r>
            <a:r>
              <a:rPr lang="hu-HU" sz="1000" dirty="0" err="1">
                <a:solidFill>
                  <a:schemeClr val="tx1"/>
                </a:solidFill>
              </a:rPr>
              <a:t>tévézés</a:t>
            </a:r>
            <a:r>
              <a:rPr lang="hu-HU" sz="1000" dirty="0">
                <a:solidFill>
                  <a:schemeClr val="tx1"/>
                </a:solidFill>
              </a:rPr>
              <a:t> csökkenését és az előfizetéses üzleti modellek </a:t>
            </a:r>
            <a:r>
              <a:rPr lang="hu-HU" sz="1000" dirty="0" err="1">
                <a:solidFill>
                  <a:schemeClr val="tx1"/>
                </a:solidFill>
              </a:rPr>
              <a:t>előretörését</a:t>
            </a:r>
            <a:r>
              <a:rPr lang="hu-HU" sz="1000" dirty="0">
                <a:solidFill>
                  <a:schemeClr val="tx1"/>
                </a:solidFill>
              </a:rPr>
              <a:t>. A digitális média már </a:t>
            </a:r>
            <a:r>
              <a:rPr lang="hu-HU" sz="1000" dirty="0" err="1">
                <a:solidFill>
                  <a:schemeClr val="tx1"/>
                </a:solidFill>
              </a:rPr>
              <a:t>reachépítésben</a:t>
            </a:r>
            <a:r>
              <a:rPr lang="hu-HU" sz="1000" dirty="0">
                <a:solidFill>
                  <a:schemeClr val="tx1"/>
                </a:solidFill>
              </a:rPr>
              <a:t> és elérésben is felveszi a versenyt a tévével. Emellett a digitális média egyre újszerűbb hirdetési formákat és </a:t>
            </a:r>
            <a:r>
              <a:rPr lang="hu-HU" sz="1000" dirty="0" err="1">
                <a:solidFill>
                  <a:schemeClr val="tx1"/>
                </a:solidFill>
              </a:rPr>
              <a:t>targetálási</a:t>
            </a:r>
            <a:r>
              <a:rPr lang="hu-HU" sz="1000" dirty="0">
                <a:solidFill>
                  <a:schemeClr val="tx1"/>
                </a:solidFill>
              </a:rPr>
              <a:t> lehetőségeket teremt, mellyel ki tudja váltani a televízió eddigi szerepét mind hirdetési média, mind a </a:t>
            </a:r>
            <a:r>
              <a:rPr lang="hu-HU" sz="1000" dirty="0" err="1">
                <a:solidFill>
                  <a:schemeClr val="tx1"/>
                </a:solidFill>
              </a:rPr>
              <a:t>fogyaszói</a:t>
            </a:r>
            <a:r>
              <a:rPr lang="hu-HU" sz="1000" dirty="0">
                <a:solidFill>
                  <a:schemeClr val="tx1"/>
                </a:solidFill>
              </a:rPr>
              <a:t> figyelem terén. A tévé szerepe gyorsuló ütemben csökken.</a:t>
            </a:r>
            <a:endParaRPr lang="en-US" sz="1000" dirty="0">
              <a:solidFill>
                <a:schemeClr val="tx1"/>
              </a:solidFill>
            </a:endParaRPr>
          </a:p>
        </p:txBody>
      </p:sp>
      <p:sp>
        <p:nvSpPr>
          <p:cNvPr id="16" name="Rectangle 7"/>
          <p:cNvSpPr/>
          <p:nvPr/>
        </p:nvSpPr>
        <p:spPr>
          <a:xfrm>
            <a:off x="833334" y="4324871"/>
            <a:ext cx="9684000" cy="828000"/>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nSpc>
                <a:spcPct val="125000"/>
              </a:lnSpc>
            </a:pPr>
            <a:r>
              <a:rPr lang="hu-HU" sz="1000" b="1" dirty="0">
                <a:solidFill>
                  <a:schemeClr val="tx1"/>
                </a:solidFill>
              </a:rPr>
              <a:t>LINEÁRIS RENESZÁNSZ</a:t>
            </a:r>
            <a:r>
              <a:rPr lang="hu-HU" sz="1000" dirty="0">
                <a:solidFill>
                  <a:schemeClr val="tx1"/>
                </a:solidFill>
              </a:rPr>
              <a:t> (Médiaügynökség átlag: </a:t>
            </a:r>
            <a:r>
              <a:rPr lang="hu-HU" sz="1100" b="1" dirty="0">
                <a:solidFill>
                  <a:schemeClr val="tx2"/>
                </a:solidFill>
              </a:rPr>
              <a:t>2,9</a:t>
            </a:r>
            <a:r>
              <a:rPr lang="hu-HU" sz="1000" b="1" dirty="0">
                <a:solidFill>
                  <a:schemeClr val="tx1"/>
                </a:solidFill>
              </a:rPr>
              <a:t> </a:t>
            </a:r>
            <a:r>
              <a:rPr lang="hu-HU" sz="1000" dirty="0">
                <a:solidFill>
                  <a:schemeClr val="tx1"/>
                </a:solidFill>
              </a:rPr>
              <a:t>/  Hirdető: </a:t>
            </a:r>
            <a:r>
              <a:rPr lang="hu-HU" sz="1100" b="1" dirty="0">
                <a:solidFill>
                  <a:schemeClr val="tx2"/>
                </a:solidFill>
              </a:rPr>
              <a:t>3,3</a:t>
            </a:r>
            <a:r>
              <a:rPr lang="hu-HU" sz="1000" dirty="0">
                <a:solidFill>
                  <a:schemeClr val="tx1"/>
                </a:solidFill>
              </a:rPr>
              <a:t>)</a:t>
            </a:r>
          </a:p>
          <a:p>
            <a:pPr>
              <a:lnSpc>
                <a:spcPct val="125000"/>
              </a:lnSpc>
            </a:pPr>
            <a:r>
              <a:rPr lang="hu-HU" sz="1000" dirty="0">
                <a:solidFill>
                  <a:schemeClr val="tx1"/>
                </a:solidFill>
              </a:rPr>
              <a:t>A következő 5 évben a televízió médiapiaci szerepe erősödik. A tartalom válik a legfontosabb eszköznek a fogyasztói figyelemért folytatott versenyben és ennek legszínvonalasabb előállítására a nagy csatornák képesek. A tartalom segít a televízióknak a VOD szolgáltatásaik fejlesztésében és népszerűsítésében, mely további bevételt generálhat számukra. A digitális értékesítési rendszerekbe (pl. </a:t>
            </a:r>
            <a:r>
              <a:rPr lang="hu-HU" sz="1000" dirty="0" err="1">
                <a:solidFill>
                  <a:schemeClr val="tx1"/>
                </a:solidFill>
              </a:rPr>
              <a:t>programmatic</a:t>
            </a:r>
            <a:r>
              <a:rPr lang="hu-HU" sz="1000" dirty="0">
                <a:solidFill>
                  <a:schemeClr val="tx1"/>
                </a:solidFill>
              </a:rPr>
              <a:t>) történő bekapcsolódás középtávon tovább erősítheti a tévé szerepét.</a:t>
            </a:r>
            <a:endParaRPr lang="en-US" sz="1000" dirty="0">
              <a:solidFill>
                <a:schemeClr val="tx1"/>
              </a:solidFill>
            </a:endParaRPr>
          </a:p>
        </p:txBody>
      </p:sp>
      <p:cxnSp>
        <p:nvCxnSpPr>
          <p:cNvPr id="19" name="Straight Arrow Connector 18">
            <a:extLst>
              <a:ext uri="{FF2B5EF4-FFF2-40B4-BE49-F238E27FC236}">
                <a16:creationId xmlns:a16="http://schemas.microsoft.com/office/drawing/2014/main" id="{8B1F05C7-B9BA-4675-A6E2-6F8BB9B0570E}"/>
              </a:ext>
            </a:extLst>
          </p:cNvPr>
          <p:cNvCxnSpPr>
            <a:cxnSpLocks/>
          </p:cNvCxnSpPr>
          <p:nvPr/>
        </p:nvCxnSpPr>
        <p:spPr>
          <a:xfrm>
            <a:off x="10946057" y="1610730"/>
            <a:ext cx="0" cy="3600000"/>
          </a:xfrm>
          <a:prstGeom prst="straightConnector1">
            <a:avLst/>
          </a:prstGeom>
          <a:ln w="114300">
            <a:solidFill>
              <a:srgbClr val="B3B5B6"/>
            </a:solidFill>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62B780-280F-4B98-AC15-5D75206B5AFB}"/>
              </a:ext>
            </a:extLst>
          </p:cNvPr>
          <p:cNvSpPr>
            <a:spLocks noChangeAspect="1"/>
          </p:cNvSpPr>
          <p:nvPr/>
        </p:nvSpPr>
        <p:spPr>
          <a:xfrm>
            <a:off x="10317456" y="4330773"/>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1</a:t>
            </a:r>
            <a:endParaRPr lang="en-US" sz="1200" dirty="0"/>
          </a:p>
        </p:txBody>
      </p:sp>
      <p:sp>
        <p:nvSpPr>
          <p:cNvPr id="26" name="Rectangle 25">
            <a:extLst>
              <a:ext uri="{FF2B5EF4-FFF2-40B4-BE49-F238E27FC236}">
                <a16:creationId xmlns:a16="http://schemas.microsoft.com/office/drawing/2014/main" id="{02892669-FC7A-4861-A851-C69BB755F211}"/>
              </a:ext>
            </a:extLst>
          </p:cNvPr>
          <p:cNvSpPr>
            <a:spLocks noChangeAspect="1"/>
          </p:cNvSpPr>
          <p:nvPr/>
        </p:nvSpPr>
        <p:spPr>
          <a:xfrm>
            <a:off x="10317456" y="2532653"/>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2</a:t>
            </a:r>
            <a:endParaRPr lang="en-US" sz="1200" dirty="0"/>
          </a:p>
        </p:txBody>
      </p:sp>
      <p:sp>
        <p:nvSpPr>
          <p:cNvPr id="27" name="Rectangle 26">
            <a:extLst>
              <a:ext uri="{FF2B5EF4-FFF2-40B4-BE49-F238E27FC236}">
                <a16:creationId xmlns:a16="http://schemas.microsoft.com/office/drawing/2014/main" id="{00AB0B30-0546-4044-B871-3B4B23FDBC5B}"/>
              </a:ext>
            </a:extLst>
          </p:cNvPr>
          <p:cNvSpPr>
            <a:spLocks noChangeAspect="1"/>
          </p:cNvSpPr>
          <p:nvPr/>
        </p:nvSpPr>
        <p:spPr>
          <a:xfrm>
            <a:off x="10317456" y="1649719"/>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3</a:t>
            </a:r>
            <a:endParaRPr lang="en-US" sz="1200" dirty="0"/>
          </a:p>
        </p:txBody>
      </p:sp>
      <p:sp>
        <p:nvSpPr>
          <p:cNvPr id="28" name="Rectangle 27">
            <a:extLst>
              <a:ext uri="{FF2B5EF4-FFF2-40B4-BE49-F238E27FC236}">
                <a16:creationId xmlns:a16="http://schemas.microsoft.com/office/drawing/2014/main" id="{1EBF895D-C74E-4B97-A1F8-3BEB60A74CD3}"/>
              </a:ext>
            </a:extLst>
          </p:cNvPr>
          <p:cNvSpPr>
            <a:spLocks noChangeAspect="1"/>
          </p:cNvSpPr>
          <p:nvPr/>
        </p:nvSpPr>
        <p:spPr>
          <a:xfrm>
            <a:off x="10301334" y="3425526"/>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4</a:t>
            </a:r>
            <a:endParaRPr lang="en-US" sz="1200" dirty="0"/>
          </a:p>
        </p:txBody>
      </p:sp>
      <p:sp>
        <p:nvSpPr>
          <p:cNvPr id="29" name="Rectangle 28">
            <a:extLst>
              <a:ext uri="{FF2B5EF4-FFF2-40B4-BE49-F238E27FC236}">
                <a16:creationId xmlns:a16="http://schemas.microsoft.com/office/drawing/2014/main" id="{2987848D-4035-4899-B93D-94AD6657B9E3}"/>
              </a:ext>
            </a:extLst>
          </p:cNvPr>
          <p:cNvSpPr>
            <a:spLocks noChangeAspect="1"/>
          </p:cNvSpPr>
          <p:nvPr/>
        </p:nvSpPr>
        <p:spPr>
          <a:xfrm>
            <a:off x="7096611" y="5343431"/>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1</a:t>
            </a:r>
            <a:endParaRPr lang="en-US" sz="1200" dirty="0"/>
          </a:p>
        </p:txBody>
      </p:sp>
      <p:sp>
        <p:nvSpPr>
          <p:cNvPr id="30" name="Rectangle 29">
            <a:extLst>
              <a:ext uri="{FF2B5EF4-FFF2-40B4-BE49-F238E27FC236}">
                <a16:creationId xmlns:a16="http://schemas.microsoft.com/office/drawing/2014/main" id="{86179B6C-8A0E-4086-B6F6-1265C2549072}"/>
              </a:ext>
            </a:extLst>
          </p:cNvPr>
          <p:cNvSpPr>
            <a:spLocks noChangeAspect="1"/>
          </p:cNvSpPr>
          <p:nvPr/>
        </p:nvSpPr>
        <p:spPr>
          <a:xfrm>
            <a:off x="7676959" y="5343431"/>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4</a:t>
            </a:r>
            <a:endParaRPr lang="en-US" sz="1200" dirty="0"/>
          </a:p>
        </p:txBody>
      </p:sp>
      <p:sp>
        <p:nvSpPr>
          <p:cNvPr id="3" name="TextBox 2">
            <a:extLst>
              <a:ext uri="{FF2B5EF4-FFF2-40B4-BE49-F238E27FC236}">
                <a16:creationId xmlns:a16="http://schemas.microsoft.com/office/drawing/2014/main" id="{0FC6B446-B6AF-436B-8486-5978064ADCFF}"/>
              </a:ext>
            </a:extLst>
          </p:cNvPr>
          <p:cNvSpPr txBox="1"/>
          <p:nvPr/>
        </p:nvSpPr>
        <p:spPr>
          <a:xfrm>
            <a:off x="10533456" y="1213221"/>
            <a:ext cx="825203" cy="216000"/>
          </a:xfrm>
          <a:prstGeom prst="rect">
            <a:avLst/>
          </a:prstGeom>
          <a:noFill/>
        </p:spPr>
        <p:txBody>
          <a:bodyPr wrap="square" lIns="0" tIns="0" rIns="0" bIns="0" rtlCol="0">
            <a:noAutofit/>
          </a:bodyPr>
          <a:lstStyle/>
          <a:p>
            <a:pPr algn="ctr">
              <a:lnSpc>
                <a:spcPct val="125000"/>
              </a:lnSpc>
              <a:buClr>
                <a:schemeClr val="tx2"/>
              </a:buClr>
            </a:pPr>
            <a:r>
              <a:rPr lang="hu-HU" sz="1000" dirty="0"/>
              <a:t>ügynökségek</a:t>
            </a:r>
          </a:p>
        </p:txBody>
      </p:sp>
      <p:sp>
        <p:nvSpPr>
          <p:cNvPr id="32" name="TextBox 31">
            <a:extLst>
              <a:ext uri="{FF2B5EF4-FFF2-40B4-BE49-F238E27FC236}">
                <a16:creationId xmlns:a16="http://schemas.microsoft.com/office/drawing/2014/main" id="{728BA2F2-89B7-483D-B249-33637F91AD4C}"/>
              </a:ext>
            </a:extLst>
          </p:cNvPr>
          <p:cNvSpPr txBox="1"/>
          <p:nvPr/>
        </p:nvSpPr>
        <p:spPr>
          <a:xfrm>
            <a:off x="11366797" y="1213221"/>
            <a:ext cx="825203" cy="216000"/>
          </a:xfrm>
          <a:prstGeom prst="rect">
            <a:avLst/>
          </a:prstGeom>
          <a:noFill/>
        </p:spPr>
        <p:txBody>
          <a:bodyPr wrap="square" lIns="0" tIns="0" rIns="0" bIns="0" rtlCol="0">
            <a:noAutofit/>
          </a:bodyPr>
          <a:lstStyle/>
          <a:p>
            <a:pPr algn="ctr">
              <a:lnSpc>
                <a:spcPct val="125000"/>
              </a:lnSpc>
              <a:buClr>
                <a:schemeClr val="tx2"/>
              </a:buClr>
            </a:pPr>
            <a:r>
              <a:rPr lang="hu-HU" sz="1000" dirty="0"/>
              <a:t>hirdetők</a:t>
            </a:r>
          </a:p>
        </p:txBody>
      </p:sp>
      <p:cxnSp>
        <p:nvCxnSpPr>
          <p:cNvPr id="33" name="Straight Arrow Connector 32">
            <a:extLst>
              <a:ext uri="{FF2B5EF4-FFF2-40B4-BE49-F238E27FC236}">
                <a16:creationId xmlns:a16="http://schemas.microsoft.com/office/drawing/2014/main" id="{0783E970-A072-43FC-ADD1-86683D230A4D}"/>
              </a:ext>
            </a:extLst>
          </p:cNvPr>
          <p:cNvCxnSpPr>
            <a:cxnSpLocks/>
          </p:cNvCxnSpPr>
          <p:nvPr/>
        </p:nvCxnSpPr>
        <p:spPr>
          <a:xfrm>
            <a:off x="11644034" y="1610730"/>
            <a:ext cx="0" cy="3600000"/>
          </a:xfrm>
          <a:prstGeom prst="straightConnector1">
            <a:avLst/>
          </a:prstGeom>
          <a:ln w="114300">
            <a:solidFill>
              <a:srgbClr val="B3B5B6"/>
            </a:solidFill>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A300ED3-57AB-4BE8-8B5A-8BC7D024D279}"/>
              </a:ext>
            </a:extLst>
          </p:cNvPr>
          <p:cNvSpPr>
            <a:spLocks noChangeAspect="1"/>
          </p:cNvSpPr>
          <p:nvPr/>
        </p:nvSpPr>
        <p:spPr>
          <a:xfrm>
            <a:off x="11554716" y="4253526"/>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1</a:t>
            </a:r>
            <a:endParaRPr lang="en-US" sz="1200" dirty="0"/>
          </a:p>
        </p:txBody>
      </p:sp>
      <p:sp>
        <p:nvSpPr>
          <p:cNvPr id="35" name="Rectangle 34">
            <a:extLst>
              <a:ext uri="{FF2B5EF4-FFF2-40B4-BE49-F238E27FC236}">
                <a16:creationId xmlns:a16="http://schemas.microsoft.com/office/drawing/2014/main" id="{4AF58A2C-ED29-433B-BEA3-7751DA4CA99D}"/>
              </a:ext>
            </a:extLst>
          </p:cNvPr>
          <p:cNvSpPr>
            <a:spLocks noChangeAspect="1"/>
          </p:cNvSpPr>
          <p:nvPr/>
        </p:nvSpPr>
        <p:spPr>
          <a:xfrm>
            <a:off x="11553546" y="3273443"/>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2</a:t>
            </a:r>
            <a:endParaRPr lang="en-US" sz="1200" dirty="0"/>
          </a:p>
        </p:txBody>
      </p:sp>
      <p:sp>
        <p:nvSpPr>
          <p:cNvPr id="36" name="Rectangle 35">
            <a:extLst>
              <a:ext uri="{FF2B5EF4-FFF2-40B4-BE49-F238E27FC236}">
                <a16:creationId xmlns:a16="http://schemas.microsoft.com/office/drawing/2014/main" id="{6011F05B-A00C-4152-B7EC-450B543234BD}"/>
              </a:ext>
            </a:extLst>
          </p:cNvPr>
          <p:cNvSpPr>
            <a:spLocks noChangeAspect="1"/>
          </p:cNvSpPr>
          <p:nvPr/>
        </p:nvSpPr>
        <p:spPr>
          <a:xfrm>
            <a:off x="11557914" y="2520467"/>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3</a:t>
            </a:r>
            <a:endParaRPr lang="en-US" sz="1200" dirty="0"/>
          </a:p>
        </p:txBody>
      </p:sp>
      <p:sp>
        <p:nvSpPr>
          <p:cNvPr id="37" name="Rectangle 36">
            <a:extLst>
              <a:ext uri="{FF2B5EF4-FFF2-40B4-BE49-F238E27FC236}">
                <a16:creationId xmlns:a16="http://schemas.microsoft.com/office/drawing/2014/main" id="{78CEEB67-815D-48BD-A5B7-CABDBC339B2A}"/>
              </a:ext>
            </a:extLst>
          </p:cNvPr>
          <p:cNvSpPr>
            <a:spLocks noChangeAspect="1"/>
          </p:cNvSpPr>
          <p:nvPr/>
        </p:nvSpPr>
        <p:spPr>
          <a:xfrm>
            <a:off x="11549591" y="2782396"/>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4</a:t>
            </a:r>
            <a:endParaRPr lang="en-US" sz="1200" dirty="0"/>
          </a:p>
        </p:txBody>
      </p:sp>
      <p:sp>
        <p:nvSpPr>
          <p:cNvPr id="38" name="Rectangle 37">
            <a:extLst>
              <a:ext uri="{FF2B5EF4-FFF2-40B4-BE49-F238E27FC236}">
                <a16:creationId xmlns:a16="http://schemas.microsoft.com/office/drawing/2014/main" id="{74658604-464B-425D-95BC-E9C25DB9BCC4}"/>
              </a:ext>
            </a:extLst>
          </p:cNvPr>
          <p:cNvSpPr>
            <a:spLocks noChangeAspect="1"/>
          </p:cNvSpPr>
          <p:nvPr/>
        </p:nvSpPr>
        <p:spPr>
          <a:xfrm>
            <a:off x="10837659" y="4235737"/>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1</a:t>
            </a:r>
            <a:endParaRPr lang="en-US" sz="1200" dirty="0"/>
          </a:p>
        </p:txBody>
      </p:sp>
      <p:sp>
        <p:nvSpPr>
          <p:cNvPr id="39" name="Rectangle 38">
            <a:extLst>
              <a:ext uri="{FF2B5EF4-FFF2-40B4-BE49-F238E27FC236}">
                <a16:creationId xmlns:a16="http://schemas.microsoft.com/office/drawing/2014/main" id="{BAEA3E07-CA13-4E16-AA40-22E90CE14E04}"/>
              </a:ext>
            </a:extLst>
          </p:cNvPr>
          <p:cNvSpPr>
            <a:spLocks noChangeAspect="1"/>
          </p:cNvSpPr>
          <p:nvPr/>
        </p:nvSpPr>
        <p:spPr>
          <a:xfrm>
            <a:off x="10838057" y="3213414"/>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2</a:t>
            </a:r>
            <a:endParaRPr lang="en-US" sz="1200" dirty="0"/>
          </a:p>
        </p:txBody>
      </p:sp>
      <p:sp>
        <p:nvSpPr>
          <p:cNvPr id="40" name="Rectangle 39">
            <a:extLst>
              <a:ext uri="{FF2B5EF4-FFF2-40B4-BE49-F238E27FC236}">
                <a16:creationId xmlns:a16="http://schemas.microsoft.com/office/drawing/2014/main" id="{849588C8-7C20-430B-B12D-38B05C9CA16D}"/>
              </a:ext>
            </a:extLst>
          </p:cNvPr>
          <p:cNvSpPr>
            <a:spLocks noChangeAspect="1"/>
          </p:cNvSpPr>
          <p:nvPr/>
        </p:nvSpPr>
        <p:spPr>
          <a:xfrm>
            <a:off x="10838057" y="246933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3</a:t>
            </a:r>
            <a:endParaRPr lang="en-US" sz="1200" dirty="0"/>
          </a:p>
        </p:txBody>
      </p:sp>
      <p:sp>
        <p:nvSpPr>
          <p:cNvPr id="41" name="Rectangle 40">
            <a:extLst>
              <a:ext uri="{FF2B5EF4-FFF2-40B4-BE49-F238E27FC236}">
                <a16:creationId xmlns:a16="http://schemas.microsoft.com/office/drawing/2014/main" id="{997A871A-7F97-4C06-9553-84ACA6EDBA73}"/>
              </a:ext>
            </a:extLst>
          </p:cNvPr>
          <p:cNvSpPr>
            <a:spLocks noChangeAspect="1"/>
          </p:cNvSpPr>
          <p:nvPr/>
        </p:nvSpPr>
        <p:spPr>
          <a:xfrm>
            <a:off x="10832822" y="4016629"/>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hu-HU" sz="1200" dirty="0"/>
              <a:t>4</a:t>
            </a:r>
            <a:endParaRPr lang="en-US" sz="1200" dirty="0"/>
          </a:p>
        </p:txBody>
      </p:sp>
      <p:sp>
        <p:nvSpPr>
          <p:cNvPr id="42" name="TextBox 41">
            <a:extLst>
              <a:ext uri="{FF2B5EF4-FFF2-40B4-BE49-F238E27FC236}">
                <a16:creationId xmlns:a16="http://schemas.microsoft.com/office/drawing/2014/main" id="{79B72357-CA38-4969-B88E-E869CABC23A4}"/>
              </a:ext>
            </a:extLst>
          </p:cNvPr>
          <p:cNvSpPr txBox="1"/>
          <p:nvPr/>
        </p:nvSpPr>
        <p:spPr>
          <a:xfrm>
            <a:off x="10832822" y="1714066"/>
            <a:ext cx="936723" cy="216000"/>
          </a:xfrm>
          <a:prstGeom prst="rect">
            <a:avLst/>
          </a:prstGeom>
          <a:solidFill>
            <a:schemeClr val="accent2"/>
          </a:solidFill>
        </p:spPr>
        <p:txBody>
          <a:bodyPr wrap="square" lIns="0" tIns="0" rIns="0" bIns="0" rtlCol="0">
            <a:noAutofit/>
          </a:bodyPr>
          <a:lstStyle/>
          <a:p>
            <a:pPr algn="ctr">
              <a:lnSpc>
                <a:spcPct val="125000"/>
              </a:lnSpc>
              <a:buClr>
                <a:schemeClr val="tx2"/>
              </a:buClr>
            </a:pPr>
            <a:r>
              <a:rPr lang="hu-HU" sz="1000" dirty="0">
                <a:solidFill>
                  <a:schemeClr val="bg1"/>
                </a:solidFill>
              </a:rPr>
              <a:t>Legvalószínűbb</a:t>
            </a:r>
          </a:p>
        </p:txBody>
      </p:sp>
      <p:sp>
        <p:nvSpPr>
          <p:cNvPr id="43" name="TextBox 42">
            <a:extLst>
              <a:ext uri="{FF2B5EF4-FFF2-40B4-BE49-F238E27FC236}">
                <a16:creationId xmlns:a16="http://schemas.microsoft.com/office/drawing/2014/main" id="{B0364EBE-244E-4CCA-B10A-A366A6154A8C}"/>
              </a:ext>
            </a:extLst>
          </p:cNvPr>
          <p:cNvSpPr txBox="1"/>
          <p:nvPr/>
        </p:nvSpPr>
        <p:spPr>
          <a:xfrm>
            <a:off x="10842675" y="4738871"/>
            <a:ext cx="936723" cy="403246"/>
          </a:xfrm>
          <a:prstGeom prst="rect">
            <a:avLst/>
          </a:prstGeom>
          <a:solidFill>
            <a:schemeClr val="accent2"/>
          </a:solidFill>
        </p:spPr>
        <p:txBody>
          <a:bodyPr wrap="square" lIns="0" tIns="0" rIns="0" bIns="0" rtlCol="0">
            <a:noAutofit/>
          </a:bodyPr>
          <a:lstStyle/>
          <a:p>
            <a:pPr algn="ctr">
              <a:lnSpc>
                <a:spcPct val="125000"/>
              </a:lnSpc>
              <a:buClr>
                <a:schemeClr val="tx2"/>
              </a:buClr>
            </a:pPr>
            <a:r>
              <a:rPr lang="hu-HU" sz="1000" dirty="0">
                <a:solidFill>
                  <a:schemeClr val="bg1"/>
                </a:solidFill>
              </a:rPr>
              <a:t>Legkevésbé valószínű</a:t>
            </a:r>
          </a:p>
        </p:txBody>
      </p:sp>
    </p:spTree>
    <p:extLst>
      <p:ext uri="{BB962C8B-B14F-4D97-AF65-F5344CB8AC3E}">
        <p14:creationId xmlns:p14="http://schemas.microsoft.com/office/powerpoint/2010/main" val="2383506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254928496"/>
              </p:ext>
            </p:extLst>
          </p:nvPr>
        </p:nvGraphicFramePr>
        <p:xfrm>
          <a:off x="3700359" y="1117176"/>
          <a:ext cx="7737384" cy="4519083"/>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919059" y="349069"/>
            <a:ext cx="5867607" cy="768107"/>
          </a:xfrm>
        </p:spPr>
        <p:txBody>
          <a:bodyPr/>
          <a:lstStyle/>
          <a:p>
            <a:r>
              <a:rPr lang="hu-HU" sz="2800" dirty="0"/>
              <a:t>Innovatív TV-s megoldások</a:t>
            </a:r>
            <a:br>
              <a:rPr lang="hu-HU" sz="3200" dirty="0"/>
            </a:br>
            <a:endParaRPr lang="hu-HU"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hu-HU" sz="800" dirty="0">
                <a:solidFill>
                  <a:schemeClr val="tx1">
                    <a:lumMod val="75000"/>
                  </a:schemeClr>
                </a:solidFill>
              </a:rPr>
              <a:t>Az elmúlt években a hagyományos </a:t>
            </a:r>
            <a:r>
              <a:rPr lang="hu-HU" sz="800" dirty="0" err="1">
                <a:solidFill>
                  <a:schemeClr val="tx1">
                    <a:lumMod val="75000"/>
                  </a:schemeClr>
                </a:solidFill>
              </a:rPr>
              <a:t>reklámszpotok</a:t>
            </a:r>
            <a:r>
              <a:rPr lang="hu-HU" sz="800" dirty="0">
                <a:solidFill>
                  <a:schemeClr val="tx1">
                    <a:lumMod val="75000"/>
                  </a:schemeClr>
                </a:solidFill>
              </a:rPr>
              <a:t> mellett különböző, innovatív TV hirdetései formák jelentek meg. Mely TV-s hirdetési megoldásokról gondolja, hogy szerepük növekedhet az elkövetkező 3-5 évben? Több válasz lehetséges!</a:t>
            </a:r>
          </a:p>
        </p:txBody>
      </p:sp>
      <p:graphicFrame>
        <p:nvGraphicFramePr>
          <p:cNvPr id="4" name="Diagram 3"/>
          <p:cNvGraphicFramePr/>
          <p:nvPr>
            <p:extLst>
              <p:ext uri="{D42A27DB-BD31-4B8C-83A1-F6EECF244321}">
                <p14:modId xmlns:p14="http://schemas.microsoft.com/office/powerpoint/2010/main" val="1559635268"/>
              </p:ext>
            </p:extLst>
          </p:nvPr>
        </p:nvGraphicFramePr>
        <p:xfrm>
          <a:off x="-145958" y="1111038"/>
          <a:ext cx="7737384" cy="4519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gyenes összekötő 7"/>
          <p:cNvCxnSpPr/>
          <p:nvPr/>
        </p:nvCxnSpPr>
        <p:spPr>
          <a:xfrm flipV="1">
            <a:off x="431215" y="2981325"/>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flipV="1">
            <a:off x="431215" y="4362450"/>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hu-HU" sz="1400" b="1" dirty="0"/>
              <a:t>Növekedni fog, %</a:t>
            </a:r>
          </a:p>
        </p:txBody>
      </p:sp>
      <p:sp>
        <p:nvSpPr>
          <p:cNvPr id="17" name="Szövegdoboz 16"/>
          <p:cNvSpPr txBox="1"/>
          <p:nvPr/>
        </p:nvSpPr>
        <p:spPr>
          <a:xfrm>
            <a:off x="399843" y="5188226"/>
            <a:ext cx="11360735" cy="974806"/>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hu-HU" sz="1200" dirty="0"/>
              <a:t>Ritkán látni egy kutatásban, hogy két célcsoport véleménye ugyanabban a kérdésben pontosan fordított sorrendet mutasson, a hagyományos non-</a:t>
            </a:r>
            <a:r>
              <a:rPr lang="hu-HU" sz="1200" dirty="0" err="1"/>
              <a:t>szpot</a:t>
            </a:r>
            <a:r>
              <a:rPr lang="hu-HU" sz="1200" dirty="0"/>
              <a:t> és innovatív digitális televíziós megoldások kapcsán ez látható. A hirdetők inkább a szponzoráció és virtuális reklám további növekedésében hisznek, velük szemben az ügynökségek a termékelhelyezés és a testre szabhatóbb hirdetések kapcsán optimistábbak. </a:t>
            </a:r>
          </a:p>
        </p:txBody>
      </p:sp>
    </p:spTree>
    <p:extLst>
      <p:ext uri="{BB962C8B-B14F-4D97-AF65-F5344CB8AC3E}">
        <p14:creationId xmlns:p14="http://schemas.microsoft.com/office/powerpoint/2010/main" val="32041008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217CC-534C-41BF-930C-27B1184E95F2}" type="datetime5">
              <a:rPr lang="en-US" smtClean="0"/>
              <a:t>2-Dec-19</a:t>
            </a:fld>
            <a:endParaRPr lang="en-US" dirty="0"/>
          </a:p>
        </p:txBody>
      </p:sp>
      <p:sp>
        <p:nvSpPr>
          <p:cNvPr id="3" name="Footer Placeholder 2"/>
          <p:cNvSpPr>
            <a:spLocks noGrp="1"/>
          </p:cNvSpPr>
          <p:nvPr>
            <p:ph type="ftr" sz="quarter" idx="11"/>
          </p:nvPr>
        </p:nvSpPr>
        <p:spPr/>
        <p:txBody>
          <a:bodyPr/>
          <a:lstStyle/>
          <a:p>
            <a:r>
              <a:rPr lang="en-US"/>
              <a:t>Title of presentation (Insert / Header &amp; Footer / Apply to All)</a:t>
            </a:r>
            <a:endParaRPr lang="en-US" dirty="0"/>
          </a:p>
        </p:txBody>
      </p:sp>
      <p:sp>
        <p:nvSpPr>
          <p:cNvPr id="4" name="Slide Number Placeholder 3"/>
          <p:cNvSpPr>
            <a:spLocks noGrp="1"/>
          </p:cNvSpPr>
          <p:nvPr>
            <p:ph type="sldNum" sz="quarter" idx="12"/>
          </p:nvPr>
        </p:nvSpPr>
        <p:spPr/>
        <p:txBody>
          <a:bodyPr/>
          <a:lstStyle/>
          <a:p>
            <a:fld id="{8E3B25F7-8D1F-44B5-B485-EE3C438CFD7B}" type="slidenum">
              <a:rPr lang="en-US" smtClean="0"/>
              <a:pPr/>
              <a:t>72</a:t>
            </a:fld>
            <a:endParaRPr lang="en-US"/>
          </a:p>
        </p:txBody>
      </p:sp>
      <p:sp>
        <p:nvSpPr>
          <p:cNvPr id="8" name="TextBox 7"/>
          <p:cNvSpPr txBox="1"/>
          <p:nvPr/>
        </p:nvSpPr>
        <p:spPr>
          <a:xfrm>
            <a:off x="8061645" y="5561781"/>
            <a:ext cx="3816000" cy="993775"/>
          </a:xfrm>
          <a:prstGeom prst="rect">
            <a:avLst/>
          </a:prstGeom>
          <a:noFill/>
        </p:spPr>
        <p:txBody>
          <a:bodyPr wrap="square" lIns="0" tIns="0" rIns="0" bIns="0" rtlCol="0" anchor="b">
            <a:noAutofit/>
          </a:bodyPr>
          <a:lstStyle/>
          <a:p>
            <a:pPr>
              <a:lnSpc>
                <a:spcPct val="125000"/>
              </a:lnSpc>
              <a:buClr>
                <a:schemeClr val="tx2"/>
              </a:buClr>
            </a:pPr>
            <a:r>
              <a:rPr lang="en-US" sz="1200" b="1" dirty="0"/>
              <a:t>GfK Proprietary &amp; Confidential</a:t>
            </a:r>
          </a:p>
          <a:p>
            <a:pPr>
              <a:lnSpc>
                <a:spcPct val="125000"/>
              </a:lnSpc>
              <a:buClr>
                <a:schemeClr val="tx2"/>
              </a:buClr>
            </a:pPr>
            <a:r>
              <a:rPr lang="en-US" sz="1200" dirty="0"/>
              <a:t>This document contains confidential and/or proprietary information and its contents may not be disclosed or used except in accordance with applicable agreements.</a:t>
            </a:r>
          </a:p>
        </p:txBody>
      </p:sp>
    </p:spTree>
    <p:extLst>
      <p:ext uri="{BB962C8B-B14F-4D97-AF65-F5344CB8AC3E}">
        <p14:creationId xmlns:p14="http://schemas.microsoft.com/office/powerpoint/2010/main" val="202807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2-Dec-19</a:t>
            </a:fld>
            <a:endParaRPr lang="en-US" dirty="0"/>
          </a:p>
        </p:txBody>
      </p:sp>
      <p:sp>
        <p:nvSpPr>
          <p:cNvPr id="3" name="Footer Placeholder 2"/>
          <p:cNvSpPr>
            <a:spLocks noGrp="1"/>
          </p:cNvSpPr>
          <p:nvPr>
            <p:ph type="ftr" sz="quarter" idx="11"/>
          </p:nvPr>
        </p:nvSpPr>
        <p:spPr/>
        <p:txBody>
          <a:bodyPr/>
          <a:lstStyle/>
          <a:p>
            <a:r>
              <a:rPr lang="en-US"/>
              <a:t>Title of presentation (Insert / Header &amp; Footer / Apply to All)</a:t>
            </a:r>
            <a:endParaRPr lang="en-US" dirty="0"/>
          </a:p>
        </p:txBody>
      </p:sp>
      <p:sp>
        <p:nvSpPr>
          <p:cNvPr id="4" name="Slide Number Placeholder 3"/>
          <p:cNvSpPr>
            <a:spLocks noGrp="1"/>
          </p:cNvSpPr>
          <p:nvPr>
            <p:ph type="sldNum" sz="quarter" idx="12"/>
          </p:nvPr>
        </p:nvSpPr>
        <p:spPr/>
        <p:txBody>
          <a:bodyPr/>
          <a:lstStyle/>
          <a:p>
            <a:fld id="{8E3B25F7-8D1F-44B5-B485-EE3C438CFD7B}" type="slidenum">
              <a:rPr lang="en-US" smtClean="0"/>
              <a:pPr/>
              <a:t>8</a:t>
            </a:fld>
            <a:endParaRPr lang="en-US"/>
          </a:p>
        </p:txBody>
      </p:sp>
      <p:sp>
        <p:nvSpPr>
          <p:cNvPr id="5" name="Title 4"/>
          <p:cNvSpPr>
            <a:spLocks noGrp="1"/>
          </p:cNvSpPr>
          <p:nvPr>
            <p:ph type="ctrTitle"/>
          </p:nvPr>
        </p:nvSpPr>
        <p:spPr>
          <a:xfrm>
            <a:off x="324294" y="2310868"/>
            <a:ext cx="4154400" cy="2236264"/>
          </a:xfrm>
        </p:spPr>
        <p:txBody>
          <a:bodyPr anchor="ctr"/>
          <a:lstStyle/>
          <a:p>
            <a:r>
              <a:rPr lang="hu-HU" sz="4000" b="1" dirty="0"/>
              <a:t>2. Média-fogyasztási szokások változása</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308564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F6CED2-F708-4126-9F86-4A4DACF68A67}"/>
              </a:ext>
            </a:extLst>
          </p:cNvPr>
          <p:cNvSpPr/>
          <p:nvPr/>
        </p:nvSpPr>
        <p:spPr>
          <a:xfrm>
            <a:off x="7188200" y="1238846"/>
            <a:ext cx="5003800" cy="5389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hu-HU" sz="1600" dirty="0"/>
          </a:p>
        </p:txBody>
      </p:sp>
      <p:sp>
        <p:nvSpPr>
          <p:cNvPr id="2" name="Title 1"/>
          <p:cNvSpPr>
            <a:spLocks noGrp="1"/>
          </p:cNvSpPr>
          <p:nvPr>
            <p:ph type="title"/>
          </p:nvPr>
        </p:nvSpPr>
        <p:spPr>
          <a:xfrm>
            <a:off x="731520" y="229932"/>
            <a:ext cx="7729086" cy="490042"/>
          </a:xfrm>
        </p:spPr>
        <p:txBody>
          <a:bodyPr/>
          <a:lstStyle/>
          <a:p>
            <a:r>
              <a:rPr lang="hu-HU" sz="3600" dirty="0">
                <a:solidFill>
                  <a:schemeClr val="accent3">
                    <a:lumMod val="50000"/>
                  </a:schemeClr>
                </a:solidFill>
              </a:rPr>
              <a:t>Nézői szokások </a:t>
            </a:r>
            <a:br>
              <a:rPr lang="hu-HU" sz="3600" dirty="0">
                <a:solidFill>
                  <a:schemeClr val="accent3">
                    <a:lumMod val="50000"/>
                  </a:schemeClr>
                </a:solidFill>
              </a:rPr>
            </a:br>
            <a:r>
              <a:rPr lang="hu-HU" sz="2000" dirty="0">
                <a:solidFill>
                  <a:schemeClr val="accent3">
                    <a:lumMod val="50000"/>
                  </a:schemeClr>
                </a:solidFill>
              </a:rPr>
              <a:t>A jelenlegi helyzet</a:t>
            </a:r>
            <a:endParaRPr lang="hu-HU" sz="3600" dirty="0">
              <a:solidFill>
                <a:schemeClr val="accent3">
                  <a:lumMod val="50000"/>
                </a:schemeClr>
              </a:solidFill>
            </a:endParaRPr>
          </a:p>
        </p:txBody>
      </p:sp>
      <p:sp>
        <p:nvSpPr>
          <p:cNvPr id="39" name="shp1">
            <a:extLst>
              <a:ext uri="{FF2B5EF4-FFF2-40B4-BE49-F238E27FC236}">
                <a16:creationId xmlns:a16="http://schemas.microsoft.com/office/drawing/2014/main"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solidFill>
                <a:srgbClr val="FFFFFF"/>
              </a:solidFill>
            </a:endParaRPr>
          </a:p>
        </p:txBody>
      </p:sp>
      <p:sp>
        <p:nvSpPr>
          <p:cNvPr id="61" name="Text Placeholder 1">
            <a:extLst>
              <a:ext uri="{FF2B5EF4-FFF2-40B4-BE49-F238E27FC236}">
                <a16:creationId xmlns:a16="http://schemas.microsoft.com/office/drawing/2014/main" id="{A5F1AFB4-D999-47DD-BD61-2DB1D08BC915}"/>
              </a:ext>
            </a:extLst>
          </p:cNvPr>
          <p:cNvSpPr txBox="1">
            <a:spLocks/>
          </p:cNvSpPr>
          <p:nvPr>
            <p:custDataLst>
              <p:tags r:id="rId1"/>
            </p:custDataLst>
          </p:nvPr>
        </p:nvSpPr>
        <p:spPr bwMode="gray">
          <a:xfrm>
            <a:off x="7380000" y="146304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„Szerintem ez egy szögegyenes piac</a:t>
            </a:r>
            <a:r>
              <a:rPr lang="hu-HU" sz="1200" dirty="0">
                <a:solidFill>
                  <a:srgbClr val="000000"/>
                </a:solidFill>
              </a:rPr>
              <a:t>” (Ü14)</a:t>
            </a:r>
            <a:endParaRPr lang="en-US" sz="1200" dirty="0">
              <a:ea typeface="Arial" panose="020B0604020202020204" pitchFamily="34" charset="0"/>
            </a:endParaRPr>
          </a:p>
        </p:txBody>
      </p:sp>
      <p:sp>
        <p:nvSpPr>
          <p:cNvPr id="4" name="TextBox 3">
            <a:extLst>
              <a:ext uri="{FF2B5EF4-FFF2-40B4-BE49-F238E27FC236}">
                <a16:creationId xmlns:a16="http://schemas.microsoft.com/office/drawing/2014/main"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hu-HU" sz="1400" dirty="0"/>
              <a:t>A fogyasztói szokások terén a szakemberek – nem meglepő módon – aránylag hasonló tendenciákat látnak, melyek azonban a televízió (leginkább a lineáris televízió) megítélését hirdetési szempontból nem befolyásolják érdemben. </a:t>
            </a:r>
          </a:p>
          <a:p>
            <a:pPr>
              <a:lnSpc>
                <a:spcPct val="125000"/>
              </a:lnSpc>
              <a:buClr>
                <a:schemeClr val="tx2"/>
              </a:buClr>
            </a:pPr>
            <a:endParaRPr lang="hu-HU" sz="1400" dirty="0"/>
          </a:p>
          <a:p>
            <a:pPr>
              <a:lnSpc>
                <a:spcPct val="125000"/>
              </a:lnSpc>
              <a:buClr>
                <a:schemeClr val="tx2"/>
              </a:buClr>
            </a:pPr>
            <a:r>
              <a:rPr lang="hu-HU" sz="1400" dirty="0"/>
              <a:t>Sokak által kimondott megállapítás, hogy a televízió a legnagyobb elérést biztosító média és az átlagos használati idő gyakorlatilag nem vagy alig mutat csökkenést az elmúlt évek tekintetében. Ugyanakkor a leginkább kiemelt trend (bár ezzel kapcsolatban sem teljes az egyetértés), hogy egyes kisebb célcsoportok esetében azért már érdemibb csökkenés figyelhető meg, mind az elérés, mind pedig a nézés időtartamát tekintve. </a:t>
            </a:r>
          </a:p>
          <a:p>
            <a:pPr>
              <a:lnSpc>
                <a:spcPct val="125000"/>
              </a:lnSpc>
              <a:buClr>
                <a:schemeClr val="tx2"/>
              </a:buClr>
            </a:pPr>
            <a:endParaRPr lang="hu-HU" sz="1400" dirty="0"/>
          </a:p>
          <a:p>
            <a:pPr>
              <a:lnSpc>
                <a:spcPct val="125000"/>
              </a:lnSpc>
              <a:buClr>
                <a:schemeClr val="tx2"/>
              </a:buClr>
            </a:pPr>
            <a:r>
              <a:rPr lang="hu-HU" sz="1400" dirty="0"/>
              <a:t>A leginkább említett célcsoport természetesen a fiataloké, főleg a 25 év alatti generációké, akik esetében azért jellemzően elfogadott az a nézet, hogy a lineáris televízióra fordított idő csökkenő tendenciát mutat.</a:t>
            </a:r>
          </a:p>
        </p:txBody>
      </p:sp>
      <p:sp>
        <p:nvSpPr>
          <p:cNvPr id="6" name="Téglalap 5">
            <a:extLst>
              <a:ext uri="{FF2B5EF4-FFF2-40B4-BE49-F238E27FC236}">
                <a16:creationId xmlns:a16="http://schemas.microsoft.com/office/drawing/2014/main" id="{DD7548D1-0D62-473E-8E82-1D00AFA62064}"/>
              </a:ext>
            </a:extLst>
          </p:cNvPr>
          <p:cNvSpPr/>
          <p:nvPr/>
        </p:nvSpPr>
        <p:spPr>
          <a:xfrm>
            <a:off x="9671474" y="3606186"/>
            <a:ext cx="341981" cy="369332"/>
          </a:xfrm>
          <a:prstGeom prst="rect">
            <a:avLst/>
          </a:prstGeom>
        </p:spPr>
        <p:txBody>
          <a:bodyPr wrap="none">
            <a:spAutoFit/>
          </a:bodyPr>
          <a:lstStyle/>
          <a:p>
            <a:r>
              <a:rPr lang="hu-HU" dirty="0"/>
              <a:t> </a:t>
            </a:r>
          </a:p>
        </p:txBody>
      </p:sp>
      <p:sp>
        <p:nvSpPr>
          <p:cNvPr id="141" name="Text Placeholder 1">
            <a:extLst>
              <a:ext uri="{FF2B5EF4-FFF2-40B4-BE49-F238E27FC236}">
                <a16:creationId xmlns:a16="http://schemas.microsoft.com/office/drawing/2014/main" id="{86AB6C00-7C5D-4991-B997-1B587C67DDB2}"/>
              </a:ext>
            </a:extLst>
          </p:cNvPr>
          <p:cNvSpPr txBox="1">
            <a:spLocks/>
          </p:cNvSpPr>
          <p:nvPr>
            <p:custDataLst>
              <p:tags r:id="rId2"/>
            </p:custDataLst>
          </p:nvPr>
        </p:nvSpPr>
        <p:spPr bwMode="gray">
          <a:xfrm>
            <a:off x="7441239" y="461494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„Nyilván én is látom az adatokat, hogy egy-két perc változások vannak célcsoportokban, plusz-mínusz irányban” (Ü2)</a:t>
            </a:r>
            <a:endParaRPr lang="en-US" sz="1200" dirty="0">
              <a:ea typeface="Arial" panose="020B0604020202020204" pitchFamily="34" charset="0"/>
            </a:endParaRPr>
          </a:p>
        </p:txBody>
      </p:sp>
      <p:sp>
        <p:nvSpPr>
          <p:cNvPr id="142" name="Text Placeholder 1">
            <a:extLst>
              <a:ext uri="{FF2B5EF4-FFF2-40B4-BE49-F238E27FC236}">
                <a16:creationId xmlns:a16="http://schemas.microsoft.com/office/drawing/2014/main" id="{318E1FAF-EEB7-4263-AA78-C77A801B67E9}"/>
              </a:ext>
            </a:extLst>
          </p:cNvPr>
          <p:cNvSpPr txBox="1">
            <a:spLocks/>
          </p:cNvSpPr>
          <p:nvPr>
            <p:custDataLst>
              <p:tags r:id="rId3"/>
            </p:custDataLst>
          </p:nvPr>
        </p:nvSpPr>
        <p:spPr bwMode="gray">
          <a:xfrm>
            <a:off x="7441239" y="513381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„Van egy nagyon fiatal közeg, a 18-25, aki azért már sokszor inkább tényleg nem is nagyon néz tévét, hanem tényleg csak online csatornát.</a:t>
            </a:r>
            <a:r>
              <a:rPr lang="hu-HU" sz="1200" dirty="0">
                <a:solidFill>
                  <a:srgbClr val="000000"/>
                </a:solidFill>
              </a:rPr>
              <a:t>” (H11)</a:t>
            </a:r>
            <a:endParaRPr lang="en-US" sz="1200" dirty="0">
              <a:ea typeface="Arial" panose="020B0604020202020204" pitchFamily="34" charset="0"/>
            </a:endParaRPr>
          </a:p>
        </p:txBody>
      </p:sp>
      <p:sp>
        <p:nvSpPr>
          <p:cNvPr id="143" name="Text Placeholder 1">
            <a:extLst>
              <a:ext uri="{FF2B5EF4-FFF2-40B4-BE49-F238E27FC236}">
                <a16:creationId xmlns:a16="http://schemas.microsoft.com/office/drawing/2014/main" id="{CDDFE455-FB58-443E-85BF-1B13E167E9A0}"/>
              </a:ext>
            </a:extLst>
          </p:cNvPr>
          <p:cNvSpPr txBox="1">
            <a:spLocks/>
          </p:cNvSpPr>
          <p:nvPr>
            <p:custDataLst>
              <p:tags r:id="rId4"/>
            </p:custDataLst>
          </p:nvPr>
        </p:nvSpPr>
        <p:spPr bwMode="gray">
          <a:xfrm>
            <a:off x="7441239" y="582503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„Mondjuk ha a tévé előtt töltött időt nézzük, az drasztikusan nem csökken, de bizonyos populáció, vagy bizonyos rétegek elérhetősége drasztikusan csökken.</a:t>
            </a:r>
            <a:r>
              <a:rPr lang="hu-HU" sz="1200" dirty="0">
                <a:solidFill>
                  <a:srgbClr val="000000"/>
                </a:solidFill>
              </a:rPr>
              <a:t>” (H12)</a:t>
            </a:r>
            <a:endParaRPr lang="en-US" sz="1200" dirty="0">
              <a:ea typeface="Arial" panose="020B0604020202020204" pitchFamily="34" charset="0"/>
            </a:endParaRPr>
          </a:p>
        </p:txBody>
      </p:sp>
      <p:sp>
        <p:nvSpPr>
          <p:cNvPr id="54" name="Text Placeholder 1">
            <a:extLst>
              <a:ext uri="{FF2B5EF4-FFF2-40B4-BE49-F238E27FC236}">
                <a16:creationId xmlns:a16="http://schemas.microsoft.com/office/drawing/2014/main" id="{CFAF933A-56CF-4000-A5CF-E6EF9C18D8D5}"/>
              </a:ext>
            </a:extLst>
          </p:cNvPr>
          <p:cNvSpPr txBox="1">
            <a:spLocks/>
          </p:cNvSpPr>
          <p:nvPr>
            <p:custDataLst>
              <p:tags r:id="rId5"/>
            </p:custDataLst>
          </p:nvPr>
        </p:nvSpPr>
        <p:spPr bwMode="gray">
          <a:xfrm>
            <a:off x="7441239" y="354757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„Nagyon sokan néznek tévét, tehát ugye azért az látszik, hogy a tv fogyasztási szokás az megmaradt ennél a 4 óra, vagy nem tudom, 4 óra x percnél, talán a legfiatalabbak körében nem, de ott is nem tudom 270 perc, vagy nem tudom, valami borzasztó szám jön ki, hogyha a legfiatalabbakat is nézzük.</a:t>
            </a:r>
            <a:r>
              <a:rPr lang="hu-HU" sz="1200" dirty="0">
                <a:solidFill>
                  <a:srgbClr val="000000"/>
                </a:solidFill>
              </a:rPr>
              <a:t>” (H18)</a:t>
            </a:r>
            <a:endParaRPr lang="en-US" sz="1200" dirty="0">
              <a:ea typeface="Arial" panose="020B0604020202020204" pitchFamily="34" charset="0"/>
            </a:endParaRPr>
          </a:p>
        </p:txBody>
      </p:sp>
      <p:sp>
        <p:nvSpPr>
          <p:cNvPr id="62" name="Text Placeholder 1">
            <a:extLst>
              <a:ext uri="{FF2B5EF4-FFF2-40B4-BE49-F238E27FC236}">
                <a16:creationId xmlns:a16="http://schemas.microsoft.com/office/drawing/2014/main" id="{765C5E5B-284E-412D-B937-33514D770789}"/>
              </a:ext>
            </a:extLst>
          </p:cNvPr>
          <p:cNvSpPr txBox="1">
            <a:spLocks/>
          </p:cNvSpPr>
          <p:nvPr>
            <p:custDataLst>
              <p:tags r:id="rId6"/>
            </p:custDataLst>
          </p:nvPr>
        </p:nvSpPr>
        <p:spPr bwMode="gray">
          <a:xfrm>
            <a:off x="7441239" y="180226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a:t>
            </a:r>
            <a:r>
              <a:rPr lang="pt-BR" sz="1200" i="1" dirty="0">
                <a:solidFill>
                  <a:srgbClr val="000000"/>
                </a:solidFill>
              </a:rPr>
              <a:t>Nem tudom mikor fog a tévé gyengülni, nem látom, hogy fog. </a:t>
            </a:r>
            <a:r>
              <a:rPr lang="hu-HU" sz="1200" dirty="0">
                <a:solidFill>
                  <a:srgbClr val="000000"/>
                </a:solidFill>
              </a:rPr>
              <a:t>” (H7)</a:t>
            </a:r>
            <a:endParaRPr lang="en-US" sz="1200" dirty="0">
              <a:ea typeface="Arial" panose="020B0604020202020204" pitchFamily="34" charset="0"/>
            </a:endParaRPr>
          </a:p>
        </p:txBody>
      </p:sp>
      <p:sp>
        <p:nvSpPr>
          <p:cNvPr id="16" name="Rectangle 15">
            <a:extLst>
              <a:ext uri="{FF2B5EF4-FFF2-40B4-BE49-F238E27FC236}">
                <a16:creationId xmlns:a16="http://schemas.microsoft.com/office/drawing/2014/main" id="{34F412DB-DF70-46D3-811E-72B9DA3D0772}"/>
              </a:ext>
            </a:extLst>
          </p:cNvPr>
          <p:cNvSpPr/>
          <p:nvPr/>
        </p:nvSpPr>
        <p:spPr>
          <a:xfrm>
            <a:off x="7397569" y="2348247"/>
            <a:ext cx="4547809" cy="461665"/>
          </a:xfrm>
          <a:prstGeom prst="rect">
            <a:avLst/>
          </a:prstGeom>
        </p:spPr>
        <p:txBody>
          <a:bodyPr wrap="square">
            <a:spAutoFit/>
          </a:bodyPr>
          <a:lstStyle/>
          <a:p>
            <a:r>
              <a:rPr lang="hu-HU" sz="1200" i="1" dirty="0">
                <a:solidFill>
                  <a:srgbClr val="000000"/>
                </a:solidFill>
                <a:latin typeface="Arial" pitchFamily="34" charset="0"/>
                <a:cs typeface="Arial" pitchFamily="34" charset="0"/>
              </a:rPr>
              <a:t>„Én úgy gondolom, hogy ez elkövetkező három évben radikális változás nem lesz.” (H8)</a:t>
            </a:r>
          </a:p>
        </p:txBody>
      </p:sp>
      <p:sp>
        <p:nvSpPr>
          <p:cNvPr id="64" name="Text Placeholder 1">
            <a:extLst>
              <a:ext uri="{FF2B5EF4-FFF2-40B4-BE49-F238E27FC236}">
                <a16:creationId xmlns:a16="http://schemas.microsoft.com/office/drawing/2014/main" id="{2074995E-47A8-4A93-9588-56B616585C97}"/>
              </a:ext>
            </a:extLst>
          </p:cNvPr>
          <p:cNvSpPr txBox="1">
            <a:spLocks/>
          </p:cNvSpPr>
          <p:nvPr>
            <p:custDataLst>
              <p:tags r:id="rId7"/>
            </p:custDataLst>
          </p:nvPr>
        </p:nvSpPr>
        <p:spPr bwMode="gray">
          <a:xfrm>
            <a:off x="7441239" y="285635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hu-HU" sz="1200" i="1" dirty="0">
                <a:solidFill>
                  <a:srgbClr val="000000"/>
                </a:solidFill>
              </a:rPr>
              <a:t>„Szerintem itt még sokáig fogja tartani magát. Ez Magyarország, magyarul beszélnek, ez egy óriási védőbástya a lineáris </a:t>
            </a:r>
            <a:r>
              <a:rPr lang="hu-HU" sz="1200" i="1" dirty="0" err="1">
                <a:solidFill>
                  <a:srgbClr val="000000"/>
                </a:solidFill>
              </a:rPr>
              <a:t>televíziózásnak</a:t>
            </a:r>
            <a:r>
              <a:rPr lang="hu-HU" sz="1200" i="1" dirty="0">
                <a:solidFill>
                  <a:srgbClr val="000000"/>
                </a:solidFill>
              </a:rPr>
              <a:t>. (H17)</a:t>
            </a:r>
            <a:endParaRPr lang="en-US" sz="1200" dirty="0">
              <a:ea typeface="Arial" panose="020B0604020202020204" pitchFamily="34" charset="0"/>
            </a:endParaRPr>
          </a:p>
        </p:txBody>
      </p:sp>
    </p:spTree>
    <p:extLst>
      <p:ext uri="{BB962C8B-B14F-4D97-AF65-F5344CB8AC3E}">
        <p14:creationId xmlns:p14="http://schemas.microsoft.com/office/powerpoint/2010/main" val="2099414849"/>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2.xml><?xml version="1.0" encoding="utf-8"?>
<p:tagLst xmlns:a="http://schemas.openxmlformats.org/drawingml/2006/main" xmlns:r="http://schemas.openxmlformats.org/officeDocument/2006/relationships" xmlns:p="http://schemas.openxmlformats.org/presentationml/2006/main">
  <p:tag name="VCT-RADIUS" val="7"/>
  <p:tag name="VCTCREATESHAPEHANDLED" val="0"/>
</p:tagLst>
</file>

<file path=ppt/tags/tag123.xml><?xml version="1.0" encoding="utf-8"?>
<p:tagLst xmlns:a="http://schemas.openxmlformats.org/drawingml/2006/main" xmlns:r="http://schemas.openxmlformats.org/officeDocument/2006/relationships" xmlns:p="http://schemas.openxmlformats.org/presentationml/2006/main">
  <p:tag name="VCT-RADIUS" val="7"/>
  <p:tag name="VCTCREATESHAPEHANDLED" val="0"/>
</p:tagLst>
</file>

<file path=ppt/tags/tag1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3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3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8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8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9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9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9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9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9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0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0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0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0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0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0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0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0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0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0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2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2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2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2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2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2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2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2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2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3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3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3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3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3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FWWwa9wWkOYNgpdOBfMtA"/>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ZPD3pn220WennEZINqArQ"/>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l5XIIeJpWkqPharb9OAM3g"/>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LTsjs68j02CYGjx1com.Q"/>
  <p:tag name="VCTCREATESHAPEHANDLED" val="0"/>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rLTsjs68j02CYGjx1com.Q"/>
  <p:tag name="VCTCREATESHAPEHANDLED" val="0"/>
</p:tagLst>
</file>

<file path=ppt/tags/tag9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6.xml><?xml version="1.0" encoding="utf-8"?>
<p:tagLst xmlns:a="http://schemas.openxmlformats.org/drawingml/2006/main" xmlns:r="http://schemas.openxmlformats.org/officeDocument/2006/relationships" xmlns:p="http://schemas.openxmlformats.org/presentationml/2006/main">
  <p:tag name="VCTCREATESHAPEHANDLED" val="0"/>
  <p:tag name="VCT-ANGLE" val="60"/>
</p:tagLst>
</file>

<file path=ppt/tags/tag97.xml><?xml version="1.0" encoding="utf-8"?>
<p:tagLst xmlns:a="http://schemas.openxmlformats.org/drawingml/2006/main" xmlns:r="http://schemas.openxmlformats.org/officeDocument/2006/relationships" xmlns:p="http://schemas.openxmlformats.org/presentationml/2006/main">
  <p:tag name="VCTCREATESHAPEHANDLED" val="0"/>
  <p:tag name="VCT-ANGLE" val="60"/>
</p:tagLst>
</file>

<file path=ppt/tags/tag98.xml><?xml version="1.0" encoding="utf-8"?>
<p:tagLst xmlns:a="http://schemas.openxmlformats.org/drawingml/2006/main" xmlns:r="http://schemas.openxmlformats.org/officeDocument/2006/relationships" xmlns:p="http://schemas.openxmlformats.org/presentationml/2006/main">
  <p:tag name="VCTCREATESHAPEHANDLED" val="0"/>
  <p:tag name="VCT-ANGLE" val="60"/>
</p:tagLst>
</file>

<file path=ppt/tags/tag9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heme/theme1.xml><?xml version="1.0" encoding="utf-8"?>
<a:theme xmlns:a="http://schemas.openxmlformats.org/drawingml/2006/main" name="GfK">
  <a:themeElements>
    <a:clrScheme name="GfK">
      <a:dk1>
        <a:srgbClr val="414549"/>
      </a:dk1>
      <a:lt1>
        <a:srgbClr val="FFFFFF"/>
      </a:lt1>
      <a:dk2>
        <a:srgbClr val="E55A00"/>
      </a:dk2>
      <a:lt2>
        <a:srgbClr val="000000"/>
      </a:lt2>
      <a:accent1>
        <a:srgbClr val="414549"/>
      </a:accent1>
      <a:accent2>
        <a:srgbClr val="85280F"/>
      </a:accent2>
      <a:accent3>
        <a:srgbClr val="202D46"/>
      </a:accent3>
      <a:accent4>
        <a:srgbClr val="E2B726"/>
      </a:accent4>
      <a:accent5>
        <a:srgbClr val="543E35"/>
      </a:accent5>
      <a:accent6>
        <a:srgbClr val="496249"/>
      </a:accent6>
      <a:hlink>
        <a:srgbClr val="E55A00"/>
      </a:hlink>
      <a:folHlink>
        <a:srgbClr val="C39166"/>
      </a:folHlink>
    </a:clrScheme>
    <a:fontScheme name="GfK">
      <a:majorFont>
        <a:latin typeface="Lato Light"/>
        <a:ea typeface=""/>
        <a:cs typeface=""/>
        <a:font script="Jpan" typeface="Meiryo UI"/>
        <a:font script="Hang" typeface="맑은고딕"/>
        <a:font script="Hans" typeface="Boldface"/>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Lato"/>
        <a:ea typeface=""/>
        <a:cs typeface=""/>
        <a:font script="Jpan" typeface="Meiryo UI"/>
        <a:font script="Hang" typeface="맑은고딕"/>
        <a:font script="Hans" typeface="Boldface"/>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lnSpc>
            <a:spcPct val="125000"/>
          </a:lnSpc>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52000" indent="-252000">
          <a:lnSpc>
            <a:spcPct val="125000"/>
          </a:lnSpc>
          <a:buClr>
            <a:schemeClr val="tx2"/>
          </a:buClr>
          <a:buFont typeface="Wingdings" panose="05000000000000000000" pitchFamily="2" charset="2"/>
          <a:buChar char="§"/>
          <a:defRPr sz="1600" dirty="0" err="1" smtClean="0"/>
        </a:defPPr>
      </a:lstStyle>
    </a:txDef>
  </a:objectDefaults>
  <a:extraClrSchemeLst/>
  <a:custClrLst>
    <a:custClr name="GfK SAND 100%">
      <a:srgbClr val="C39166"/>
    </a:custClr>
    <a:custClr name="GfK PURPLE 100%">
      <a:srgbClr val="42122D"/>
    </a:custClr>
    <a:custClr name="GfK PETROL 100%">
      <a:srgbClr val="4D9991"/>
    </a:custClr>
    <a:custClr name="GfK ORANGE">
      <a:srgbClr val="E55A00"/>
    </a:custClr>
    <a:custClr name="GfK GRAY 100%">
      <a:srgbClr val="414549"/>
    </a:custClr>
    <a:custClr name="GfK RED 100%">
      <a:srgbClr val="85280F"/>
    </a:custClr>
    <a:custClr name="GfK BLUE 100%">
      <a:srgbClr val="202D46"/>
    </a:custClr>
    <a:custClr name="GfK YELLOW 100%">
      <a:srgbClr val="E2B726"/>
    </a:custClr>
    <a:custClr name="GfK BROWN 100%">
      <a:srgbClr val="543E35"/>
    </a:custClr>
    <a:custClr name="GfK GREEN 100%">
      <a:srgbClr val="496249"/>
    </a:custClr>
    <a:custClr name="GfK SAND 80%">
      <a:srgbClr val="CFA785"/>
    </a:custClr>
    <a:custClr name="GfK PURPLE 80%">
      <a:srgbClr val="684157"/>
    </a:custClr>
    <a:custClr name="GfK PETROL 80%">
      <a:srgbClr val="71ADA7"/>
    </a:custClr>
    <a:custClr>
      <a:srgbClr val="FFFFFF"/>
    </a:custClr>
    <a:custClr name="GfK GRAY 80%">
      <a:srgbClr val="676A6D"/>
    </a:custClr>
    <a:custClr name="GfK RED 80%">
      <a:srgbClr val="9D533F"/>
    </a:custClr>
    <a:custClr name="GfK BLUE 80%">
      <a:srgbClr val="4D576B"/>
    </a:custClr>
    <a:custClr name="GfK YELLOW 80%">
      <a:srgbClr val="E8C551"/>
    </a:custClr>
    <a:custClr name="GfK BROWN 80%">
      <a:srgbClr val="76655D"/>
    </a:custClr>
    <a:custClr name="GfK GREEN 80%">
      <a:srgbClr val="6D816D"/>
    </a:custClr>
    <a:custClr name="GfK SAND 60%">
      <a:srgbClr val="DBBDA3"/>
    </a:custClr>
    <a:custClr name="GfK PURPLE 60%">
      <a:srgbClr val="8E7181"/>
    </a:custClr>
    <a:custClr name="GfK PETROL 60%">
      <a:srgbClr val="94C2BD"/>
    </a:custClr>
    <a:custClr>
      <a:srgbClr val="FFFFFF"/>
    </a:custClr>
    <a:custClr name="GfK GRAY 60%">
      <a:srgbClr val="8D8F92"/>
    </a:custClr>
    <a:custClr name="GfK RED 60%">
      <a:srgbClr val="B67E6F"/>
    </a:custClr>
    <a:custClr name="GfK BLUE 60%">
      <a:srgbClr val="798190"/>
    </a:custClr>
    <a:custClr name="GfK YELLOW 60%">
      <a:srgbClr val="EED47D"/>
    </a:custClr>
    <a:custClr name="GfK BROWN 60%">
      <a:srgbClr val="988B86"/>
    </a:custClr>
    <a:custClr name="GfK GREEN 60%">
      <a:srgbClr val="92A192"/>
    </a:custClr>
    <a:custClr name="GfK SAND 40%">
      <a:srgbClr val="E7D3C2"/>
    </a:custClr>
    <a:custClr name="GfK PURPLE 40%">
      <a:srgbClr val="B3A0AB"/>
    </a:custClr>
    <a:custClr name="GfK PETROL 40%">
      <a:srgbClr val="B8D6D3"/>
    </a:custClr>
    <a:custClr>
      <a:srgbClr val="FFFFFF"/>
    </a:custClr>
    <a:custClr name="GfK GRAY 40%">
      <a:srgbClr val="B3B5B6"/>
    </a:custClr>
    <a:custClr name="GfK RED 40%">
      <a:srgbClr val="CEA99F"/>
    </a:custClr>
    <a:custClr name="GfK BLUE 40%">
      <a:srgbClr val="A6ABB5"/>
    </a:custClr>
    <a:custClr name="GfK YELLOW 40%">
      <a:srgbClr val="F3E2A8"/>
    </a:custClr>
    <a:custClr name="GfK BROWN 40%">
      <a:srgbClr val="BBB2AE"/>
    </a:custClr>
    <a:custClr name="GfK GREEN 40%">
      <a:srgbClr val="B6C0B6"/>
    </a:custClr>
    <a:custClr name="GfK SAND 20%">
      <a:srgbClr val="F3E9E0"/>
    </a:custClr>
    <a:custClr name="GfK PURPLE 20%">
      <a:srgbClr val="D9D0D5"/>
    </a:custClr>
    <a:custClr>
      <a:srgbClr val="FFFFFF"/>
    </a:custClr>
    <a:custClr>
      <a:srgbClr val="FFFFFF"/>
    </a:custClr>
    <a:custClr name="GfK GRAY 20%">
      <a:srgbClr val="D9DADB"/>
    </a:custClr>
    <a:custClr name="GfK RED 20%">
      <a:srgbClr val="E7D4CF"/>
    </a:custClr>
    <a:custClr name="GfK BLUE 20%">
      <a:srgbClr val="D2D5DA"/>
    </a:custClr>
    <a:custClr name="GfK YELLOW 20%">
      <a:srgbClr val="F9F1D4"/>
    </a:custClr>
    <a:custClr name="GfK BROWN 20%">
      <a:srgbClr val="DDD8D7"/>
    </a:custClr>
    <a:custClr name="GfK GREEN 20%">
      <a:srgbClr val="D2E0DB"/>
    </a:custClr>
  </a:custClrLst>
  <a:extLst>
    <a:ext uri="{05A4C25C-085E-4340-85A3-A5531E510DB2}">
      <thm15:themeFamily xmlns:thm15="http://schemas.microsoft.com/office/thememl/2012/main" name="GfK Slide Gallery.potx" id="{1DB3E539-B281-4F4A-A27E-E29E72FBF481}" vid="{9C3AE9B1-9C02-4A6A-8BD2-1B96D2C94800}"/>
    </a:ext>
  </a:extLst>
</a:theme>
</file>

<file path=ppt/theme/theme2.xml><?xml version="1.0" encoding="utf-8"?>
<a:theme xmlns:a="http://schemas.openxmlformats.org/drawingml/2006/main" name="Office Theme">
  <a:themeElements>
    <a:clrScheme name="GfK">
      <a:dk1>
        <a:srgbClr val="414549"/>
      </a:dk1>
      <a:lt1>
        <a:srgbClr val="FFFFFF"/>
      </a:lt1>
      <a:dk2>
        <a:srgbClr val="E55A00"/>
      </a:dk2>
      <a:lt2>
        <a:srgbClr val="FFFFFF"/>
      </a:lt2>
      <a:accent1>
        <a:srgbClr val="85280F"/>
      </a:accent1>
      <a:accent2>
        <a:srgbClr val="E2B726"/>
      </a:accent2>
      <a:accent3>
        <a:srgbClr val="543E35"/>
      </a:accent3>
      <a:accent4>
        <a:srgbClr val="496249"/>
      </a:accent4>
      <a:accent5>
        <a:srgbClr val="202D46"/>
      </a:accent5>
      <a:accent6>
        <a:srgbClr val="C39166"/>
      </a:accent6>
      <a:hlink>
        <a:srgbClr val="C39166"/>
      </a:hlink>
      <a:folHlink>
        <a:srgbClr val="C39166"/>
      </a:folHlink>
    </a:clrScheme>
    <a:fontScheme name="GfK">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GfK Slide Gallery</Template>
  <TotalTime>3726</TotalTime>
  <Words>25179</Words>
  <Application>Microsoft Office PowerPoint</Application>
  <PresentationFormat>Widescreen</PresentationFormat>
  <Paragraphs>1948</Paragraphs>
  <Slides>72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Courier New</vt:lpstr>
      <vt:lpstr>Lato</vt:lpstr>
      <vt:lpstr>Lato Light</vt:lpstr>
      <vt:lpstr>Wingdings</vt:lpstr>
      <vt:lpstr>GfK</vt:lpstr>
      <vt:lpstr>A televízió megítélése hirdetői szemmel </vt:lpstr>
      <vt:lpstr>Mottó</vt:lpstr>
      <vt:lpstr>Tartalom</vt:lpstr>
      <vt:lpstr>1. A kutatás háttere</vt:lpstr>
      <vt:lpstr>A kutatás háttere</vt:lpstr>
      <vt:lpstr>A kutatás háttere</vt:lpstr>
      <vt:lpstr>A kérdőíves fázis válaszadói</vt:lpstr>
      <vt:lpstr>2. Média-fogyasztási szokások változása</vt:lpstr>
      <vt:lpstr>Nézői szokások  A jelenlegi helyzet</vt:lpstr>
      <vt:lpstr>Nézői szokások  A lineáris televízió alternatívái a nézők számára</vt:lpstr>
      <vt:lpstr>Nézői szokások  A content szerepe és lehetőségei</vt:lpstr>
      <vt:lpstr>Nézői szokások  Multitasking</vt:lpstr>
      <vt:lpstr>Médiafogyasztási szokások változása </vt:lpstr>
      <vt:lpstr>TV nézési szokások változása </vt:lpstr>
      <vt:lpstr>TV nézési szokások változása </vt:lpstr>
      <vt:lpstr>3. A televízió a reklámpiacon</vt:lpstr>
      <vt:lpstr>Televízió a reklámpiacon Az olcsó, reach-építő médium</vt:lpstr>
      <vt:lpstr>Televízió a reklámpiacon Hatékonyság, megtérülés, ROI</vt:lpstr>
      <vt:lpstr>A TV mint hirdetési csatorna </vt:lpstr>
      <vt:lpstr>Médiatípusok erősségei</vt:lpstr>
      <vt:lpstr>Hirdetések megtérülésének mérése </vt:lpstr>
      <vt:lpstr>Hirdetésfajták becsült megtérülése </vt:lpstr>
      <vt:lpstr>Televízió a reklámpiacon A hirdetők kiszolgálása – I.</vt:lpstr>
      <vt:lpstr>Televízió a reklámpiacon A hirdetők kiszolgálása – II.</vt:lpstr>
      <vt:lpstr>Televízió a reklámpiacon A hirdetők kiszolgálása – II.</vt:lpstr>
      <vt:lpstr>Televízió a reklámpiacon A hirdetők kiszolgálása – III.</vt:lpstr>
      <vt:lpstr>Televízió a reklámpiacon A hirdetők kiszolgálása – IV.</vt:lpstr>
      <vt:lpstr>Televízió a reklámpiacon A hirdetők kiszolgálása – V.</vt:lpstr>
      <vt:lpstr>Televízió a reklámpiacon Csatornák száma</vt:lpstr>
      <vt:lpstr>Televízió a reklámpiacon Egy ritkán citált veszély</vt:lpstr>
      <vt:lpstr>Televízió a reklámpiacon Non-szpot</vt:lpstr>
      <vt:lpstr>Televízió a reklámpiacon Non-szpot</vt:lpstr>
      <vt:lpstr>TV értékesítés fejlesztéseinek megítélése </vt:lpstr>
      <vt:lpstr>4. A tévés hirdetések árazása</vt:lpstr>
      <vt:lpstr>A helyzet A jelenlegi árszint értékelése egyértelmű</vt:lpstr>
      <vt:lpstr>A helyzet Túl sok a reklám</vt:lpstr>
      <vt:lpstr>A helyzet Inventory helyzet, alulteljesítések</vt:lpstr>
      <vt:lpstr>A helyzet Nullás reklámok</vt:lpstr>
      <vt:lpstr>Áremelés?!</vt:lpstr>
      <vt:lpstr>Indirekt áremelés</vt:lpstr>
      <vt:lpstr>Áremelés Akik szerint megoldható…</vt:lpstr>
      <vt:lpstr>Áremelés Mi történne jelentősebb áremelés esetén?</vt:lpstr>
      <vt:lpstr>Áremelés …és akik szerint nem kivitelezhető.</vt:lpstr>
      <vt:lpstr>Az árszint hatása és az áremelés lehetősége </vt:lpstr>
      <vt:lpstr>5. Tévés közönségmérés</vt:lpstr>
      <vt:lpstr>Televízió a reklámpiacon A jelenlegi mérés</vt:lpstr>
      <vt:lpstr>Televízió a reklámpiacon Panelméret bővítés</vt:lpstr>
      <vt:lpstr>Televízió a reklámpiacon Panelméret bővítés</vt:lpstr>
      <vt:lpstr>Televízió a reklámpiacon Panelméret bővítés finanszírozása</vt:lpstr>
      <vt:lpstr>Televízió a reklámpiacon Panelméret bővítés finanszírozása</vt:lpstr>
      <vt:lpstr>TV közönségméréssel való elégedettség </vt:lpstr>
      <vt:lpstr>Közönségmérés fejlesztések </vt:lpstr>
      <vt:lpstr>TV panelbővítés hatása </vt:lpstr>
      <vt:lpstr>A tévés és digitális közönségmérés Harmonizáció – I.</vt:lpstr>
      <vt:lpstr>A tévés és digitális közönségmérés Harmonizáció – II.</vt:lpstr>
      <vt:lpstr>A tévés és digitális közönségmérés Harmonizáció – III.</vt:lpstr>
      <vt:lpstr>Digitális és TV mérés harmonizálása</vt:lpstr>
      <vt:lpstr>Ad-hoc kutatások Előtérben a hatékonyság</vt:lpstr>
      <vt:lpstr>6. A digitália hatása a tévés piacra</vt:lpstr>
      <vt:lpstr>Televízió a reklámpiacon „A digitális veszély”</vt:lpstr>
      <vt:lpstr>Televízió a reklámpiacon Amiben a digitális más I. – Tranzakciós csatorna</vt:lpstr>
      <vt:lpstr>Televízió a reklámpiacon Amiben a digitális más II. – Mérhetőség</vt:lpstr>
      <vt:lpstr>Televízió a reklámpiacon Amiben a digitális más III. - Komplexitás</vt:lpstr>
      <vt:lpstr>Televízió a reklámpiacon A tévé hatása a digitális hirdetésekre</vt:lpstr>
      <vt:lpstr>TV vagy Internet</vt:lpstr>
      <vt:lpstr>7. A televízió jövője a hirdetési piacon</vt:lpstr>
      <vt:lpstr>Reklámköltések változása </vt:lpstr>
      <vt:lpstr>A televízió jövője a reklámpiacon Programmatic, programmatic, programmatic…</vt:lpstr>
      <vt:lpstr>A televízió jövője a reklámpiacon A VOD az tévé?</vt:lpstr>
      <vt:lpstr>Médiapiaci szcenáriók megítélése </vt:lpstr>
      <vt:lpstr>Innovatív TV-s megoldások </vt:lpstr>
      <vt:lpstr>PowerPoint Presentation</vt:lpstr>
    </vt:vector>
  </TitlesOfParts>
  <Company>GfK 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Tóth, László Balázs (GfK)</dc:creator>
  <cp:lastModifiedBy>Bacher, János (GfK)</cp:lastModifiedBy>
  <cp:revision>219</cp:revision>
  <dcterms:created xsi:type="dcterms:W3CDTF">2019-10-21T12:45:59Z</dcterms:created>
  <dcterms:modified xsi:type="dcterms:W3CDTF">2019-12-02T11:18:40Z</dcterms:modified>
</cp:coreProperties>
</file>