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8.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8.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9.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41.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4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4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 id="2147483746" r:id="rId3"/>
    <p:sldMasterId id="2147483755" r:id="rId4"/>
    <p:sldMasterId id="2147483778" r:id="rId5"/>
  </p:sldMasterIdLst>
  <p:notesMasterIdLst>
    <p:notesMasterId r:id="rId119"/>
  </p:notesMasterIdLst>
  <p:handoutMasterIdLst>
    <p:handoutMasterId r:id="rId120"/>
  </p:handoutMasterIdLst>
  <p:sldIdLst>
    <p:sldId id="806" r:id="rId6"/>
    <p:sldId id="822" r:id="rId7"/>
    <p:sldId id="1528" r:id="rId8"/>
    <p:sldId id="1530" r:id="rId9"/>
    <p:sldId id="1059" r:id="rId10"/>
    <p:sldId id="1529" r:id="rId11"/>
    <p:sldId id="1034" r:id="rId12"/>
    <p:sldId id="1011" r:id="rId13"/>
    <p:sldId id="929" r:id="rId14"/>
    <p:sldId id="1027" r:id="rId15"/>
    <p:sldId id="997" r:id="rId16"/>
    <p:sldId id="1002" r:id="rId17"/>
    <p:sldId id="1016" r:id="rId18"/>
    <p:sldId id="1024" r:id="rId19"/>
    <p:sldId id="999" r:id="rId20"/>
    <p:sldId id="1031" r:id="rId21"/>
    <p:sldId id="1018" r:id="rId22"/>
    <p:sldId id="1019" r:id="rId23"/>
    <p:sldId id="1020" r:id="rId24"/>
    <p:sldId id="1021" r:id="rId25"/>
    <p:sldId id="1033" r:id="rId26"/>
    <p:sldId id="1025" r:id="rId27"/>
    <p:sldId id="1008" r:id="rId28"/>
    <p:sldId id="969" r:id="rId29"/>
    <p:sldId id="1013" r:id="rId30"/>
    <p:sldId id="1014" r:id="rId31"/>
    <p:sldId id="1032" r:id="rId32"/>
    <p:sldId id="1029" r:id="rId33"/>
    <p:sldId id="1030" r:id="rId34"/>
    <p:sldId id="1526" r:id="rId35"/>
    <p:sldId id="1181" r:id="rId36"/>
    <p:sldId id="1310" r:id="rId37"/>
    <p:sldId id="1486" r:id="rId38"/>
    <p:sldId id="1487" r:id="rId39"/>
    <p:sldId id="1488" r:id="rId40"/>
    <p:sldId id="1489" r:id="rId41"/>
    <p:sldId id="1490" r:id="rId42"/>
    <p:sldId id="1311" r:id="rId43"/>
    <p:sldId id="1430" r:id="rId44"/>
    <p:sldId id="1439" r:id="rId45"/>
    <p:sldId id="1431" r:id="rId46"/>
    <p:sldId id="1440" r:id="rId47"/>
    <p:sldId id="1442" r:id="rId48"/>
    <p:sldId id="1485" r:id="rId49"/>
    <p:sldId id="1443" r:id="rId50"/>
    <p:sldId id="1444" r:id="rId51"/>
    <p:sldId id="1445" r:id="rId52"/>
    <p:sldId id="1446" r:id="rId53"/>
    <p:sldId id="1447" r:id="rId54"/>
    <p:sldId id="1448" r:id="rId55"/>
    <p:sldId id="1449" r:id="rId56"/>
    <p:sldId id="1450" r:id="rId57"/>
    <p:sldId id="1451" r:id="rId58"/>
    <p:sldId id="1452" r:id="rId59"/>
    <p:sldId id="1453" r:id="rId60"/>
    <p:sldId id="1484" r:id="rId61"/>
    <p:sldId id="1454" r:id="rId62"/>
    <p:sldId id="1455" r:id="rId63"/>
    <p:sldId id="1456" r:id="rId64"/>
    <p:sldId id="1457" r:id="rId65"/>
    <p:sldId id="1458" r:id="rId66"/>
    <p:sldId id="1438" r:id="rId67"/>
    <p:sldId id="1459" r:id="rId68"/>
    <p:sldId id="1481" r:id="rId69"/>
    <p:sldId id="1466" r:id="rId70"/>
    <p:sldId id="1467" r:id="rId71"/>
    <p:sldId id="1470" r:id="rId72"/>
    <p:sldId id="1462" r:id="rId73"/>
    <p:sldId id="1461" r:id="rId74"/>
    <p:sldId id="1463" r:id="rId75"/>
    <p:sldId id="1468" r:id="rId76"/>
    <p:sldId id="1469" r:id="rId77"/>
    <p:sldId id="1464" r:id="rId78"/>
    <p:sldId id="1465" r:id="rId79"/>
    <p:sldId id="1471" r:id="rId80"/>
    <p:sldId id="1477" r:id="rId81"/>
    <p:sldId id="1364" r:id="rId82"/>
    <p:sldId id="1474" r:id="rId83"/>
    <p:sldId id="1475" r:id="rId84"/>
    <p:sldId id="1497" r:id="rId85"/>
    <p:sldId id="1498" r:id="rId86"/>
    <p:sldId id="1527" r:id="rId87"/>
    <p:sldId id="1503" r:id="rId88"/>
    <p:sldId id="1509" r:id="rId89"/>
    <p:sldId id="1511" r:id="rId90"/>
    <p:sldId id="1510" r:id="rId91"/>
    <p:sldId id="1512" r:id="rId92"/>
    <p:sldId id="1495" r:id="rId93"/>
    <p:sldId id="1479" r:id="rId94"/>
    <p:sldId id="1513" r:id="rId95"/>
    <p:sldId id="1507" r:id="rId96"/>
    <p:sldId id="1483" r:id="rId97"/>
    <p:sldId id="1482" r:id="rId98"/>
    <p:sldId id="1514" r:id="rId99"/>
    <p:sldId id="1506" r:id="rId100"/>
    <p:sldId id="1502" r:id="rId101"/>
    <p:sldId id="1492" r:id="rId102"/>
    <p:sldId id="1515" r:id="rId103"/>
    <p:sldId id="1516" r:id="rId104"/>
    <p:sldId id="1517" r:id="rId105"/>
    <p:sldId id="1518" r:id="rId106"/>
    <p:sldId id="1519" r:id="rId107"/>
    <p:sldId id="1520" r:id="rId108"/>
    <p:sldId id="1508" r:id="rId109"/>
    <p:sldId id="1521" r:id="rId110"/>
    <p:sldId id="1501" r:id="rId111"/>
    <p:sldId id="1493" r:id="rId112"/>
    <p:sldId id="1496" r:id="rId113"/>
    <p:sldId id="1522" r:id="rId114"/>
    <p:sldId id="1523" r:id="rId115"/>
    <p:sldId id="1491" r:id="rId116"/>
    <p:sldId id="1524" r:id="rId117"/>
    <p:sldId id="1230" r:id="rId118"/>
  </p:sldIdLst>
  <p:sldSz cx="12192000" cy="6858000"/>
  <p:notesSz cx="6858000" cy="9144000"/>
  <p:defaultTextStyle>
    <a:defPPr>
      <a:defRPr lang="hu-H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3" orient="horz" pos="142" userDrawn="1">
          <p15:clr>
            <a:srgbClr val="A4A3A4"/>
          </p15:clr>
        </p15:guide>
        <p15:guide id="4" pos="257" userDrawn="1">
          <p15:clr>
            <a:srgbClr val="A4A3A4"/>
          </p15:clr>
        </p15:guide>
        <p15:guide id="5" orient="horz" pos="2047" userDrawn="1">
          <p15:clr>
            <a:srgbClr val="A4A3A4"/>
          </p15:clr>
        </p15:guide>
        <p15:guide id="6" orient="horz" pos="4269" userDrawn="1">
          <p15:clr>
            <a:srgbClr val="A4A3A4"/>
          </p15:clr>
        </p15:guide>
        <p15:guide id="8" pos="2955" userDrawn="1">
          <p15:clr>
            <a:srgbClr val="A4A3A4"/>
          </p15:clr>
        </p15:guide>
        <p15:guide id="9" pos="6788" userDrawn="1">
          <p15:clr>
            <a:srgbClr val="A4A3A4"/>
          </p15:clr>
        </p15:guide>
        <p15:guide id="10" pos="982" userDrawn="1">
          <p15:clr>
            <a:srgbClr val="A4A3A4"/>
          </p15:clr>
        </p15:guide>
        <p15:guide id="11" pos="4929" userDrawn="1">
          <p15:clr>
            <a:srgbClr val="A4A3A4"/>
          </p15:clr>
        </p15:guide>
        <p15:guide id="12" orient="horz" pos="35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F99"/>
    <a:srgbClr val="014665"/>
    <a:srgbClr val="ECF8F8"/>
    <a:srgbClr val="E3F5F5"/>
    <a:srgbClr val="F3FBFB"/>
    <a:srgbClr val="76CCCF"/>
    <a:srgbClr val="4D9FBA"/>
    <a:srgbClr val="A6A6A6"/>
    <a:srgbClr val="8ED660"/>
    <a:srgbClr val="4C9F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67A8C-947B-44C7-97F6-D29A429154DA}" v="643" dt="2022-12-06T13:45:59.601"/>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17" autoAdjust="0"/>
    <p:restoredTop sz="94660"/>
  </p:normalViewPr>
  <p:slideViewPr>
    <p:cSldViewPr snapToGrid="0">
      <p:cViewPr varScale="1">
        <p:scale>
          <a:sx n="67" d="100"/>
          <a:sy n="67" d="100"/>
        </p:scale>
        <p:origin x="78" y="96"/>
      </p:cViewPr>
      <p:guideLst>
        <p:guide orient="horz" pos="3861"/>
        <p:guide orient="horz" pos="142"/>
        <p:guide pos="257"/>
        <p:guide orient="horz" pos="2047"/>
        <p:guide orient="horz" pos="4269"/>
        <p:guide pos="2955"/>
        <p:guide pos="6788"/>
        <p:guide pos="982"/>
        <p:guide pos="4929"/>
        <p:guide orient="horz" pos="352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handoutMaster" Target="handoutMasters/handoutMaster1.xml"/><Relationship Id="rId125"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1"/>
          <c:order val="0"/>
          <c:tx>
            <c:strRef>
              <c:f>Munka1!$A$3</c:f>
              <c:strCache>
                <c:ptCount val="1"/>
                <c:pt idx="0">
                  <c:v>Nem rendelkezik</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5.96185511708173</c:v>
                </c:pt>
              </c:numCache>
            </c:numRef>
          </c:val>
          <c:extLst>
            <c:ext xmlns:c16="http://schemas.microsoft.com/office/drawing/2014/chart" uri="{C3380CC4-5D6E-409C-BE32-E72D297353CC}">
              <c16:uniqueId val="{00000003-C098-4C60-9460-7D3A0EDEED33}"/>
            </c:ext>
          </c:extLst>
        </c:ser>
        <c:ser>
          <c:idx val="0"/>
          <c:order val="1"/>
          <c:tx>
            <c:strRef>
              <c:f>Munka1!$A$2</c:f>
              <c:strCache>
                <c:ptCount val="1"/>
                <c:pt idx="0">
                  <c:v>Rendelkezik</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94.038144882918346</c:v>
                </c:pt>
              </c:numCache>
            </c:numRef>
          </c:val>
          <c:extLst>
            <c:ext xmlns:c16="http://schemas.microsoft.com/office/drawing/2014/chart" uri="{C3380CC4-5D6E-409C-BE32-E72D297353CC}">
              <c16:uniqueId val="{00000000-C098-4C60-9460-7D3A0EDEED33}"/>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2.3678067770234495E-2"/>
          <c:y val="0.4306621364333984"/>
          <c:w val="0.34517216006125223"/>
          <c:h val="0.1965569771403244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17237657553679"/>
          <c:y val="7.2769492668920771E-2"/>
          <c:w val="0.62520227880301571"/>
          <c:h val="0.85446112591039936"/>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FE94-433B-9C22-EF5A979E866A}"/>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6-FE94-433B-9C22-EF5A979E866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7-FE94-433B-9C22-EF5A979E866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1-FE94-433B-9C22-EF5A979E866A}"/>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(Szinte) mindig</c:v>
                </c:pt>
                <c:pt idx="1">
                  <c:v>Gyakran</c:v>
                </c:pt>
                <c:pt idx="2">
                  <c:v>Ritkán</c:v>
                </c:pt>
                <c:pt idx="3">
                  <c:v>Soha</c:v>
                </c:pt>
                <c:pt idx="4">
                  <c:v>Nem tudnak HD adást venni</c:v>
                </c:pt>
              </c:strCache>
            </c:strRef>
          </c:cat>
          <c:val>
            <c:numRef>
              <c:f>Munka1!$B$2:$B$6</c:f>
              <c:numCache>
                <c:formatCode>0</c:formatCode>
                <c:ptCount val="5"/>
                <c:pt idx="0">
                  <c:v>37.420052177755615</c:v>
                </c:pt>
                <c:pt idx="1">
                  <c:v>30.208787019300697</c:v>
                </c:pt>
                <c:pt idx="2">
                  <c:v>15.997674025311918</c:v>
                </c:pt>
                <c:pt idx="3">
                  <c:v>0.82355977502675626</c:v>
                </c:pt>
                <c:pt idx="4">
                  <c:v>15.549927002605108</c:v>
                </c:pt>
              </c:numCache>
            </c:numRef>
          </c:val>
          <c:extLst>
            <c:ext xmlns:c16="http://schemas.microsoft.com/office/drawing/2014/chart" uri="{C3380CC4-5D6E-409C-BE32-E72D297353CC}">
              <c16:uniqueId val="{00000004-FE94-433B-9C22-EF5A979E866A}"/>
            </c:ext>
          </c:extLst>
        </c:ser>
        <c:dLbls>
          <c:showLegendKey val="0"/>
          <c:showVal val="0"/>
          <c:showCatName val="0"/>
          <c:showSerName val="0"/>
          <c:showPercent val="0"/>
          <c:showBubbleSize val="0"/>
        </c:dLbls>
        <c:gapWidth val="50"/>
        <c:axId val="915698799"/>
        <c:axId val="915697135"/>
      </c:barChart>
      <c:catAx>
        <c:axId val="9156987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915697135"/>
        <c:crosses val="autoZero"/>
        <c:auto val="1"/>
        <c:lblAlgn val="ctr"/>
        <c:lblOffset val="100"/>
        <c:noMultiLvlLbl val="0"/>
      </c:catAx>
      <c:valAx>
        <c:axId val="915697135"/>
        <c:scaling>
          <c:orientation val="minMax"/>
        </c:scaling>
        <c:delete val="1"/>
        <c:axPos val="t"/>
        <c:numFmt formatCode="0" sourceLinked="1"/>
        <c:majorTickMark val="out"/>
        <c:minorTickMark val="none"/>
        <c:tickLblPos val="nextTo"/>
        <c:crossAx val="91569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2336840660984"/>
          <c:y val="7.2769524330666913E-2"/>
          <c:w val="0.62520227880301571"/>
          <c:h val="0.85446112591039936"/>
        </c:manualLayout>
      </c:layout>
      <c:pieChart>
        <c:varyColors val="1"/>
        <c:ser>
          <c:idx val="0"/>
          <c:order val="0"/>
          <c:tx>
            <c:strRef>
              <c:f>Munka1!$B$1</c:f>
              <c:strCache>
                <c:ptCount val="1"/>
                <c:pt idx="0">
                  <c:v>1. adatsor</c:v>
                </c:pt>
              </c:strCache>
            </c:strRef>
          </c:tx>
          <c:dPt>
            <c:idx val="0"/>
            <c:bubble3D val="0"/>
            <c:spPr>
              <a:solidFill>
                <a:schemeClr val="accent5">
                  <a:lumMod val="50000"/>
                </a:schemeClr>
              </a:solidFill>
              <a:ln>
                <a:noFill/>
              </a:ln>
              <a:effectLst/>
            </c:spPr>
            <c:extLst>
              <c:ext xmlns:c16="http://schemas.microsoft.com/office/drawing/2014/chart" uri="{C3380CC4-5D6E-409C-BE32-E72D297353CC}">
                <c16:uniqueId val="{00000001-6834-4FF2-90D7-00BF4B7E9743}"/>
              </c:ext>
            </c:extLst>
          </c:dPt>
          <c:dPt>
            <c:idx val="1"/>
            <c:bubble3D val="0"/>
            <c:spPr>
              <a:solidFill>
                <a:schemeClr val="accent5"/>
              </a:solidFill>
              <a:ln>
                <a:noFill/>
              </a:ln>
              <a:effectLst/>
            </c:spPr>
            <c:extLst>
              <c:ext xmlns:c16="http://schemas.microsoft.com/office/drawing/2014/chart" uri="{C3380CC4-5D6E-409C-BE32-E72D297353CC}">
                <c16:uniqueId val="{00000003-6834-4FF2-90D7-00BF4B7E9743}"/>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6834-4FF2-90D7-00BF4B7E9743}"/>
              </c:ext>
            </c:extLst>
          </c:dPt>
          <c:dPt>
            <c:idx val="3"/>
            <c:bubble3D val="0"/>
            <c:spPr>
              <a:solidFill>
                <a:schemeClr val="bg1">
                  <a:lumMod val="85000"/>
                </a:schemeClr>
              </a:solidFill>
              <a:ln>
                <a:noFill/>
              </a:ln>
              <a:effectLst/>
            </c:spPr>
            <c:extLst>
              <c:ext xmlns:c16="http://schemas.microsoft.com/office/drawing/2014/chart" uri="{C3380CC4-5D6E-409C-BE32-E72D297353CC}">
                <c16:uniqueId val="{00000009-6834-4FF2-90D7-00BF4B7E9743}"/>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6834-4FF2-90D7-00BF4B7E9743}"/>
                </c:ext>
              </c:extLst>
            </c:dLbl>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6834-4FF2-90D7-00BF4B7E9743}"/>
                </c:ext>
              </c:extLst>
            </c:dLbl>
            <c:dLbl>
              <c:idx val="2"/>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6834-4FF2-90D7-00BF4B7E974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Munka1!$A$2:$A$5</c:f>
              <c:strCache>
                <c:ptCount val="4"/>
                <c:pt idx="0">
                  <c:v>(Szinte) mindig</c:v>
                </c:pt>
                <c:pt idx="1">
                  <c:v>Gyakran</c:v>
                </c:pt>
                <c:pt idx="2">
                  <c:v>Ritkán</c:v>
                </c:pt>
                <c:pt idx="3">
                  <c:v>Soha</c:v>
                </c:pt>
              </c:strCache>
            </c:strRef>
          </c:cat>
          <c:val>
            <c:numRef>
              <c:f>Munka1!$B$2:$B$5</c:f>
              <c:numCache>
                <c:formatCode>0</c:formatCode>
                <c:ptCount val="4"/>
                <c:pt idx="0">
                  <c:v>31.896230659268802</c:v>
                </c:pt>
                <c:pt idx="1">
                  <c:v>34.004635547531961</c:v>
                </c:pt>
                <c:pt idx="2">
                  <c:v>23.778329682556716</c:v>
                </c:pt>
                <c:pt idx="3">
                  <c:v>10.320804110642522</c:v>
                </c:pt>
              </c:numCache>
            </c:numRef>
          </c:val>
          <c:extLst>
            <c:ext xmlns:c16="http://schemas.microsoft.com/office/drawing/2014/chart" uri="{C3380CC4-5D6E-409C-BE32-E72D297353CC}">
              <c16:uniqueId val="{00000008-6834-4FF2-90D7-00BF4B7E9743}"/>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875477597796"/>
          <c:y val="3.7993655757534661E-2"/>
          <c:w val="0.68399097687257349"/>
          <c:h val="0.83295206716400783"/>
        </c:manualLayout>
      </c:layout>
      <c:barChart>
        <c:barDir val="bar"/>
        <c:grouping val="stacked"/>
        <c:varyColors val="0"/>
        <c:ser>
          <c:idx val="0"/>
          <c:order val="0"/>
          <c:tx>
            <c:strRef>
              <c:f>Munka1!$B$1</c:f>
              <c:strCache>
                <c:ptCount val="1"/>
                <c:pt idx="0">
                  <c:v>Egyáltalán nem játszik szerepet</c:v>
                </c:pt>
              </c:strCache>
            </c:strRef>
          </c:tx>
          <c:spPr>
            <a:solidFill>
              <a:schemeClr val="bg1">
                <a:lumMod val="75000"/>
              </a:schemeClr>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0238-4D05-8A8C-BEDE424E777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Ez a TV van a lakás fő helyiségében</c:v>
                </c:pt>
                <c:pt idx="1">
                  <c:v>Legnagyobb képátmérő itt van</c:v>
                </c:pt>
                <c:pt idx="2">
                  <c:v>Legjobb képminőség itt van</c:v>
                </c:pt>
                <c:pt idx="3">
                  <c:v>Csak itt elérhető(ek) a szolgáltatás(ok)</c:v>
                </c:pt>
              </c:strCache>
            </c:strRef>
          </c:cat>
          <c:val>
            <c:numRef>
              <c:f>Munka1!$B$2:$B$5</c:f>
              <c:numCache>
                <c:formatCode>0</c:formatCode>
                <c:ptCount val="4"/>
                <c:pt idx="0">
                  <c:v>12.101201773447769</c:v>
                </c:pt>
                <c:pt idx="1">
                  <c:v>14.855021461437634</c:v>
                </c:pt>
                <c:pt idx="2">
                  <c:v>20.415589883596397</c:v>
                </c:pt>
                <c:pt idx="3">
                  <c:v>40.138159566092916</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Kevésbé játszik szerepet</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Ez a TV van a lakás fő helyiségében</c:v>
                </c:pt>
                <c:pt idx="1">
                  <c:v>Legnagyobb képátmérő itt van</c:v>
                </c:pt>
                <c:pt idx="2">
                  <c:v>Legjobb képminőség itt van</c:v>
                </c:pt>
                <c:pt idx="3">
                  <c:v>Csak itt elérhető(ek) a szolgáltatás(ok)</c:v>
                </c:pt>
              </c:strCache>
            </c:strRef>
          </c:cat>
          <c:val>
            <c:numRef>
              <c:f>Munka1!$C$2:$C$5</c:f>
              <c:numCache>
                <c:formatCode>0</c:formatCode>
                <c:ptCount val="4"/>
                <c:pt idx="0">
                  <c:v>5.0627696759270568</c:v>
                </c:pt>
                <c:pt idx="1">
                  <c:v>4.7919834294559198</c:v>
                </c:pt>
                <c:pt idx="2">
                  <c:v>5.0138789768942118</c:v>
                </c:pt>
                <c:pt idx="3">
                  <c:v>10.854167122573516</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Kisebb-nagyobb szerepet játszik</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Ez a TV van a lakás fő helyiségében</c:v>
                </c:pt>
                <c:pt idx="1">
                  <c:v>Legnagyobb képátmérő itt van</c:v>
                </c:pt>
                <c:pt idx="2">
                  <c:v>Legjobb képminőség itt van</c:v>
                </c:pt>
                <c:pt idx="3">
                  <c:v>Csak itt elérhető(ek) a szolgáltatás(ok)</c:v>
                </c:pt>
              </c:strCache>
            </c:strRef>
          </c:cat>
          <c:val>
            <c:numRef>
              <c:f>Munka1!$D$2:$D$5</c:f>
              <c:numCache>
                <c:formatCode>0</c:formatCode>
                <c:ptCount val="4"/>
                <c:pt idx="0">
                  <c:v>16.680722303305455</c:v>
                </c:pt>
                <c:pt idx="1">
                  <c:v>19.829265880125678</c:v>
                </c:pt>
                <c:pt idx="2">
                  <c:v>21.425687167739778</c:v>
                </c:pt>
                <c:pt idx="3">
                  <c:v>19.647638563911038</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Nagy szerepet játszik</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Ez a TV van a lakás fő helyiségében</c:v>
                </c:pt>
                <c:pt idx="1">
                  <c:v>Legnagyobb képátmérő itt van</c:v>
                </c:pt>
                <c:pt idx="2">
                  <c:v>Legjobb képminőség itt van</c:v>
                </c:pt>
                <c:pt idx="3">
                  <c:v>Csak itt elérhető(ek) a szolgáltatás(ok)</c:v>
                </c:pt>
              </c:strCache>
            </c:strRef>
          </c:cat>
          <c:val>
            <c:numRef>
              <c:f>Munka1!$E$2:$E$5</c:f>
              <c:numCache>
                <c:formatCode>0</c:formatCode>
                <c:ptCount val="4"/>
                <c:pt idx="0">
                  <c:v>17.583518512121099</c:v>
                </c:pt>
                <c:pt idx="1">
                  <c:v>20.835072912287302</c:v>
                </c:pt>
                <c:pt idx="2">
                  <c:v>24.440043142961223</c:v>
                </c:pt>
                <c:pt idx="3">
                  <c:v>13.307517968207067</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Döntő szerepet játszik</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Ez a TV van a lakás fő helyiségében</c:v>
                </c:pt>
                <c:pt idx="1">
                  <c:v>Legnagyobb képátmérő itt van</c:v>
                </c:pt>
                <c:pt idx="2">
                  <c:v>Legjobb képminőség itt van</c:v>
                </c:pt>
                <c:pt idx="3">
                  <c:v>Csak itt elérhető(ek) a szolgáltatás(ok)</c:v>
                </c:pt>
              </c:strCache>
            </c:strRef>
          </c:cat>
          <c:val>
            <c:numRef>
              <c:f>Munka1!$F$2:$F$5</c:f>
              <c:numCache>
                <c:formatCode>0</c:formatCode>
                <c:ptCount val="4"/>
                <c:pt idx="0">
                  <c:v>48.57178773519864</c:v>
                </c:pt>
                <c:pt idx="1">
                  <c:v>39.688656316693468</c:v>
                </c:pt>
                <c:pt idx="2">
                  <c:v>28.704800828808381</c:v>
                </c:pt>
                <c:pt idx="3">
                  <c:v>16.052516779215495</c:v>
                </c:pt>
              </c:numCache>
            </c:numRef>
          </c:val>
          <c:extLst>
            <c:ext xmlns:c16="http://schemas.microsoft.com/office/drawing/2014/chart" uri="{C3380CC4-5D6E-409C-BE32-E72D297353CC}">
              <c16:uniqueId val="{00000004-0238-4D05-8A8C-BEDE424E777C}"/>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0"/>
        <c:noMultiLvlLbl val="0"/>
      </c:catAx>
      <c:valAx>
        <c:axId val="29501264"/>
        <c:scaling>
          <c:orientation val="minMax"/>
          <c:max val="100"/>
        </c:scaling>
        <c:delete val="1"/>
        <c:axPos val="b"/>
        <c:numFmt formatCode="0" sourceLinked="1"/>
        <c:majorTickMark val="out"/>
        <c:minorTickMark val="none"/>
        <c:tickLblPos val="nextTo"/>
        <c:crossAx val="29499600"/>
        <c:crosses val="max"/>
        <c:crossBetween val="between"/>
      </c:valAx>
      <c:spPr>
        <a:noFill/>
        <a:ln>
          <a:noFill/>
        </a:ln>
        <a:effectLst/>
      </c:spPr>
    </c:plotArea>
    <c:legend>
      <c:legendPos val="b"/>
      <c:layout>
        <c:manualLayout>
          <c:xMode val="edge"/>
          <c:yMode val="edge"/>
          <c:x val="0.30182008906987418"/>
          <c:y val="0.91210551665887185"/>
          <c:w val="0.69817991093012577"/>
          <c:h val="6.736185862818916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Kapott elérhetőség streaming szolgáltatásokhoz</c:v>
                </c:pt>
              </c:strCache>
            </c:strRef>
          </c:tx>
          <c:spPr>
            <a:solidFill>
              <a:schemeClr val="accent3"/>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6-D115-4F03-830F-93F90E0A395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15-4F03-830F-93F90E0A395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Netflix</c:v>
                </c:pt>
                <c:pt idx="1">
                  <c:v>HBO Max</c:v>
                </c:pt>
                <c:pt idx="2">
                  <c:v>Disney+</c:v>
                </c:pt>
                <c:pt idx="3">
                  <c:v>Amazon Prime</c:v>
                </c:pt>
                <c:pt idx="4">
                  <c:v>Apple TV+</c:v>
                </c:pt>
                <c:pt idx="5">
                  <c:v>Egyik sem</c:v>
                </c:pt>
                <c:pt idx="6">
                  <c:v>Nem tudja</c:v>
                </c:pt>
              </c:strCache>
            </c:strRef>
          </c:cat>
          <c:val>
            <c:numRef>
              <c:f>Munka1!$B$2:$B$8</c:f>
              <c:numCache>
                <c:formatCode>0</c:formatCode>
                <c:ptCount val="7"/>
                <c:pt idx="0">
                  <c:v>7.2962087211893136</c:v>
                </c:pt>
                <c:pt idx="1">
                  <c:v>3.6535945852396488</c:v>
                </c:pt>
                <c:pt idx="2">
                  <c:v>2.6205294679498747</c:v>
                </c:pt>
                <c:pt idx="3">
                  <c:v>0.99260597470457401</c:v>
                </c:pt>
                <c:pt idx="4">
                  <c:v>0.35678637425642412</c:v>
                </c:pt>
              </c:numCache>
            </c:numRef>
          </c:val>
          <c:extLst>
            <c:ext xmlns:c16="http://schemas.microsoft.com/office/drawing/2014/chart" uri="{C3380CC4-5D6E-409C-BE32-E72D297353CC}">
              <c16:uniqueId val="{00000000-D115-4F03-830F-93F90E0A3959}"/>
            </c:ext>
          </c:extLst>
        </c:ser>
        <c:ser>
          <c:idx val="1"/>
          <c:order val="1"/>
          <c:tx>
            <c:strRef>
              <c:f>Munka1!$C$1</c:f>
              <c:strCache>
                <c:ptCount val="1"/>
                <c:pt idx="0">
                  <c:v>Ingyenesen használt streaming szolgáltatások</c:v>
                </c:pt>
              </c:strCache>
            </c:strRef>
          </c:tx>
          <c:spPr>
            <a:solidFill>
              <a:schemeClr val="accent2"/>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4-D115-4F03-830F-93F90E0A395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5-D115-4F03-830F-93F90E0A395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Netflix</c:v>
                </c:pt>
                <c:pt idx="1">
                  <c:v>HBO Max</c:v>
                </c:pt>
                <c:pt idx="2">
                  <c:v>Disney+</c:v>
                </c:pt>
                <c:pt idx="3">
                  <c:v>Amazon Prime</c:v>
                </c:pt>
                <c:pt idx="4">
                  <c:v>Apple TV+</c:v>
                </c:pt>
                <c:pt idx="5">
                  <c:v>Egyik sem</c:v>
                </c:pt>
                <c:pt idx="6">
                  <c:v>Nem tudja</c:v>
                </c:pt>
              </c:strCache>
            </c:strRef>
          </c:cat>
          <c:val>
            <c:numRef>
              <c:f>Munka1!$C$2:$C$8</c:f>
              <c:numCache>
                <c:formatCode>0</c:formatCode>
                <c:ptCount val="7"/>
                <c:pt idx="0">
                  <c:v>8.3749891842136179</c:v>
                </c:pt>
                <c:pt idx="1">
                  <c:v>5.6999538836028973</c:v>
                </c:pt>
                <c:pt idx="2">
                  <c:v>3.228483891357746</c:v>
                </c:pt>
                <c:pt idx="3">
                  <c:v>1.4939563282804733</c:v>
                </c:pt>
                <c:pt idx="4">
                  <c:v>1.3704358117163911</c:v>
                </c:pt>
              </c:numCache>
            </c:numRef>
          </c:val>
          <c:extLst>
            <c:ext xmlns:c16="http://schemas.microsoft.com/office/drawing/2014/chart" uri="{C3380CC4-5D6E-409C-BE32-E72D297353CC}">
              <c16:uniqueId val="{00000001-D115-4F03-830F-93F90E0A3959}"/>
            </c:ext>
          </c:extLst>
        </c:ser>
        <c:ser>
          <c:idx val="2"/>
          <c:order val="2"/>
          <c:tx>
            <c:strRef>
              <c:f>Munka1!$D$1</c:f>
              <c:strCache>
                <c:ptCount val="1"/>
                <c:pt idx="0">
                  <c:v>Elért streaming szolgáltatások</c:v>
                </c:pt>
              </c:strCache>
            </c:strRef>
          </c:tx>
          <c:spPr>
            <a:solidFill>
              <a:schemeClr val="accent1"/>
            </a:solidFill>
            <a:ln>
              <a:noFill/>
            </a:ln>
            <a:effectLst/>
          </c:spPr>
          <c:invertIfNegative val="0"/>
          <c:cat>
            <c:strRef>
              <c:f>Munka1!$A$2:$A$8</c:f>
              <c:strCache>
                <c:ptCount val="7"/>
                <c:pt idx="0">
                  <c:v>Netflix</c:v>
                </c:pt>
                <c:pt idx="1">
                  <c:v>HBO Max</c:v>
                </c:pt>
                <c:pt idx="2">
                  <c:v>Disney+</c:v>
                </c:pt>
                <c:pt idx="3">
                  <c:v>Amazon Prime</c:v>
                </c:pt>
                <c:pt idx="4">
                  <c:v>Apple TV+</c:v>
                </c:pt>
                <c:pt idx="5">
                  <c:v>Egyik sem</c:v>
                </c:pt>
                <c:pt idx="6">
                  <c:v>Nem tudja</c:v>
                </c:pt>
              </c:strCache>
            </c:strRef>
          </c:cat>
          <c:val>
            <c:numRef>
              <c:f>Munka1!$D$2:$D$8</c:f>
              <c:numCache>
                <c:formatCode>0</c:formatCode>
                <c:ptCount val="7"/>
                <c:pt idx="0">
                  <c:v>28.87073123223762</c:v>
                </c:pt>
                <c:pt idx="1">
                  <c:v>20.031322154586469</c:v>
                </c:pt>
                <c:pt idx="2">
                  <c:v>13.93671791700919</c:v>
                </c:pt>
                <c:pt idx="3">
                  <c:v>4.8316858790518005</c:v>
                </c:pt>
                <c:pt idx="4">
                  <c:v>1.1977899329924515</c:v>
                </c:pt>
                <c:pt idx="5">
                  <c:v>36.160854294829292</c:v>
                </c:pt>
                <c:pt idx="6">
                  <c:v>7.7259583813354986</c:v>
                </c:pt>
              </c:numCache>
            </c:numRef>
          </c:val>
          <c:extLst>
            <c:ext xmlns:c16="http://schemas.microsoft.com/office/drawing/2014/chart" uri="{C3380CC4-5D6E-409C-BE32-E72D297353CC}">
              <c16:uniqueId val="{00000002-D115-4F03-830F-93F90E0A3959}"/>
            </c:ext>
          </c:extLst>
        </c:ser>
        <c:ser>
          <c:idx val="3"/>
          <c:order val="3"/>
          <c:tx>
            <c:strRef>
              <c:f>Munka1!$E$1</c:f>
              <c:strCache>
                <c:ptCount val="1"/>
                <c:pt idx="0">
                  <c:v>Elért streaming szolgáltatások2</c:v>
                </c:pt>
              </c:strCache>
            </c:strRef>
          </c:tx>
          <c:spPr>
            <a:no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Netflix</c:v>
                </c:pt>
                <c:pt idx="1">
                  <c:v>HBO Max</c:v>
                </c:pt>
                <c:pt idx="2">
                  <c:v>Disney+</c:v>
                </c:pt>
                <c:pt idx="3">
                  <c:v>Amazon Prime</c:v>
                </c:pt>
                <c:pt idx="4">
                  <c:v>Apple TV+</c:v>
                </c:pt>
                <c:pt idx="5">
                  <c:v>Egyik sem</c:v>
                </c:pt>
                <c:pt idx="6">
                  <c:v>Nem tudja</c:v>
                </c:pt>
              </c:strCache>
            </c:strRef>
          </c:cat>
          <c:val>
            <c:numRef>
              <c:f>Munka1!$E$2:$E$8</c:f>
              <c:numCache>
                <c:formatCode>0</c:formatCode>
                <c:ptCount val="7"/>
                <c:pt idx="0">
                  <c:v>44.541929137640551</c:v>
                </c:pt>
                <c:pt idx="1">
                  <c:v>29.384870623429016</c:v>
                </c:pt>
                <c:pt idx="2">
                  <c:v>19.785731276316813</c:v>
                </c:pt>
                <c:pt idx="3">
                  <c:v>7.3182481820368475</c:v>
                </c:pt>
                <c:pt idx="4">
                  <c:v>2.9250121189652667</c:v>
                </c:pt>
                <c:pt idx="5">
                  <c:v>36.160854294829292</c:v>
                </c:pt>
                <c:pt idx="6">
                  <c:v>7.7259583813354986</c:v>
                </c:pt>
              </c:numCache>
            </c:numRef>
          </c:val>
          <c:extLst>
            <c:ext xmlns:c16="http://schemas.microsoft.com/office/drawing/2014/chart" uri="{C3380CC4-5D6E-409C-BE32-E72D297353CC}">
              <c16:uniqueId val="{00000003-D115-4F03-830F-93F90E0A3959}"/>
            </c:ext>
          </c:extLst>
        </c:ser>
        <c:dLbls>
          <c:showLegendKey val="0"/>
          <c:showVal val="0"/>
          <c:showCatName val="0"/>
          <c:showSerName val="0"/>
          <c:showPercent val="0"/>
          <c:showBubbleSize val="0"/>
        </c:dLbls>
        <c:gapWidth val="50"/>
        <c:overlap val="100"/>
        <c:axId val="137061792"/>
        <c:axId val="137070528"/>
      </c:barChart>
      <c:catAx>
        <c:axId val="1370617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137070528"/>
        <c:crosses val="autoZero"/>
        <c:auto val="1"/>
        <c:lblAlgn val="ctr"/>
        <c:lblOffset val="100"/>
        <c:noMultiLvlLbl val="0"/>
      </c:catAx>
      <c:valAx>
        <c:axId val="137070528"/>
        <c:scaling>
          <c:orientation val="minMax"/>
          <c:max val="50"/>
          <c:min val="0"/>
        </c:scaling>
        <c:delete val="1"/>
        <c:axPos val="t"/>
        <c:numFmt formatCode="0" sourceLinked="1"/>
        <c:majorTickMark val="out"/>
        <c:minorTickMark val="none"/>
        <c:tickLblPos val="nextTo"/>
        <c:crossAx val="137061792"/>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8.3204296885236756E-2"/>
          <c:w val="0.54433019034432018"/>
          <c:h val="0.83348287888576311"/>
        </c:manualLayout>
      </c:layout>
      <c:barChart>
        <c:barDir val="col"/>
        <c:grouping val="stacked"/>
        <c:varyColors val="0"/>
        <c:ser>
          <c:idx val="2"/>
          <c:order val="0"/>
          <c:tx>
            <c:strRef>
              <c:f>Munka1!$A$4</c:f>
              <c:strCache>
                <c:ptCount val="1"/>
                <c:pt idx="0">
                  <c:v>Nem tudja</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2.3108121651886879</c:v>
                </c:pt>
              </c:numCache>
            </c:numRef>
          </c:val>
          <c:extLst>
            <c:ext xmlns:c16="http://schemas.microsoft.com/office/drawing/2014/chart" uri="{C3380CC4-5D6E-409C-BE32-E72D297353CC}">
              <c16:uniqueId val="{00000000-532D-45A4-92D7-6E6CE8F593F5}"/>
            </c:ext>
          </c:extLst>
        </c:ser>
        <c:ser>
          <c:idx val="0"/>
          <c:order val="1"/>
          <c:tx>
            <c:strRef>
              <c:f>Munka1!$A$3</c:f>
              <c:strCache>
                <c:ptCount val="1"/>
                <c:pt idx="0">
                  <c:v>Nem rendelkezik</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83.234123419979497</c:v>
                </c:pt>
              </c:numCache>
            </c:numRef>
          </c:val>
          <c:extLst>
            <c:ext xmlns:c16="http://schemas.microsoft.com/office/drawing/2014/chart" uri="{C3380CC4-5D6E-409C-BE32-E72D297353CC}">
              <c16:uniqueId val="{00000000-C098-4C60-9460-7D3A0EDEED33}"/>
            </c:ext>
          </c:extLst>
        </c:ser>
        <c:ser>
          <c:idx val="1"/>
          <c:order val="2"/>
          <c:tx>
            <c:strRef>
              <c:f>Munka1!$A$2</c:f>
              <c:strCache>
                <c:ptCount val="1"/>
                <c:pt idx="0">
                  <c:v>Rendelkezik</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32D-45A4-92D7-6E6CE8F593F5}"/>
              </c:ext>
            </c:extLst>
          </c:dPt>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extLst>
                <c:ext xmlns:c16="http://schemas.microsoft.com/office/drawing/2014/chart" uri="{C3380CC4-5D6E-409C-BE32-E72D297353CC}">
                  <c16:uniqueId val="{00000001-532D-45A4-92D7-6E6CE8F593F5}"/>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14.455064414831792</c:v>
                </c:pt>
              </c:numCache>
            </c:numRef>
          </c:val>
          <c:extLst>
            <c:ext xmlns:c16="http://schemas.microsoft.com/office/drawing/2014/chart" uri="{C3380CC4-5D6E-409C-BE32-E72D297353CC}">
              <c16:uniqueId val="{00000003-C098-4C60-9460-7D3A0EDEED33}"/>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2.3678067770234495E-2"/>
          <c:y val="0.31851721454460102"/>
          <c:w val="0.34517216006125223"/>
          <c:h val="0.421450700101064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27947080450743"/>
          <c:y val="8.6821875010681823E-2"/>
          <c:w val="0.54433019034432018"/>
          <c:h val="0.82986530076031806"/>
        </c:manualLayout>
      </c:layout>
      <c:barChart>
        <c:barDir val="col"/>
        <c:grouping val="stacked"/>
        <c:varyColors val="0"/>
        <c:ser>
          <c:idx val="0"/>
          <c:order val="0"/>
          <c:tx>
            <c:strRef>
              <c:f>Munka1!$A$3</c:f>
              <c:strCache>
                <c:ptCount val="1"/>
                <c:pt idx="0">
                  <c:v>Nem nézett ilyen tartalmat</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Munka1!$B$3</c:f>
              <c:numCache>
                <c:formatCode>0</c:formatCode>
                <c:ptCount val="1"/>
                <c:pt idx="0">
                  <c:v>83.265848188024776</c:v>
                </c:pt>
              </c:numCache>
            </c:numRef>
          </c:val>
          <c:extLst>
            <c:ext xmlns:c16="http://schemas.microsoft.com/office/drawing/2014/chart" uri="{C3380CC4-5D6E-409C-BE32-E72D297353CC}">
              <c16:uniqueId val="{00000002-1ABB-42BC-BF4A-8AE76C1B71A5}"/>
            </c:ext>
          </c:extLst>
        </c:ser>
        <c:ser>
          <c:idx val="1"/>
          <c:order val="1"/>
          <c:tx>
            <c:strRef>
              <c:f>Munka1!$A$2</c:f>
              <c:strCache>
                <c:ptCount val="1"/>
                <c:pt idx="0">
                  <c:v>Nézett ilyen tartalmat</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B-442A-B60B-DF3A825C769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Munka1!$B$2</c:f>
              <c:numCache>
                <c:formatCode>0</c:formatCode>
                <c:ptCount val="1"/>
                <c:pt idx="0">
                  <c:v>16.734151811975213</c:v>
                </c:pt>
              </c:numCache>
            </c:numRef>
          </c:val>
          <c:extLst>
            <c:ext xmlns:c16="http://schemas.microsoft.com/office/drawing/2014/chart" uri="{C3380CC4-5D6E-409C-BE32-E72D297353CC}">
              <c16:uniqueId val="{00000000-1ABB-42BC-BF4A-8AE76C1B71A5}"/>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2.3678067770234495E-2"/>
          <c:y val="0.31851721454460102"/>
          <c:w val="0.39585782967203703"/>
          <c:h val="0.417399582297908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7279048203844E-2"/>
          <c:y val="3.9793359379895837E-2"/>
          <c:w val="0.91923293003969964"/>
          <c:h val="0.82392414997506636"/>
        </c:manualLayout>
      </c:layout>
      <c:barChart>
        <c:barDir val="col"/>
        <c:grouping val="clustered"/>
        <c:varyColors val="0"/>
        <c:ser>
          <c:idx val="2"/>
          <c:order val="0"/>
          <c:tx>
            <c:strRef>
              <c:f>Munka1!$B$1</c:f>
              <c:strCache>
                <c:ptCount val="1"/>
                <c:pt idx="0">
                  <c:v>1. adatsor</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Google TV</c:v>
                </c:pt>
                <c:pt idx="1">
                  <c:v>Telekom saját videótékája</c:v>
                </c:pt>
                <c:pt idx="2">
                  <c:v>Vodefone 
Filmtár</c:v>
                </c:pt>
                <c:pt idx="3">
                  <c:v>Egyéb</c:v>
                </c:pt>
              </c:strCache>
            </c:strRef>
          </c:cat>
          <c:val>
            <c:numRef>
              <c:f>Munka1!$B$2:$B$5</c:f>
              <c:numCache>
                <c:formatCode>0</c:formatCode>
                <c:ptCount val="4"/>
                <c:pt idx="0">
                  <c:v>53.739936791539478</c:v>
                </c:pt>
                <c:pt idx="1">
                  <c:v>40.681623034792402</c:v>
                </c:pt>
                <c:pt idx="2">
                  <c:v>10.566739716944221</c:v>
                </c:pt>
                <c:pt idx="3">
                  <c:v>4.4301585759391182</c:v>
                </c:pt>
              </c:numCache>
            </c:numRef>
          </c:val>
          <c:extLst>
            <c:ext xmlns:c16="http://schemas.microsoft.com/office/drawing/2014/chart" uri="{C3380CC4-5D6E-409C-BE32-E72D297353CC}">
              <c16:uniqueId val="{00000002-A166-4C16-AEA5-7D462D17FF66}"/>
            </c:ext>
          </c:extLst>
        </c:ser>
        <c:dLbls>
          <c:showLegendKey val="0"/>
          <c:showVal val="0"/>
          <c:showCatName val="0"/>
          <c:showSerName val="0"/>
          <c:showPercent val="0"/>
          <c:showBubbleSize val="0"/>
        </c:dLbls>
        <c:gapWidth val="50"/>
        <c:axId val="1912988335"/>
        <c:axId val="1912992079"/>
      </c:barChart>
      <c:catAx>
        <c:axId val="1912988335"/>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12992079"/>
        <c:crosses val="autoZero"/>
        <c:auto val="1"/>
        <c:lblAlgn val="ctr"/>
        <c:lblOffset val="100"/>
        <c:noMultiLvlLbl val="0"/>
      </c:catAx>
      <c:valAx>
        <c:axId val="1912992079"/>
        <c:scaling>
          <c:orientation val="minMax"/>
          <c:max val="7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6082653651779"/>
          <c:y val="3.7993655757534661E-2"/>
          <c:w val="0.71121769809583524"/>
          <c:h val="0.83295206716400783"/>
        </c:manualLayout>
      </c:layout>
      <c:barChart>
        <c:barDir val="bar"/>
        <c:grouping val="stacked"/>
        <c:varyColors val="0"/>
        <c:ser>
          <c:idx val="0"/>
          <c:order val="0"/>
          <c:tx>
            <c:strRef>
              <c:f>Munka1!$B$1</c:f>
              <c:strCache>
                <c:ptCount val="1"/>
                <c:pt idx="0">
                  <c:v>Naponta</c:v>
                </c:pt>
              </c:strCache>
            </c:strRef>
          </c:tx>
          <c:spPr>
            <a:solidFill>
              <a:schemeClr val="accent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0238-4D05-8A8C-BEDE424E777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Youtube</c:v>
                </c:pt>
                <c:pt idx="2">
                  <c:v>Streaming szolgáltatás</c:v>
                </c:pt>
                <c:pt idx="3">
                  <c:v>Online adás</c:v>
                </c:pt>
                <c:pt idx="4">
                  <c:v>Televíziós szolgáltatók élő adás streamje</c:v>
                </c:pt>
              </c:strCache>
            </c:strRef>
          </c:cat>
          <c:val>
            <c:numRef>
              <c:f>Munka1!$B$2:$B$6</c:f>
              <c:numCache>
                <c:formatCode>0</c:formatCode>
                <c:ptCount val="5"/>
                <c:pt idx="0">
                  <c:v>46</c:v>
                </c:pt>
                <c:pt idx="1">
                  <c:v>33.037233398181044</c:v>
                </c:pt>
                <c:pt idx="2">
                  <c:v>18</c:v>
                </c:pt>
                <c:pt idx="3">
                  <c:v>6.9407655325525228</c:v>
                </c:pt>
                <c:pt idx="4">
                  <c:v>3.323608279252563</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Hetente többször</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Youtube</c:v>
                </c:pt>
                <c:pt idx="2">
                  <c:v>Streaming szolgáltatás</c:v>
                </c:pt>
                <c:pt idx="3">
                  <c:v>Online adás</c:v>
                </c:pt>
                <c:pt idx="4">
                  <c:v>Televíziós szolgáltatók élő adás streamje</c:v>
                </c:pt>
              </c:strCache>
            </c:strRef>
          </c:cat>
          <c:val>
            <c:numRef>
              <c:f>Munka1!$C$2:$C$6</c:f>
              <c:numCache>
                <c:formatCode>0</c:formatCode>
                <c:ptCount val="5"/>
                <c:pt idx="0">
                  <c:v>19</c:v>
                </c:pt>
                <c:pt idx="1">
                  <c:v>28.531561271276285</c:v>
                </c:pt>
                <c:pt idx="2">
                  <c:v>20</c:v>
                </c:pt>
                <c:pt idx="3">
                  <c:v>14.150327808170484</c:v>
                </c:pt>
                <c:pt idx="4">
                  <c:v>6.9182759219481582</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Havonta többször</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Youtube</c:v>
                </c:pt>
                <c:pt idx="2">
                  <c:v>Streaming szolgáltatás</c:v>
                </c:pt>
                <c:pt idx="3">
                  <c:v>Online adás</c:v>
                </c:pt>
                <c:pt idx="4">
                  <c:v>Televíziós szolgáltatók élő adás streamje</c:v>
                </c:pt>
              </c:strCache>
            </c:strRef>
          </c:cat>
          <c:val>
            <c:numRef>
              <c:f>Munka1!$D$2:$D$6</c:f>
              <c:numCache>
                <c:formatCode>0</c:formatCode>
                <c:ptCount val="5"/>
                <c:pt idx="0">
                  <c:v>10</c:v>
                </c:pt>
                <c:pt idx="1">
                  <c:v>17.249199987207543</c:v>
                </c:pt>
                <c:pt idx="2">
                  <c:v>11</c:v>
                </c:pt>
                <c:pt idx="3">
                  <c:v>15.691430617984064</c:v>
                </c:pt>
                <c:pt idx="4">
                  <c:v>8.4306424902288839</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Ritkábban</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Youtube</c:v>
                </c:pt>
                <c:pt idx="2">
                  <c:v>Streaming szolgáltatás</c:v>
                </c:pt>
                <c:pt idx="3">
                  <c:v>Online adás</c:v>
                </c:pt>
                <c:pt idx="4">
                  <c:v>Televíziós szolgáltatók élő adás streamje</c:v>
                </c:pt>
              </c:strCache>
            </c:strRef>
          </c:cat>
          <c:val>
            <c:numRef>
              <c:f>Munka1!$E$2:$E$6</c:f>
              <c:numCache>
                <c:formatCode>0</c:formatCode>
                <c:ptCount val="5"/>
                <c:pt idx="0">
                  <c:v>9</c:v>
                </c:pt>
                <c:pt idx="1">
                  <c:v>12.024391069861947</c:v>
                </c:pt>
                <c:pt idx="2">
                  <c:v>4</c:v>
                </c:pt>
                <c:pt idx="3">
                  <c:v>29.215386827132832</c:v>
                </c:pt>
                <c:pt idx="4">
                  <c:v>23.310051996038865</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Soha</c:v>
                </c:pt>
              </c:strCache>
            </c:strRef>
          </c:tx>
          <c:spPr>
            <a:solidFill>
              <a:schemeClr val="bg1">
                <a:lumMod val="65000"/>
              </a:scheme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6-0238-4D05-8A8C-BEDE424E777C}"/>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7-0238-4D05-8A8C-BEDE424E777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Youtube</c:v>
                </c:pt>
                <c:pt idx="2">
                  <c:v>Streaming szolgáltatás</c:v>
                </c:pt>
                <c:pt idx="3">
                  <c:v>Online adás</c:v>
                </c:pt>
                <c:pt idx="4">
                  <c:v>Televíziós szolgáltatók élő adás streamje</c:v>
                </c:pt>
              </c:strCache>
            </c:strRef>
          </c:cat>
          <c:val>
            <c:numRef>
              <c:f>Munka1!$F$2:$F$6</c:f>
              <c:numCache>
                <c:formatCode>0</c:formatCode>
                <c:ptCount val="5"/>
                <c:pt idx="0">
                  <c:v>3</c:v>
                </c:pt>
                <c:pt idx="1">
                  <c:v>9.1576142734732642</c:v>
                </c:pt>
                <c:pt idx="2">
                  <c:v>3</c:v>
                </c:pt>
                <c:pt idx="3">
                  <c:v>34.0020892141602</c:v>
                </c:pt>
                <c:pt idx="4">
                  <c:v>58.017421312531638</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Nem ér el ilyen szolgáltatást</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Youtube</c:v>
                </c:pt>
                <c:pt idx="2">
                  <c:v>Streaming szolgáltatás</c:v>
                </c:pt>
                <c:pt idx="3">
                  <c:v>Online adás</c:v>
                </c:pt>
                <c:pt idx="4">
                  <c:v>Televíziós szolgáltatók élő adás streamje</c:v>
                </c:pt>
              </c:strCache>
            </c:strRef>
          </c:cat>
          <c:val>
            <c:numRef>
              <c:f>Munka1!$G$2:$G$6</c:f>
              <c:numCache>
                <c:formatCode>0</c:formatCode>
                <c:ptCount val="5"/>
                <c:pt idx="0">
                  <c:v>12</c:v>
                </c:pt>
                <c:pt idx="1">
                  <c:v>0</c:v>
                </c:pt>
                <c:pt idx="2">
                  <c:v>44</c:v>
                </c:pt>
                <c:pt idx="3">
                  <c:v>0</c:v>
                </c:pt>
                <c:pt idx="4">
                  <c:v>0</c:v>
                </c:pt>
              </c:numCache>
            </c:numRef>
          </c:val>
          <c:extLst>
            <c:ext xmlns:c16="http://schemas.microsoft.com/office/drawing/2014/chart" uri="{C3380CC4-5D6E-409C-BE32-E72D297353CC}">
              <c16:uniqueId val="{00000000-4518-48C8-87BF-81734AF5D25C}"/>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50"/>
        <c:noMultiLvlLbl val="0"/>
      </c:catAx>
      <c:valAx>
        <c:axId val="29501264"/>
        <c:scaling>
          <c:orientation val="minMax"/>
          <c:max val="100"/>
        </c:scaling>
        <c:delete val="1"/>
        <c:axPos val="b"/>
        <c:numFmt formatCode="0" sourceLinked="1"/>
        <c:majorTickMark val="out"/>
        <c:minorTickMark val="none"/>
        <c:tickLblPos val="nextTo"/>
        <c:crossAx val="29499600"/>
        <c:crosses val="max"/>
        <c:crossBetween val="between"/>
      </c:valAx>
      <c:spPr>
        <a:noFill/>
        <a:ln>
          <a:noFill/>
        </a:ln>
        <a:effectLst/>
      </c:spPr>
    </c:plotArea>
    <c:legend>
      <c:legendPos val="b"/>
      <c:layout>
        <c:manualLayout>
          <c:xMode val="edge"/>
          <c:yMode val="edge"/>
          <c:x val="0.30182008906987418"/>
          <c:y val="0.91210551665887185"/>
          <c:w val="0.69817991093012577"/>
          <c:h val="6.889765546236084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8754775977954"/>
          <c:y val="3.7993668277785851E-2"/>
          <c:w val="0.68399097687257349"/>
          <c:h val="0.82304527729274812"/>
        </c:manualLayout>
      </c:layout>
      <c:barChart>
        <c:barDir val="bar"/>
        <c:grouping val="stacked"/>
        <c:varyColors val="0"/>
        <c:ser>
          <c:idx val="0"/>
          <c:order val="0"/>
          <c:tx>
            <c:strRef>
              <c:f>Munka1!$B$1</c:f>
              <c:strCache>
                <c:ptCount val="1"/>
                <c:pt idx="0">
                  <c:v>Sport</c:v>
                </c:pt>
              </c:strCache>
            </c:strRef>
          </c:tx>
          <c:spPr>
            <a:solidFill>
              <a:schemeClr val="accent1"/>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9-6725-4A02-BFDF-4694E4663374}"/>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0238-4D05-8A8C-BEDE424E777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Munka1!$B$2:$B$6</c:f>
              <c:numCache>
                <c:formatCode>0</c:formatCode>
                <c:ptCount val="5"/>
                <c:pt idx="0">
                  <c:v>61.288159530987599</c:v>
                </c:pt>
                <c:pt idx="1">
                  <c:v>25.331324781300889</c:v>
                </c:pt>
                <c:pt idx="2">
                  <c:v>32.618564119113294</c:v>
                </c:pt>
                <c:pt idx="3">
                  <c:v>10.090750748847052</c:v>
                </c:pt>
                <c:pt idx="4">
                  <c:v>17.127496127051558</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Zene</c:v>
                </c:pt>
              </c:strCache>
            </c:strRef>
          </c:tx>
          <c:spPr>
            <a:solidFill>
              <a:schemeClr val="accent2"/>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8-6725-4A02-BFDF-4694E466337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Munka1!$C$2:$C$6</c:f>
              <c:numCache>
                <c:formatCode>0</c:formatCode>
                <c:ptCount val="5"/>
                <c:pt idx="0">
                  <c:v>24.963096528151727</c:v>
                </c:pt>
                <c:pt idx="1">
                  <c:v>23.406697894174762</c:v>
                </c:pt>
                <c:pt idx="2">
                  <c:v>19.728990321598317</c:v>
                </c:pt>
                <c:pt idx="3">
                  <c:v>12.040069666508417</c:v>
                </c:pt>
                <c:pt idx="4">
                  <c:v>75.39251794297185</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Gasztronómia, életmód, DIY</c:v>
                </c:pt>
              </c:strCache>
            </c:strRef>
          </c:tx>
          <c:spPr>
            <a:solidFill>
              <a:schemeClr val="accent3"/>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7-6725-4A02-BFDF-4694E466337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Munka1!$D$2:$D$6</c:f>
              <c:numCache>
                <c:formatCode>0</c:formatCode>
                <c:ptCount val="5"/>
                <c:pt idx="0">
                  <c:v>57.797018286386695</c:v>
                </c:pt>
                <c:pt idx="1">
                  <c:v>22.009636751537407</c:v>
                </c:pt>
                <c:pt idx="2">
                  <c:v>21.752593812882516</c:v>
                </c:pt>
                <c:pt idx="3">
                  <c:v>12.670483248113312</c:v>
                </c:pt>
                <c:pt idx="4">
                  <c:v>31.672597195089747</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Hír</c:v>
                </c:pt>
              </c:strCache>
            </c:strRef>
          </c:tx>
          <c:spPr>
            <a:solidFill>
              <a:schemeClr val="accent4"/>
            </a:solidFill>
            <a:ln>
              <a:noFill/>
            </a:ln>
            <a:effectLst/>
          </c:spPr>
          <c:invertIfNegative val="0"/>
          <c:dLbls>
            <c:dLbl>
              <c:idx val="3"/>
              <c:layout>
                <c:manualLayout>
                  <c:x val="-1.1837704879679488E-3"/>
                  <c:y val="-1.5126574890837446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5="http://schemas.microsoft.com/office/drawing/2012/chart" uri="{CE6537A1-D6FC-4f65-9D91-7224C49458BB}">
                  <c15:layout>
                    <c:manualLayout>
                      <c:w val="1.0831499964906332E-2"/>
                      <c:h val="6.4439209034972161E-2"/>
                    </c:manualLayout>
                  </c15:layout>
                </c:ext>
                <c:ext xmlns:c16="http://schemas.microsoft.com/office/drawing/2014/chart" uri="{C3380CC4-5D6E-409C-BE32-E72D297353CC}">
                  <c16:uniqueId val="{00000006-6725-4A02-BFDF-4694E466337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Munka1!$E$2:$E$6</c:f>
              <c:numCache>
                <c:formatCode>0</c:formatCode>
                <c:ptCount val="5"/>
                <c:pt idx="0">
                  <c:v>67.393883890448379</c:v>
                </c:pt>
                <c:pt idx="1">
                  <c:v>31.415564922592282</c:v>
                </c:pt>
                <c:pt idx="2">
                  <c:v>24.790723654274689</c:v>
                </c:pt>
                <c:pt idx="3">
                  <c:v>9.0549605388677712</c:v>
                </c:pt>
                <c:pt idx="4">
                  <c:v>22.684412540265729</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Vetélkedő</c:v>
                </c:pt>
              </c:strCache>
            </c:strRef>
          </c:tx>
          <c:spPr>
            <a:solidFill>
              <a:schemeClr val="accent5">
                <a:lumMod val="50000"/>
              </a:schemeClr>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5-6725-4A02-BFDF-4694E4663374}"/>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3447-4C38-9E3C-001CDEAE77B2}"/>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Munka1!$F$2:$F$6</c:f>
              <c:numCache>
                <c:formatCode>0</c:formatCode>
                <c:ptCount val="5"/>
                <c:pt idx="0">
                  <c:v>59.835754825023493</c:v>
                </c:pt>
                <c:pt idx="1">
                  <c:v>19.755679850821796</c:v>
                </c:pt>
                <c:pt idx="2">
                  <c:v>22.574292365083565</c:v>
                </c:pt>
                <c:pt idx="3">
                  <c:v>9.0724076959403579</c:v>
                </c:pt>
                <c:pt idx="4">
                  <c:v>13.084914562970171</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Sorozat</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Munka1!$G$2:$G$6</c:f>
              <c:numCache>
                <c:formatCode>0</c:formatCode>
                <c:ptCount val="5"/>
                <c:pt idx="0">
                  <c:v>48.670633968403507</c:v>
                </c:pt>
                <c:pt idx="1">
                  <c:v>25.049377636497756</c:v>
                </c:pt>
                <c:pt idx="2">
                  <c:v>27.169875822335062</c:v>
                </c:pt>
                <c:pt idx="3">
                  <c:v>69.778604355055421</c:v>
                </c:pt>
                <c:pt idx="4">
                  <c:v>19.766282781975388</c:v>
                </c:pt>
              </c:numCache>
            </c:numRef>
          </c:val>
          <c:extLst>
            <c:ext xmlns:c16="http://schemas.microsoft.com/office/drawing/2014/chart" uri="{C3380CC4-5D6E-409C-BE32-E72D297353CC}">
              <c16:uniqueId val="{00000000-6725-4A02-BFDF-4694E4663374}"/>
            </c:ext>
          </c:extLst>
        </c:ser>
        <c:ser>
          <c:idx val="6"/>
          <c:order val="6"/>
          <c:tx>
            <c:strRef>
              <c:f>Munka1!$H$1</c:f>
              <c:strCache>
                <c:ptCount val="1"/>
                <c:pt idx="0">
                  <c:v>Természet-, dokumentumfilm</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Munka1!$H$2:$H$6</c:f>
              <c:numCache>
                <c:formatCode>0</c:formatCode>
                <c:ptCount val="5"/>
                <c:pt idx="0">
                  <c:v>67.109764947968813</c:v>
                </c:pt>
                <c:pt idx="1">
                  <c:v>22.622574807720213</c:v>
                </c:pt>
                <c:pt idx="2">
                  <c:v>22.618585077997285</c:v>
                </c:pt>
                <c:pt idx="3">
                  <c:v>26.504086279341106</c:v>
                </c:pt>
                <c:pt idx="4">
                  <c:v>18.981006308200822</c:v>
                </c:pt>
              </c:numCache>
            </c:numRef>
          </c:val>
          <c:extLst>
            <c:ext xmlns:c16="http://schemas.microsoft.com/office/drawing/2014/chart" uri="{C3380CC4-5D6E-409C-BE32-E72D297353CC}">
              <c16:uniqueId val="{00000001-6725-4A02-BFDF-4694E4663374}"/>
            </c:ext>
          </c:extLst>
        </c:ser>
        <c:ser>
          <c:idx val="7"/>
          <c:order val="7"/>
          <c:tx>
            <c:strRef>
              <c:f>Munka1!$I$1</c:f>
              <c:strCache>
                <c:ptCount val="1"/>
                <c:pt idx="0">
                  <c:v>(Egész estés) film</c:v>
                </c:pt>
              </c:strCache>
            </c:strRef>
          </c:tx>
          <c:spPr>
            <a:solidFill>
              <a:schemeClr val="accent5">
                <a:lumMod val="40000"/>
                <a:lumOff val="6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Munka1!$I$2:$I$6</c:f>
              <c:numCache>
                <c:formatCode>0</c:formatCode>
                <c:ptCount val="5"/>
                <c:pt idx="0">
                  <c:v>57.403788080219321</c:v>
                </c:pt>
                <c:pt idx="1">
                  <c:v>27.95252671003048</c:v>
                </c:pt>
                <c:pt idx="2">
                  <c:v>31.195168818795899</c:v>
                </c:pt>
                <c:pt idx="3">
                  <c:v>72.983595903243298</c:v>
                </c:pt>
                <c:pt idx="4">
                  <c:v>24.963555092067782</c:v>
                </c:pt>
              </c:numCache>
            </c:numRef>
          </c:val>
          <c:extLst>
            <c:ext xmlns:c16="http://schemas.microsoft.com/office/drawing/2014/chart" uri="{C3380CC4-5D6E-409C-BE32-E72D297353CC}">
              <c16:uniqueId val="{00000002-6725-4A02-BFDF-4694E4663374}"/>
            </c:ext>
          </c:extLst>
        </c:ser>
        <c:ser>
          <c:idx val="8"/>
          <c:order val="8"/>
          <c:tx>
            <c:strRef>
              <c:f>Munka1!$J$1</c:f>
              <c:strCache>
                <c:ptCount val="1"/>
                <c:pt idx="0">
                  <c:v>Egyéb</c:v>
                </c:pt>
              </c:strCache>
            </c:strRef>
          </c:tx>
          <c:spPr>
            <a:solidFill>
              <a:schemeClr val="bg1">
                <a:lumMod val="75000"/>
              </a:schemeClr>
            </a:solidFill>
            <a:ln>
              <a:noFill/>
            </a:ln>
            <a:effectLst/>
          </c:spPr>
          <c:invertIfNegative val="0"/>
          <c:dLbls>
            <c:dLbl>
              <c:idx val="4"/>
              <c:layout>
                <c:manualLayout>
                  <c:x val="1.5466940133184432E-2"/>
                  <c:y val="-3.02531497816770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25-4A02-BFDF-4694E466337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Hagyományos televízióadás</c:v>
                </c:pt>
                <c:pt idx="1">
                  <c:v>Online adás</c:v>
                </c:pt>
                <c:pt idx="2">
                  <c:v>Televíziós szolgáltatók élő adás streamje</c:v>
                </c:pt>
                <c:pt idx="3">
                  <c:v>Streaming</c:v>
                </c:pt>
                <c:pt idx="4">
                  <c:v>Youtube</c:v>
                </c:pt>
              </c:strCache>
            </c:strRef>
          </c:cat>
          <c:val>
            <c:numRef>
              <c:f>Munka1!$J$2:$J$6</c:f>
              <c:numCache>
                <c:formatCode>0</c:formatCode>
                <c:ptCount val="5"/>
                <c:pt idx="0">
                  <c:v>2.5207325648232324</c:v>
                </c:pt>
                <c:pt idx="1">
                  <c:v>1.9199829028708728</c:v>
                </c:pt>
                <c:pt idx="2">
                  <c:v>2.1006091979660861</c:v>
                </c:pt>
                <c:pt idx="3">
                  <c:v>1.0517283467455809</c:v>
                </c:pt>
                <c:pt idx="4">
                  <c:v>6.9249333081114459</c:v>
                </c:pt>
              </c:numCache>
            </c:numRef>
          </c:val>
          <c:extLst>
            <c:ext xmlns:c16="http://schemas.microsoft.com/office/drawing/2014/chart" uri="{C3380CC4-5D6E-409C-BE32-E72D297353CC}">
              <c16:uniqueId val="{00000003-6725-4A02-BFDF-4694E4663374}"/>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800"/>
        <c:noMultiLvlLbl val="0"/>
      </c:catAx>
      <c:valAx>
        <c:axId val="29501264"/>
        <c:scaling>
          <c:orientation val="minMax"/>
          <c:max val="460"/>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ayout>
        <c:manualLayout>
          <c:xMode val="edge"/>
          <c:yMode val="edge"/>
          <c:x val="1.7715171957577023E-2"/>
          <c:y val="0.86802010578110311"/>
          <c:w val="0.97403972677831474"/>
          <c:h val="0.113223587179484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pieChart>
        <c:varyColors val="1"/>
        <c:ser>
          <c:idx val="0"/>
          <c:order val="0"/>
          <c:tx>
            <c:strRef>
              <c:f>Munka1!$B$1</c:f>
              <c:strCache>
                <c:ptCount val="1"/>
                <c:pt idx="0">
                  <c:v>TV előfizetés korábban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E3FD-434C-B26E-6D0D153961CD}"/>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E3FD-434C-B26E-6D0D153961CD}"/>
              </c:ext>
            </c:extLst>
          </c:dPt>
          <c:dLbls>
            <c:dLbl>
              <c:idx val="0"/>
              <c:layout>
                <c:manualLayout>
                  <c:x val="-0.11654839916688459"/>
                  <c:y val="-0.10675191048020458"/>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11F528F0-471C-4B8F-A70C-8BC4E3280B5B}" type="CATEGORYNAME">
                      <a:rPr lang="en-US"/>
                      <a:pPr>
                        <a:defRPr sz="1600">
                          <a:solidFill>
                            <a:schemeClr val="bg1"/>
                          </a:solidFill>
                        </a:defRPr>
                      </a:pPr>
                      <a:t>[KATEGÓRIA NEVE]</a:t>
                    </a:fld>
                    <a:endParaRPr lang="en-US" baseline="0"/>
                  </a:p>
                  <a:p>
                    <a:pPr>
                      <a:defRPr sz="1600">
                        <a:solidFill>
                          <a:schemeClr val="bg1"/>
                        </a:solidFill>
                      </a:defRPr>
                    </a:pPr>
                    <a:fld id="{6139B36D-CB8D-48E0-8BC3-08D3DF58188D}" type="VALUE">
                      <a:rPr lang="en-US" sz="1800" b="1"/>
                      <a:pPr>
                        <a:defRPr sz="1600">
                          <a:solidFill>
                            <a:schemeClr val="bg1"/>
                          </a:solidFill>
                        </a:defRPr>
                      </a:pPr>
                      <a:t>[ÉRTÉK]</a:t>
                    </a:fld>
                    <a:endParaRPr lang="hu-HU"/>
                  </a:p>
                </c:rich>
              </c:tx>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hu-HU"/>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3FD-434C-B26E-6D0D153961C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Munka1!$A$2:$A$3</c:f>
              <c:strCache>
                <c:ptCount val="2"/>
                <c:pt idx="0">
                  <c:v>Volt</c:v>
                </c:pt>
                <c:pt idx="1">
                  <c:v>Nem volt</c:v>
                </c:pt>
              </c:strCache>
            </c:strRef>
          </c:cat>
          <c:val>
            <c:numRef>
              <c:f>Munka1!$B$2:$B$3</c:f>
              <c:numCache>
                <c:formatCode>0</c:formatCode>
                <c:ptCount val="2"/>
                <c:pt idx="0">
                  <c:v>65.287070709139101</c:v>
                </c:pt>
                <c:pt idx="1">
                  <c:v>34.712929290860878</c:v>
                </c:pt>
              </c:numCache>
            </c:numRef>
          </c:val>
          <c:extLst>
            <c:ext xmlns:c16="http://schemas.microsoft.com/office/drawing/2014/chart" uri="{C3380CC4-5D6E-409C-BE32-E72D297353CC}">
              <c16:uniqueId val="{00000000-E3FD-434C-B26E-6D0D153961C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4"/>
          <c:order val="0"/>
          <c:tx>
            <c:strRef>
              <c:f>Munka1!$A$6</c:f>
              <c:strCache>
                <c:ptCount val="1"/>
                <c:pt idx="0">
                  <c:v>Nem tudja</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Munka1!$B$6</c:f>
              <c:numCache>
                <c:formatCode>0</c:formatCode>
                <c:ptCount val="1"/>
                <c:pt idx="0">
                  <c:v>4.4585048339625963</c:v>
                </c:pt>
              </c:numCache>
            </c:numRef>
          </c:val>
          <c:extLst>
            <c:ext xmlns:c16="http://schemas.microsoft.com/office/drawing/2014/chart" uri="{C3380CC4-5D6E-409C-BE32-E72D297353CC}">
              <c16:uniqueId val="{00000005-1ABB-42BC-BF4A-8AE76C1B71A5}"/>
            </c:ext>
          </c:extLst>
        </c:ser>
        <c:ser>
          <c:idx val="3"/>
          <c:order val="1"/>
          <c:tx>
            <c:strRef>
              <c:f>Munka1!$A$5</c:f>
              <c:strCache>
                <c:ptCount val="1"/>
                <c:pt idx="0">
                  <c:v>Nincs TV előfizetésük</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Munka1!$B$5</c:f>
              <c:numCache>
                <c:formatCode>0</c:formatCode>
                <c:ptCount val="1"/>
                <c:pt idx="0">
                  <c:v>6.7937227958832782</c:v>
                </c:pt>
              </c:numCache>
            </c:numRef>
          </c:val>
          <c:extLst>
            <c:ext xmlns:c16="http://schemas.microsoft.com/office/drawing/2014/chart" uri="{C3380CC4-5D6E-409C-BE32-E72D297353CC}">
              <c16:uniqueId val="{00000004-1ABB-42BC-BF4A-8AE76C1B71A5}"/>
            </c:ext>
          </c:extLst>
        </c:ser>
        <c:ser>
          <c:idx val="2"/>
          <c:order val="2"/>
          <c:tx>
            <c:strRef>
              <c:f>Munka1!$A$4</c:f>
              <c:strCache>
                <c:ptCount val="1"/>
                <c:pt idx="0">
                  <c:v>mindigTV</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Munka1!$B$4</c:f>
              <c:numCache>
                <c:formatCode>0</c:formatCode>
                <c:ptCount val="1"/>
                <c:pt idx="0">
                  <c:v>4.5115146553048273</c:v>
                </c:pt>
              </c:numCache>
            </c:numRef>
          </c:val>
          <c:extLst>
            <c:ext xmlns:c16="http://schemas.microsoft.com/office/drawing/2014/chart" uri="{C3380CC4-5D6E-409C-BE32-E72D297353CC}">
              <c16:uniqueId val="{00000003-1ABB-42BC-BF4A-8AE76C1B71A5}"/>
            </c:ext>
          </c:extLst>
        </c:ser>
        <c:ser>
          <c:idx val="0"/>
          <c:order val="3"/>
          <c:tx>
            <c:strRef>
              <c:f>Munka1!$A$3</c:f>
              <c:strCache>
                <c:ptCount val="1"/>
                <c:pt idx="0">
                  <c:v>Műholdas szolgáltatás</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Munka1!$B$3</c:f>
              <c:numCache>
                <c:formatCode>0</c:formatCode>
                <c:ptCount val="1"/>
                <c:pt idx="0">
                  <c:v>18.805408930537787</c:v>
                </c:pt>
              </c:numCache>
            </c:numRef>
          </c:val>
          <c:extLst>
            <c:ext xmlns:c16="http://schemas.microsoft.com/office/drawing/2014/chart" uri="{C3380CC4-5D6E-409C-BE32-E72D297353CC}">
              <c16:uniqueId val="{00000002-1ABB-42BC-BF4A-8AE76C1B71A5}"/>
            </c:ext>
          </c:extLst>
        </c:ser>
        <c:ser>
          <c:idx val="1"/>
          <c:order val="4"/>
          <c:tx>
            <c:strRef>
              <c:f>Munka1!$A$2</c:f>
              <c:strCache>
                <c:ptCount val="1"/>
                <c:pt idx="0">
                  <c:v>Kábeltévé, IPTV</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B-442A-B60B-DF3A825C769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Munka1!$B$2</c:f>
              <c:numCache>
                <c:formatCode>0</c:formatCode>
                <c:ptCount val="1"/>
                <c:pt idx="0">
                  <c:v>69.207524490097811</c:v>
                </c:pt>
              </c:numCache>
            </c:numRef>
          </c:val>
          <c:extLst>
            <c:ext xmlns:c16="http://schemas.microsoft.com/office/drawing/2014/chart" uri="{C3380CC4-5D6E-409C-BE32-E72D297353CC}">
              <c16:uniqueId val="{00000000-1ABB-42BC-BF4A-8AE76C1B71A5}"/>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6"/>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2.3678067770234495E-2"/>
          <c:y val="6.1669167638000628E-2"/>
          <c:w val="0.42742858669901634"/>
          <c:h val="0.884067160480323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manualLayout>
          <c:layoutTarget val="inner"/>
          <c:xMode val="edge"/>
          <c:yMode val="edge"/>
          <c:x val="3.7357279048203844E-2"/>
          <c:y val="3.9793359379895837E-2"/>
          <c:w val="0.91923293003969964"/>
          <c:h val="0.77349149800849337"/>
        </c:manualLayout>
      </c:layout>
      <c:barChart>
        <c:barDir val="col"/>
        <c:grouping val="clustered"/>
        <c:varyColors val="0"/>
        <c:ser>
          <c:idx val="2"/>
          <c:order val="0"/>
          <c:tx>
            <c:strRef>
              <c:f>Munka1!$B$1</c:f>
              <c:strCache>
                <c:ptCount val="1"/>
                <c:pt idx="0">
                  <c:v>Okok, amiért lemondták
a TV előfizetést*</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Nem nézték</c:v>
                </c:pt>
                <c:pt idx="1">
                  <c:v>Sosem találtak 
megfelelő műsort</c:v>
                </c:pt>
                <c:pt idx="2">
                  <c:v>Nem szerették 
a reklámokat</c:v>
                </c:pt>
                <c:pt idx="3">
                  <c:v>Drága volt</c:v>
                </c:pt>
                <c:pt idx="4">
                  <c:v>Egyéb</c:v>
                </c:pt>
              </c:strCache>
            </c:strRef>
          </c:cat>
          <c:val>
            <c:numRef>
              <c:f>Munka1!$B$2:$B$6</c:f>
              <c:numCache>
                <c:formatCode>0</c:formatCode>
                <c:ptCount val="5"/>
                <c:pt idx="0">
                  <c:v>50.224392961327936</c:v>
                </c:pt>
                <c:pt idx="1">
                  <c:v>32.973906365191006</c:v>
                </c:pt>
                <c:pt idx="2">
                  <c:v>32.666549943182218</c:v>
                </c:pt>
                <c:pt idx="3">
                  <c:v>22.441744682878635</c:v>
                </c:pt>
                <c:pt idx="4">
                  <c:v>4.6174611893223974</c:v>
                </c:pt>
              </c:numCache>
            </c:numRef>
          </c:val>
          <c:extLst>
            <c:ext xmlns:c16="http://schemas.microsoft.com/office/drawing/2014/chart" uri="{C3380CC4-5D6E-409C-BE32-E72D297353CC}">
              <c16:uniqueId val="{00000000-2962-4F9A-89FD-1614E0AEBA89}"/>
            </c:ext>
          </c:extLst>
        </c:ser>
        <c:dLbls>
          <c:showLegendKey val="0"/>
          <c:showVal val="0"/>
          <c:showCatName val="0"/>
          <c:showSerName val="0"/>
          <c:showPercent val="0"/>
          <c:showBubbleSize val="0"/>
        </c:dLbls>
        <c:gapWidth val="50"/>
        <c:axId val="1912988335"/>
        <c:axId val="1912992079"/>
      </c:barChart>
      <c:catAx>
        <c:axId val="1912988335"/>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912992079"/>
        <c:crosses val="autoZero"/>
        <c:auto val="1"/>
        <c:lblAlgn val="ctr"/>
        <c:lblOffset val="100"/>
        <c:noMultiLvlLbl val="0"/>
      </c:catAx>
      <c:valAx>
        <c:axId val="1912992079"/>
        <c:scaling>
          <c:orientation val="minMax"/>
          <c:max val="7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manualLayout>
          <c:layoutTarget val="inner"/>
          <c:xMode val="edge"/>
          <c:yMode val="edge"/>
          <c:x val="0.2325409781394735"/>
          <c:y val="0.17774189116720832"/>
          <c:w val="0.44480421647564583"/>
          <c:h val="0.74815688454477602"/>
        </c:manualLayout>
      </c:layout>
      <c:pieChart>
        <c:varyColors val="1"/>
        <c:ser>
          <c:idx val="0"/>
          <c:order val="0"/>
          <c:tx>
            <c:strRef>
              <c:f>Munka1!$B$1</c:f>
              <c:strCache>
                <c:ptCount val="1"/>
                <c:pt idx="0">
                  <c:v>Streaming előfizetés korábban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E3FD-434C-B26E-6D0D153961CD}"/>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E3FD-434C-B26E-6D0D153961C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0-8867-4F8C-8824-705EEBD74285}"/>
              </c:ext>
            </c:extLst>
          </c:dPt>
          <c:dLbls>
            <c:dLbl>
              <c:idx val="0"/>
              <c:layout>
                <c:manualLayout>
                  <c:x val="-9.9930794472829459E-2"/>
                  <c:y val="-2.7666225171183376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11F528F0-471C-4B8F-A70C-8BC4E3280B5B}" type="CATEGORYNAME">
                      <a:rPr lang="en-US"/>
                      <a:pPr>
                        <a:defRPr sz="1600">
                          <a:solidFill>
                            <a:schemeClr val="bg1"/>
                          </a:solidFill>
                        </a:defRPr>
                      </a:pPr>
                      <a:t>[KATEGÓRIA NEVE]</a:t>
                    </a:fld>
                    <a:endParaRPr lang="en-US" baseline="0"/>
                  </a:p>
                  <a:p>
                    <a:pPr>
                      <a:defRPr sz="1600">
                        <a:solidFill>
                          <a:schemeClr val="bg1"/>
                        </a:solidFill>
                      </a:defRPr>
                    </a:pPr>
                    <a:fld id="{6139B36D-CB8D-48E0-8BC3-08D3DF58188D}" type="VALUE">
                      <a:rPr lang="en-US" sz="1800" b="1"/>
                      <a:pPr>
                        <a:defRPr sz="1600">
                          <a:solidFill>
                            <a:schemeClr val="bg1"/>
                          </a:solidFill>
                        </a:defRPr>
                      </a:pPr>
                      <a:t>[ÉRTÉK]</a:t>
                    </a:fld>
                    <a:endParaRPr lang="hu-HU"/>
                  </a:p>
                </c:rich>
              </c:tx>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hu-HU"/>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E3FD-434C-B26E-6D0D153961CD}"/>
                </c:ext>
              </c:extLst>
            </c:dLbl>
            <c:dLbl>
              <c:idx val="1"/>
              <c:layout>
                <c:manualLayout>
                  <c:x val="0.14629305773481749"/>
                  <c:y val="5.126192210194985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3FD-434C-B26E-6D0D153961CD}"/>
                </c:ext>
              </c:extLst>
            </c:dLbl>
            <c:dLbl>
              <c:idx val="2"/>
              <c:layout>
                <c:manualLayout>
                  <c:x val="-0.11426456946640788"/>
                  <c:y val="4.8487502247701778E-2"/>
                </c:manualLayout>
              </c:layout>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867-4F8C-8824-705EEBD74285}"/>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Munka1!$A$2:$A$4</c:f>
              <c:strCache>
                <c:ptCount val="3"/>
                <c:pt idx="0">
                  <c:v>Volt</c:v>
                </c:pt>
                <c:pt idx="1">
                  <c:v>Nem volt</c:v>
                </c:pt>
                <c:pt idx="2">
                  <c:v>Nem tudja</c:v>
                </c:pt>
              </c:strCache>
            </c:strRef>
          </c:cat>
          <c:val>
            <c:numRef>
              <c:f>Munka1!$B$2:$B$4</c:f>
              <c:numCache>
                <c:formatCode>0</c:formatCode>
                <c:ptCount val="3"/>
                <c:pt idx="0">
                  <c:v>12.580065920960735</c:v>
                </c:pt>
                <c:pt idx="1">
                  <c:v>82.904923297731656</c:v>
                </c:pt>
                <c:pt idx="2">
                  <c:v>4.5150107813076517</c:v>
                </c:pt>
              </c:numCache>
            </c:numRef>
          </c:val>
          <c:extLst>
            <c:ext xmlns:c16="http://schemas.microsoft.com/office/drawing/2014/chart" uri="{C3380CC4-5D6E-409C-BE32-E72D297353CC}">
              <c16:uniqueId val="{00000000-E3FD-434C-B26E-6D0D153961CD}"/>
            </c:ext>
          </c:extLst>
        </c:ser>
        <c:dLbls>
          <c:showLegendKey val="0"/>
          <c:showVal val="0"/>
          <c:showCatName val="0"/>
          <c:showSerName val="0"/>
          <c:showPercent val="0"/>
          <c:showBubbleSize val="0"/>
          <c:showLeaderLines val="0"/>
        </c:dLbls>
        <c:firstSliceAng val="7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hu-HU"/>
        </a:p>
      </c:txPr>
    </c:title>
    <c:autoTitleDeleted val="0"/>
    <c:plotArea>
      <c:layout>
        <c:manualLayout>
          <c:layoutTarget val="inner"/>
          <c:xMode val="edge"/>
          <c:yMode val="edge"/>
          <c:x val="3.7357279048203844E-2"/>
          <c:y val="3.9793359379895837E-2"/>
          <c:w val="0.91923293003969964"/>
          <c:h val="0.82392414997506636"/>
        </c:manualLayout>
      </c:layout>
      <c:barChart>
        <c:barDir val="col"/>
        <c:grouping val="clustered"/>
        <c:varyColors val="0"/>
        <c:ser>
          <c:idx val="2"/>
          <c:order val="0"/>
          <c:tx>
            <c:strRef>
              <c:f>Munka1!$B$1</c:f>
              <c:strCache>
                <c:ptCount val="1"/>
                <c:pt idx="0">
                  <c:v>Okok, amiért lemondták
a streaming előfizetést</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Nem nézték</c:v>
                </c:pt>
                <c:pt idx="1">
                  <c:v>Drága volt</c:v>
                </c:pt>
                <c:pt idx="2">
                  <c:v>Sosem találtak 
megfelelő műsort</c:v>
                </c:pt>
                <c:pt idx="3">
                  <c:v>Nem tudja</c:v>
                </c:pt>
              </c:strCache>
            </c:strRef>
          </c:cat>
          <c:val>
            <c:numRef>
              <c:f>Munka1!$B$2:$B$5</c:f>
              <c:numCache>
                <c:formatCode>0</c:formatCode>
                <c:ptCount val="4"/>
                <c:pt idx="0">
                  <c:v>56.360345078680737</c:v>
                </c:pt>
                <c:pt idx="1">
                  <c:v>38.517928212335889</c:v>
                </c:pt>
                <c:pt idx="2">
                  <c:v>15.871709273394528</c:v>
                </c:pt>
                <c:pt idx="3">
                  <c:v>2.7546253287095652</c:v>
                </c:pt>
              </c:numCache>
            </c:numRef>
          </c:val>
          <c:extLst>
            <c:ext xmlns:c16="http://schemas.microsoft.com/office/drawing/2014/chart" uri="{C3380CC4-5D6E-409C-BE32-E72D297353CC}">
              <c16:uniqueId val="{00000000-2962-4F9A-89FD-1614E0AEBA89}"/>
            </c:ext>
          </c:extLst>
        </c:ser>
        <c:dLbls>
          <c:showLegendKey val="0"/>
          <c:showVal val="0"/>
          <c:showCatName val="0"/>
          <c:showSerName val="0"/>
          <c:showPercent val="0"/>
          <c:showBubbleSize val="0"/>
        </c:dLbls>
        <c:gapWidth val="50"/>
        <c:axId val="1912988335"/>
        <c:axId val="1912992079"/>
      </c:barChart>
      <c:catAx>
        <c:axId val="1912988335"/>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912992079"/>
        <c:crosses val="autoZero"/>
        <c:auto val="1"/>
        <c:lblAlgn val="ctr"/>
        <c:lblOffset val="100"/>
        <c:noMultiLvlLbl val="0"/>
      </c:catAx>
      <c:valAx>
        <c:axId val="1912992079"/>
        <c:scaling>
          <c:orientation val="minMax"/>
          <c:max val="7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Munka1!$A$2:$A$14</c:f>
              <c:strCache>
                <c:ptCount val="13"/>
                <c:pt idx="0">
                  <c:v>Reklámmentesen lehet műsort nézni</c:v>
                </c:pt>
                <c:pt idx="1">
                  <c:v>Széles műsorkínálat</c:v>
                </c:pt>
                <c:pt idx="2">
                  <c:v>Bármikor nézhető műsor</c:v>
                </c:pt>
                <c:pt idx="3">
                  <c:v>Kiválaszthatja, milyen műsort szeretnék nézni</c:v>
                </c:pt>
                <c:pt idx="4">
                  <c:v>Csak itt elérhető műsorok</c:v>
                </c:pt>
                <c:pt idx="5">
                  <c:v>A legújabb filmek/műsorok elérhetőek gyorsan</c:v>
                </c:pt>
                <c:pt idx="6">
                  <c:v>Bárhonnan nézhető műsor</c:v>
                </c:pt>
                <c:pt idx="7">
                  <c:v>Idegen nyelven nézhető műsor</c:v>
                </c:pt>
                <c:pt idx="8">
                  <c:v>Gyerek kérte</c:v>
                </c:pt>
                <c:pt idx="9">
                  <c:v>Tematikusan összegyűjtött műsorkínálat</c:v>
                </c:pt>
                <c:pt idx="10">
                  <c:v>Ajándékba kapták</c:v>
                </c:pt>
                <c:pt idx="11">
                  <c:v>Egyéb</c:v>
                </c:pt>
                <c:pt idx="12">
                  <c:v>Nem tudja / nem emlékszik</c:v>
                </c:pt>
              </c:strCache>
            </c:strRef>
          </c:cat>
          <c:val>
            <c:numRef>
              <c:f>Munka1!$B$2:$B$14</c:f>
              <c:numCache>
                <c:formatCode>0</c:formatCode>
                <c:ptCount val="13"/>
                <c:pt idx="0">
                  <c:v>47.288958235717665</c:v>
                </c:pt>
                <c:pt idx="1">
                  <c:v>44.188076120895317</c:v>
                </c:pt>
                <c:pt idx="2">
                  <c:v>43.480890128140018</c:v>
                </c:pt>
                <c:pt idx="3">
                  <c:v>33.527626641596704</c:v>
                </c:pt>
                <c:pt idx="4">
                  <c:v>31.272593036806111</c:v>
                </c:pt>
                <c:pt idx="5">
                  <c:v>30.217206313572241</c:v>
                </c:pt>
                <c:pt idx="6">
                  <c:v>29.980895298104453</c:v>
                </c:pt>
                <c:pt idx="7">
                  <c:v>13.448741156274203</c:v>
                </c:pt>
                <c:pt idx="8">
                  <c:v>12.431018340942185</c:v>
                </c:pt>
                <c:pt idx="9">
                  <c:v>11.810068436491832</c:v>
                </c:pt>
                <c:pt idx="10">
                  <c:v>8.6245616274319836</c:v>
                </c:pt>
                <c:pt idx="11">
                  <c:v>0.62250492968004734</c:v>
                </c:pt>
                <c:pt idx="12">
                  <c:v>4.7720238231564895</c:v>
                </c:pt>
              </c:numCache>
            </c:numRef>
          </c:val>
          <c:extLst>
            <c:ext xmlns:c16="http://schemas.microsoft.com/office/drawing/2014/chart" uri="{C3380CC4-5D6E-409C-BE32-E72D297353CC}">
              <c16:uniqueId val="{00000000-A10C-4C83-94F2-F6E222F0708D}"/>
            </c:ext>
          </c:extLst>
        </c:ser>
        <c:dLbls>
          <c:showLegendKey val="0"/>
          <c:showVal val="0"/>
          <c:showCatName val="0"/>
          <c:showSerName val="0"/>
          <c:showPercent val="0"/>
          <c:showBubbleSize val="0"/>
        </c:dLbls>
        <c:gapWidth val="50"/>
        <c:axId val="1953220511"/>
        <c:axId val="1953223423"/>
      </c:barChart>
      <c:catAx>
        <c:axId val="19532205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1953223423"/>
        <c:crosses val="autoZero"/>
        <c:auto val="1"/>
        <c:lblAlgn val="ctr"/>
        <c:lblOffset val="100"/>
        <c:noMultiLvlLbl val="0"/>
      </c:catAx>
      <c:valAx>
        <c:axId val="1953223423"/>
        <c:scaling>
          <c:orientation val="minMax"/>
        </c:scaling>
        <c:delete val="1"/>
        <c:axPos val="t"/>
        <c:numFmt formatCode="0" sourceLinked="1"/>
        <c:majorTickMark val="none"/>
        <c:minorTickMark val="none"/>
        <c:tickLblPos val="nextTo"/>
        <c:crossAx val="1953220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560726260904"/>
          <c:y val="3.7993655757534661E-2"/>
          <c:w val="0.76330359956642313"/>
          <c:h val="0.83295206716400783"/>
        </c:manualLayout>
      </c:layout>
      <c:barChart>
        <c:barDir val="bar"/>
        <c:grouping val="stacked"/>
        <c:varyColors val="0"/>
        <c:ser>
          <c:idx val="0"/>
          <c:order val="0"/>
          <c:tx>
            <c:strRef>
              <c:f>Munka1!$B$1</c:f>
              <c:strCache>
                <c:ptCount val="1"/>
                <c:pt idx="0">
                  <c:v>Egyáltalán nem egyszerű (1)</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D8CD-4816-908D-2247997C28FE}"/>
                </c:ext>
              </c:extLst>
            </c:dLbl>
            <c:dLbl>
              <c:idx val="1"/>
              <c:delete val="1"/>
              <c:extLst>
                <c:ext xmlns:c15="http://schemas.microsoft.com/office/drawing/2012/chart" uri="{CE6537A1-D6FC-4f65-9D91-7224C49458BB}"/>
                <c:ext xmlns:c16="http://schemas.microsoft.com/office/drawing/2014/chart" uri="{C3380CC4-5D6E-409C-BE32-E72D297353CC}">
                  <c16:uniqueId val="{00000008-D8CD-4816-908D-2247997C28FE}"/>
                </c:ext>
              </c:extLst>
            </c:dLbl>
            <c:dLbl>
              <c:idx val="2"/>
              <c:delete val="1"/>
              <c:extLst>
                <c:ext xmlns:c15="http://schemas.microsoft.com/office/drawing/2012/chart" uri="{CE6537A1-D6FC-4f65-9D91-7224C49458BB}"/>
                <c:ext xmlns:c16="http://schemas.microsoft.com/office/drawing/2014/chart" uri="{C3380CC4-5D6E-409C-BE32-E72D297353CC}">
                  <c16:uniqueId val="{00000007-D8CD-4816-908D-2247997C28FE}"/>
                </c:ext>
              </c:extLst>
            </c:dLbl>
            <c:dLbl>
              <c:idx val="3"/>
              <c:delete val="1"/>
              <c:extLst>
                <c:ext xmlns:c15="http://schemas.microsoft.com/office/drawing/2012/chart" uri="{CE6537A1-D6FC-4f65-9D91-7224C49458BB}"/>
                <c:ext xmlns:c16="http://schemas.microsoft.com/office/drawing/2014/chart" uri="{C3380CC4-5D6E-409C-BE32-E72D297353CC}">
                  <c16:uniqueId val="{00000006-D8CD-4816-908D-2247997C28FE}"/>
                </c:ext>
              </c:extLst>
            </c:dLbl>
            <c:dLbl>
              <c:idx val="4"/>
              <c:delete val="1"/>
              <c:extLst>
                <c:ext xmlns:c15="http://schemas.microsoft.com/office/drawing/2012/chart" uri="{CE6537A1-D6FC-4f65-9D91-7224C49458BB}"/>
                <c:ext xmlns:c16="http://schemas.microsoft.com/office/drawing/2014/chart" uri="{C3380CC4-5D6E-409C-BE32-E72D297353CC}">
                  <c16:uniqueId val="{00000005-0238-4D05-8A8C-BEDE424E777C}"/>
                </c:ext>
              </c:extLst>
            </c:dLbl>
            <c:dLbl>
              <c:idx val="5"/>
              <c:delete val="1"/>
              <c:extLst>
                <c:ext xmlns:c15="http://schemas.microsoft.com/office/drawing/2012/chart" uri="{CE6537A1-D6FC-4f65-9D91-7224C49458BB}"/>
                <c:ext xmlns:c16="http://schemas.microsoft.com/office/drawing/2014/chart" uri="{C3380CC4-5D6E-409C-BE32-E72D297353CC}">
                  <c16:uniqueId val="{00000005-D8CD-4816-908D-2247997C28FE}"/>
                </c:ext>
              </c:extLst>
            </c:dLbl>
            <c:dLbl>
              <c:idx val="6"/>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D8CD-4816-908D-2247997C28FE}"/>
                </c:ext>
              </c:extLst>
            </c:dLbl>
            <c:dLbl>
              <c:idx val="7"/>
              <c:delete val="1"/>
              <c:extLst>
                <c:ext xmlns:c15="http://schemas.microsoft.com/office/drawing/2012/chart" uri="{CE6537A1-D6FC-4f65-9D91-7224C49458BB}"/>
                <c:ext xmlns:c16="http://schemas.microsoft.com/office/drawing/2014/chart" uri="{C3380CC4-5D6E-409C-BE32-E72D297353CC}">
                  <c16:uniqueId val="{00000004-D8CD-4816-908D-2247997C28FE}"/>
                </c:ext>
              </c:extLst>
            </c:dLbl>
            <c:dLbl>
              <c:idx val="9"/>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D8CD-4816-908D-2247997C28F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Munka1!$B$2:$B$11</c:f>
              <c:numCache>
                <c:formatCode>0</c:formatCode>
                <c:ptCount val="10"/>
                <c:pt idx="0">
                  <c:v>0.96510818441438928</c:v>
                </c:pt>
                <c:pt idx="1">
                  <c:v>0.71926168015160696</c:v>
                </c:pt>
                <c:pt idx="2">
                  <c:v>0.60661644164337714</c:v>
                </c:pt>
                <c:pt idx="3">
                  <c:v>0.66947846961778568</c:v>
                </c:pt>
                <c:pt idx="4">
                  <c:v>0.43141175440290352</c:v>
                </c:pt>
                <c:pt idx="5">
                  <c:v>0</c:v>
                </c:pt>
                <c:pt idx="6">
                  <c:v>6.8240158117584109</c:v>
                </c:pt>
                <c:pt idx="7">
                  <c:v>0</c:v>
                </c:pt>
                <c:pt idx="8">
                  <c:v>1.7855177167007721</c:v>
                </c:pt>
                <c:pt idx="9">
                  <c:v>6.1731350966510794</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Inkább nem egyszerű (2)</c:v>
                </c:pt>
              </c:strCache>
            </c:strRef>
          </c:tx>
          <c:spPr>
            <a:solidFill>
              <a:schemeClr val="accent4"/>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A-D8CD-4816-908D-2247997C28FE}"/>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B-D8CD-4816-908D-2247997C28F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Munka1!$C$2:$C$11</c:f>
              <c:numCache>
                <c:formatCode>0</c:formatCode>
                <c:ptCount val="10"/>
                <c:pt idx="0">
                  <c:v>1.8192403564205151</c:v>
                </c:pt>
                <c:pt idx="1">
                  <c:v>2.0670480464321996</c:v>
                </c:pt>
                <c:pt idx="2">
                  <c:v>5.5510547224296092</c:v>
                </c:pt>
                <c:pt idx="3">
                  <c:v>4.2701123080487964</c:v>
                </c:pt>
                <c:pt idx="4">
                  <c:v>3.7496548398175946</c:v>
                </c:pt>
                <c:pt idx="5">
                  <c:v>5.6175596513456849</c:v>
                </c:pt>
                <c:pt idx="6">
                  <c:v>3.9446163989718119</c:v>
                </c:pt>
                <c:pt idx="7">
                  <c:v>9.6123750119977167</c:v>
                </c:pt>
                <c:pt idx="8">
                  <c:v>6.4329784822509675</c:v>
                </c:pt>
                <c:pt idx="9">
                  <c:v>8.7112461002496033</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Többé-kevésbé egyszerű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Munka1!$D$2:$D$11</c:f>
              <c:numCache>
                <c:formatCode>0</c:formatCode>
                <c:ptCount val="10"/>
                <c:pt idx="0">
                  <c:v>7.6703057060576381</c:v>
                </c:pt>
                <c:pt idx="1">
                  <c:v>6.0125902020130297</c:v>
                </c:pt>
                <c:pt idx="2">
                  <c:v>10.832402641780687</c:v>
                </c:pt>
                <c:pt idx="3">
                  <c:v>12.306916349382254</c:v>
                </c:pt>
                <c:pt idx="4">
                  <c:v>16.039248447186772</c:v>
                </c:pt>
                <c:pt idx="5">
                  <c:v>23.147656616304943</c:v>
                </c:pt>
                <c:pt idx="6">
                  <c:v>10.201811675937723</c:v>
                </c:pt>
                <c:pt idx="7">
                  <c:v>22.017589434399216</c:v>
                </c:pt>
                <c:pt idx="8">
                  <c:v>34.200477436042547</c:v>
                </c:pt>
                <c:pt idx="9">
                  <c:v>35.526567264953144</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Inkább egyszerű (4)</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Munka1!$E$2:$E$11</c:f>
              <c:numCache>
                <c:formatCode>0</c:formatCode>
                <c:ptCount val="10"/>
                <c:pt idx="0">
                  <c:v>23.651152300986976</c:v>
                </c:pt>
                <c:pt idx="1">
                  <c:v>32.499752111036756</c:v>
                </c:pt>
                <c:pt idx="2">
                  <c:v>30.529640374421369</c:v>
                </c:pt>
                <c:pt idx="3">
                  <c:v>31.215914759720224</c:v>
                </c:pt>
                <c:pt idx="4">
                  <c:v>38.448123369741985</c:v>
                </c:pt>
                <c:pt idx="5">
                  <c:v>29.613522103753581</c:v>
                </c:pt>
                <c:pt idx="6">
                  <c:v>34.761750563498516</c:v>
                </c:pt>
                <c:pt idx="7">
                  <c:v>42.743781870565698</c:v>
                </c:pt>
                <c:pt idx="8">
                  <c:v>25.505185533502701</c:v>
                </c:pt>
                <c:pt idx="9">
                  <c:v>34.636476632583552</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Nagyon egyszerű (5)</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Munka1!$F$2:$F$11</c:f>
              <c:numCache>
                <c:formatCode>0</c:formatCode>
                <c:ptCount val="10"/>
                <c:pt idx="0">
                  <c:v>65.89419345212049</c:v>
                </c:pt>
                <c:pt idx="1">
                  <c:v>58.701347960366412</c:v>
                </c:pt>
                <c:pt idx="2">
                  <c:v>52.480285819724969</c:v>
                </c:pt>
                <c:pt idx="3">
                  <c:v>51.537578113230978</c:v>
                </c:pt>
                <c:pt idx="4">
                  <c:v>41.331561588850732</c:v>
                </c:pt>
                <c:pt idx="5">
                  <c:v>41.621261628595782</c:v>
                </c:pt>
                <c:pt idx="6">
                  <c:v>44.267805549833525</c:v>
                </c:pt>
                <c:pt idx="7">
                  <c:v>25.626253683037387</c:v>
                </c:pt>
                <c:pt idx="8">
                  <c:v>32.075840831503058</c:v>
                </c:pt>
                <c:pt idx="9">
                  <c:v>14.952574905562605</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Oszlop1</c:v>
                </c:pt>
              </c:strCache>
            </c:strRef>
          </c:tx>
          <c:spPr>
            <a:noFill/>
            <a:ln>
              <a:noFill/>
            </a:ln>
            <a:effectLst/>
          </c:spPr>
          <c:invertIfNegative val="0"/>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Munka1!$G$2:$G$11</c:f>
              <c:numCache>
                <c:formatCode>0</c:formatCode>
                <c:ptCount val="10"/>
                <c:pt idx="0">
                  <c:v>3</c:v>
                </c:pt>
                <c:pt idx="1">
                  <c:v>3</c:v>
                </c:pt>
                <c:pt idx="2">
                  <c:v>3</c:v>
                </c:pt>
                <c:pt idx="3">
                  <c:v>3</c:v>
                </c:pt>
                <c:pt idx="4">
                  <c:v>3</c:v>
                </c:pt>
                <c:pt idx="5">
                  <c:v>3</c:v>
                </c:pt>
                <c:pt idx="6">
                  <c:v>3</c:v>
                </c:pt>
                <c:pt idx="7">
                  <c:v>3</c:v>
                </c:pt>
                <c:pt idx="8">
                  <c:v>3</c:v>
                </c:pt>
                <c:pt idx="9">
                  <c:v>3</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ÁTLAG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Munka1!$A$2:$A$11</c:f>
              <c:strCache>
                <c:ptCount val="10"/>
                <c:pt idx="0">
                  <c:v>Hagyományos televízióadás</c:v>
                </c:pt>
                <c:pt idx="1">
                  <c:v>Youtube</c:v>
                </c:pt>
                <c:pt idx="2">
                  <c:v>Disney+</c:v>
                </c:pt>
                <c:pt idx="3">
                  <c:v>Netflix</c:v>
                </c:pt>
                <c:pt idx="4">
                  <c:v>HBO Max</c:v>
                </c:pt>
                <c:pt idx="5">
                  <c:v>Amazon Prime</c:v>
                </c:pt>
                <c:pt idx="6">
                  <c:v>Apple TV+</c:v>
                </c:pt>
                <c:pt idx="7">
                  <c:v>Google TV</c:v>
                </c:pt>
                <c:pt idx="8">
                  <c:v>Telekom saját videótékája</c:v>
                </c:pt>
                <c:pt idx="9">
                  <c:v>Vodafone filmtár</c:v>
                </c:pt>
              </c:strCache>
            </c:strRef>
          </c:cat>
          <c:val>
            <c:numRef>
              <c:f>Munka1!$H$2:$H$11</c:f>
              <c:numCache>
                <c:formatCode>0.0</c:formatCode>
                <c:ptCount val="10"/>
                <c:pt idx="0">
                  <c:v>4.5169008247997908</c:v>
                </c:pt>
                <c:pt idx="1">
                  <c:v>4.4639687662503436</c:v>
                </c:pt>
                <c:pt idx="2">
                  <c:v>4.2872592440815485</c:v>
                </c:pt>
                <c:pt idx="3">
                  <c:v>4.2868200173889761</c:v>
                </c:pt>
                <c:pt idx="4">
                  <c:v>4.1649876819882028</c:v>
                </c:pt>
                <c:pt idx="5">
                  <c:v>4.0723848570959937</c:v>
                </c:pt>
                <c:pt idx="6">
                  <c:v>4.0570471364067702</c:v>
                </c:pt>
                <c:pt idx="7">
                  <c:v>3.8438391422464275</c:v>
                </c:pt>
                <c:pt idx="8">
                  <c:v>3.7965285328085621</c:v>
                </c:pt>
                <c:pt idx="9">
                  <c:v>3.4348411015015698</c:v>
                </c:pt>
              </c:numCache>
            </c:numRef>
          </c:val>
          <c:extLst>
            <c:ext xmlns:c16="http://schemas.microsoft.com/office/drawing/2014/chart" uri="{C3380CC4-5D6E-409C-BE32-E72D297353CC}">
              <c16:uniqueId val="{00000001-D8CD-4816-908D-2247997C28FE}"/>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80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12425451587468848"/>
          <c:y val="0.91210551665887185"/>
          <c:w val="0.8757454841253115"/>
          <c:h val="6.90228051683338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82335524873941"/>
          <c:y val="5.9216277098166542E-2"/>
          <c:w val="0.63136904605837918"/>
          <c:h val="0.90246733505981147"/>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2.000 Ft alatt</c:v>
                </c:pt>
                <c:pt idx="1">
                  <c:v>2.000 – 3.000 Ft</c:v>
                </c:pt>
                <c:pt idx="2">
                  <c:v>3.001 – 5.000 Ft</c:v>
                </c:pt>
                <c:pt idx="3">
                  <c:v>5.001 – 7500 Ft</c:v>
                </c:pt>
                <c:pt idx="4">
                  <c:v>7.501 – 10.000 Ft</c:v>
                </c:pt>
                <c:pt idx="5">
                  <c:v>10.000 Ft felett</c:v>
                </c:pt>
                <c:pt idx="6">
                  <c:v>Nem tudja</c:v>
                </c:pt>
              </c:strCache>
            </c:strRef>
          </c:cat>
          <c:val>
            <c:numRef>
              <c:f>Munka1!$B$2:$B$8</c:f>
              <c:numCache>
                <c:formatCode>0</c:formatCode>
                <c:ptCount val="7"/>
                <c:pt idx="0">
                  <c:v>13.462869880910311</c:v>
                </c:pt>
                <c:pt idx="1">
                  <c:v>13.868791242494449</c:v>
                </c:pt>
                <c:pt idx="2">
                  <c:v>23.099526026270372</c:v>
                </c:pt>
                <c:pt idx="3">
                  <c:v>19.895993052091228</c:v>
                </c:pt>
                <c:pt idx="4">
                  <c:v>10.372394183736363</c:v>
                </c:pt>
                <c:pt idx="5">
                  <c:v>8.1384643341247198</c:v>
                </c:pt>
                <c:pt idx="6">
                  <c:v>11.161961280372468</c:v>
                </c:pt>
              </c:numCache>
            </c:numRef>
          </c:val>
          <c:extLst>
            <c:ext xmlns:c16="http://schemas.microsoft.com/office/drawing/2014/chart" uri="{C3380CC4-5D6E-409C-BE32-E72D297353CC}">
              <c16:uniqueId val="{00000000-8575-4DF8-93EB-E815D897160B}"/>
            </c:ext>
          </c:extLst>
        </c:ser>
        <c:dLbls>
          <c:showLegendKey val="0"/>
          <c:showVal val="0"/>
          <c:showCatName val="0"/>
          <c:showSerName val="0"/>
          <c:showPercent val="0"/>
          <c:showBubbleSize val="0"/>
        </c:dLbls>
        <c:gapWidth val="50"/>
        <c:axId val="1381543311"/>
        <c:axId val="1381539983"/>
      </c:barChart>
      <c:catAx>
        <c:axId val="13815433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
        <c:noMultiLvlLbl val="0"/>
      </c:catAx>
      <c:valAx>
        <c:axId val="1381539983"/>
        <c:scaling>
          <c:orientation val="minMax"/>
          <c:max val="30"/>
        </c:scaling>
        <c:delete val="1"/>
        <c:axPos val="b"/>
        <c:numFmt formatCode="0" sourceLinked="1"/>
        <c:majorTickMark val="out"/>
        <c:minorTickMark val="none"/>
        <c:tickLblPos val="nextTo"/>
        <c:crossAx val="138154331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35543719513508"/>
          <c:y val="5.9216137327246433E-2"/>
          <c:w val="0.60083689733361356"/>
          <c:h val="0.76550023697414615"/>
        </c:manualLayout>
      </c:layout>
      <c:barChart>
        <c:barDir val="bar"/>
        <c:grouping val="stacked"/>
        <c:varyColors val="0"/>
        <c:ser>
          <c:idx val="0"/>
          <c:order val="0"/>
          <c:tx>
            <c:strRef>
              <c:f>Munka1!$B$1</c:f>
              <c:strCache>
                <c:ptCount val="1"/>
                <c:pt idx="0">
                  <c:v>Egyáltalán nem drága (1)</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Munka1!$B$2:$B$6</c:f>
              <c:numCache>
                <c:formatCode>0</c:formatCode>
                <c:ptCount val="5"/>
                <c:pt idx="0">
                  <c:v>17.453546102170417</c:v>
                </c:pt>
                <c:pt idx="1">
                  <c:v>15.788699306793994</c:v>
                </c:pt>
                <c:pt idx="2">
                  <c:v>15.879690878544208</c:v>
                </c:pt>
                <c:pt idx="3">
                  <c:v>9.0411398003507575</c:v>
                </c:pt>
                <c:pt idx="4">
                  <c:v>3.7822929104540965</c:v>
                </c:pt>
              </c:numCache>
            </c:numRef>
          </c:val>
          <c:extLst>
            <c:ext xmlns:c16="http://schemas.microsoft.com/office/drawing/2014/chart" uri="{C3380CC4-5D6E-409C-BE32-E72D297353CC}">
              <c16:uniqueId val="{00000000-BC83-4A56-A529-640E661EE60D}"/>
            </c:ext>
          </c:extLst>
        </c:ser>
        <c:ser>
          <c:idx val="1"/>
          <c:order val="1"/>
          <c:tx>
            <c:strRef>
              <c:f>Munka1!$C$1</c:f>
              <c:strCache>
                <c:ptCount val="1"/>
                <c:pt idx="0">
                  <c:v>Inkább nem drága (2)</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Munka1!$C$2:$C$6</c:f>
              <c:numCache>
                <c:formatCode>0</c:formatCode>
                <c:ptCount val="5"/>
                <c:pt idx="0">
                  <c:v>21.320677170318781</c:v>
                </c:pt>
                <c:pt idx="1">
                  <c:v>24.48894412598727</c:v>
                </c:pt>
                <c:pt idx="2">
                  <c:v>15.100546085289437</c:v>
                </c:pt>
                <c:pt idx="3">
                  <c:v>16.298391792911257</c:v>
                </c:pt>
                <c:pt idx="4">
                  <c:v>20.19552928935699</c:v>
                </c:pt>
              </c:numCache>
            </c:numRef>
          </c:val>
          <c:extLst>
            <c:ext xmlns:c16="http://schemas.microsoft.com/office/drawing/2014/chart" uri="{C3380CC4-5D6E-409C-BE32-E72D297353CC}">
              <c16:uniqueId val="{00000000-C444-4483-9CF7-D4A92C32193A}"/>
            </c:ext>
          </c:extLst>
        </c:ser>
        <c:ser>
          <c:idx val="2"/>
          <c:order val="2"/>
          <c:tx>
            <c:strRef>
              <c:f>Munka1!$D$1</c:f>
              <c:strCache>
                <c:ptCount val="1"/>
                <c:pt idx="0">
                  <c:v>Nem olcsó, de nem is drága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Munka1!$D$2:$D$6</c:f>
              <c:numCache>
                <c:formatCode>0</c:formatCode>
                <c:ptCount val="5"/>
                <c:pt idx="0">
                  <c:v>47.800055404477639</c:v>
                </c:pt>
                <c:pt idx="1">
                  <c:v>43.371583473125582</c:v>
                </c:pt>
                <c:pt idx="2">
                  <c:v>53.0846584606101</c:v>
                </c:pt>
                <c:pt idx="3">
                  <c:v>50.16972657958857</c:v>
                </c:pt>
                <c:pt idx="4">
                  <c:v>42.5426102140095</c:v>
                </c:pt>
              </c:numCache>
            </c:numRef>
          </c:val>
          <c:extLst>
            <c:ext xmlns:c16="http://schemas.microsoft.com/office/drawing/2014/chart" uri="{C3380CC4-5D6E-409C-BE32-E72D297353CC}">
              <c16:uniqueId val="{00000001-C444-4483-9CF7-D4A92C32193A}"/>
            </c:ext>
          </c:extLst>
        </c:ser>
        <c:ser>
          <c:idx val="3"/>
          <c:order val="3"/>
          <c:tx>
            <c:strRef>
              <c:f>Munka1!$E$1</c:f>
              <c:strCache>
                <c:ptCount val="1"/>
                <c:pt idx="0">
                  <c:v>Inkább drága (4)</c:v>
                </c:pt>
              </c:strCache>
            </c:strRef>
          </c:tx>
          <c:spPr>
            <a:solidFill>
              <a:schemeClr val="accent2"/>
            </a:solidFill>
            <a:ln>
              <a:noFill/>
            </a:ln>
            <a:effectLst/>
          </c:spPr>
          <c:invertIfNegative val="0"/>
          <c:dLbls>
            <c:dLbl>
              <c:idx val="1"/>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6-C444-4483-9CF7-D4A92C32193A}"/>
                </c:ext>
              </c:extLst>
            </c:dLbl>
            <c:dLbl>
              <c:idx val="2"/>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7-C444-4483-9CF7-D4A92C32193A}"/>
                </c:ext>
              </c:extLst>
            </c:dLbl>
            <c:dLbl>
              <c:idx val="3"/>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8-C444-4483-9CF7-D4A92C32193A}"/>
                </c:ext>
              </c:extLst>
            </c:dLbl>
            <c:dLbl>
              <c:idx val="4"/>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9-C444-4483-9CF7-D4A92C32193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Munka1!$E$2:$E$6</c:f>
              <c:numCache>
                <c:formatCode>0</c:formatCode>
                <c:ptCount val="5"/>
                <c:pt idx="0">
                  <c:v>9.6027468967446641</c:v>
                </c:pt>
                <c:pt idx="1">
                  <c:v>13.67028739776277</c:v>
                </c:pt>
                <c:pt idx="2">
                  <c:v>12.146223938187649</c:v>
                </c:pt>
                <c:pt idx="3">
                  <c:v>19.406728728287259</c:v>
                </c:pt>
                <c:pt idx="4">
                  <c:v>22.987741467560035</c:v>
                </c:pt>
              </c:numCache>
            </c:numRef>
          </c:val>
          <c:extLst>
            <c:ext xmlns:c16="http://schemas.microsoft.com/office/drawing/2014/chart" uri="{C3380CC4-5D6E-409C-BE32-E72D297353CC}">
              <c16:uniqueId val="{00000002-C444-4483-9CF7-D4A92C32193A}"/>
            </c:ext>
          </c:extLst>
        </c:ser>
        <c:ser>
          <c:idx val="4"/>
          <c:order val="4"/>
          <c:tx>
            <c:strRef>
              <c:f>Munka1!$F$1</c:f>
              <c:strCache>
                <c:ptCount val="1"/>
                <c:pt idx="0">
                  <c:v>Nagyon drága (5)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Munka1!$F$2:$F$6</c:f>
              <c:numCache>
                <c:formatCode>0</c:formatCode>
                <c:ptCount val="5"/>
                <c:pt idx="0">
                  <c:v>3.822974426288507</c:v>
                </c:pt>
                <c:pt idx="1">
                  <c:v>2.6804856963303734</c:v>
                </c:pt>
                <c:pt idx="2">
                  <c:v>3.7888806373686164</c:v>
                </c:pt>
                <c:pt idx="3">
                  <c:v>5.084013098862183</c:v>
                </c:pt>
                <c:pt idx="4">
                  <c:v>10.49182611861937</c:v>
                </c:pt>
              </c:numCache>
            </c:numRef>
          </c:val>
          <c:extLst>
            <c:ext xmlns:c16="http://schemas.microsoft.com/office/drawing/2014/chart" uri="{C3380CC4-5D6E-409C-BE32-E72D297353CC}">
              <c16:uniqueId val="{00000003-C444-4483-9CF7-D4A92C32193A}"/>
            </c:ext>
          </c:extLst>
        </c:ser>
        <c:ser>
          <c:idx val="5"/>
          <c:order val="5"/>
          <c:tx>
            <c:strRef>
              <c:f>Munka1!$G$1</c:f>
              <c:strCache>
                <c:ptCount val="1"/>
                <c:pt idx="0">
                  <c:v>Oszlop1</c:v>
                </c:pt>
              </c:strCache>
            </c:strRef>
          </c:tx>
          <c:spPr>
            <a:noFill/>
            <a:ln>
              <a:noFill/>
            </a:ln>
            <a:effectLst/>
          </c:spPr>
          <c:invertIfNegative val="0"/>
          <c:cat>
            <c:strRef>
              <c:f>Munka1!$A$2:$A$6</c:f>
              <c:strCache>
                <c:ptCount val="5"/>
                <c:pt idx="0">
                  <c:v>Amazon Prime</c:v>
                </c:pt>
                <c:pt idx="1">
                  <c:v>HBO MAX</c:v>
                </c:pt>
                <c:pt idx="2">
                  <c:v>Disney+</c:v>
                </c:pt>
                <c:pt idx="3">
                  <c:v>Netflix</c:v>
                </c:pt>
                <c:pt idx="4">
                  <c:v>Apple+</c:v>
                </c:pt>
              </c:strCache>
            </c:strRef>
          </c:cat>
          <c:val>
            <c:numRef>
              <c:f>Munka1!$G$2:$G$6</c:f>
              <c:numCache>
                <c:formatCode>0</c:formatCode>
                <c:ptCount val="5"/>
                <c:pt idx="0">
                  <c:v>3</c:v>
                </c:pt>
                <c:pt idx="1">
                  <c:v>3</c:v>
                </c:pt>
                <c:pt idx="2">
                  <c:v>3</c:v>
                </c:pt>
                <c:pt idx="3">
                  <c:v>3</c:v>
                </c:pt>
                <c:pt idx="4">
                  <c:v>3</c:v>
                </c:pt>
              </c:numCache>
            </c:numRef>
          </c:val>
          <c:extLst>
            <c:ext xmlns:c16="http://schemas.microsoft.com/office/drawing/2014/chart" uri="{C3380CC4-5D6E-409C-BE32-E72D297353CC}">
              <c16:uniqueId val="{00000004-C444-4483-9CF7-D4A92C32193A}"/>
            </c:ext>
          </c:extLst>
        </c:ser>
        <c:ser>
          <c:idx val="6"/>
          <c:order val="6"/>
          <c:tx>
            <c:strRef>
              <c:f>Munka1!$H$1</c:f>
              <c:strCache>
                <c:ptCount val="1"/>
                <c:pt idx="0">
                  <c:v>ÁTLAG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Amazon Prime</c:v>
                </c:pt>
                <c:pt idx="1">
                  <c:v>HBO MAX</c:v>
                </c:pt>
                <c:pt idx="2">
                  <c:v>Disney+</c:v>
                </c:pt>
                <c:pt idx="3">
                  <c:v>Netflix</c:v>
                </c:pt>
                <c:pt idx="4">
                  <c:v>Apple+</c:v>
                </c:pt>
              </c:strCache>
            </c:strRef>
          </c:cat>
          <c:val>
            <c:numRef>
              <c:f>Munka1!$H$2:$H$6</c:f>
              <c:numCache>
                <c:formatCode>0.0</c:formatCode>
                <c:ptCount val="5"/>
                <c:pt idx="0">
                  <c:v>2.6102092637466208</c:v>
                </c:pt>
                <c:pt idx="1">
                  <c:v>2.6296491605084826</c:v>
                </c:pt>
                <c:pt idx="2">
                  <c:v>2.7286405737054702</c:v>
                </c:pt>
                <c:pt idx="3">
                  <c:v>2.9519408353239878</c:v>
                </c:pt>
                <c:pt idx="4">
                  <c:v>3.162112785945336</c:v>
                </c:pt>
              </c:numCache>
            </c:numRef>
          </c:val>
          <c:extLst>
            <c:ext xmlns:c16="http://schemas.microsoft.com/office/drawing/2014/chart" uri="{C3380CC4-5D6E-409C-BE32-E72D297353CC}">
              <c16:uniqueId val="{00000005-C444-4483-9CF7-D4A92C32193A}"/>
            </c:ext>
          </c:extLst>
        </c:ser>
        <c:dLbls>
          <c:showLegendKey val="0"/>
          <c:showVal val="0"/>
          <c:showCatName val="0"/>
          <c:showSerName val="0"/>
          <c:showPercent val="0"/>
          <c:showBubbleSize val="0"/>
        </c:dLbls>
        <c:gapWidth val="50"/>
        <c:overlap val="100"/>
        <c:axId val="1381543311"/>
        <c:axId val="1381539983"/>
      </c:barChart>
      <c:catAx>
        <c:axId val="13815433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0"/>
        <c:noMultiLvlLbl val="0"/>
      </c:catAx>
      <c:valAx>
        <c:axId val="1381539983"/>
        <c:scaling>
          <c:orientation val="minMax"/>
          <c:max val="106"/>
          <c:min val="0"/>
        </c:scaling>
        <c:delete val="1"/>
        <c:axPos val="b"/>
        <c:numFmt formatCode="0" sourceLinked="1"/>
        <c:majorTickMark val="out"/>
        <c:minorTickMark val="none"/>
        <c:tickLblPos val="nextTo"/>
        <c:crossAx val="1381543311"/>
        <c:crosses val="max"/>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a:defRPr sz="9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27249216532698622"/>
          <c:y val="0.82267979575335326"/>
          <c:w val="0.70877835048662496"/>
          <c:h val="0.155109343310537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82335524873941"/>
          <c:y val="5.9216277098166542E-2"/>
          <c:w val="0.63136904605837918"/>
          <c:h val="0.90246733505981147"/>
        </c:manualLayout>
      </c:layout>
      <c:barChart>
        <c:barDir val="bar"/>
        <c:grouping val="clustered"/>
        <c:varyColors val="0"/>
        <c:ser>
          <c:idx val="0"/>
          <c:order val="0"/>
          <c:tx>
            <c:strRef>
              <c:f>Munka1!$B$1</c:f>
              <c:strCache>
                <c:ptCount val="1"/>
                <c:pt idx="0">
                  <c:v>1. adatsor</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1000 Ft vagy alatt</c:v>
                </c:pt>
                <c:pt idx="1">
                  <c:v>1.001 – 2.000 Ft</c:v>
                </c:pt>
                <c:pt idx="2">
                  <c:v>2.001 – 3.000 Ft</c:v>
                </c:pt>
                <c:pt idx="3">
                  <c:v>3.001 – 5.000 Ft</c:v>
                </c:pt>
                <c:pt idx="4">
                  <c:v>5.001 – 7.500 Ft</c:v>
                </c:pt>
                <c:pt idx="5">
                  <c:v>7.501 – 10.000 Ft</c:v>
                </c:pt>
                <c:pt idx="6">
                  <c:v>10.000 Ft felett</c:v>
                </c:pt>
                <c:pt idx="7">
                  <c:v>Nem tudja</c:v>
                </c:pt>
              </c:strCache>
            </c:strRef>
          </c:cat>
          <c:val>
            <c:numRef>
              <c:f>Munka1!$B$2:$B$9</c:f>
              <c:numCache>
                <c:formatCode>0</c:formatCode>
                <c:ptCount val="8"/>
                <c:pt idx="0">
                  <c:v>1.6040468401268093</c:v>
                </c:pt>
                <c:pt idx="1">
                  <c:v>6.899255689773903</c:v>
                </c:pt>
                <c:pt idx="2">
                  <c:v>22.283636327925606</c:v>
                </c:pt>
                <c:pt idx="3">
                  <c:v>20.328350990598668</c:v>
                </c:pt>
                <c:pt idx="4">
                  <c:v>5.4075744732862985</c:v>
                </c:pt>
                <c:pt idx="5">
                  <c:v>1.5299272627226028</c:v>
                </c:pt>
                <c:pt idx="6">
                  <c:v>1.8181925071928926</c:v>
                </c:pt>
                <c:pt idx="7">
                  <c:v>40.129015908373148</c:v>
                </c:pt>
              </c:numCache>
            </c:numRef>
          </c:val>
          <c:extLst>
            <c:ext xmlns:c16="http://schemas.microsoft.com/office/drawing/2014/chart" uri="{C3380CC4-5D6E-409C-BE32-E72D297353CC}">
              <c16:uniqueId val="{00000000-8575-4DF8-93EB-E815D897160B}"/>
            </c:ext>
          </c:extLst>
        </c:ser>
        <c:dLbls>
          <c:showLegendKey val="0"/>
          <c:showVal val="0"/>
          <c:showCatName val="0"/>
          <c:showSerName val="0"/>
          <c:showPercent val="0"/>
          <c:showBubbleSize val="0"/>
        </c:dLbls>
        <c:gapWidth val="50"/>
        <c:axId val="1381543311"/>
        <c:axId val="1381539983"/>
      </c:barChart>
      <c:catAx>
        <c:axId val="13815433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
        <c:noMultiLvlLbl val="0"/>
      </c:catAx>
      <c:valAx>
        <c:axId val="1381539983"/>
        <c:scaling>
          <c:orientation val="minMax"/>
          <c:max val="50"/>
          <c:min val="0"/>
        </c:scaling>
        <c:delete val="1"/>
        <c:axPos val="b"/>
        <c:numFmt formatCode="0" sourceLinked="1"/>
        <c:majorTickMark val="out"/>
        <c:minorTickMark val="none"/>
        <c:tickLblPos val="nextTo"/>
        <c:crossAx val="138154331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4094540936323"/>
          <c:y val="5.9216137327246433E-2"/>
          <c:w val="0.63136904605837918"/>
          <c:h val="0.90246733505981147"/>
        </c:manualLayout>
      </c:layout>
      <c:barChart>
        <c:barDir val="bar"/>
        <c:grouping val="clustered"/>
        <c:varyColors val="0"/>
        <c:ser>
          <c:idx val="0"/>
          <c:order val="0"/>
          <c:tx>
            <c:strRef>
              <c:f>Munka1!$B$1</c:f>
              <c:strCache>
                <c:ptCount val="1"/>
                <c:pt idx="0">
                  <c:v>1. adatsor</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Egyáltalán nem drága</c:v>
                </c:pt>
                <c:pt idx="1">
                  <c:v>Inkább nem drága</c:v>
                </c:pt>
                <c:pt idx="2">
                  <c:v>Nem olcsó, de nem is drága</c:v>
                </c:pt>
                <c:pt idx="3">
                  <c:v>Inkább drága</c:v>
                </c:pt>
                <c:pt idx="4">
                  <c:v>Nagyon drága</c:v>
                </c:pt>
              </c:strCache>
            </c:strRef>
          </c:cat>
          <c:val>
            <c:numRef>
              <c:f>Munka1!$B$2:$B$6</c:f>
              <c:numCache>
                <c:formatCode>0</c:formatCode>
                <c:ptCount val="5"/>
                <c:pt idx="0">
                  <c:v>3.5113148069965403</c:v>
                </c:pt>
                <c:pt idx="1">
                  <c:v>6.6875423657165642</c:v>
                </c:pt>
                <c:pt idx="2">
                  <c:v>46.52604415991842</c:v>
                </c:pt>
                <c:pt idx="3">
                  <c:v>35.35745199645212</c:v>
                </c:pt>
                <c:pt idx="4">
                  <c:v>7.9176466709162758</c:v>
                </c:pt>
              </c:numCache>
            </c:numRef>
          </c:val>
          <c:extLst>
            <c:ext xmlns:c16="http://schemas.microsoft.com/office/drawing/2014/chart" uri="{C3380CC4-5D6E-409C-BE32-E72D297353CC}">
              <c16:uniqueId val="{00000000-D928-4561-9070-424B41C1AE3F}"/>
            </c:ext>
          </c:extLst>
        </c:ser>
        <c:dLbls>
          <c:showLegendKey val="0"/>
          <c:showVal val="0"/>
          <c:showCatName val="0"/>
          <c:showSerName val="0"/>
          <c:showPercent val="0"/>
          <c:showBubbleSize val="0"/>
        </c:dLbls>
        <c:gapWidth val="50"/>
        <c:axId val="1381543311"/>
        <c:axId val="1381539983"/>
      </c:barChart>
      <c:catAx>
        <c:axId val="1381543311"/>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
        <c:noMultiLvlLbl val="0"/>
      </c:catAx>
      <c:valAx>
        <c:axId val="1381539983"/>
        <c:scaling>
          <c:orientation val="minMax"/>
          <c:max val="50"/>
          <c:min val="0"/>
        </c:scaling>
        <c:delete val="1"/>
        <c:axPos val="t"/>
        <c:numFmt formatCode="0" sourceLinked="1"/>
        <c:majorTickMark val="out"/>
        <c:minorTickMark val="none"/>
        <c:tickLblPos val="nextTo"/>
        <c:crossAx val="138154331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560726260904"/>
          <c:y val="3.7993655757534661E-2"/>
          <c:w val="0.76330359956642313"/>
          <c:h val="0.83295206716400783"/>
        </c:manualLayout>
      </c:layout>
      <c:barChart>
        <c:barDir val="bar"/>
        <c:grouping val="stacked"/>
        <c:varyColors val="0"/>
        <c:ser>
          <c:idx val="0"/>
          <c:order val="0"/>
          <c:tx>
            <c:strRef>
              <c:f>Munka1!$B$1</c:f>
              <c:strCache>
                <c:ptCount val="1"/>
                <c:pt idx="0">
                  <c:v>Rezsiköltség</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0238-4D05-8A8C-BEDE424E777C}"/>
                </c:ext>
              </c:extLst>
            </c:dLbl>
            <c:dLbl>
              <c:idx val="5"/>
              <c:delete val="1"/>
              <c:extLst>
                <c:ext xmlns:c15="http://schemas.microsoft.com/office/drawing/2012/chart" uri="{CE6537A1-D6FC-4f65-9D91-7224C49458BB}"/>
                <c:ext xmlns:c16="http://schemas.microsoft.com/office/drawing/2014/chart" uri="{C3380CC4-5D6E-409C-BE32-E72D297353CC}">
                  <c16:uniqueId val="{00000005-D8CD-4816-908D-2247997C28FE}"/>
                </c:ext>
              </c:extLst>
            </c:dLbl>
            <c:dLbl>
              <c:idx val="7"/>
              <c:delete val="1"/>
              <c:extLst>
                <c:ext xmlns:c15="http://schemas.microsoft.com/office/drawing/2012/chart" uri="{CE6537A1-D6FC-4f65-9D91-7224C49458BB}"/>
                <c:ext xmlns:c16="http://schemas.microsoft.com/office/drawing/2014/chart" uri="{C3380CC4-5D6E-409C-BE32-E72D297353CC}">
                  <c16:uniqueId val="{00000004-D8CD-4816-908D-2247997C28F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Internet előfizetés</c:v>
                </c:pt>
                <c:pt idx="1">
                  <c:v>Kábel TV / mindigTV / műholdas tévé előfizetés</c:v>
                </c:pt>
                <c:pt idx="2">
                  <c:v>Mobiltelefon előfizetés</c:v>
                </c:pt>
                <c:pt idx="3">
                  <c:v>Streaming szolgáltatás</c:v>
                </c:pt>
              </c:strCache>
            </c:strRef>
          </c:cat>
          <c:val>
            <c:numRef>
              <c:f>Munka1!$B$2:$B$5</c:f>
              <c:numCache>
                <c:formatCode>0</c:formatCode>
                <c:ptCount val="4"/>
                <c:pt idx="0">
                  <c:v>84.316013420863484</c:v>
                </c:pt>
                <c:pt idx="1">
                  <c:v>80.565894742478733</c:v>
                </c:pt>
                <c:pt idx="2">
                  <c:v>77.583608282309712</c:v>
                </c:pt>
                <c:pt idx="3">
                  <c:v>29.213873868552469</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Médiahasználati plusz szolgáltatás</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Internet előfizetés</c:v>
                </c:pt>
                <c:pt idx="1">
                  <c:v>Kábel TV / mindigTV / műholdas tévé előfizetés</c:v>
                </c:pt>
                <c:pt idx="2">
                  <c:v>Mobiltelefon előfizetés</c:v>
                </c:pt>
                <c:pt idx="3">
                  <c:v>Streaming szolgáltatás</c:v>
                </c:pt>
              </c:strCache>
            </c:strRef>
          </c:cat>
          <c:val>
            <c:numRef>
              <c:f>Munka1!$C$2:$C$5</c:f>
              <c:numCache>
                <c:formatCode>0</c:formatCode>
                <c:ptCount val="4"/>
                <c:pt idx="0">
                  <c:v>15.683986579136539</c:v>
                </c:pt>
                <c:pt idx="1">
                  <c:v>19.434105257521257</c:v>
                </c:pt>
                <c:pt idx="2">
                  <c:v>22.416391717690288</c:v>
                </c:pt>
                <c:pt idx="3">
                  <c:v>70.786126131447489</c:v>
                </c:pt>
              </c:numCache>
            </c:numRef>
          </c:val>
          <c:extLst>
            <c:ext xmlns:c16="http://schemas.microsoft.com/office/drawing/2014/chart" uri="{C3380CC4-5D6E-409C-BE32-E72D297353CC}">
              <c16:uniqueId val="{00000001-0238-4D05-8A8C-BEDE424E777C}"/>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100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ayout>
        <c:manualLayout>
          <c:xMode val="edge"/>
          <c:yMode val="edge"/>
          <c:x val="0.30182008906987418"/>
          <c:y val="0.91210551665887185"/>
          <c:w val="0.5252531334731052"/>
          <c:h val="6.06851422867394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2"/>
          <c:order val="0"/>
          <c:tx>
            <c:strRef>
              <c:f>Munka1!$A$4</c:f>
              <c:strCache>
                <c:ptCount val="1"/>
                <c:pt idx="0">
                  <c:v>Nem tudja</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5.9393296260944588</c:v>
                </c:pt>
              </c:numCache>
            </c:numRef>
          </c:val>
          <c:extLst>
            <c:ext xmlns:c16="http://schemas.microsoft.com/office/drawing/2014/chart" uri="{C3380CC4-5D6E-409C-BE32-E72D297353CC}">
              <c16:uniqueId val="{00000002-A166-4C16-AEA5-7D462D17FF66}"/>
            </c:ext>
          </c:extLst>
        </c:ser>
        <c:ser>
          <c:idx val="0"/>
          <c:order val="1"/>
          <c:tx>
            <c:strRef>
              <c:f>Munka1!$A$3</c:f>
              <c:strCache>
                <c:ptCount val="1"/>
                <c:pt idx="0">
                  <c:v>Az ingyenes szolgáltatást veszi igénybe</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52CA-49A7-A210-A17B88BD9F1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36.700247561018116</c:v>
                </c:pt>
              </c:numCache>
            </c:numRef>
          </c:val>
          <c:extLst>
            <c:ext xmlns:c16="http://schemas.microsoft.com/office/drawing/2014/chart" uri="{C3380CC4-5D6E-409C-BE32-E72D297353CC}">
              <c16:uniqueId val="{00000003-BDBF-417B-AE9D-6643F64D909C}"/>
            </c:ext>
          </c:extLst>
        </c:ser>
        <c:ser>
          <c:idx val="1"/>
          <c:order val="2"/>
          <c:tx>
            <c:strRef>
              <c:f>Munka1!$A$2</c:f>
              <c:strCache>
                <c:ptCount val="1"/>
                <c:pt idx="0">
                  <c:v>Fizet szolgáltatási díjat</c:v>
                </c:pt>
              </c:strCache>
            </c:strRef>
          </c:tx>
          <c:spPr>
            <a:solidFill>
              <a:schemeClr val="bg1">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BF-417B-AE9D-6643F64D909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57.3604228128874</c:v>
                </c:pt>
              </c:numCache>
            </c:numRef>
          </c:val>
          <c:extLst>
            <c:ext xmlns:c16="http://schemas.microsoft.com/office/drawing/2014/chart" uri="{C3380CC4-5D6E-409C-BE32-E72D297353CC}">
              <c16:uniqueId val="{00000005-BDBF-417B-AE9D-6643F64D909C}"/>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6"/>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4.3409790912096569E-2"/>
          <c:y val="0.1919019801540234"/>
          <c:w val="0.39252829560172126"/>
          <c:h val="0.732568115862766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1"/>
          <c:order val="0"/>
          <c:tx>
            <c:strRef>
              <c:f>Munka1!$A$4</c:f>
              <c:strCache>
                <c:ptCount val="1"/>
                <c:pt idx="0">
                  <c:v>Nem tudja</c:v>
                </c:pt>
              </c:strCache>
            </c:strRef>
          </c:tx>
          <c:spPr>
            <a:solidFill>
              <a:schemeClr val="bg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7C-4ECE-8157-10E8B113053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9.1875241209359153</c:v>
                </c:pt>
              </c:numCache>
            </c:numRef>
          </c:val>
          <c:extLst>
            <c:ext xmlns:c16="http://schemas.microsoft.com/office/drawing/2014/chart" uri="{C3380CC4-5D6E-409C-BE32-E72D297353CC}">
              <c16:uniqueId val="{00000000-DD7C-4ECE-8157-10E8B1130539}"/>
            </c:ext>
          </c:extLst>
        </c:ser>
        <c:ser>
          <c:idx val="0"/>
          <c:order val="1"/>
          <c:tx>
            <c:strRef>
              <c:f>Munka1!$A$3</c:f>
              <c:strCache>
                <c:ptCount val="1"/>
                <c:pt idx="0">
                  <c:v>Nem szoktak letölteni</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51.139853211099492</c:v>
                </c:pt>
              </c:numCache>
            </c:numRef>
          </c:val>
          <c:extLst>
            <c:ext xmlns:c16="http://schemas.microsoft.com/office/drawing/2014/chart" uri="{C3380CC4-5D6E-409C-BE32-E72D297353CC}">
              <c16:uniqueId val="{00000000-C098-4C60-9460-7D3A0EDEED33}"/>
            </c:ext>
          </c:extLst>
        </c:ser>
        <c:ser>
          <c:idx val="2"/>
          <c:order val="2"/>
          <c:tx>
            <c:strRef>
              <c:f>Munka1!$A$2</c:f>
              <c:strCache>
                <c:ptCount val="1"/>
                <c:pt idx="0">
                  <c:v>Szoktak letölteni</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39.672622667964596</c:v>
                </c:pt>
              </c:numCache>
            </c:numRef>
          </c:val>
          <c:extLst>
            <c:ext xmlns:c16="http://schemas.microsoft.com/office/drawing/2014/chart" uri="{C3380CC4-5D6E-409C-BE32-E72D297353CC}">
              <c16:uniqueId val="{00000000-532D-45A4-92D7-6E6CE8F593F5}"/>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9.5326781810271211E-2"/>
          <c:y val="0.19687852154041624"/>
          <c:w val="0.3091789925205401"/>
          <c:h val="0.625301365291398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3"/>
          <c:order val="0"/>
          <c:tx>
            <c:strRef>
              <c:f>Munka1!$A$2</c:f>
              <c:strCache>
                <c:ptCount val="1"/>
                <c:pt idx="0">
                  <c:v>Egyáltalán nem legális</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14.924623079689667</c:v>
                </c:pt>
              </c:numCache>
            </c:numRef>
          </c:val>
          <c:extLst>
            <c:ext xmlns:c16="http://schemas.microsoft.com/office/drawing/2014/chart" uri="{C3380CC4-5D6E-409C-BE32-E72D297353CC}">
              <c16:uniqueId val="{00000004-6C1F-45B7-A2AE-21AB37124FFC}"/>
            </c:ext>
          </c:extLst>
        </c:ser>
        <c:ser>
          <c:idx val="1"/>
          <c:order val="1"/>
          <c:tx>
            <c:strRef>
              <c:f>Munka1!$A$3</c:f>
              <c:strCache>
                <c:ptCount val="1"/>
                <c:pt idx="0">
                  <c:v>Inkább nem legális</c:v>
                </c:pt>
              </c:strCache>
            </c:strRef>
          </c:tx>
          <c:spPr>
            <a:solidFill>
              <a:schemeClr val="accent5">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40-4927-AAAA-E30E6E453F9A}"/>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23.41585218608288</c:v>
                </c:pt>
              </c:numCache>
            </c:numRef>
          </c:val>
          <c:extLst>
            <c:ext xmlns:c16="http://schemas.microsoft.com/office/drawing/2014/chart" uri="{C3380CC4-5D6E-409C-BE32-E72D297353CC}">
              <c16:uniqueId val="{00000003-6C1F-45B7-A2AE-21AB37124FFC}"/>
            </c:ext>
          </c:extLst>
        </c:ser>
        <c:ser>
          <c:idx val="0"/>
          <c:order val="2"/>
          <c:tx>
            <c:strRef>
              <c:f>Munka1!$A$4</c:f>
              <c:strCache>
                <c:ptCount val="1"/>
                <c:pt idx="0">
                  <c:v>Többé-kevésbé legális</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34.763635603918544</c:v>
                </c:pt>
              </c:numCache>
            </c:numRef>
          </c:val>
          <c:extLst>
            <c:ext xmlns:c16="http://schemas.microsoft.com/office/drawing/2014/chart" uri="{C3380CC4-5D6E-409C-BE32-E72D297353CC}">
              <c16:uniqueId val="{00000002-6C1F-45B7-A2AE-21AB37124FFC}"/>
            </c:ext>
          </c:extLst>
        </c:ser>
        <c:ser>
          <c:idx val="2"/>
          <c:order val="3"/>
          <c:tx>
            <c:strRef>
              <c:f>Munka1!$A$5</c:f>
              <c:strCache>
                <c:ptCount val="1"/>
                <c:pt idx="0">
                  <c:v>Inkább legális</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15.135969700046525</c:v>
                </c:pt>
              </c:numCache>
            </c:numRef>
          </c:val>
          <c:extLst>
            <c:ext xmlns:c16="http://schemas.microsoft.com/office/drawing/2014/chart" uri="{C3380CC4-5D6E-409C-BE32-E72D297353CC}">
              <c16:uniqueId val="{00000000-6C1F-45B7-A2AE-21AB37124FFC}"/>
            </c:ext>
          </c:extLst>
        </c:ser>
        <c:ser>
          <c:idx val="4"/>
          <c:order val="4"/>
          <c:tx>
            <c:strRef>
              <c:f>Munka1!$A$6</c:f>
              <c:strCache>
                <c:ptCount val="1"/>
                <c:pt idx="0">
                  <c:v>Teljes mértékben legális</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11.759919430262332</c:v>
                </c:pt>
              </c:numCache>
            </c:numRef>
          </c:val>
          <c:extLst>
            <c:ext xmlns:c16="http://schemas.microsoft.com/office/drawing/2014/chart" uri="{C3380CC4-5D6E-409C-BE32-E72D297353CC}">
              <c16:uniqueId val="{00000000-A620-4ECF-A089-AD810D38CC48}"/>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7.8131064762410246E-2"/>
          <c:y val="0.16266766834927396"/>
          <c:w val="0.41066238263133292"/>
          <c:h val="0.694992135694071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256945949207E-2"/>
          <c:w val="0.54433019034432018"/>
          <c:h val="0.90583444139466462"/>
        </c:manualLayout>
      </c:layout>
      <c:barChart>
        <c:barDir val="col"/>
        <c:grouping val="stacked"/>
        <c:varyColors val="0"/>
        <c:ser>
          <c:idx val="1"/>
          <c:order val="0"/>
          <c:tx>
            <c:strRef>
              <c:f>Munka1!$A$2</c:f>
              <c:strCache>
                <c:ptCount val="1"/>
                <c:pt idx="0">
                  <c:v>(Szinte) soha nem nézi meg a reklámokat, (majdnem) mindig elkapcsol</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40.522645172898827</c:v>
                </c:pt>
              </c:numCache>
            </c:numRef>
          </c:val>
          <c:extLst>
            <c:ext xmlns:c16="http://schemas.microsoft.com/office/drawing/2014/chart" uri="{C3380CC4-5D6E-409C-BE32-E72D297353CC}">
              <c16:uniqueId val="{00000003-C098-4C60-9460-7D3A0EDEED33}"/>
            </c:ext>
          </c:extLst>
        </c:ser>
        <c:ser>
          <c:idx val="0"/>
          <c:order val="1"/>
          <c:tx>
            <c:strRef>
              <c:f>Munka1!$A$3</c:f>
              <c:strCache>
                <c:ptCount val="1"/>
                <c:pt idx="0">
                  <c:v>Általában nem nézi meg a reklámokat, gyakran elkapcsol</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26.741930889229483</c:v>
                </c:pt>
              </c:numCache>
            </c:numRef>
          </c:val>
          <c:extLst>
            <c:ext xmlns:c16="http://schemas.microsoft.com/office/drawing/2014/chart" uri="{C3380CC4-5D6E-409C-BE32-E72D297353CC}">
              <c16:uniqueId val="{00000000-C098-4C60-9460-7D3A0EDEED33}"/>
            </c:ext>
          </c:extLst>
        </c:ser>
        <c:ser>
          <c:idx val="2"/>
          <c:order val="2"/>
          <c:tx>
            <c:strRef>
              <c:f>Munka1!$A$4</c:f>
              <c:strCache>
                <c:ptCount val="1"/>
                <c:pt idx="0">
                  <c:v>Nagyjából az esetek felében megnézi a reklámokat, míg felében elkapcsol</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16.531261482394388</c:v>
                </c:pt>
              </c:numCache>
            </c:numRef>
          </c:val>
          <c:extLst>
            <c:ext xmlns:c16="http://schemas.microsoft.com/office/drawing/2014/chart" uri="{C3380CC4-5D6E-409C-BE32-E72D297353CC}">
              <c16:uniqueId val="{00000000-D1ED-4FEC-9B70-EED82536D220}"/>
            </c:ext>
          </c:extLst>
        </c:ser>
        <c:ser>
          <c:idx val="3"/>
          <c:order val="3"/>
          <c:tx>
            <c:strRef>
              <c:f>Munka1!$A$5</c:f>
              <c:strCache>
                <c:ptCount val="1"/>
                <c:pt idx="0">
                  <c:v>Általában megnézi a reklámokat, ritkán kapcsol el</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11.38664248518258</c:v>
                </c:pt>
              </c:numCache>
            </c:numRef>
          </c:val>
          <c:extLst>
            <c:ext xmlns:c16="http://schemas.microsoft.com/office/drawing/2014/chart" uri="{C3380CC4-5D6E-409C-BE32-E72D297353CC}">
              <c16:uniqueId val="{00000001-D1ED-4FEC-9B70-EED82536D220}"/>
            </c:ext>
          </c:extLst>
        </c:ser>
        <c:ser>
          <c:idx val="4"/>
          <c:order val="4"/>
          <c:tx>
            <c:strRef>
              <c:f>Munka1!$A$6</c:f>
              <c:strCache>
                <c:ptCount val="1"/>
                <c:pt idx="0">
                  <c:v>(Szinte) mindig végignézi a reklámokat, nem kapcsol el</c:v>
                </c:pt>
              </c:strCache>
            </c:strRef>
          </c:tx>
          <c:spPr>
            <a:solidFill>
              <a:schemeClr val="bg1">
                <a:lumMod val="65000"/>
              </a:schemeClr>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0-FE7D-41AA-8FCD-FA75FFC2262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4.8175199702947795</c:v>
                </c:pt>
              </c:numCache>
            </c:numRef>
          </c:val>
          <c:extLst>
            <c:ext xmlns:c16="http://schemas.microsoft.com/office/drawing/2014/chart" uri="{C3380CC4-5D6E-409C-BE32-E72D297353CC}">
              <c16:uniqueId val="{00000002-D1ED-4FEC-9B70-EED82536D220}"/>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2.3678067770234495E-2"/>
          <c:y val="3.2909704395371935E-2"/>
          <c:w val="0.39647464023009366"/>
          <c:h val="0.92728007396605983"/>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07946225355649"/>
          <c:y val="5.4423729837020991E-2"/>
          <c:w val="0.59804643611011388"/>
          <c:h val="0.7666363446888167"/>
        </c:manualLayout>
      </c:layout>
      <c:barChart>
        <c:barDir val="bar"/>
        <c:grouping val="stacked"/>
        <c:varyColors val="0"/>
        <c:ser>
          <c:idx val="0"/>
          <c:order val="0"/>
          <c:tx>
            <c:strRef>
              <c:f>Munka1!$B$1</c:f>
              <c:strCache>
                <c:ptCount val="1"/>
                <c:pt idx="0">
                  <c:v>Így is biztosan elkapcsolna</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 éppen kimegy a helyiségből, ahol a televíziót nézte</c:v>
                </c:pt>
                <c:pt idx="1">
                  <c:v>Ha háztartás egy másik tagjával beszélget</c:v>
                </c:pt>
                <c:pt idx="2">
                  <c:v>Ha a reklámidő alatt a telefonon megnéz valamit</c:v>
                </c:pt>
                <c:pt idx="3">
                  <c:v>Ha nagyon érdekli a műsor és tartana attól, 
hogy lemarad a folytatás kezdetéről</c:v>
                </c:pt>
                <c:pt idx="4">
                  <c:v>Ha messze van tőle a távkapcsoló</c:v>
                </c:pt>
              </c:strCache>
            </c:strRef>
          </c:cat>
          <c:val>
            <c:numRef>
              <c:f>Munka1!$B$2:$B$6</c:f>
              <c:numCache>
                <c:formatCode>0</c:formatCode>
                <c:ptCount val="5"/>
                <c:pt idx="0">
                  <c:v>20.080635759470571</c:v>
                </c:pt>
                <c:pt idx="1">
                  <c:v>28.106759781399454</c:v>
                </c:pt>
                <c:pt idx="2">
                  <c:v>28.709841711664076</c:v>
                </c:pt>
                <c:pt idx="3">
                  <c:v>40.007445172368598</c:v>
                </c:pt>
                <c:pt idx="4">
                  <c:v>53.124290204167004</c:v>
                </c:pt>
              </c:numCache>
            </c:numRef>
          </c:val>
          <c:extLst>
            <c:ext xmlns:c16="http://schemas.microsoft.com/office/drawing/2014/chart" uri="{C3380CC4-5D6E-409C-BE32-E72D297353CC}">
              <c16:uniqueId val="{00000002-08B0-46C2-83CB-BA004D632769}"/>
            </c:ext>
          </c:extLst>
        </c:ser>
        <c:ser>
          <c:idx val="1"/>
          <c:order val="1"/>
          <c:tx>
            <c:strRef>
              <c:f>Munka1!$C$1</c:f>
              <c:strCache>
                <c:ptCount val="1"/>
                <c:pt idx="0">
                  <c:v>Így lehet, hogy nem kapcsolna el</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 éppen kimegy a helyiségből, ahol a televíziót nézte</c:v>
                </c:pt>
                <c:pt idx="1">
                  <c:v>Ha háztartás egy másik tagjával beszélget</c:v>
                </c:pt>
                <c:pt idx="2">
                  <c:v>Ha a reklámidő alatt a telefonon megnéz valamit</c:v>
                </c:pt>
                <c:pt idx="3">
                  <c:v>Ha nagyon érdekli a műsor és tartana attól, 
hogy lemarad a folytatás kezdetéről</c:v>
                </c:pt>
                <c:pt idx="4">
                  <c:v>Ha messze van tőle a távkapcsoló</c:v>
                </c:pt>
              </c:strCache>
            </c:strRef>
          </c:cat>
          <c:val>
            <c:numRef>
              <c:f>Munka1!$C$2:$C$6</c:f>
              <c:numCache>
                <c:formatCode>0</c:formatCode>
                <c:ptCount val="5"/>
                <c:pt idx="0">
                  <c:v>28.95530730757967</c:v>
                </c:pt>
                <c:pt idx="1">
                  <c:v>38.337450491885548</c:v>
                </c:pt>
                <c:pt idx="2">
                  <c:v>42.377919574671452</c:v>
                </c:pt>
                <c:pt idx="3">
                  <c:v>40.536785038646954</c:v>
                </c:pt>
                <c:pt idx="4">
                  <c:v>32.568539723383076</c:v>
                </c:pt>
              </c:numCache>
            </c:numRef>
          </c:val>
          <c:extLst>
            <c:ext xmlns:c16="http://schemas.microsoft.com/office/drawing/2014/chart" uri="{C3380CC4-5D6E-409C-BE32-E72D297353CC}">
              <c16:uniqueId val="{00000005-08B0-46C2-83CB-BA004D632769}"/>
            </c:ext>
          </c:extLst>
        </c:ser>
        <c:ser>
          <c:idx val="2"/>
          <c:order val="2"/>
          <c:tx>
            <c:strRef>
              <c:f>Munka1!$D$1</c:f>
              <c:strCache>
                <c:ptCount val="1"/>
                <c:pt idx="0">
                  <c:v>Így valószínűleg nem kapcsolna el</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Ha éppen kimegy a helyiségből, ahol a televíziót nézte</c:v>
                </c:pt>
                <c:pt idx="1">
                  <c:v>Ha háztartás egy másik tagjával beszélget</c:v>
                </c:pt>
                <c:pt idx="2">
                  <c:v>Ha a reklámidő alatt a telefonon megnéz valamit</c:v>
                </c:pt>
                <c:pt idx="3">
                  <c:v>Ha nagyon érdekli a műsor és tartana attól, 
hogy lemarad a folytatás kezdetéről</c:v>
                </c:pt>
                <c:pt idx="4">
                  <c:v>Ha messze van tőle a távkapcsoló</c:v>
                </c:pt>
              </c:strCache>
            </c:strRef>
          </c:cat>
          <c:val>
            <c:numRef>
              <c:f>Munka1!$D$2:$D$6</c:f>
              <c:numCache>
                <c:formatCode>0</c:formatCode>
                <c:ptCount val="5"/>
                <c:pt idx="0">
                  <c:v>50.964056932949752</c:v>
                </c:pt>
                <c:pt idx="1">
                  <c:v>33.555789726714984</c:v>
                </c:pt>
                <c:pt idx="2">
                  <c:v>28.912238713664472</c:v>
                </c:pt>
                <c:pt idx="3">
                  <c:v>19.455769788984405</c:v>
                </c:pt>
                <c:pt idx="4">
                  <c:v>14.307170072449903</c:v>
                </c:pt>
              </c:numCache>
            </c:numRef>
          </c:val>
          <c:extLst>
            <c:ext xmlns:c16="http://schemas.microsoft.com/office/drawing/2014/chart" uri="{C3380CC4-5D6E-409C-BE32-E72D297353CC}">
              <c16:uniqueId val="{00000006-08B0-46C2-83CB-BA004D632769}"/>
            </c:ext>
          </c:extLst>
        </c:ser>
        <c:dLbls>
          <c:showLegendKey val="0"/>
          <c:showVal val="0"/>
          <c:showCatName val="0"/>
          <c:showSerName val="0"/>
          <c:showPercent val="0"/>
          <c:showBubbleSize val="0"/>
        </c:dLbls>
        <c:gapWidth val="50"/>
        <c:overlap val="100"/>
        <c:axId val="137061792"/>
        <c:axId val="137070528"/>
      </c:barChart>
      <c:catAx>
        <c:axId val="13706179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37070528"/>
        <c:crosses val="autoZero"/>
        <c:auto val="1"/>
        <c:lblAlgn val="ctr"/>
        <c:lblOffset val="100"/>
        <c:noMultiLvlLbl val="0"/>
      </c:catAx>
      <c:valAx>
        <c:axId val="137070528"/>
        <c:scaling>
          <c:orientation val="minMax"/>
          <c:max val="100"/>
          <c:min val="0"/>
        </c:scaling>
        <c:delete val="1"/>
        <c:axPos val="t"/>
        <c:numFmt formatCode="0" sourceLinked="1"/>
        <c:majorTickMark val="out"/>
        <c:minorTickMark val="none"/>
        <c:tickLblPos val="nextTo"/>
        <c:crossAx val="137061792"/>
        <c:crosses val="autoZero"/>
        <c:crossBetween val="between"/>
      </c:valAx>
      <c:spPr>
        <a:noFill/>
        <a:ln>
          <a:noFill/>
        </a:ln>
        <a:effectLst/>
      </c:spPr>
    </c:plotArea>
    <c:legend>
      <c:legendPos val="b"/>
      <c:layout>
        <c:manualLayout>
          <c:xMode val="edge"/>
          <c:yMode val="edge"/>
          <c:x val="0.14427743489067735"/>
          <c:y val="0.85756824130957721"/>
          <c:w val="0.85572256510932276"/>
          <c:h val="0.108474872349736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37050818164796E-2"/>
          <c:y val="0.23835028685767412"/>
          <c:w val="0.96173081366672908"/>
          <c:h val="0.56760572733651138"/>
        </c:manualLayout>
      </c:layout>
      <c:barChart>
        <c:barDir val="bar"/>
        <c:grouping val="stacked"/>
        <c:varyColors val="0"/>
        <c:ser>
          <c:idx val="0"/>
          <c:order val="0"/>
          <c:tx>
            <c:strRef>
              <c:f>Munka1!$A$2</c:f>
              <c:strCache>
                <c:ptCount val="1"/>
                <c:pt idx="0">
                  <c:v>1-2 reklám</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DB-42AF-ADFF-2F0582387CF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Munka1!$B$2</c:f>
              <c:numCache>
                <c:formatCode>0</c:formatCode>
                <c:ptCount val="1"/>
                <c:pt idx="0">
                  <c:v>46.034652387906846</c:v>
                </c:pt>
              </c:numCache>
            </c:numRef>
          </c:val>
          <c:extLst>
            <c:ext xmlns:c16="http://schemas.microsoft.com/office/drawing/2014/chart" uri="{C3380CC4-5D6E-409C-BE32-E72D297353CC}">
              <c16:uniqueId val="{00000000-77DB-42AF-ADFF-2F0582387CF3}"/>
            </c:ext>
          </c:extLst>
        </c:ser>
        <c:ser>
          <c:idx val="1"/>
          <c:order val="1"/>
          <c:tx>
            <c:strRef>
              <c:f>Munka1!$A$3</c:f>
              <c:strCache>
                <c:ptCount val="1"/>
                <c:pt idx="0">
                  <c:v>3-4 reklám</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Munka1!$B$3</c:f>
              <c:numCache>
                <c:formatCode>0</c:formatCode>
                <c:ptCount val="1"/>
                <c:pt idx="0">
                  <c:v>39.219063215275476</c:v>
                </c:pt>
              </c:numCache>
            </c:numRef>
          </c:val>
          <c:extLst>
            <c:ext xmlns:c16="http://schemas.microsoft.com/office/drawing/2014/chart" uri="{C3380CC4-5D6E-409C-BE32-E72D297353CC}">
              <c16:uniqueId val="{00000005-77DB-42AF-ADFF-2F0582387CF3}"/>
            </c:ext>
          </c:extLst>
        </c:ser>
        <c:ser>
          <c:idx val="2"/>
          <c:order val="2"/>
          <c:tx>
            <c:strRef>
              <c:f>Munka1!$A$4</c:f>
              <c:strCache>
                <c:ptCount val="1"/>
                <c:pt idx="0">
                  <c:v>5-6 reklám</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Munka1!$B$4</c:f>
              <c:numCache>
                <c:formatCode>0</c:formatCode>
                <c:ptCount val="1"/>
                <c:pt idx="0">
                  <c:v>11.641464267401368</c:v>
                </c:pt>
              </c:numCache>
            </c:numRef>
          </c:val>
          <c:extLst>
            <c:ext xmlns:c16="http://schemas.microsoft.com/office/drawing/2014/chart" uri="{C3380CC4-5D6E-409C-BE32-E72D297353CC}">
              <c16:uniqueId val="{00000006-77DB-42AF-ADFF-2F0582387CF3}"/>
            </c:ext>
          </c:extLst>
        </c:ser>
        <c:ser>
          <c:idx val="3"/>
          <c:order val="3"/>
          <c:tx>
            <c:strRef>
              <c:f>Munka1!$A$5</c:f>
              <c:strCache>
                <c:ptCount val="1"/>
                <c:pt idx="0">
                  <c:v>7-10 reklám</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Munka1!$B$5</c:f>
              <c:numCache>
                <c:formatCode>0</c:formatCode>
                <c:ptCount val="1"/>
                <c:pt idx="0">
                  <c:v>1.9459877349139922</c:v>
                </c:pt>
              </c:numCache>
            </c:numRef>
          </c:val>
          <c:extLst>
            <c:ext xmlns:c16="http://schemas.microsoft.com/office/drawing/2014/chart" uri="{C3380CC4-5D6E-409C-BE32-E72D297353CC}">
              <c16:uniqueId val="{00000007-77DB-42AF-ADFF-2F0582387CF3}"/>
            </c:ext>
          </c:extLst>
        </c:ser>
        <c:ser>
          <c:idx val="4"/>
          <c:order val="4"/>
          <c:tx>
            <c:strRef>
              <c:f>Munka1!$A$6</c:f>
              <c:strCache>
                <c:ptCount val="1"/>
                <c:pt idx="0">
                  <c:v>Akár 10-nél is több reklám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c:v>
                </c:pt>
              </c:strCache>
            </c:strRef>
          </c:cat>
          <c:val>
            <c:numRef>
              <c:f>Munka1!$B$6</c:f>
              <c:numCache>
                <c:formatCode>0</c:formatCode>
                <c:ptCount val="1"/>
                <c:pt idx="0">
                  <c:v>1.1588323945022057</c:v>
                </c:pt>
              </c:numCache>
            </c:numRef>
          </c:val>
          <c:extLst>
            <c:ext xmlns:c16="http://schemas.microsoft.com/office/drawing/2014/chart" uri="{C3380CC4-5D6E-409C-BE32-E72D297353CC}">
              <c16:uniqueId val="{00000008-77DB-42AF-ADFF-2F0582387CF3}"/>
            </c:ext>
          </c:extLst>
        </c:ser>
        <c:dLbls>
          <c:showLegendKey val="0"/>
          <c:showVal val="0"/>
          <c:showCatName val="0"/>
          <c:showSerName val="0"/>
          <c:showPercent val="0"/>
          <c:showBubbleSize val="0"/>
        </c:dLbls>
        <c:gapWidth val="50"/>
        <c:overlap val="100"/>
        <c:axId val="137061792"/>
        <c:axId val="137070528"/>
      </c:barChart>
      <c:catAx>
        <c:axId val="137061792"/>
        <c:scaling>
          <c:orientation val="maxMin"/>
        </c:scaling>
        <c:delete val="1"/>
        <c:axPos val="l"/>
        <c:numFmt formatCode="General" sourceLinked="1"/>
        <c:majorTickMark val="none"/>
        <c:minorTickMark val="none"/>
        <c:tickLblPos val="nextTo"/>
        <c:crossAx val="137070528"/>
        <c:crosses val="autoZero"/>
        <c:auto val="1"/>
        <c:lblAlgn val="ctr"/>
        <c:lblOffset val="100"/>
        <c:noMultiLvlLbl val="0"/>
      </c:catAx>
      <c:valAx>
        <c:axId val="137070528"/>
        <c:scaling>
          <c:orientation val="minMax"/>
          <c:max val="100"/>
          <c:min val="0"/>
        </c:scaling>
        <c:delete val="1"/>
        <c:axPos val="t"/>
        <c:numFmt formatCode="0" sourceLinked="1"/>
        <c:majorTickMark val="out"/>
        <c:minorTickMark val="none"/>
        <c:tickLblPos val="nextTo"/>
        <c:crossAx val="137061792"/>
        <c:crosses val="autoZero"/>
        <c:crossBetween val="between"/>
      </c:valAx>
      <c:spPr>
        <a:noFill/>
        <a:ln>
          <a:noFill/>
        </a:ln>
        <a:effectLst/>
      </c:spPr>
    </c:plotArea>
    <c:legend>
      <c:legendPos val="b"/>
      <c:layout>
        <c:manualLayout>
          <c:xMode val="edge"/>
          <c:yMode val="edge"/>
          <c:x val="9.5571197739241651E-2"/>
          <c:y val="0.78235486041133107"/>
          <c:w val="0.84685203069807846"/>
          <c:h val="0.144306589786307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3"/>
          <c:order val="0"/>
          <c:tx>
            <c:strRef>
              <c:f>Munka1!$A$5</c:f>
              <c:strCache>
                <c:ptCount val="1"/>
                <c:pt idx="0">
                  <c:v>Sosem</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7.0430646609898711</c:v>
                </c:pt>
              </c:numCache>
            </c:numRef>
          </c:val>
          <c:extLst>
            <c:ext xmlns:c16="http://schemas.microsoft.com/office/drawing/2014/chart" uri="{C3380CC4-5D6E-409C-BE32-E72D297353CC}">
              <c16:uniqueId val="{00000001-DC96-4298-94A2-B3F8F9530CE4}"/>
            </c:ext>
          </c:extLst>
        </c:ser>
        <c:ser>
          <c:idx val="2"/>
          <c:order val="1"/>
          <c:tx>
            <c:strRef>
              <c:f>Munka1!$A$4</c:f>
              <c:strCache>
                <c:ptCount val="1"/>
                <c:pt idx="0">
                  <c:v>Olykor-olykor</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52.401726845176277</c:v>
                </c:pt>
              </c:numCache>
            </c:numRef>
          </c:val>
          <c:extLst>
            <c:ext xmlns:c16="http://schemas.microsoft.com/office/drawing/2014/chart" uri="{C3380CC4-5D6E-409C-BE32-E72D297353CC}">
              <c16:uniqueId val="{00000000-DC96-4298-94A2-B3F8F9530CE4}"/>
            </c:ext>
          </c:extLst>
        </c:ser>
        <c:ser>
          <c:idx val="0"/>
          <c:order val="2"/>
          <c:tx>
            <c:strRef>
              <c:f>Munka1!$A$3</c:f>
              <c:strCache>
                <c:ptCount val="1"/>
                <c:pt idx="0">
                  <c:v>Gyakran</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33.348523601348759</c:v>
                </c:pt>
              </c:numCache>
            </c:numRef>
          </c:val>
          <c:extLst>
            <c:ext xmlns:c16="http://schemas.microsoft.com/office/drawing/2014/chart" uri="{C3380CC4-5D6E-409C-BE32-E72D297353CC}">
              <c16:uniqueId val="{00000000-C098-4C60-9460-7D3A0EDEED33}"/>
            </c:ext>
          </c:extLst>
        </c:ser>
        <c:ser>
          <c:idx val="1"/>
          <c:order val="3"/>
          <c:tx>
            <c:strRef>
              <c:f>Munka1!$A$2</c:f>
              <c:strCache>
                <c:ptCount val="1"/>
                <c:pt idx="0">
                  <c:v>Nagyon gyakran</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7.2066848924852582</c:v>
                </c:pt>
              </c:numCache>
            </c:numRef>
          </c:val>
          <c:extLst>
            <c:ext xmlns:c16="http://schemas.microsoft.com/office/drawing/2014/chart" uri="{C3380CC4-5D6E-409C-BE32-E72D297353CC}">
              <c16:uniqueId val="{00000003-C098-4C60-9460-7D3A0EDEED33}"/>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5.9195169425586232E-2"/>
          <c:y val="0.23476498869859336"/>
          <c:w val="0.34305573854441407"/>
          <c:h val="0.472700673040440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1"/>
          <c:order val="0"/>
          <c:tx>
            <c:strRef>
              <c:f>Munka1!$A$2</c:f>
              <c:strCache>
                <c:ptCount val="1"/>
                <c:pt idx="0">
                  <c:v>Egyáltalán nem jellemző</c:v>
                </c:pt>
              </c:strCache>
            </c:strRef>
          </c:tx>
          <c:spPr>
            <a:solidFill>
              <a:schemeClr val="accent5">
                <a:lumMod val="40000"/>
                <a:lumOff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B-442A-B60B-DF3A825C769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Munka1!$B$2</c:f>
              <c:numCache>
                <c:formatCode>0</c:formatCode>
                <c:ptCount val="1"/>
                <c:pt idx="0">
                  <c:v>22.008518774673071</c:v>
                </c:pt>
              </c:numCache>
            </c:numRef>
          </c:val>
          <c:extLst>
            <c:ext xmlns:c16="http://schemas.microsoft.com/office/drawing/2014/chart" uri="{C3380CC4-5D6E-409C-BE32-E72D297353CC}">
              <c16:uniqueId val="{00000000-1ABB-42BC-BF4A-8AE76C1B71A5}"/>
            </c:ext>
          </c:extLst>
        </c:ser>
        <c:ser>
          <c:idx val="0"/>
          <c:order val="1"/>
          <c:tx>
            <c:strRef>
              <c:f>Munka1!$A$3</c:f>
              <c:strCache>
                <c:ptCount val="1"/>
                <c:pt idx="0">
                  <c:v>Inkább nem jellemző</c:v>
                </c:pt>
              </c:strCache>
            </c:strRef>
          </c:tx>
          <c:spPr>
            <a:solidFill>
              <a:schemeClr val="accent5">
                <a:lumMod val="60000"/>
                <a:lumOff val="40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B317-48F0-B6A8-555BD7C7CBAF}"/>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Munka1!$B$3</c:f>
              <c:numCache>
                <c:formatCode>0</c:formatCode>
                <c:ptCount val="1"/>
                <c:pt idx="0">
                  <c:v>23.231016067509877</c:v>
                </c:pt>
              </c:numCache>
            </c:numRef>
          </c:val>
          <c:extLst>
            <c:ext xmlns:c16="http://schemas.microsoft.com/office/drawing/2014/chart" uri="{C3380CC4-5D6E-409C-BE32-E72D297353CC}">
              <c16:uniqueId val="{00000002-1ABB-42BC-BF4A-8AE76C1B71A5}"/>
            </c:ext>
          </c:extLst>
        </c:ser>
        <c:ser>
          <c:idx val="2"/>
          <c:order val="2"/>
          <c:tx>
            <c:strRef>
              <c:f>Munka1!$A$4</c:f>
              <c:strCache>
                <c:ptCount val="1"/>
                <c:pt idx="0">
                  <c:v>Jellemző is meg nem is</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Munka1!$B$4</c:f>
              <c:numCache>
                <c:formatCode>0</c:formatCode>
                <c:ptCount val="1"/>
                <c:pt idx="0">
                  <c:v>33.958437638007247</c:v>
                </c:pt>
              </c:numCache>
            </c:numRef>
          </c:val>
          <c:extLst>
            <c:ext xmlns:c16="http://schemas.microsoft.com/office/drawing/2014/chart" uri="{C3380CC4-5D6E-409C-BE32-E72D297353CC}">
              <c16:uniqueId val="{00000003-1ABB-42BC-BF4A-8AE76C1B71A5}"/>
            </c:ext>
          </c:extLst>
        </c:ser>
        <c:ser>
          <c:idx val="3"/>
          <c:order val="3"/>
          <c:tx>
            <c:strRef>
              <c:f>Munka1!$A$5</c:f>
              <c:strCache>
                <c:ptCount val="1"/>
                <c:pt idx="0">
                  <c:v>Inkább jellemző</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Munka1!$B$5</c:f>
              <c:numCache>
                <c:formatCode>0</c:formatCode>
                <c:ptCount val="1"/>
                <c:pt idx="0">
                  <c:v>18.327076902896113</c:v>
                </c:pt>
              </c:numCache>
            </c:numRef>
          </c:val>
          <c:extLst>
            <c:ext xmlns:c16="http://schemas.microsoft.com/office/drawing/2014/chart" uri="{C3380CC4-5D6E-409C-BE32-E72D297353CC}">
              <c16:uniqueId val="{00000004-1ABB-42BC-BF4A-8AE76C1B71A5}"/>
            </c:ext>
          </c:extLst>
        </c:ser>
        <c:ser>
          <c:idx val="4"/>
          <c:order val="4"/>
          <c:tx>
            <c:strRef>
              <c:f>Munka1!$A$6</c:f>
              <c:strCache>
                <c:ptCount val="1"/>
                <c:pt idx="0">
                  <c:v>Teljes mértékben jellemző</c:v>
                </c:pt>
              </c:strCache>
            </c:strRef>
          </c:tx>
          <c:spPr>
            <a:solidFill>
              <a:schemeClr val="accent5">
                <a:lumMod val="50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17-48F0-B6A8-555BD7C7CBAF}"/>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Munka1!$B$6</c:f>
              <c:numCache>
                <c:formatCode>0</c:formatCode>
                <c:ptCount val="1"/>
                <c:pt idx="0">
                  <c:v>2.474950616913882</c:v>
                </c:pt>
              </c:numCache>
            </c:numRef>
          </c:val>
          <c:extLst>
            <c:ext xmlns:c16="http://schemas.microsoft.com/office/drawing/2014/chart" uri="{C3380CC4-5D6E-409C-BE32-E72D297353CC}">
              <c16:uniqueId val="{00000005-1ABB-42BC-BF4A-8AE76C1B71A5}"/>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6"/>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2.3678067770234495E-2"/>
          <c:y val="6.1669167638000628E-2"/>
          <c:w val="0.37217976190180252"/>
          <c:h val="0.884067160480323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6001874358331"/>
          <c:y val="3.9793359379895837E-2"/>
          <c:w val="0.54433019034432018"/>
          <c:h val="0.90583444139466462"/>
        </c:manualLayout>
      </c:layout>
      <c:barChart>
        <c:barDir val="col"/>
        <c:grouping val="stacked"/>
        <c:varyColors val="0"/>
        <c:ser>
          <c:idx val="4"/>
          <c:order val="0"/>
          <c:tx>
            <c:strRef>
              <c:f>Munka1!$A$6</c:f>
              <c:strCache>
                <c:ptCount val="1"/>
                <c:pt idx="0">
                  <c:v>Teljes mértékben így érzi</c:v>
                </c:pt>
              </c:strCache>
            </c:strRef>
          </c:tx>
          <c:spPr>
            <a:solidFill>
              <a:schemeClr val="bg1">
                <a:lumMod val="8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10.460843278167408</c:v>
                </c:pt>
              </c:numCache>
            </c:numRef>
          </c:val>
          <c:extLst>
            <c:ext xmlns:c16="http://schemas.microsoft.com/office/drawing/2014/chart" uri="{C3380CC4-5D6E-409C-BE32-E72D297353CC}">
              <c16:uniqueId val="{00000001-3ECB-4C0D-8752-8A0E81A0FE0D}"/>
            </c:ext>
          </c:extLst>
        </c:ser>
        <c:ser>
          <c:idx val="3"/>
          <c:order val="1"/>
          <c:tx>
            <c:strRef>
              <c:f>Munka1!$A$5</c:f>
              <c:strCache>
                <c:ptCount val="1"/>
                <c:pt idx="0">
                  <c:v>Inkább így érzi</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22.00915775952528</c:v>
                </c:pt>
              </c:numCache>
            </c:numRef>
          </c:val>
          <c:extLst>
            <c:ext xmlns:c16="http://schemas.microsoft.com/office/drawing/2014/chart" uri="{C3380CC4-5D6E-409C-BE32-E72D297353CC}">
              <c16:uniqueId val="{00000000-3ECB-4C0D-8752-8A0E81A0FE0D}"/>
            </c:ext>
          </c:extLst>
        </c:ser>
        <c:ser>
          <c:idx val="1"/>
          <c:order val="2"/>
          <c:tx>
            <c:strRef>
              <c:f>Munka1!$A$4</c:f>
              <c:strCache>
                <c:ptCount val="1"/>
                <c:pt idx="0">
                  <c:v>Talán így van, talán nem</c:v>
                </c:pt>
              </c:strCache>
            </c:strRef>
          </c:tx>
          <c:spPr>
            <a:solidFill>
              <a:schemeClr val="bg1">
                <a:lumMod val="6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BF-417B-AE9D-6643F64D909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25.762816195955381</c:v>
                </c:pt>
              </c:numCache>
            </c:numRef>
          </c:val>
          <c:extLst>
            <c:ext xmlns:c16="http://schemas.microsoft.com/office/drawing/2014/chart" uri="{C3380CC4-5D6E-409C-BE32-E72D297353CC}">
              <c16:uniqueId val="{00000005-BDBF-417B-AE9D-6643F64D909C}"/>
            </c:ext>
          </c:extLst>
        </c:ser>
        <c:ser>
          <c:idx val="0"/>
          <c:order val="3"/>
          <c:tx>
            <c:strRef>
              <c:f>Munka1!$A$3</c:f>
              <c:strCache>
                <c:ptCount val="1"/>
                <c:pt idx="0">
                  <c:v>Inkább nem érzi így</c:v>
                </c:pt>
              </c:strCache>
            </c:strRef>
          </c:tx>
          <c:spPr>
            <a:solidFill>
              <a:schemeClr val="bg1">
                <a:lumMod val="50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52CA-49A7-A210-A17B88BD9F11}"/>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17.752092405439424</c:v>
                </c:pt>
              </c:numCache>
            </c:numRef>
          </c:val>
          <c:extLst>
            <c:ext xmlns:c16="http://schemas.microsoft.com/office/drawing/2014/chart" uri="{C3380CC4-5D6E-409C-BE32-E72D297353CC}">
              <c16:uniqueId val="{00000003-BDBF-417B-AE9D-6643F64D909C}"/>
            </c:ext>
          </c:extLst>
        </c:ser>
        <c:ser>
          <c:idx val="2"/>
          <c:order val="4"/>
          <c:tx>
            <c:strRef>
              <c:f>Munka1!$A$2</c:f>
              <c:strCache>
                <c:ptCount val="1"/>
                <c:pt idx="0">
                  <c:v>Egyáltalán nem érzi így</c:v>
                </c:pt>
              </c:strCache>
            </c:strRef>
          </c:tx>
          <c:spPr>
            <a:solidFill>
              <a:schemeClr val="tx1">
                <a:lumMod val="75000"/>
                <a:lumOff val="2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24.015090360912538</c:v>
                </c:pt>
              </c:numCache>
            </c:numRef>
          </c:val>
          <c:extLst>
            <c:ext xmlns:c16="http://schemas.microsoft.com/office/drawing/2014/chart" uri="{C3380CC4-5D6E-409C-BE32-E72D297353CC}">
              <c16:uniqueId val="{00000002-A166-4C16-AEA5-7D462D17FF66}"/>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6"/>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4.3409790912096569E-2"/>
          <c:y val="0.10576957461579535"/>
          <c:w val="0.34517216006125223"/>
          <c:h val="0.844368594790624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2"/>
          <c:order val="0"/>
          <c:tx>
            <c:strRef>
              <c:f>Munka1!$A$2</c:f>
              <c:strCache>
                <c:ptCount val="1"/>
                <c:pt idx="0">
                  <c:v>Szeretem a legújabb, éppen megjelent műsorokat, sorozatokat nézni</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27.857021439486658</c:v>
                </c:pt>
              </c:numCache>
            </c:numRef>
          </c:val>
          <c:extLst>
            <c:ext xmlns:c16="http://schemas.microsoft.com/office/drawing/2014/chart" uri="{C3380CC4-5D6E-409C-BE32-E72D297353CC}">
              <c16:uniqueId val="{00000000-532D-45A4-92D7-6E6CE8F593F5}"/>
            </c:ext>
          </c:extLst>
        </c:ser>
        <c:ser>
          <c:idx val="0"/>
          <c:order val="1"/>
          <c:tx>
            <c:strRef>
              <c:f>Munka1!$A$3</c:f>
              <c:strCache>
                <c:ptCount val="1"/>
                <c:pt idx="0">
                  <c:v>Számomra nem az a fontos, hogy mikori a műsor, hanem hogy szórakoztasson</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72.142978560513498</c:v>
                </c:pt>
              </c:numCache>
            </c:numRef>
          </c:val>
          <c:extLst>
            <c:ext xmlns:c16="http://schemas.microsoft.com/office/drawing/2014/chart" uri="{C3380CC4-5D6E-409C-BE32-E72D297353CC}">
              <c16:uniqueId val="{00000000-C098-4C60-9460-7D3A0EDEED33}"/>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5.5203442031928972E-2"/>
          <c:y val="0.25009540428219312"/>
          <c:w val="0.45121245601777882"/>
          <c:h val="0.58110142186052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3"/>
          <c:order val="0"/>
          <c:tx>
            <c:strRef>
              <c:f>Munka1!$A$2</c:f>
              <c:strCache>
                <c:ptCount val="1"/>
                <c:pt idx="0">
                  <c:v>Szinte mindig talál kedvére való műsort</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13.839587135904772</c:v>
                </c:pt>
              </c:numCache>
            </c:numRef>
          </c:val>
          <c:extLst>
            <c:ext xmlns:c16="http://schemas.microsoft.com/office/drawing/2014/chart" uri="{C3380CC4-5D6E-409C-BE32-E72D297353CC}">
              <c16:uniqueId val="{00000004-6C1F-45B7-A2AE-21AB37124FFC}"/>
            </c:ext>
          </c:extLst>
        </c:ser>
        <c:ser>
          <c:idx val="1"/>
          <c:order val="1"/>
          <c:tx>
            <c:strRef>
              <c:f>Munka1!$A$3</c:f>
              <c:strCache>
                <c:ptCount val="1"/>
                <c:pt idx="0">
                  <c:v>Többnyire talál kedvére való műsort</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40-4927-AAAA-E30E6E453F9A}"/>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47.44235336421184</c:v>
                </c:pt>
              </c:numCache>
            </c:numRef>
          </c:val>
          <c:extLst>
            <c:ext xmlns:c16="http://schemas.microsoft.com/office/drawing/2014/chart" uri="{C3380CC4-5D6E-409C-BE32-E72D297353CC}">
              <c16:uniqueId val="{00000003-6C1F-45B7-A2AE-21AB37124FFC}"/>
            </c:ext>
          </c:extLst>
        </c:ser>
        <c:ser>
          <c:idx val="0"/>
          <c:order val="2"/>
          <c:tx>
            <c:strRef>
              <c:f>Munka1!$A$4</c:f>
              <c:strCache>
                <c:ptCount val="1"/>
                <c:pt idx="0">
                  <c:v>Ritkán talál kedvére való műsort</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32.679623567453419</c:v>
                </c:pt>
              </c:numCache>
            </c:numRef>
          </c:val>
          <c:extLst>
            <c:ext xmlns:c16="http://schemas.microsoft.com/office/drawing/2014/chart" uri="{C3380CC4-5D6E-409C-BE32-E72D297353CC}">
              <c16:uniqueId val="{00000002-6C1F-45B7-A2AE-21AB37124FFC}"/>
            </c:ext>
          </c:extLst>
        </c:ser>
        <c:ser>
          <c:idx val="2"/>
          <c:order val="3"/>
          <c:tx>
            <c:strRef>
              <c:f>Munka1!$A$5</c:f>
              <c:strCache>
                <c:ptCount val="1"/>
                <c:pt idx="0">
                  <c:v>Szinte soha nem talál kedvére való műsort</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6.0384359324300636</c:v>
                </c:pt>
              </c:numCache>
            </c:numRef>
          </c:val>
          <c:extLst>
            <c:ext xmlns:c16="http://schemas.microsoft.com/office/drawing/2014/chart" uri="{C3380CC4-5D6E-409C-BE32-E72D297353CC}">
              <c16:uniqueId val="{00000000-6C1F-45B7-A2AE-21AB37124FFC}"/>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7.8131064762410246E-2"/>
          <c:y val="0.16266766834927396"/>
          <c:w val="0.44886553400599721"/>
          <c:h val="0.68549211399427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1878435140184"/>
          <c:y val="5.9216260856543051E-2"/>
          <c:w val="0.58307355242199466"/>
          <c:h val="0.90246733505981147"/>
        </c:manualLayout>
      </c:layout>
      <c:barChart>
        <c:barDir val="bar"/>
        <c:grouping val="clustered"/>
        <c:varyColors val="0"/>
        <c:ser>
          <c:idx val="0"/>
          <c:order val="0"/>
          <c:tx>
            <c:strRef>
              <c:f>Munka1!$B$1</c:f>
              <c:strCache>
                <c:ptCount val="1"/>
                <c:pt idx="0">
                  <c:v>1. adatsor</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5% alatt</c:v>
                </c:pt>
                <c:pt idx="1">
                  <c:v>5,1 - 15,0%</c:v>
                </c:pt>
                <c:pt idx="2">
                  <c:v>15,1 - 30,0%</c:v>
                </c:pt>
                <c:pt idx="3">
                  <c:v>30% felett</c:v>
                </c:pt>
              </c:strCache>
            </c:strRef>
          </c:cat>
          <c:val>
            <c:numRef>
              <c:f>Munka1!$B$2:$B$5</c:f>
              <c:numCache>
                <c:formatCode>0</c:formatCode>
                <c:ptCount val="4"/>
                <c:pt idx="0">
                  <c:v>21.439384877731005</c:v>
                </c:pt>
                <c:pt idx="1">
                  <c:v>32.202353503501193</c:v>
                </c:pt>
                <c:pt idx="2">
                  <c:v>25.441654176274685</c:v>
                </c:pt>
                <c:pt idx="3">
                  <c:v>20.916607442493227</c:v>
                </c:pt>
              </c:numCache>
            </c:numRef>
          </c:val>
          <c:extLst>
            <c:ext xmlns:c16="http://schemas.microsoft.com/office/drawing/2014/chart" uri="{C3380CC4-5D6E-409C-BE32-E72D297353CC}">
              <c16:uniqueId val="{00000000-E750-43E3-A786-FDB08972F1E3}"/>
            </c:ext>
          </c:extLst>
        </c:ser>
        <c:dLbls>
          <c:showLegendKey val="0"/>
          <c:showVal val="0"/>
          <c:showCatName val="0"/>
          <c:showSerName val="0"/>
          <c:showPercent val="0"/>
          <c:showBubbleSize val="0"/>
        </c:dLbls>
        <c:gapWidth val="50"/>
        <c:axId val="1381543311"/>
        <c:axId val="1381539983"/>
      </c:barChart>
      <c:catAx>
        <c:axId val="13815433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
        <c:noMultiLvlLbl val="0"/>
      </c:catAx>
      <c:valAx>
        <c:axId val="1381539983"/>
        <c:scaling>
          <c:orientation val="minMax"/>
          <c:max val="60"/>
        </c:scaling>
        <c:delete val="1"/>
        <c:axPos val="b"/>
        <c:numFmt formatCode="0" sourceLinked="1"/>
        <c:majorTickMark val="out"/>
        <c:minorTickMark val="none"/>
        <c:tickLblPos val="nextTo"/>
        <c:crossAx val="138154331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34306594197"/>
          <c:y val="8.3204207066950614E-2"/>
          <c:w val="0.441597941543099"/>
          <c:h val="0.83348287888576311"/>
        </c:manualLayout>
      </c:layout>
      <c:barChart>
        <c:barDir val="col"/>
        <c:grouping val="stacked"/>
        <c:varyColors val="0"/>
        <c:ser>
          <c:idx val="2"/>
          <c:order val="0"/>
          <c:tx>
            <c:strRef>
              <c:f>Munka1!$A$2</c:f>
              <c:strCache>
                <c:ptCount val="1"/>
                <c:pt idx="0">
                  <c:v>Egyáltalán nem tetszik</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6.1304297185792374</c:v>
                </c:pt>
              </c:numCache>
            </c:numRef>
          </c:val>
          <c:extLst>
            <c:ext xmlns:c16="http://schemas.microsoft.com/office/drawing/2014/chart" uri="{C3380CC4-5D6E-409C-BE32-E72D297353CC}">
              <c16:uniqueId val="{00000000-532D-45A4-92D7-6E6CE8F593F5}"/>
            </c:ext>
          </c:extLst>
        </c:ser>
        <c:ser>
          <c:idx val="0"/>
          <c:order val="1"/>
          <c:tx>
            <c:strRef>
              <c:f>Munka1!$A$3</c:f>
              <c:strCache>
                <c:ptCount val="1"/>
                <c:pt idx="0">
                  <c:v>Inkább nem tetszik</c:v>
                </c:pt>
              </c:strCache>
            </c:strRef>
          </c:tx>
          <c:spPr>
            <a:solidFill>
              <a:schemeClr val="accent4"/>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11.341374731583944</c:v>
                </c:pt>
              </c:numCache>
            </c:numRef>
          </c:val>
          <c:extLst>
            <c:ext xmlns:c16="http://schemas.microsoft.com/office/drawing/2014/chart" uri="{C3380CC4-5D6E-409C-BE32-E72D297353CC}">
              <c16:uniqueId val="{00000000-C098-4C60-9460-7D3A0EDEED33}"/>
            </c:ext>
          </c:extLst>
        </c:ser>
        <c:ser>
          <c:idx val="1"/>
          <c:order val="2"/>
          <c:tx>
            <c:strRef>
              <c:f>Munka1!$A$4</c:f>
              <c:strCache>
                <c:ptCount val="1"/>
                <c:pt idx="0">
                  <c:v>Tetszik is meg nem is</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40.710772488072564</c:v>
                </c:pt>
              </c:numCache>
            </c:numRef>
          </c:val>
          <c:extLst>
            <c:ext xmlns:c16="http://schemas.microsoft.com/office/drawing/2014/chart" uri="{C3380CC4-5D6E-409C-BE32-E72D297353CC}">
              <c16:uniqueId val="{00000000-6F11-400A-B251-C625607645A7}"/>
            </c:ext>
          </c:extLst>
        </c:ser>
        <c:ser>
          <c:idx val="3"/>
          <c:order val="3"/>
          <c:tx>
            <c:strRef>
              <c:f>Munka1!$A$5</c:f>
              <c:strCache>
                <c:ptCount val="1"/>
                <c:pt idx="0">
                  <c:v>Inkább tetszik</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28.780952900268836</c:v>
                </c:pt>
              </c:numCache>
            </c:numRef>
          </c:val>
          <c:extLst>
            <c:ext xmlns:c16="http://schemas.microsoft.com/office/drawing/2014/chart" uri="{C3380CC4-5D6E-409C-BE32-E72D297353CC}">
              <c16:uniqueId val="{00000001-6F11-400A-B251-C625607645A7}"/>
            </c:ext>
          </c:extLst>
        </c:ser>
        <c:ser>
          <c:idx val="4"/>
          <c:order val="4"/>
          <c:tx>
            <c:strRef>
              <c:f>Munka1!$A$6</c:f>
              <c:strCache>
                <c:ptCount val="1"/>
                <c:pt idx="0">
                  <c:v>Nagyon tetszik</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13.036470161495602</c:v>
                </c:pt>
              </c:numCache>
            </c:numRef>
          </c:val>
          <c:extLst>
            <c:ext xmlns:c16="http://schemas.microsoft.com/office/drawing/2014/chart" uri="{C3380CC4-5D6E-409C-BE32-E72D297353CC}">
              <c16:uniqueId val="{00000002-6F11-400A-B251-C625607645A7}"/>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5.5203442031928972E-2"/>
          <c:y val="0.17407128607965475"/>
          <c:w val="0.45121245601777882"/>
          <c:h val="0.657125540063064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246182621659"/>
          <c:y val="8.3204207066950614E-2"/>
          <c:w val="0.37183353117304185"/>
          <c:h val="0.83348287888576311"/>
        </c:manualLayout>
      </c:layout>
      <c:barChart>
        <c:barDir val="col"/>
        <c:grouping val="stacked"/>
        <c:varyColors val="0"/>
        <c:ser>
          <c:idx val="3"/>
          <c:order val="0"/>
          <c:tx>
            <c:strRef>
              <c:f>Munka1!$A$2</c:f>
              <c:strCache>
                <c:ptCount val="1"/>
                <c:pt idx="0">
                  <c:v>Biztosan nem venné igénybe</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8.9351928491622221</c:v>
                </c:pt>
              </c:numCache>
            </c:numRef>
          </c:val>
          <c:extLst>
            <c:ext xmlns:c16="http://schemas.microsoft.com/office/drawing/2014/chart" uri="{C3380CC4-5D6E-409C-BE32-E72D297353CC}">
              <c16:uniqueId val="{00000004-6C1F-45B7-A2AE-21AB37124FFC}"/>
            </c:ext>
          </c:extLst>
        </c:ser>
        <c:ser>
          <c:idx val="1"/>
          <c:order val="1"/>
          <c:tx>
            <c:strRef>
              <c:f>Munka1!$A$3</c:f>
              <c:strCache>
                <c:ptCount val="1"/>
                <c:pt idx="0">
                  <c:v>Nem valószínű, hogy igénybe venné</c:v>
                </c:pt>
              </c:strCache>
            </c:strRef>
          </c:tx>
          <c:spPr>
            <a:solidFill>
              <a:schemeClr val="accent5">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8E-4899-96E6-3E95AF386014}"/>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20.535846565999723</c:v>
                </c:pt>
              </c:numCache>
            </c:numRef>
          </c:val>
          <c:extLst>
            <c:ext xmlns:c16="http://schemas.microsoft.com/office/drawing/2014/chart" uri="{C3380CC4-5D6E-409C-BE32-E72D297353CC}">
              <c16:uniqueId val="{00000003-6C1F-45B7-A2AE-21AB37124FFC}"/>
            </c:ext>
          </c:extLst>
        </c:ser>
        <c:ser>
          <c:idx val="0"/>
          <c:order val="2"/>
          <c:tx>
            <c:strRef>
              <c:f>Munka1!$A$4</c:f>
              <c:strCache>
                <c:ptCount val="1"/>
                <c:pt idx="0">
                  <c:v>Talán igénybe venné, talán nem</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40.326123811467163</c:v>
                </c:pt>
              </c:numCache>
            </c:numRef>
          </c:val>
          <c:extLst>
            <c:ext xmlns:c16="http://schemas.microsoft.com/office/drawing/2014/chart" uri="{C3380CC4-5D6E-409C-BE32-E72D297353CC}">
              <c16:uniqueId val="{00000002-6C1F-45B7-A2AE-21AB37124FFC}"/>
            </c:ext>
          </c:extLst>
        </c:ser>
        <c:ser>
          <c:idx val="2"/>
          <c:order val="3"/>
          <c:tx>
            <c:strRef>
              <c:f>Munka1!$A$5</c:f>
              <c:strCache>
                <c:ptCount val="1"/>
                <c:pt idx="0">
                  <c:v>Valószínűleg igénybe venné</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23.98404972000073</c:v>
                </c:pt>
              </c:numCache>
            </c:numRef>
          </c:val>
          <c:extLst>
            <c:ext xmlns:c16="http://schemas.microsoft.com/office/drawing/2014/chart" uri="{C3380CC4-5D6E-409C-BE32-E72D297353CC}">
              <c16:uniqueId val="{00000000-6C1F-45B7-A2AE-21AB37124FFC}"/>
            </c:ext>
          </c:extLst>
        </c:ser>
        <c:ser>
          <c:idx val="4"/>
          <c:order val="4"/>
          <c:tx>
            <c:strRef>
              <c:f>Munka1!$A$6</c:f>
              <c:strCache>
                <c:ptCount val="1"/>
                <c:pt idx="0">
                  <c:v>Biztosan igénybe venné</c:v>
                </c:pt>
              </c:strCache>
            </c:strRef>
          </c:tx>
          <c:spPr>
            <a:solidFill>
              <a:schemeClr val="accent5">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B5-4735-A52B-1EDB4BC45039}"/>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6.2187870533703373</c:v>
                </c:pt>
              </c:numCache>
            </c:numRef>
          </c:val>
          <c:extLst>
            <c:ext xmlns:c16="http://schemas.microsoft.com/office/drawing/2014/chart" uri="{C3380CC4-5D6E-409C-BE32-E72D297353CC}">
              <c16:uniqueId val="{00000000-C6B5-4735-A52B-1EDB4BC45039}"/>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4.2773113710165248E-2"/>
          <c:y val="0.16266766834927396"/>
          <c:w val="0.35564880878560168"/>
          <c:h val="0.68549211399427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5966094745393"/>
          <c:y val="9.8409030707458295E-2"/>
          <c:w val="0.37183353117304185"/>
          <c:h val="0.83348287888576311"/>
        </c:manualLayout>
      </c:layout>
      <c:barChart>
        <c:barDir val="col"/>
        <c:grouping val="stacked"/>
        <c:varyColors val="0"/>
        <c:ser>
          <c:idx val="3"/>
          <c:order val="0"/>
          <c:tx>
            <c:strRef>
              <c:f>Munka1!$A$2</c:f>
              <c:strCache>
                <c:ptCount val="1"/>
                <c:pt idx="0">
                  <c:v>Biztosan nem regisztrálna</c:v>
                </c:pt>
              </c:strCache>
            </c:strRef>
          </c:tx>
          <c:spPr>
            <a:solidFill>
              <a:schemeClr val="bg1">
                <a:lumMod val="85000"/>
              </a:schemeClr>
            </a:solidFill>
            <a:ln>
              <a:noFill/>
            </a:ln>
            <a:effectLst/>
          </c:spPr>
          <c:invertIfNegative val="0"/>
          <c:cat>
            <c:strRef>
              <c:f>Munka1!$B$1</c:f>
              <c:strCache>
                <c:ptCount val="1"/>
                <c:pt idx="0">
                  <c:v>1. adatsor</c:v>
                </c:pt>
              </c:strCache>
            </c:strRef>
          </c:cat>
          <c:val>
            <c:numRef>
              <c:f>Munka1!$B$2</c:f>
              <c:numCache>
                <c:formatCode>0</c:formatCode>
                <c:ptCount val="1"/>
                <c:pt idx="0">
                  <c:v>1.0045497560339369</c:v>
                </c:pt>
              </c:numCache>
            </c:numRef>
          </c:val>
          <c:extLst>
            <c:ext xmlns:c16="http://schemas.microsoft.com/office/drawing/2014/chart" uri="{C3380CC4-5D6E-409C-BE32-E72D297353CC}">
              <c16:uniqueId val="{00000000-CAAD-4314-9C6D-10935A4FD74D}"/>
            </c:ext>
          </c:extLst>
        </c:ser>
        <c:ser>
          <c:idx val="1"/>
          <c:order val="1"/>
          <c:tx>
            <c:strRef>
              <c:f>Munka1!$A$3</c:f>
              <c:strCache>
                <c:ptCount val="1"/>
                <c:pt idx="0">
                  <c:v>Nem valószínű, hogy regisztrálna</c:v>
                </c:pt>
              </c:strCache>
            </c:strRef>
          </c:tx>
          <c:spPr>
            <a:solidFill>
              <a:schemeClr val="bg1">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AD-4314-9C6D-10935A4FD74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2.5554114382750575</c:v>
                </c:pt>
              </c:numCache>
            </c:numRef>
          </c:val>
          <c:extLst>
            <c:ext xmlns:c16="http://schemas.microsoft.com/office/drawing/2014/chart" uri="{C3380CC4-5D6E-409C-BE32-E72D297353CC}">
              <c16:uniqueId val="{00000002-CAAD-4314-9C6D-10935A4FD74D}"/>
            </c:ext>
          </c:extLst>
        </c:ser>
        <c:ser>
          <c:idx val="0"/>
          <c:order val="2"/>
          <c:tx>
            <c:strRef>
              <c:f>Munka1!$A$4</c:f>
              <c:strCache>
                <c:ptCount val="1"/>
                <c:pt idx="0">
                  <c:v>Talán regisztrálna, talán nem</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27.215823357828818</c:v>
                </c:pt>
              </c:numCache>
            </c:numRef>
          </c:val>
          <c:extLst>
            <c:ext xmlns:c16="http://schemas.microsoft.com/office/drawing/2014/chart" uri="{C3380CC4-5D6E-409C-BE32-E72D297353CC}">
              <c16:uniqueId val="{00000003-CAAD-4314-9C6D-10935A4FD74D}"/>
            </c:ext>
          </c:extLst>
        </c:ser>
        <c:ser>
          <c:idx val="2"/>
          <c:order val="3"/>
          <c:tx>
            <c:strRef>
              <c:f>Munka1!$A$5</c:f>
              <c:strCache>
                <c:ptCount val="1"/>
                <c:pt idx="0">
                  <c:v>Valószínűleg regisztrálna</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42.863598966975019</c:v>
                </c:pt>
              </c:numCache>
            </c:numRef>
          </c:val>
          <c:extLst>
            <c:ext xmlns:c16="http://schemas.microsoft.com/office/drawing/2014/chart" uri="{C3380CC4-5D6E-409C-BE32-E72D297353CC}">
              <c16:uniqueId val="{00000004-CAAD-4314-9C6D-10935A4FD74D}"/>
            </c:ext>
          </c:extLst>
        </c:ser>
        <c:ser>
          <c:idx val="4"/>
          <c:order val="4"/>
          <c:tx>
            <c:strRef>
              <c:f>Munka1!$A$6</c:f>
              <c:strCache>
                <c:ptCount val="1"/>
                <c:pt idx="0">
                  <c:v>Biztosan regisztrálna</c:v>
                </c:pt>
              </c:strCache>
            </c:strRef>
          </c:tx>
          <c:spPr>
            <a:solidFill>
              <a:schemeClr val="tx1">
                <a:lumMod val="75000"/>
                <a:lumOff val="2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AD-4314-9C6D-10935A4FD74D}"/>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26.360616480887305</c:v>
                </c:pt>
              </c:numCache>
            </c:numRef>
          </c:val>
          <c:extLst>
            <c:ext xmlns:c16="http://schemas.microsoft.com/office/drawing/2014/chart" uri="{C3380CC4-5D6E-409C-BE32-E72D297353CC}">
              <c16:uniqueId val="{00000006-CAAD-4314-9C6D-10935A4FD74D}"/>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0.53457141338543812"/>
          <c:y val="0.17787249198978164"/>
          <c:w val="0.39743559241814119"/>
          <c:h val="0.68549211399427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09331665524"/>
          <c:y val="7.4045906690883331E-2"/>
          <c:w val="0.45741837696912252"/>
          <c:h val="0.88451548872856911"/>
        </c:manualLayout>
      </c:layout>
      <c:barChart>
        <c:barDir val="bar"/>
        <c:grouping val="clustered"/>
        <c:varyColors val="0"/>
        <c:ser>
          <c:idx val="0"/>
          <c:order val="0"/>
          <c:tx>
            <c:strRef>
              <c:f>Munka1!$B$1</c:f>
              <c:strCache>
                <c:ptCount val="1"/>
                <c:pt idx="0">
                  <c:v>Tetszik</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Munka1!$A$2:$A$15</c:f>
              <c:strCache>
                <c:ptCount val="14"/>
                <c:pt idx="0">
                  <c:v>Ingyenesség</c:v>
                </c:pt>
                <c:pt idx="1">
                  <c:v>Széles műsorkínálat, sok csatorna, sokszínűség, sokféleség</c:v>
                </c:pt>
                <c:pt idx="2">
                  <c:v>Tematikus jelleg, tematikus szűrési lehetőség</c:v>
                </c:pt>
                <c:pt idx="3">
                  <c:v>Bárhol, bármikor, bármilyen eszközön elérhető</c:v>
                </c:pt>
                <c:pt idx="4">
                  <c:v>Általánosságban jó, érdekes, újszerű, kreatív</c:v>
                </c:pt>
                <c:pt idx="5">
                  <c:v>Applikáción keresztül elérhető, csak internet szükséges</c:v>
                </c:pt>
                <c:pt idx="6">
                  <c:v>A választás lehetősége</c:v>
                </c:pt>
                <c:pt idx="7">
                  <c:v>Régi tartalmak, filmek elérhetősége</c:v>
                </c:pt>
                <c:pt idx="8">
                  <c:v>Személyre szabhatóság, rugalmasság</c:v>
                </c:pt>
                <c:pt idx="9">
                  <c:v>Vonzó, érdeklődésnek megfelelő tartalom, filmek</c:v>
                </c:pt>
                <c:pt idx="10">
                  <c:v>Egyéb</c:v>
                </c:pt>
                <c:pt idx="11">
                  <c:v>Minden tetszik benne</c:v>
                </c:pt>
                <c:pt idx="12">
                  <c:v>Semmi nem tetszik benne, nem érdekes számára, nem tévézik</c:v>
                </c:pt>
                <c:pt idx="13">
                  <c:v>Nem tudja / nincs válasz</c:v>
                </c:pt>
              </c:strCache>
            </c:strRef>
          </c:cat>
          <c:val>
            <c:numRef>
              <c:f>Munka1!$B$2:$B$15</c:f>
              <c:numCache>
                <c:formatCode>0</c:formatCode>
                <c:ptCount val="14"/>
                <c:pt idx="0">
                  <c:v>20.893684176717574</c:v>
                </c:pt>
                <c:pt idx="1">
                  <c:v>20.239949968150086</c:v>
                </c:pt>
                <c:pt idx="2">
                  <c:v>12.604781848657348</c:v>
                </c:pt>
                <c:pt idx="3">
                  <c:v>9.6412337443326841</c:v>
                </c:pt>
                <c:pt idx="4">
                  <c:v>7.8563708229604332</c:v>
                </c:pt>
                <c:pt idx="5">
                  <c:v>6.0871157449313955</c:v>
                </c:pt>
                <c:pt idx="6">
                  <c:v>5.4956682644642711</c:v>
                </c:pt>
                <c:pt idx="7">
                  <c:v>3.0261544091497927</c:v>
                </c:pt>
                <c:pt idx="8">
                  <c:v>2.8043202405446297</c:v>
                </c:pt>
                <c:pt idx="9">
                  <c:v>2.2098876391899247</c:v>
                </c:pt>
                <c:pt idx="10">
                  <c:v>3.9258165872686814</c:v>
                </c:pt>
                <c:pt idx="11">
                  <c:v>3.6444236629488049</c:v>
                </c:pt>
                <c:pt idx="12">
                  <c:v>13.937419428409617</c:v>
                </c:pt>
                <c:pt idx="13">
                  <c:v>11.061375422919374</c:v>
                </c:pt>
              </c:numCache>
            </c:numRef>
          </c:val>
          <c:extLst>
            <c:ext xmlns:c16="http://schemas.microsoft.com/office/drawing/2014/chart" uri="{C3380CC4-5D6E-409C-BE32-E72D297353CC}">
              <c16:uniqueId val="{00000000-5DBC-4BB1-9A4D-FD9EE33CD093}"/>
            </c:ext>
          </c:extLst>
        </c:ser>
        <c:dLbls>
          <c:showLegendKey val="0"/>
          <c:showVal val="0"/>
          <c:showCatName val="0"/>
          <c:showSerName val="0"/>
          <c:showPercent val="0"/>
          <c:showBubbleSize val="0"/>
        </c:dLbls>
        <c:gapWidth val="50"/>
        <c:axId val="1682480575"/>
        <c:axId val="1682481407"/>
      </c:barChart>
      <c:catAx>
        <c:axId val="16824805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hu-HU"/>
          </a:p>
        </c:txPr>
        <c:crossAx val="1682481407"/>
        <c:crosses val="autoZero"/>
        <c:auto val="1"/>
        <c:lblAlgn val="ctr"/>
        <c:lblOffset val="0"/>
        <c:noMultiLvlLbl val="0"/>
      </c:catAx>
      <c:valAx>
        <c:axId val="1682481407"/>
        <c:scaling>
          <c:orientation val="minMax"/>
          <c:max val="40"/>
          <c:min val="0"/>
        </c:scaling>
        <c:delete val="1"/>
        <c:axPos val="t"/>
        <c:numFmt formatCode="0" sourceLinked="1"/>
        <c:majorTickMark val="out"/>
        <c:minorTickMark val="none"/>
        <c:tickLblPos val="nextTo"/>
        <c:crossAx val="168248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Nem tetszik</c:v>
                </c:pt>
              </c:strCache>
            </c:strRef>
          </c:tx>
          <c:spPr>
            <a:solidFill>
              <a:srgbClr val="C0000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Munka1!$A$2:$A$14</c:f>
              <c:strCache>
                <c:ptCount val="13"/>
                <c:pt idx="0">
                  <c:v>Reklámok (nem átugorhatóak)</c:v>
                </c:pt>
                <c:pt idx="1">
                  <c:v>Régi, elavult műsorok, ismétlések (nincsenek új tartalmak)</c:v>
                </c:pt>
                <c:pt idx="2">
                  <c:v>Rögzített, fix műsorfolyam (nem lehet beletekerni, visszanézni)</c:v>
                </c:pt>
                <c:pt idx="3">
                  <c:v>Nem neki való, nem érdekli, nincs ideje rá</c:v>
                </c:pt>
                <c:pt idx="4">
                  <c:v>Ár/drága/fizetős/plusz költség</c:v>
                </c:pt>
                <c:pt idx="5">
                  <c:v>Csak neten/applikáción keresztül elérhető (lassú, akadozik a net)</c:v>
                </c:pt>
                <c:pt idx="6">
                  <c:v>Nincs benne újdonság, felesleges</c:v>
                </c:pt>
                <c:pt idx="7">
                  <c:v>Túl sok csatorna (a "bőség zavara")</c:v>
                </c:pt>
                <c:pt idx="8">
                  <c:v>Egyéb</c:v>
                </c:pt>
                <c:pt idx="9">
                  <c:v>Sok minden nem tetszik benne, nem bízik benne</c:v>
                </c:pt>
                <c:pt idx="10">
                  <c:v>Semmi nem tetszik benne</c:v>
                </c:pt>
                <c:pt idx="11">
                  <c:v>Nincs olyan, ami ne tetszene benne</c:v>
                </c:pt>
                <c:pt idx="12">
                  <c:v>Nem tudja / nincs válasz</c:v>
                </c:pt>
              </c:strCache>
            </c:strRef>
          </c:cat>
          <c:val>
            <c:numRef>
              <c:f>Munka1!$B$2:$B$14</c:f>
              <c:numCache>
                <c:formatCode>0</c:formatCode>
                <c:ptCount val="13"/>
                <c:pt idx="0">
                  <c:v>35.946566911617332</c:v>
                </c:pt>
                <c:pt idx="1">
                  <c:v>7.0632386768118449</c:v>
                </c:pt>
                <c:pt idx="2">
                  <c:v>5.5821563194415607</c:v>
                </c:pt>
                <c:pt idx="3">
                  <c:v>4.0655962123948983</c:v>
                </c:pt>
                <c:pt idx="4">
                  <c:v>3.9827736392453206</c:v>
                </c:pt>
                <c:pt idx="5">
                  <c:v>2.9515554255089222</c:v>
                </c:pt>
                <c:pt idx="6">
                  <c:v>2.1233161362432749</c:v>
                </c:pt>
                <c:pt idx="7">
                  <c:v>1.5827026983501722</c:v>
                </c:pt>
                <c:pt idx="8">
                  <c:v>3.2273533185082042</c:v>
                </c:pt>
                <c:pt idx="9">
                  <c:v>1.4565792794312649</c:v>
                </c:pt>
                <c:pt idx="10">
                  <c:v>6.7715072365027353</c:v>
                </c:pt>
                <c:pt idx="11">
                  <c:v>20.435762441241032</c:v>
                </c:pt>
                <c:pt idx="12">
                  <c:v>12.214021479320346</c:v>
                </c:pt>
              </c:numCache>
            </c:numRef>
          </c:val>
          <c:extLst>
            <c:ext xmlns:c16="http://schemas.microsoft.com/office/drawing/2014/chart" uri="{C3380CC4-5D6E-409C-BE32-E72D297353CC}">
              <c16:uniqueId val="{00000000-43D3-4DED-88B1-B1647CDE17B5}"/>
            </c:ext>
          </c:extLst>
        </c:ser>
        <c:dLbls>
          <c:showLegendKey val="0"/>
          <c:showVal val="0"/>
          <c:showCatName val="0"/>
          <c:showSerName val="0"/>
          <c:showPercent val="0"/>
          <c:showBubbleSize val="0"/>
        </c:dLbls>
        <c:gapWidth val="50"/>
        <c:axId val="1682480575"/>
        <c:axId val="1682481407"/>
      </c:barChart>
      <c:catAx>
        <c:axId val="16824805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hu-HU"/>
          </a:p>
        </c:txPr>
        <c:crossAx val="1682481407"/>
        <c:crosses val="autoZero"/>
        <c:auto val="1"/>
        <c:lblAlgn val="ctr"/>
        <c:lblOffset val="0"/>
        <c:noMultiLvlLbl val="0"/>
      </c:catAx>
      <c:valAx>
        <c:axId val="1682481407"/>
        <c:scaling>
          <c:orientation val="minMax"/>
          <c:max val="40"/>
          <c:min val="0"/>
        </c:scaling>
        <c:delete val="1"/>
        <c:axPos val="t"/>
        <c:numFmt formatCode="0" sourceLinked="1"/>
        <c:majorTickMark val="out"/>
        <c:minorTickMark val="none"/>
        <c:tickLblPos val="nextTo"/>
        <c:crossAx val="168248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73568023703521"/>
          <c:y val="3.7993655757534661E-2"/>
          <c:w val="0.56848843146232109"/>
          <c:h val="0.83295206716400783"/>
        </c:manualLayout>
      </c:layout>
      <c:barChart>
        <c:barDir val="bar"/>
        <c:grouping val="stacked"/>
        <c:varyColors val="0"/>
        <c:ser>
          <c:idx val="0"/>
          <c:order val="0"/>
          <c:tx>
            <c:strRef>
              <c:f>Munka1!$B$1</c:f>
              <c:strCache>
                <c:ptCount val="1"/>
                <c:pt idx="0">
                  <c:v>Egyáltalán nem tetszik (1)</c:v>
                </c:pt>
              </c:strCache>
            </c:strRef>
          </c:tx>
          <c:spPr>
            <a:solidFill>
              <a:schemeClr val="bg1">
                <a:lumMod val="65000"/>
              </a:schemeClr>
            </a:solidFill>
            <a:ln>
              <a:noFill/>
            </a:ln>
            <a:effectLst/>
          </c:spPr>
          <c:invertIfNegative val="0"/>
          <c:dLbls>
            <c:dLbl>
              <c:idx val="9"/>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D8CD-4816-908D-2247997C28FE}"/>
                </c:ext>
              </c:extLst>
            </c:dLbl>
            <c:dLbl>
              <c:idx val="10"/>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E98F-4A8C-9274-4D52151A7946}"/>
                </c:ext>
              </c:extLst>
            </c:dLbl>
            <c:dLbl>
              <c:idx val="11"/>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1-E98F-4A8C-9274-4D52151A794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Munka1!$B$2:$B$13</c:f>
              <c:numCache>
                <c:formatCode>0</c:formatCode>
                <c:ptCount val="12"/>
                <c:pt idx="0">
                  <c:v>1.0165213754114113</c:v>
                </c:pt>
                <c:pt idx="1">
                  <c:v>1.4336634156664889</c:v>
                </c:pt>
                <c:pt idx="2">
                  <c:v>1.352921860008808</c:v>
                </c:pt>
                <c:pt idx="3">
                  <c:v>1.52257736330626</c:v>
                </c:pt>
                <c:pt idx="4">
                  <c:v>1.6035150660478532</c:v>
                </c:pt>
                <c:pt idx="5">
                  <c:v>2.2748884184762934</c:v>
                </c:pt>
                <c:pt idx="6">
                  <c:v>3.8569972422691348</c:v>
                </c:pt>
                <c:pt idx="7">
                  <c:v>3.8215021302749097</c:v>
                </c:pt>
                <c:pt idx="8">
                  <c:v>3.477095497067237</c:v>
                </c:pt>
                <c:pt idx="9">
                  <c:v>8.0344906403000493</c:v>
                </c:pt>
                <c:pt idx="10">
                  <c:v>6.6804420189955556</c:v>
                </c:pt>
                <c:pt idx="11">
                  <c:v>44.096028569250365</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Inkább nem tetszik (2)</c:v>
                </c:pt>
              </c:strCache>
            </c:strRef>
          </c:tx>
          <c:spPr>
            <a:solidFill>
              <a:schemeClr val="accent4"/>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A-D8CD-4816-908D-2247997C28FE}"/>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B-D8CD-4816-908D-2247997C28FE}"/>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2-E98F-4A8C-9274-4D52151A794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Munka1!$C$2:$C$13</c:f>
              <c:numCache>
                <c:formatCode>0</c:formatCode>
                <c:ptCount val="12"/>
                <c:pt idx="0">
                  <c:v>3.312773107442851</c:v>
                </c:pt>
                <c:pt idx="1">
                  <c:v>3.034124716123058</c:v>
                </c:pt>
                <c:pt idx="2">
                  <c:v>5.8459705396180981</c:v>
                </c:pt>
                <c:pt idx="3">
                  <c:v>2.553263622652949</c:v>
                </c:pt>
                <c:pt idx="4">
                  <c:v>4.0870491064951748</c:v>
                </c:pt>
                <c:pt idx="5">
                  <c:v>6.901316851248418</c:v>
                </c:pt>
                <c:pt idx="6">
                  <c:v>9.785621806696561</c:v>
                </c:pt>
                <c:pt idx="7">
                  <c:v>8.2365255750711039</c:v>
                </c:pt>
                <c:pt idx="8">
                  <c:v>8.4485747691557691</c:v>
                </c:pt>
                <c:pt idx="9">
                  <c:v>15.692554276797782</c:v>
                </c:pt>
                <c:pt idx="10">
                  <c:v>12.588720865364269</c:v>
                </c:pt>
                <c:pt idx="11">
                  <c:v>27.791766324076185</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Tetszik is meg nem is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Munka1!$D$2:$D$13</c:f>
              <c:numCache>
                <c:formatCode>0</c:formatCode>
                <c:ptCount val="12"/>
                <c:pt idx="0">
                  <c:v>8.8981511971890086</c:v>
                </c:pt>
                <c:pt idx="1">
                  <c:v>19.332230191310124</c:v>
                </c:pt>
                <c:pt idx="2">
                  <c:v>19.841032548141857</c:v>
                </c:pt>
                <c:pt idx="3">
                  <c:v>24.754388940681345</c:v>
                </c:pt>
                <c:pt idx="4">
                  <c:v>29.479107295938633</c:v>
                </c:pt>
                <c:pt idx="5">
                  <c:v>24.009626537425792</c:v>
                </c:pt>
                <c:pt idx="6">
                  <c:v>25.732361393873465</c:v>
                </c:pt>
                <c:pt idx="7">
                  <c:v>34.926654047415738</c:v>
                </c:pt>
                <c:pt idx="8">
                  <c:v>51.048669972294604</c:v>
                </c:pt>
                <c:pt idx="9">
                  <c:v>36.076764851587008</c:v>
                </c:pt>
                <c:pt idx="10">
                  <c:v>48.165339540674317</c:v>
                </c:pt>
                <c:pt idx="11">
                  <c:v>20.608232913667049</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Inkább tetszik (4)</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Munka1!$E$2:$E$13</c:f>
              <c:numCache>
                <c:formatCode>0</c:formatCode>
                <c:ptCount val="12"/>
                <c:pt idx="0">
                  <c:v>18.904905536093835</c:v>
                </c:pt>
                <c:pt idx="1">
                  <c:v>41.270604358391907</c:v>
                </c:pt>
                <c:pt idx="2">
                  <c:v>36.387571623377539</c:v>
                </c:pt>
                <c:pt idx="3">
                  <c:v>43.791426969774356</c:v>
                </c:pt>
                <c:pt idx="4">
                  <c:v>37.259657316863446</c:v>
                </c:pt>
                <c:pt idx="5">
                  <c:v>44.507520017092588</c:v>
                </c:pt>
                <c:pt idx="6">
                  <c:v>38.364433249379502</c:v>
                </c:pt>
                <c:pt idx="7">
                  <c:v>36.930048933690628</c:v>
                </c:pt>
                <c:pt idx="8">
                  <c:v>29.59786148536574</c:v>
                </c:pt>
                <c:pt idx="9">
                  <c:v>27.530180503216052</c:v>
                </c:pt>
                <c:pt idx="10">
                  <c:v>26.730111703479785</c:v>
                </c:pt>
                <c:pt idx="11">
                  <c:v>5.8069213227260779</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Nagyon tetszik (5)</c:v>
                </c:pt>
              </c:strCache>
            </c:strRef>
          </c:tx>
          <c:spPr>
            <a:solidFill>
              <a:schemeClr val="accent1"/>
            </a:solidFill>
            <a:ln>
              <a:noFill/>
            </a:ln>
            <a:effectLst/>
          </c:spPr>
          <c:invertIfNegative val="0"/>
          <c:dLbls>
            <c:dLbl>
              <c:idx val="1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E98F-4A8C-9274-4D52151A794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Munka1!$F$2:$F$13</c:f>
              <c:numCache>
                <c:formatCode>0</c:formatCode>
                <c:ptCount val="12"/>
                <c:pt idx="0">
                  <c:v>67.86764878386299</c:v>
                </c:pt>
                <c:pt idx="1">
                  <c:v>34.929377318508578</c:v>
                </c:pt>
                <c:pt idx="2">
                  <c:v>36.57250342885385</c:v>
                </c:pt>
                <c:pt idx="3">
                  <c:v>27.378343103585234</c:v>
                </c:pt>
                <c:pt idx="4">
                  <c:v>27.570671214655029</c:v>
                </c:pt>
                <c:pt idx="5">
                  <c:v>22.306648175757047</c:v>
                </c:pt>
                <c:pt idx="6">
                  <c:v>22.260586307781491</c:v>
                </c:pt>
                <c:pt idx="7">
                  <c:v>16.085269313547773</c:v>
                </c:pt>
                <c:pt idx="8">
                  <c:v>7.4277982761168291</c:v>
                </c:pt>
                <c:pt idx="9">
                  <c:v>12.666009728099256</c:v>
                </c:pt>
                <c:pt idx="10">
                  <c:v>5.8353858714862312</c:v>
                </c:pt>
                <c:pt idx="11">
                  <c:v>1.6970508702804941</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Oszlop1</c:v>
                </c:pt>
              </c:strCache>
            </c:strRef>
          </c:tx>
          <c:spPr>
            <a:noFill/>
            <a:ln>
              <a:noFill/>
            </a:ln>
            <a:effectLst/>
          </c:spPr>
          <c:invertIfNegative val="0"/>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Munka1!$G$2:$G$13</c:f>
              <c:numCache>
                <c:formatCode>0</c:formatCode>
                <c:ptCount val="12"/>
                <c:pt idx="0">
                  <c:v>3</c:v>
                </c:pt>
                <c:pt idx="1">
                  <c:v>3</c:v>
                </c:pt>
                <c:pt idx="2">
                  <c:v>3</c:v>
                </c:pt>
                <c:pt idx="3">
                  <c:v>3</c:v>
                </c:pt>
                <c:pt idx="4">
                  <c:v>3</c:v>
                </c:pt>
                <c:pt idx="5">
                  <c:v>3</c:v>
                </c:pt>
                <c:pt idx="6">
                  <c:v>3</c:v>
                </c:pt>
                <c:pt idx="7">
                  <c:v>3</c:v>
                </c:pt>
                <c:pt idx="8">
                  <c:v>3</c:v>
                </c:pt>
                <c:pt idx="9">
                  <c:v>3</c:v>
                </c:pt>
                <c:pt idx="10">
                  <c:v>3</c:v>
                </c:pt>
                <c:pt idx="11">
                  <c:v>3</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ÁTLAG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Munka1!$A$2:$A$13</c:f>
              <c:strCache>
                <c:ptCount val="12"/>
                <c:pt idx="0">
                  <c:v>Ingyenes</c:v>
                </c:pt>
                <c:pt idx="1">
                  <c:v>Vegyes tartalom (sorozatok, filmek, szórakoztató műsorok, dokumentumfilmek)</c:v>
                </c:pt>
                <c:pt idx="2">
                  <c:v>Akár több száz csatorna is elérhető</c:v>
                </c:pt>
                <c:pt idx="3">
                  <c:v>Digitális térben, online elérhető</c:v>
                </c:pt>
                <c:pt idx="4">
                  <c:v>Tematikus csatornák</c:v>
                </c:pt>
                <c:pt idx="5">
                  <c:v>Egyfajta műsorújságból lehet kiválasztani a minket érdeklő filmet</c:v>
                </c:pt>
                <c:pt idx="6">
                  <c:v>Applikáción vagy böngészőn keresztül lehet nézni</c:v>
                </c:pt>
                <c:pt idx="7">
                  <c:v>Hasonló a műsorstruktúra, mint a hagyományos TV-adókon</c:v>
                </c:pt>
                <c:pt idx="8">
                  <c:v>Nem újonnan gyártott tartalom, hanem korábban valahol már vetített anyagok</c:v>
                </c:pt>
                <c:pt idx="9">
                  <c:v>Csak okoseszközön, számítógépen elérhető</c:v>
                </c:pt>
                <c:pt idx="10">
                  <c:v>Regisztrálni kell a szolgáltatáshoz</c:v>
                </c:pt>
                <c:pt idx="11">
                  <c:v>Reklámok szakítják meg a műsorfolyamot</c:v>
                </c:pt>
              </c:strCache>
            </c:strRef>
          </c:cat>
          <c:val>
            <c:numRef>
              <c:f>Munka1!$H$2:$H$13</c:f>
              <c:numCache>
                <c:formatCode>0.0</c:formatCode>
                <c:ptCount val="12"/>
                <c:pt idx="0">
                  <c:v>4.4929438724555411</c:v>
                </c:pt>
                <c:pt idx="1">
                  <c:v>4.0522790744795287</c:v>
                </c:pt>
                <c:pt idx="2">
                  <c:v>4.0098076422144953</c:v>
                </c:pt>
                <c:pt idx="3">
                  <c:v>3.9294969482767952</c:v>
                </c:pt>
                <c:pt idx="4">
                  <c:v>3.8510692050758237</c:v>
                </c:pt>
                <c:pt idx="5">
                  <c:v>3.776697226804056</c:v>
                </c:pt>
                <c:pt idx="6">
                  <c:v>3.653859895737078</c:v>
                </c:pt>
                <c:pt idx="7">
                  <c:v>3.5322105772516537</c:v>
                </c:pt>
                <c:pt idx="8">
                  <c:v>3.2905069227430919</c:v>
                </c:pt>
                <c:pt idx="9">
                  <c:v>3.2110066440201654</c:v>
                </c:pt>
                <c:pt idx="10">
                  <c:v>3.1245127854309667</c:v>
                </c:pt>
                <c:pt idx="11">
                  <c:v>1.9321719960071029</c:v>
                </c:pt>
              </c:numCache>
            </c:numRef>
          </c:val>
          <c:extLst>
            <c:ext xmlns:c16="http://schemas.microsoft.com/office/drawing/2014/chart" uri="{C3380CC4-5D6E-409C-BE32-E72D297353CC}">
              <c16:uniqueId val="{00000001-D8CD-4816-908D-2247997C28FE}"/>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13727599124233544"/>
          <c:y val="0.91210551665887185"/>
          <c:w val="0.86272400875766453"/>
          <c:h val="6.90228051683338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73568023703521"/>
          <c:y val="3.7993655757534661E-2"/>
          <c:w val="0.56848843146232109"/>
          <c:h val="0.83295206716400783"/>
        </c:manualLayout>
      </c:layout>
      <c:barChart>
        <c:barDir val="bar"/>
        <c:grouping val="stacked"/>
        <c:varyColors val="0"/>
        <c:ser>
          <c:idx val="0"/>
          <c:order val="0"/>
          <c:tx>
            <c:strRef>
              <c:f>Munka1!$B$1</c:f>
              <c:strCache>
                <c:ptCount val="1"/>
                <c:pt idx="0">
                  <c:v>Egyáltalán nem ért egyet (1)</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Munka1!$B$2:$B$8</c:f>
              <c:numCache>
                <c:formatCode>0</c:formatCode>
                <c:ptCount val="7"/>
                <c:pt idx="0">
                  <c:v>7.485395828723493</c:v>
                </c:pt>
                <c:pt idx="1">
                  <c:v>10.051380876690372</c:v>
                </c:pt>
                <c:pt idx="2">
                  <c:v>8.8877940757371441</c:v>
                </c:pt>
                <c:pt idx="3">
                  <c:v>13.957604581031537</c:v>
                </c:pt>
                <c:pt idx="4">
                  <c:v>13.278416325632856</c:v>
                </c:pt>
                <c:pt idx="5">
                  <c:v>32.304379112334232</c:v>
                </c:pt>
                <c:pt idx="6">
                  <c:v>42.641114482541994</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Nem ért egyet (2)</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Munka1!$C$2:$C$8</c:f>
              <c:numCache>
                <c:formatCode>0</c:formatCode>
                <c:ptCount val="7"/>
                <c:pt idx="0">
                  <c:v>7.1395385406002472</c:v>
                </c:pt>
                <c:pt idx="1">
                  <c:v>9.3122037588134177</c:v>
                </c:pt>
                <c:pt idx="2">
                  <c:v>15.176139311297776</c:v>
                </c:pt>
                <c:pt idx="3">
                  <c:v>15.629518899541599</c:v>
                </c:pt>
                <c:pt idx="4">
                  <c:v>28.636216374694246</c:v>
                </c:pt>
                <c:pt idx="5">
                  <c:v>22.88667721572666</c:v>
                </c:pt>
                <c:pt idx="6">
                  <c:v>22.576674696883568</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Egyet is ért meg nem is (3)</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Munka1!$D$2:$D$8</c:f>
              <c:numCache>
                <c:formatCode>0</c:formatCode>
                <c:ptCount val="7"/>
                <c:pt idx="0">
                  <c:v>22.961841405807085</c:v>
                </c:pt>
                <c:pt idx="1">
                  <c:v>47.98863532051125</c:v>
                </c:pt>
                <c:pt idx="2">
                  <c:v>46.036813599761132</c:v>
                </c:pt>
                <c:pt idx="3">
                  <c:v>45.599394967062373</c:v>
                </c:pt>
                <c:pt idx="4">
                  <c:v>38.474063153046274</c:v>
                </c:pt>
                <c:pt idx="5">
                  <c:v>24.577544868963859</c:v>
                </c:pt>
                <c:pt idx="6">
                  <c:v>23.853332761064721</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Egyetért (4)</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Munka1!$E$2:$E$8</c:f>
              <c:numCache>
                <c:formatCode>0</c:formatCode>
                <c:ptCount val="7"/>
                <c:pt idx="0">
                  <c:v>37.851567632146406</c:v>
                </c:pt>
                <c:pt idx="1">
                  <c:v>24.350439358906151</c:v>
                </c:pt>
                <c:pt idx="2">
                  <c:v>19.638344614349528</c:v>
                </c:pt>
                <c:pt idx="3">
                  <c:v>19.739471648789607</c:v>
                </c:pt>
                <c:pt idx="4">
                  <c:v>13.886981736309528</c:v>
                </c:pt>
                <c:pt idx="5">
                  <c:v>14.327994413110767</c:v>
                </c:pt>
                <c:pt idx="6">
                  <c:v>7.8058762553062797</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Teljes mértékben egyetért (5)</c:v>
                </c:pt>
              </c:strCache>
            </c:strRef>
          </c:tx>
          <c:spPr>
            <a:solidFill>
              <a:schemeClr val="accent1"/>
            </a:solidFill>
            <a:ln>
              <a:noFill/>
            </a:ln>
            <a:effectLst/>
          </c:spPr>
          <c:invertIfNegative val="0"/>
          <c:dLbls>
            <c:dLbl>
              <c:idx val="6"/>
              <c:layout>
                <c:manualLayout>
                  <c:x val="-1.7113943420897129E-16"/>
                  <c:y val="5.799101321943959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94-4212-89CE-CE4009F2DFBB}"/>
                </c:ext>
              </c:extLst>
            </c:dLbl>
            <c:dLbl>
              <c:idx val="1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E98F-4A8C-9274-4D52151A794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Munka1!$F$2:$F$8</c:f>
              <c:numCache>
                <c:formatCode>0</c:formatCode>
                <c:ptCount val="7"/>
                <c:pt idx="0">
                  <c:v>24.561656592722937</c:v>
                </c:pt>
                <c:pt idx="1">
                  <c:v>8.2973406850787885</c:v>
                </c:pt>
                <c:pt idx="2">
                  <c:v>10.260908398854571</c:v>
                </c:pt>
                <c:pt idx="3">
                  <c:v>5.074009903575007</c:v>
                </c:pt>
                <c:pt idx="4">
                  <c:v>5.7243224103172912</c:v>
                </c:pt>
                <c:pt idx="5">
                  <c:v>5.9034043898646482</c:v>
                </c:pt>
                <c:pt idx="6">
                  <c:v>3.1230018042036094</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Oszlop1</c:v>
                </c:pt>
              </c:strCache>
            </c:strRef>
          </c:tx>
          <c:spPr>
            <a:noFill/>
            <a:ln>
              <a:noFill/>
            </a:ln>
            <a:effectLst/>
          </c:spPr>
          <c:invertIfNegative val="0"/>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Munka1!$G$2:$G$8</c:f>
              <c:numCache>
                <c:formatCode>0</c:formatCode>
                <c:ptCount val="7"/>
                <c:pt idx="0">
                  <c:v>3</c:v>
                </c:pt>
                <c:pt idx="1">
                  <c:v>3</c:v>
                </c:pt>
                <c:pt idx="2">
                  <c:v>3</c:v>
                </c:pt>
                <c:pt idx="3">
                  <c:v>3</c:v>
                </c:pt>
                <c:pt idx="4">
                  <c:v>3</c:v>
                </c:pt>
                <c:pt idx="5">
                  <c:v>3</c:v>
                </c:pt>
                <c:pt idx="6">
                  <c:v>3</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ÁTLAG</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Mindenképpen adna a szolgáltatásnak néhány napot, amely alatt tesztelné, kapcsolgatna rajta</c:v>
                </c:pt>
                <c:pt idx="1">
                  <c:v>Tart tőle, hogy okostelefonon nem, vagy csak korlátozottan lehet igénybe venni*</c:v>
                </c:pt>
                <c:pt idx="2">
                  <c:v>Nem nyújt újdonságot, mert a korábban bemutatott tartalmak egyébként is elérhetőek valahol az interneten</c:v>
                </c:pt>
                <c:pt idx="3">
                  <c:v>Számára találták ki ezt a szolgáltatást</c:v>
                </c:pt>
                <c:pt idx="4">
                  <c:v>Ha ingyenes, akkor nem lehetnek kimagasló színvonalúak a műsorok</c:v>
                </c:pt>
                <c:pt idx="5">
                  <c:v>Akkor is igénybe venné a szolgáltatást, ha magyar szinkronnal nem lennének elérhetőek a műsorok</c:v>
                </c:pt>
                <c:pt idx="6">
                  <c:v>Nem zavarja, hogy reklámok szakítanak meg két műsorszámot</c:v>
                </c:pt>
              </c:strCache>
            </c:strRef>
          </c:cat>
          <c:val>
            <c:numRef>
              <c:f>Munka1!$H$2:$H$8</c:f>
              <c:numCache>
                <c:formatCode>0.0</c:formatCode>
                <c:ptCount val="7"/>
                <c:pt idx="0">
                  <c:v>3.6486455061954488</c:v>
                </c:pt>
                <c:pt idx="1">
                  <c:v>3.1153015521686958</c:v>
                </c:pt>
                <c:pt idx="2">
                  <c:v>3.0720843394928674</c:v>
                </c:pt>
                <c:pt idx="3">
                  <c:v>2.86342763394335</c:v>
                </c:pt>
                <c:pt idx="4">
                  <c:v>2.701425775309843</c:v>
                </c:pt>
                <c:pt idx="5">
                  <c:v>2.3863936775244508</c:v>
                </c:pt>
                <c:pt idx="6">
                  <c:v>2.0619297620174626</c:v>
                </c:pt>
              </c:numCache>
            </c:numRef>
          </c:val>
          <c:extLst>
            <c:ext xmlns:c16="http://schemas.microsoft.com/office/drawing/2014/chart" uri="{C3380CC4-5D6E-409C-BE32-E72D297353CC}">
              <c16:uniqueId val="{00000001-D8CD-4816-908D-2247997C28FE}"/>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egendEntry>
        <c:idx val="5"/>
        <c:delete val="1"/>
      </c:legendEntry>
      <c:legendEntry>
        <c:idx val="6"/>
        <c:txPr>
          <a:bodyPr rot="0" spcFirstLastPara="1" vertOverflow="ellipsis" vert="horz" wrap="square" anchor="ctr" anchorCtr="1"/>
          <a:lstStyle/>
          <a:p>
            <a:pPr>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13727599124233544"/>
          <c:y val="0.91210551665887185"/>
          <c:w val="0.86272400875766453"/>
          <c:h val="6.902280516833383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8148114254719"/>
          <c:y val="3.7993655757534661E-2"/>
          <c:w val="0.64504432642734999"/>
          <c:h val="0.83295206716400783"/>
        </c:manualLayout>
      </c:layout>
      <c:barChart>
        <c:barDir val="bar"/>
        <c:grouping val="stacked"/>
        <c:varyColors val="0"/>
        <c:ser>
          <c:idx val="0"/>
          <c:order val="0"/>
          <c:tx>
            <c:strRef>
              <c:f>Munka1!$B$1</c:f>
              <c:strCache>
                <c:ptCount val="1"/>
                <c:pt idx="0">
                  <c:v>(Egyáltalán) nem vonzó</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Ingyenes</c:v>
                </c:pt>
                <c:pt idx="1">
                  <c:v>Online elérhető (bárhol nézhető)</c:v>
                </c:pt>
                <c:pt idx="2">
                  <c:v>Érdeklődési kör szerint ajánlott csatornák</c:v>
                </c:pt>
                <c:pt idx="3">
                  <c:v>Sok csatorna (téma)</c:v>
                </c:pt>
                <c:pt idx="4">
                  <c:v>Régi, már korábban bemutatott tartalmak</c:v>
                </c:pt>
                <c:pt idx="5">
                  <c:v>Regisztrációhoz kötött</c:v>
                </c:pt>
              </c:strCache>
            </c:strRef>
          </c:cat>
          <c:val>
            <c:numRef>
              <c:f>Munka1!$B$2:$B$7</c:f>
              <c:numCache>
                <c:formatCode>0</c:formatCode>
                <c:ptCount val="6"/>
                <c:pt idx="0">
                  <c:v>9.0628097480323735</c:v>
                </c:pt>
                <c:pt idx="1">
                  <c:v>15.986041892388247</c:v>
                </c:pt>
                <c:pt idx="2">
                  <c:v>15.638276727132549</c:v>
                </c:pt>
                <c:pt idx="3">
                  <c:v>17.433861843453261</c:v>
                </c:pt>
                <c:pt idx="4">
                  <c:v>64.577932206542755</c:v>
                </c:pt>
                <c:pt idx="5">
                  <c:v>77.301077582450915</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Közepesen vonzó</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Ingyenes</c:v>
                </c:pt>
                <c:pt idx="1">
                  <c:v>Online elérhető (bárhol nézhető)</c:v>
                </c:pt>
                <c:pt idx="2">
                  <c:v>Érdeklődési kör szerint ajánlott csatornák</c:v>
                </c:pt>
                <c:pt idx="3">
                  <c:v>Sok csatorna (téma)</c:v>
                </c:pt>
                <c:pt idx="4">
                  <c:v>Régi, már korábban bemutatott tartalmak</c:v>
                </c:pt>
                <c:pt idx="5">
                  <c:v>Regisztrációhoz kötött</c:v>
                </c:pt>
              </c:strCache>
            </c:strRef>
          </c:cat>
          <c:val>
            <c:numRef>
              <c:f>Munka1!$C$2:$C$7</c:f>
              <c:numCache>
                <c:formatCode>0</c:formatCode>
                <c:ptCount val="6"/>
                <c:pt idx="0">
                  <c:v>18.411409717390487</c:v>
                </c:pt>
                <c:pt idx="1">
                  <c:v>41.925909058403185</c:v>
                </c:pt>
                <c:pt idx="2">
                  <c:v>47.500294662187606</c:v>
                </c:pt>
                <c:pt idx="3">
                  <c:v>51.943528227068199</c:v>
                </c:pt>
                <c:pt idx="4">
                  <c:v>24.56829378166529</c:v>
                </c:pt>
                <c:pt idx="5">
                  <c:v>15.65056455328544</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(Nagyon) vonzó</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Ingyenes</c:v>
                </c:pt>
                <c:pt idx="1">
                  <c:v>Online elérhető (bárhol nézhető)</c:v>
                </c:pt>
                <c:pt idx="2">
                  <c:v>Érdeklődési kör szerint ajánlott csatornák</c:v>
                </c:pt>
                <c:pt idx="3">
                  <c:v>Sok csatorna (téma)</c:v>
                </c:pt>
                <c:pt idx="4">
                  <c:v>Régi, már korábban bemutatott tartalmak</c:v>
                </c:pt>
                <c:pt idx="5">
                  <c:v>Regisztrációhoz kötött</c:v>
                </c:pt>
              </c:strCache>
            </c:strRef>
          </c:cat>
          <c:val>
            <c:numRef>
              <c:f>Munka1!$D$2:$D$7</c:f>
              <c:numCache>
                <c:formatCode>0</c:formatCode>
                <c:ptCount val="6"/>
                <c:pt idx="0">
                  <c:v>72.52578053457718</c:v>
                </c:pt>
                <c:pt idx="1">
                  <c:v>42.088049049208657</c:v>
                </c:pt>
                <c:pt idx="2">
                  <c:v>36.861428610679965</c:v>
                </c:pt>
                <c:pt idx="3">
                  <c:v>30.622609929478639</c:v>
                </c:pt>
                <c:pt idx="4">
                  <c:v>10.853774011792039</c:v>
                </c:pt>
                <c:pt idx="5">
                  <c:v>7.0483578642636662</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Oszlop1</c:v>
                </c:pt>
              </c:strCache>
            </c:strRef>
          </c:tx>
          <c:spPr>
            <a:noFill/>
            <a:ln>
              <a:noFill/>
            </a:ln>
            <a:effectLst/>
          </c:spPr>
          <c:invertIfNegative val="0"/>
          <c:cat>
            <c:strRef>
              <c:f>Munka1!$A$2:$A$7</c:f>
              <c:strCache>
                <c:ptCount val="6"/>
                <c:pt idx="0">
                  <c:v>Ingyenes</c:v>
                </c:pt>
                <c:pt idx="1">
                  <c:v>Online elérhető (bárhol nézhető)</c:v>
                </c:pt>
                <c:pt idx="2">
                  <c:v>Érdeklődési kör szerint ajánlott csatornák</c:v>
                </c:pt>
                <c:pt idx="3">
                  <c:v>Sok csatorna (téma)</c:v>
                </c:pt>
                <c:pt idx="4">
                  <c:v>Régi, már korábban bemutatott tartalmak</c:v>
                </c:pt>
                <c:pt idx="5">
                  <c:v>Regisztrációhoz kötött</c:v>
                </c:pt>
              </c:strCache>
            </c:strRef>
          </c:cat>
          <c:val>
            <c:numRef>
              <c:f>Munka1!$E$2:$E$7</c:f>
              <c:numCache>
                <c:formatCode>0</c:formatCode>
                <c:ptCount val="6"/>
                <c:pt idx="0">
                  <c:v>3</c:v>
                </c:pt>
                <c:pt idx="1">
                  <c:v>3</c:v>
                </c:pt>
                <c:pt idx="2">
                  <c:v>3</c:v>
                </c:pt>
                <c:pt idx="3">
                  <c:v>3</c:v>
                </c:pt>
                <c:pt idx="4">
                  <c:v>3</c:v>
                </c:pt>
                <c:pt idx="5">
                  <c:v>3</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ÁTLAG</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Ingyenes</c:v>
                </c:pt>
                <c:pt idx="1">
                  <c:v>Online elérhető (bárhol nézhető)</c:v>
                </c:pt>
                <c:pt idx="2">
                  <c:v>Érdeklődési kör szerint ajánlott csatornák</c:v>
                </c:pt>
                <c:pt idx="3">
                  <c:v>Sok csatorna (téma)</c:v>
                </c:pt>
                <c:pt idx="4">
                  <c:v>Régi, már korábban bemutatott tartalmak</c:v>
                </c:pt>
                <c:pt idx="5">
                  <c:v>Regisztrációhoz kötött</c:v>
                </c:pt>
              </c:strCache>
            </c:strRef>
          </c:cat>
          <c:val>
            <c:numRef>
              <c:f>Munka1!$F$2:$F$7</c:f>
              <c:numCache>
                <c:formatCode>0.0</c:formatCode>
                <c:ptCount val="6"/>
                <c:pt idx="0">
                  <c:v>2.0099829808113325</c:v>
                </c:pt>
                <c:pt idx="1">
                  <c:v>3.0253646102184217</c:v>
                </c:pt>
                <c:pt idx="2">
                  <c:v>3.0558212098266351</c:v>
                </c:pt>
                <c:pt idx="3">
                  <c:v>3.2778356690699719</c:v>
                </c:pt>
                <c:pt idx="4">
                  <c:v>4.5888632482159286</c:v>
                </c:pt>
                <c:pt idx="5">
                  <c:v>5.0421322818577154</c:v>
                </c:pt>
              </c:numCache>
            </c:numRef>
          </c:val>
          <c:extLst>
            <c:ext xmlns:c16="http://schemas.microsoft.com/office/drawing/2014/chart" uri="{C3380CC4-5D6E-409C-BE32-E72D297353CC}">
              <c16:uniqueId val="{00000004-0238-4D05-8A8C-BEDE424E777C}"/>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egendEntry>
        <c:idx val="3"/>
        <c:delete val="1"/>
      </c:legendEntry>
      <c:legendEntry>
        <c:idx val="4"/>
        <c:txPr>
          <a:bodyPr rot="0" spcFirstLastPara="1" vertOverflow="ellipsis" vert="horz" wrap="square" anchor="ctr" anchorCtr="1"/>
          <a:lstStyle/>
          <a:p>
            <a:pPr>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30635018664198321"/>
          <c:y val="0.90483409796226821"/>
          <c:w val="0.68643303102133646"/>
          <c:h val="5.670538498488368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Munka1!$B$1</c:f>
              <c:strCache>
                <c:ptCount val="1"/>
                <c:pt idx="0">
                  <c:v>Csatornák</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Munka1!$A$2:$A$37</c:f>
              <c:strCache>
                <c:ptCount val="36"/>
                <c:pt idx="0">
                  <c:v>Természetfilm</c:v>
                </c:pt>
                <c:pt idx="1">
                  <c:v>Filmek</c:v>
                </c:pt>
                <c:pt idx="2">
                  <c:v>Sorozatok</c:v>
                </c:pt>
                <c:pt idx="3">
                  <c:v>Gasztronómia</c:v>
                </c:pt>
                <c:pt idx="4">
                  <c:v>Sport</c:v>
                </c:pt>
                <c:pt idx="5">
                  <c:v>Ismeretterjesztő filmek</c:v>
                </c:pt>
                <c:pt idx="6">
                  <c:v>Bűnügyi filmek</c:v>
                </c:pt>
                <c:pt idx="7">
                  <c:v>Vígjáték, sitcom</c:v>
                </c:pt>
                <c:pt idx="8">
                  <c:v>Gyerekműsorok</c:v>
                </c:pt>
                <c:pt idx="9">
                  <c:v>Zene</c:v>
                </c:pt>
                <c:pt idx="10">
                  <c:v>Tudomány, technika</c:v>
                </c:pt>
                <c:pt idx="11">
                  <c:v>Történelem, háború</c:v>
                </c:pt>
                <c:pt idx="12">
                  <c:v>Életmód, DIY</c:v>
                </c:pt>
                <c:pt idx="13">
                  <c:v>Romantikus filmek</c:v>
                </c:pt>
                <c:pt idx="14">
                  <c:v>Horror</c:v>
                </c:pt>
                <c:pt idx="15">
                  <c:v>Akció</c:v>
                </c:pt>
                <c:pt idx="16">
                  <c:v>Hírműsorok, politika, gazdaság</c:v>
                </c:pt>
                <c:pt idx="17">
                  <c:v>Sci-fi, fantasztikus filmek</c:v>
                </c:pt>
                <c:pt idx="18">
                  <c:v>Egészség</c:v>
                </c:pt>
                <c:pt idx="19">
                  <c:v>Humor</c:v>
                </c:pt>
                <c:pt idx="20">
                  <c:v>Reality, valóságshow</c:v>
                </c:pt>
                <c:pt idx="21">
                  <c:v>Szex, pornó, erotika</c:v>
                </c:pt>
                <c:pt idx="22">
                  <c:v>Thriller, misztikus filmek</c:v>
                </c:pt>
                <c:pt idx="23">
                  <c:v>Vetélkedők, kvízműsorok</c:v>
                </c:pt>
                <c:pt idx="24">
                  <c:v>Utazás, országok-városok</c:v>
                </c:pt>
                <c:pt idx="25">
                  <c:v>Fantasy</c:v>
                </c:pt>
                <c:pt idx="26">
                  <c:v>Nyelvtanulás, idegen nyelvű filmek</c:v>
                </c:pt>
                <c:pt idx="27">
                  <c:v>Szórakoztató filmek, show műsorok</c:v>
                </c:pt>
                <c:pt idx="28">
                  <c:v>Művészet, kultúra</c:v>
                </c:pt>
                <c:pt idx="29">
                  <c:v>Kalandfilmek</c:v>
                </c:pt>
                <c:pt idx="30">
                  <c:v>Autó, járművek</c:v>
                </c:pt>
                <c:pt idx="31">
                  <c:v>Különböző csatorná</c:v>
                </c:pt>
                <c:pt idx="32">
                  <c:v>Életrajzi filmek</c:v>
                </c:pt>
                <c:pt idx="33">
                  <c:v>Régi filmek, retro sorozatok</c:v>
                </c:pt>
                <c:pt idx="34">
                  <c:v>Egyéb</c:v>
                </c:pt>
                <c:pt idx="35">
                  <c:v>Nem tudja</c:v>
                </c:pt>
              </c:strCache>
            </c:strRef>
          </c:cat>
          <c:val>
            <c:numRef>
              <c:f>Munka1!$B$2:$B$37</c:f>
              <c:numCache>
                <c:formatCode>0</c:formatCode>
                <c:ptCount val="36"/>
                <c:pt idx="0">
                  <c:v>30.552462682743759</c:v>
                </c:pt>
                <c:pt idx="1">
                  <c:v>27.615823984055599</c:v>
                </c:pt>
                <c:pt idx="2">
                  <c:v>19.449608992285981</c:v>
                </c:pt>
                <c:pt idx="3">
                  <c:v>18.921015747473714</c:v>
                </c:pt>
                <c:pt idx="4">
                  <c:v>17.216788394337954</c:v>
                </c:pt>
                <c:pt idx="5">
                  <c:v>17.139417738778757</c:v>
                </c:pt>
                <c:pt idx="6">
                  <c:v>14.995251126078207</c:v>
                </c:pt>
                <c:pt idx="7">
                  <c:v>13.464558886418326</c:v>
                </c:pt>
                <c:pt idx="8">
                  <c:v>12.912184624625553</c:v>
                </c:pt>
                <c:pt idx="9">
                  <c:v>10.006903244305107</c:v>
                </c:pt>
                <c:pt idx="10">
                  <c:v>9.8616689720165116</c:v>
                </c:pt>
                <c:pt idx="11">
                  <c:v>8.680356711024606</c:v>
                </c:pt>
                <c:pt idx="12">
                  <c:v>7.7979290304517113</c:v>
                </c:pt>
                <c:pt idx="13">
                  <c:v>7.0598700904176592</c:v>
                </c:pt>
                <c:pt idx="14">
                  <c:v>6.9094820875792662</c:v>
                </c:pt>
                <c:pt idx="15">
                  <c:v>6.5872751862811052</c:v>
                </c:pt>
                <c:pt idx="16">
                  <c:v>5.9790111238920511</c:v>
                </c:pt>
                <c:pt idx="17">
                  <c:v>5.8896072260319201</c:v>
                </c:pt>
                <c:pt idx="18">
                  <c:v>5.8584376344009144</c:v>
                </c:pt>
                <c:pt idx="19">
                  <c:v>5.7855492055083309</c:v>
                </c:pt>
                <c:pt idx="20">
                  <c:v>5.4473169130666177</c:v>
                </c:pt>
                <c:pt idx="21">
                  <c:v>4.9079439087268435</c:v>
                </c:pt>
                <c:pt idx="22">
                  <c:v>4.5462663171585831</c:v>
                </c:pt>
                <c:pt idx="23">
                  <c:v>3.9252853100187064</c:v>
                </c:pt>
                <c:pt idx="24">
                  <c:v>3.90051897012667</c:v>
                </c:pt>
                <c:pt idx="25">
                  <c:v>3.7675896172562719</c:v>
                </c:pt>
                <c:pt idx="26">
                  <c:v>3.5826537915921266</c:v>
                </c:pt>
                <c:pt idx="27">
                  <c:v>3.477387751011614</c:v>
                </c:pt>
                <c:pt idx="28">
                  <c:v>3.1917556890728012</c:v>
                </c:pt>
                <c:pt idx="29">
                  <c:v>2.920456663392629</c:v>
                </c:pt>
                <c:pt idx="30">
                  <c:v>2.9128247793824689</c:v>
                </c:pt>
                <c:pt idx="31">
                  <c:v>2.4500656576049136</c:v>
                </c:pt>
                <c:pt idx="32">
                  <c:v>1.2759225980208233</c:v>
                </c:pt>
                <c:pt idx="33">
                  <c:v>0.67233875260598697</c:v>
                </c:pt>
                <c:pt idx="34">
                  <c:v>10.869667825259715</c:v>
                </c:pt>
                <c:pt idx="35">
                  <c:v>4.9192384754450647</c:v>
                </c:pt>
              </c:numCache>
            </c:numRef>
          </c:val>
          <c:extLst>
            <c:ext xmlns:c16="http://schemas.microsoft.com/office/drawing/2014/chart" uri="{C3380CC4-5D6E-409C-BE32-E72D297353CC}">
              <c16:uniqueId val="{00000000-83A4-47C1-9C15-A3D18B4265FD}"/>
            </c:ext>
          </c:extLst>
        </c:ser>
        <c:dLbls>
          <c:showLegendKey val="0"/>
          <c:showVal val="0"/>
          <c:showCatName val="0"/>
          <c:showSerName val="0"/>
          <c:showPercent val="0"/>
          <c:showBubbleSize val="0"/>
        </c:dLbls>
        <c:gapWidth val="50"/>
        <c:axId val="1682480575"/>
        <c:axId val="1682481407"/>
      </c:barChart>
      <c:catAx>
        <c:axId val="16824805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tx1">
                    <a:lumMod val="75000"/>
                    <a:lumOff val="25000"/>
                  </a:schemeClr>
                </a:solidFill>
                <a:latin typeface="+mn-lt"/>
                <a:ea typeface="+mn-ea"/>
                <a:cs typeface="+mn-cs"/>
              </a:defRPr>
            </a:pPr>
            <a:endParaRPr lang="hu-HU"/>
          </a:p>
        </c:txPr>
        <c:crossAx val="1682481407"/>
        <c:crosses val="autoZero"/>
        <c:auto val="1"/>
        <c:lblAlgn val="ctr"/>
        <c:lblOffset val="0"/>
        <c:noMultiLvlLbl val="0"/>
      </c:catAx>
      <c:valAx>
        <c:axId val="1682481407"/>
        <c:scaling>
          <c:orientation val="minMax"/>
          <c:max val="35"/>
          <c:min val="0"/>
        </c:scaling>
        <c:delete val="1"/>
        <c:axPos val="t"/>
        <c:numFmt formatCode="0" sourceLinked="1"/>
        <c:majorTickMark val="out"/>
        <c:minorTickMark val="none"/>
        <c:tickLblPos val="nextTo"/>
        <c:crossAx val="1682480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1065984013808"/>
          <c:y val="3.3278464759844778E-2"/>
          <c:w val="0.8487973753154604"/>
          <c:h val="0.91904018904645413"/>
        </c:manualLayout>
      </c:layout>
      <c:barChart>
        <c:barDir val="bar"/>
        <c:grouping val="clustered"/>
        <c:varyColors val="0"/>
        <c:ser>
          <c:idx val="0"/>
          <c:order val="0"/>
          <c:tx>
            <c:strRef>
              <c:f>Munka1!$B$1</c:f>
              <c:strCache>
                <c:ptCount val="1"/>
                <c:pt idx="0">
                  <c:v>Igénybevétel eszköze</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Okostelevízió</c:v>
                </c:pt>
                <c:pt idx="1">
                  <c:v>Okostelefon</c:v>
                </c:pt>
                <c:pt idx="2">
                  <c:v>Laptop</c:v>
                </c:pt>
                <c:pt idx="3">
                  <c:v>Asztali számítógép</c:v>
                </c:pt>
                <c:pt idx="4">
                  <c:v>Tablet</c:v>
                </c:pt>
                <c:pt idx="5">
                  <c:v>Nem tudja</c:v>
                </c:pt>
              </c:strCache>
            </c:strRef>
          </c:cat>
          <c:val>
            <c:numRef>
              <c:f>Munka1!$B$2:$B$7</c:f>
              <c:numCache>
                <c:formatCode>0</c:formatCode>
                <c:ptCount val="6"/>
                <c:pt idx="0">
                  <c:v>44.386189937530652</c:v>
                </c:pt>
                <c:pt idx="1">
                  <c:v>40.929290175903219</c:v>
                </c:pt>
                <c:pt idx="2">
                  <c:v>32.034421964611745</c:v>
                </c:pt>
                <c:pt idx="3">
                  <c:v>14.405572602643849</c:v>
                </c:pt>
                <c:pt idx="4">
                  <c:v>10.269961210013005</c:v>
                </c:pt>
                <c:pt idx="5">
                  <c:v>13.664333068596363</c:v>
                </c:pt>
              </c:numCache>
            </c:numRef>
          </c:val>
          <c:extLst>
            <c:ext xmlns:c16="http://schemas.microsoft.com/office/drawing/2014/chart" uri="{C3380CC4-5D6E-409C-BE32-E72D297353CC}">
              <c16:uniqueId val="{00000000-203B-4AE6-B6A1-FBD86060828A}"/>
            </c:ext>
          </c:extLst>
        </c:ser>
        <c:ser>
          <c:idx val="1"/>
          <c:order val="1"/>
          <c:tx>
            <c:strRef>
              <c:f>Munka1!$C$1</c:f>
              <c:strCache>
                <c:ptCount val="1"/>
                <c:pt idx="0">
                  <c:v>Igénybevétel legvalószínűbb eszköze</c:v>
                </c:pt>
              </c:strCache>
            </c:strRef>
          </c:tx>
          <c:spPr>
            <a:solidFill>
              <a:schemeClr val="accent2"/>
            </a:solidFill>
            <a:ln>
              <a:noFill/>
            </a:ln>
            <a:effectLst/>
          </c:spPr>
          <c:invertIfNegative val="0"/>
          <c:dLbls>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extLst>
                <c:ext xmlns:c16="http://schemas.microsoft.com/office/drawing/2014/chart" uri="{C3380CC4-5D6E-409C-BE32-E72D297353CC}">
                  <c16:uniqueId val="{00000003-203B-4AE6-B6A1-FBD86060828A}"/>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Okostelevízió</c:v>
                </c:pt>
                <c:pt idx="1">
                  <c:v>Okostelefon</c:v>
                </c:pt>
                <c:pt idx="2">
                  <c:v>Laptop</c:v>
                </c:pt>
                <c:pt idx="3">
                  <c:v>Asztali számítógép</c:v>
                </c:pt>
                <c:pt idx="4">
                  <c:v>Tablet</c:v>
                </c:pt>
                <c:pt idx="5">
                  <c:v>Nem tudja</c:v>
                </c:pt>
              </c:strCache>
            </c:strRef>
          </c:cat>
          <c:val>
            <c:numRef>
              <c:f>Munka1!$C$2:$C$7</c:f>
              <c:numCache>
                <c:formatCode>0</c:formatCode>
                <c:ptCount val="6"/>
                <c:pt idx="0">
                  <c:v>35.599512146377187</c:v>
                </c:pt>
                <c:pt idx="1">
                  <c:v>21.427995918966417</c:v>
                </c:pt>
                <c:pt idx="2">
                  <c:v>18.949018627398473</c:v>
                </c:pt>
                <c:pt idx="3">
                  <c:v>6.7525474756371553</c:v>
                </c:pt>
                <c:pt idx="4">
                  <c:v>2.2766530345140192</c:v>
                </c:pt>
                <c:pt idx="5">
                  <c:v>1.3299397285104075</c:v>
                </c:pt>
              </c:numCache>
            </c:numRef>
          </c:val>
          <c:extLst>
            <c:ext xmlns:c16="http://schemas.microsoft.com/office/drawing/2014/chart" uri="{C3380CC4-5D6E-409C-BE32-E72D297353CC}">
              <c16:uniqueId val="{00000001-203B-4AE6-B6A1-FBD86060828A}"/>
            </c:ext>
          </c:extLst>
        </c:ser>
        <c:dLbls>
          <c:showLegendKey val="0"/>
          <c:showVal val="0"/>
          <c:showCatName val="0"/>
          <c:showSerName val="0"/>
          <c:showPercent val="0"/>
          <c:showBubbleSize val="0"/>
        </c:dLbls>
        <c:gapWidth val="50"/>
        <c:overlap val="100"/>
        <c:axId val="257657552"/>
        <c:axId val="257654224"/>
      </c:barChart>
      <c:catAx>
        <c:axId val="2576575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57654224"/>
        <c:crosses val="autoZero"/>
        <c:auto val="1"/>
        <c:lblAlgn val="ctr"/>
        <c:lblOffset val="100"/>
        <c:noMultiLvlLbl val="0"/>
      </c:catAx>
      <c:valAx>
        <c:axId val="257654224"/>
        <c:scaling>
          <c:orientation val="minMax"/>
        </c:scaling>
        <c:delete val="1"/>
        <c:axPos val="t"/>
        <c:numFmt formatCode="0" sourceLinked="1"/>
        <c:majorTickMark val="none"/>
        <c:minorTickMark val="none"/>
        <c:tickLblPos val="nextTo"/>
        <c:crossAx val="257657552"/>
        <c:crosses val="autoZero"/>
        <c:crossBetween val="between"/>
      </c:valAx>
      <c:spPr>
        <a:noFill/>
        <a:ln>
          <a:noFill/>
        </a:ln>
        <a:effectLst/>
      </c:spPr>
    </c:plotArea>
    <c:legend>
      <c:legendPos val="b"/>
      <c:layout>
        <c:manualLayout>
          <c:xMode val="edge"/>
          <c:yMode val="edge"/>
          <c:x val="0.6705019773889348"/>
          <c:y val="0.66491373088036665"/>
          <c:w val="0.30661026117527279"/>
          <c:h val="0.235250874840098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1878435140184"/>
          <c:y val="5.9216260856543051E-2"/>
          <c:w val="0.58307355242199466"/>
          <c:h val="0.90246733505981147"/>
        </c:manualLayout>
      </c:layout>
      <c:barChart>
        <c:barDir val="bar"/>
        <c:grouping val="clustered"/>
        <c:varyColors val="0"/>
        <c:ser>
          <c:idx val="0"/>
          <c:order val="0"/>
          <c:tx>
            <c:strRef>
              <c:f>Munka1!$B$1</c:f>
              <c:strCache>
                <c:ptCount val="1"/>
                <c:pt idx="0">
                  <c:v>1. adatsor</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1-5</c:v>
                </c:pt>
                <c:pt idx="1">
                  <c:v>6-15</c:v>
                </c:pt>
                <c:pt idx="2">
                  <c:v>16-30</c:v>
                </c:pt>
                <c:pt idx="3">
                  <c:v>30-nál több</c:v>
                </c:pt>
              </c:strCache>
            </c:strRef>
          </c:cat>
          <c:val>
            <c:numRef>
              <c:f>Munka1!$B$2:$B$5</c:f>
              <c:numCache>
                <c:formatCode>0</c:formatCode>
                <c:ptCount val="4"/>
                <c:pt idx="0">
                  <c:v>33.073270706040972</c:v>
                </c:pt>
                <c:pt idx="1">
                  <c:v>33.588364042543816</c:v>
                </c:pt>
                <c:pt idx="2">
                  <c:v>18.693432986237944</c:v>
                </c:pt>
                <c:pt idx="3">
                  <c:v>14.644932265177355</c:v>
                </c:pt>
              </c:numCache>
            </c:numRef>
          </c:val>
          <c:extLst>
            <c:ext xmlns:c16="http://schemas.microsoft.com/office/drawing/2014/chart" uri="{C3380CC4-5D6E-409C-BE32-E72D297353CC}">
              <c16:uniqueId val="{00000000-BC83-4A56-A529-640E661EE60D}"/>
            </c:ext>
          </c:extLst>
        </c:ser>
        <c:dLbls>
          <c:showLegendKey val="0"/>
          <c:showVal val="0"/>
          <c:showCatName val="0"/>
          <c:showSerName val="0"/>
          <c:showPercent val="0"/>
          <c:showBubbleSize val="0"/>
        </c:dLbls>
        <c:gapWidth val="50"/>
        <c:axId val="1381543311"/>
        <c:axId val="1381539983"/>
      </c:barChart>
      <c:catAx>
        <c:axId val="13815433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
        <c:noMultiLvlLbl val="0"/>
      </c:catAx>
      <c:valAx>
        <c:axId val="1381539983"/>
        <c:scaling>
          <c:orientation val="minMax"/>
          <c:max val="60"/>
        </c:scaling>
        <c:delete val="1"/>
        <c:axPos val="b"/>
        <c:numFmt formatCode="0" sourceLinked="1"/>
        <c:majorTickMark val="out"/>
        <c:minorTickMark val="none"/>
        <c:tickLblPos val="nextTo"/>
        <c:crossAx val="138154331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0936438938332"/>
          <c:y val="3.3278464759844778E-2"/>
          <c:w val="0.77029867076621505"/>
          <c:h val="0.91904018904645413"/>
        </c:manualLayout>
      </c:layout>
      <c:barChart>
        <c:barDir val="bar"/>
        <c:grouping val="clustered"/>
        <c:varyColors val="0"/>
        <c:ser>
          <c:idx val="0"/>
          <c:order val="0"/>
          <c:tx>
            <c:strRef>
              <c:f>Munka1!$B$1</c:f>
              <c:strCache>
                <c:ptCount val="1"/>
                <c:pt idx="0">
                  <c:v>Élethelyzet</c:v>
                </c:pt>
              </c:strCache>
            </c:strRef>
          </c:tx>
          <c:spPr>
            <a:solidFill>
              <a:schemeClr val="accent1"/>
            </a:solidFill>
            <a:ln>
              <a:noFill/>
            </a:ln>
            <a:effectLst/>
          </c:spPr>
          <c:invertIfNegative val="0"/>
          <c:dLbls>
            <c:dLbl>
              <c:idx val="6"/>
              <c:numFmt formatCode="0.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8BCA-4249-B491-364D79822F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Munka1!$A$2:$A$9</c:f>
              <c:strCache>
                <c:ptCount val="8"/>
                <c:pt idx="0">
                  <c:v>Családi filmnézés</c:v>
                </c:pt>
                <c:pt idx="1">
                  <c:v>Egyedül nézné</c:v>
                </c:pt>
                <c:pt idx="2">
                  <c:v>Háttértelevíziózás</c:v>
                </c:pt>
                <c:pt idx="3">
                  <c:v>Gyerekeknek sorozat-/filmnézés</c:v>
                </c:pt>
                <c:pt idx="4">
                  <c:v>Utazás/nyaralás alkalmával</c:v>
                </c:pt>
                <c:pt idx="5">
                  <c:v>Barátokkal tematikus party</c:v>
                </c:pt>
                <c:pt idx="6">
                  <c:v>Egyéb</c:v>
                </c:pt>
                <c:pt idx="7">
                  <c:v>Nem tudja</c:v>
                </c:pt>
              </c:strCache>
            </c:strRef>
          </c:cat>
          <c:val>
            <c:numRef>
              <c:f>Munka1!$B$2:$B$9</c:f>
              <c:numCache>
                <c:formatCode>0</c:formatCode>
                <c:ptCount val="8"/>
                <c:pt idx="0">
                  <c:v>55.118448508081698</c:v>
                </c:pt>
                <c:pt idx="1">
                  <c:v>54.262316389410401</c:v>
                </c:pt>
                <c:pt idx="2">
                  <c:v>23.179795043372831</c:v>
                </c:pt>
                <c:pt idx="3">
                  <c:v>21.357498688373809</c:v>
                </c:pt>
                <c:pt idx="4">
                  <c:v>15.352132403711282</c:v>
                </c:pt>
                <c:pt idx="5">
                  <c:v>9.7591710335378092</c:v>
                </c:pt>
                <c:pt idx="6">
                  <c:v>0.18116509711517093</c:v>
                </c:pt>
                <c:pt idx="7">
                  <c:v>7.60909259244049</c:v>
                </c:pt>
              </c:numCache>
            </c:numRef>
          </c:val>
          <c:extLst>
            <c:ext xmlns:c16="http://schemas.microsoft.com/office/drawing/2014/chart" uri="{C3380CC4-5D6E-409C-BE32-E72D297353CC}">
              <c16:uniqueId val="{00000000-203B-4AE6-B6A1-FBD86060828A}"/>
            </c:ext>
          </c:extLst>
        </c:ser>
        <c:dLbls>
          <c:showLegendKey val="0"/>
          <c:showVal val="0"/>
          <c:showCatName val="0"/>
          <c:showSerName val="0"/>
          <c:showPercent val="0"/>
          <c:showBubbleSize val="0"/>
        </c:dLbls>
        <c:gapWidth val="50"/>
        <c:overlap val="100"/>
        <c:axId val="257657552"/>
        <c:axId val="257654224"/>
      </c:barChart>
      <c:catAx>
        <c:axId val="2576575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57654224"/>
        <c:crosses val="autoZero"/>
        <c:auto val="1"/>
        <c:lblAlgn val="ctr"/>
        <c:lblOffset val="100"/>
        <c:noMultiLvlLbl val="0"/>
      </c:catAx>
      <c:valAx>
        <c:axId val="257654224"/>
        <c:scaling>
          <c:orientation val="minMax"/>
        </c:scaling>
        <c:delete val="1"/>
        <c:axPos val="t"/>
        <c:numFmt formatCode="0" sourceLinked="1"/>
        <c:majorTickMark val="none"/>
        <c:minorTickMark val="none"/>
        <c:tickLblPos val="nextTo"/>
        <c:crossAx val="25765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48405799932913"/>
          <c:y val="3.7993655757534661E-2"/>
          <c:w val="0.638001952661989"/>
          <c:h val="0.83295206716400783"/>
        </c:manualLayout>
      </c:layout>
      <c:barChart>
        <c:barDir val="bar"/>
        <c:grouping val="stacked"/>
        <c:varyColors val="0"/>
        <c:ser>
          <c:idx val="0"/>
          <c:order val="0"/>
          <c:tx>
            <c:strRef>
              <c:f>Munka1!$B$1</c:f>
              <c:strCache>
                <c:ptCount val="1"/>
                <c:pt idx="0">
                  <c:v>0%</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Munka1!$B$2:$B$6</c:f>
              <c:numCache>
                <c:formatCode>0</c:formatCode>
                <c:ptCount val="5"/>
                <c:pt idx="0">
                  <c:v>11.255270332538659</c:v>
                </c:pt>
                <c:pt idx="1">
                  <c:v>8.3274356626397719</c:v>
                </c:pt>
                <c:pt idx="2">
                  <c:v>5.9810552251068838</c:v>
                </c:pt>
                <c:pt idx="3">
                  <c:v>11.029117267347816</c:v>
                </c:pt>
                <c:pt idx="4">
                  <c:v>6.7039922581274318</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1-20%</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Munka1!$C$2:$C$6</c:f>
              <c:numCache>
                <c:formatCode>0</c:formatCode>
                <c:ptCount val="5"/>
                <c:pt idx="0">
                  <c:v>28.372257903396168</c:v>
                </c:pt>
                <c:pt idx="1">
                  <c:v>28.31809791696972</c:v>
                </c:pt>
                <c:pt idx="2">
                  <c:v>29.478001975451544</c:v>
                </c:pt>
                <c:pt idx="3">
                  <c:v>26.823694176743238</c:v>
                </c:pt>
                <c:pt idx="4">
                  <c:v>30.872747563926623</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21-40%</c:v>
                </c:pt>
              </c:strCache>
            </c:strRef>
          </c:tx>
          <c:spPr>
            <a:solidFill>
              <a:schemeClr val="accent4"/>
            </a:solidFill>
            <a:ln>
              <a:noFill/>
            </a:ln>
            <a:effectLst/>
          </c:spPr>
          <c:invertIfNegative val="0"/>
          <c:dLbls>
            <c:dLbl>
              <c:idx val="2"/>
              <c:tx>
                <c:rich>
                  <a:bodyPr/>
                  <a:lstStyle/>
                  <a:p>
                    <a:fld id="{D305D9B8-7278-4B5D-A40B-C22F998F54C6}" type="VALUE">
                      <a:rPr lang="en-US" sz="1100"/>
                      <a:pPr/>
                      <a:t>[ÉRTÉK]</a:t>
                    </a:fld>
                    <a:endParaRPr lang="hu-H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98-4CBE-B3B4-6A75464AF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Munka1!$D$2:$D$6</c:f>
              <c:numCache>
                <c:formatCode>0</c:formatCode>
                <c:ptCount val="5"/>
                <c:pt idx="0">
                  <c:v>22.298206422730001</c:v>
                </c:pt>
                <c:pt idx="1">
                  <c:v>23.815742323858878</c:v>
                </c:pt>
                <c:pt idx="2">
                  <c:v>26.21047550206756</c:v>
                </c:pt>
                <c:pt idx="3">
                  <c:v>21.087954269421203</c:v>
                </c:pt>
                <c:pt idx="4">
                  <c:v>27.688238644918506</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41-60%</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Munka1!$E$2:$E$6</c:f>
              <c:numCache>
                <c:formatCode>0</c:formatCode>
                <c:ptCount val="5"/>
                <c:pt idx="0">
                  <c:v>23.43369731823099</c:v>
                </c:pt>
                <c:pt idx="1">
                  <c:v>24.342441036996007</c:v>
                </c:pt>
                <c:pt idx="2">
                  <c:v>23.594885672045017</c:v>
                </c:pt>
                <c:pt idx="3">
                  <c:v>24.948495458039798</c:v>
                </c:pt>
                <c:pt idx="4">
                  <c:v>22.457762877826486</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61-80%</c:v>
                </c:pt>
              </c:strCache>
            </c:strRef>
          </c:tx>
          <c:spPr>
            <a:solidFill>
              <a:schemeClr val="accent2"/>
            </a:solidFill>
            <a:ln>
              <a:noFill/>
            </a:ln>
            <a:effectLst/>
          </c:spPr>
          <c:invertIfNegative val="0"/>
          <c:dLbls>
            <c:dLbl>
              <c:idx val="6"/>
              <c:layout>
                <c:manualLayout>
                  <c:x val="-1.7113943420897129E-16"/>
                  <c:y val="5.7991013219439594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94-4212-89CE-CE4009F2DFBB}"/>
                </c:ext>
              </c:extLst>
            </c:dLbl>
            <c:dLbl>
              <c:idx val="11"/>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E98F-4A8C-9274-4D52151A794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Munka1!$F$2:$F$6</c:f>
              <c:numCache>
                <c:formatCode>0</c:formatCode>
                <c:ptCount val="5"/>
                <c:pt idx="0">
                  <c:v>10.76842908778066</c:v>
                </c:pt>
                <c:pt idx="1">
                  <c:v>11.127905406281117</c:v>
                </c:pt>
                <c:pt idx="2">
                  <c:v>10.94096385406797</c:v>
                </c:pt>
                <c:pt idx="3">
                  <c:v>11.075874595299599</c:v>
                </c:pt>
                <c:pt idx="4">
                  <c:v>12.277258655200948</c:v>
                </c:pt>
              </c:numCache>
            </c:numRef>
          </c:val>
          <c:extLst>
            <c:ext xmlns:c16="http://schemas.microsoft.com/office/drawing/2014/chart" uri="{C3380CC4-5D6E-409C-BE32-E72D297353CC}">
              <c16:uniqueId val="{00000004-0238-4D05-8A8C-BEDE424E777C}"/>
            </c:ext>
          </c:extLst>
        </c:ser>
        <c:ser>
          <c:idx val="5"/>
          <c:order val="5"/>
          <c:tx>
            <c:strRef>
              <c:f>Munka1!$G$1</c:f>
              <c:strCache>
                <c:ptCount val="1"/>
                <c:pt idx="0">
                  <c:v>81-100%</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2E98-4CBE-B3B4-6A75464AF6E0}"/>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Munka1!$G$2:$G$6</c:f>
              <c:numCache>
                <c:formatCode>0</c:formatCode>
                <c:ptCount val="5"/>
                <c:pt idx="0">
                  <c:v>3.8721389353235569</c:v>
                </c:pt>
                <c:pt idx="1">
                  <c:v>4.0683776532545739</c:v>
                </c:pt>
                <c:pt idx="2">
                  <c:v>3.7946177712609774</c:v>
                </c:pt>
                <c:pt idx="3">
                  <c:v>5.034864233148328</c:v>
                </c:pt>
                <c:pt idx="4">
                  <c:v>0</c:v>
                </c:pt>
              </c:numCache>
            </c:numRef>
          </c:val>
          <c:extLst>
            <c:ext xmlns:c16="http://schemas.microsoft.com/office/drawing/2014/chart" uri="{C3380CC4-5D6E-409C-BE32-E72D297353CC}">
              <c16:uniqueId val="{00000000-D8CD-4816-908D-2247997C28FE}"/>
            </c:ext>
          </c:extLst>
        </c:ser>
        <c:ser>
          <c:idx val="6"/>
          <c:order val="6"/>
          <c:tx>
            <c:strRef>
              <c:f>Munka1!$H$1</c:f>
              <c:strCache>
                <c:ptCount val="1"/>
                <c:pt idx="0">
                  <c:v>Oszlop1</c:v>
                </c:pt>
              </c:strCache>
            </c:strRef>
          </c:tx>
          <c:spPr>
            <a:noFill/>
            <a:ln>
              <a:noFill/>
            </a:ln>
            <a:effectLst/>
          </c:spPr>
          <c:invertIfNegative val="0"/>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Munka1!$H$2:$H$6</c:f>
              <c:numCache>
                <c:formatCode>0</c:formatCode>
                <c:ptCount val="5"/>
                <c:pt idx="0">
                  <c:v>3</c:v>
                </c:pt>
                <c:pt idx="1">
                  <c:v>3</c:v>
                </c:pt>
                <c:pt idx="2">
                  <c:v>3</c:v>
                </c:pt>
                <c:pt idx="3">
                  <c:v>3</c:v>
                </c:pt>
                <c:pt idx="4">
                  <c:v>3</c:v>
                </c:pt>
              </c:numCache>
            </c:numRef>
          </c:val>
          <c:extLst>
            <c:ext xmlns:c16="http://schemas.microsoft.com/office/drawing/2014/chart" uri="{C3380CC4-5D6E-409C-BE32-E72D297353CC}">
              <c16:uniqueId val="{00000001-D8CD-4816-908D-2247997C28FE}"/>
            </c:ext>
          </c:extLst>
        </c:ser>
        <c:ser>
          <c:idx val="7"/>
          <c:order val="7"/>
          <c:tx>
            <c:strRef>
              <c:f>Munka1!$I$1</c:f>
              <c:strCache>
                <c:ptCount val="1"/>
                <c:pt idx="0">
                  <c:v>ÁTLAG</c:v>
                </c:pt>
              </c:strCache>
            </c:strRef>
          </c:tx>
          <c:spPr>
            <a:no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Teljes minta</c:v>
                </c:pt>
                <c:pt idx="1">
                  <c:v>Van TV vagy streaming előfizetése</c:v>
                </c:pt>
                <c:pt idx="2">
                  <c:v>Van TV és streaming előfizetése</c:v>
                </c:pt>
                <c:pt idx="3">
                  <c:v>Van TV előfizetése, de streaming nincs</c:v>
                </c:pt>
                <c:pt idx="4">
                  <c:v>Van streaming előfizetése, 
de nincs TV előfizetése vagy TV-je</c:v>
                </c:pt>
              </c:strCache>
            </c:strRef>
          </c:cat>
          <c:val>
            <c:numRef>
              <c:f>Munka1!$I$2:$I$6</c:f>
              <c:numCache>
                <c:formatCode>0</c:formatCode>
                <c:ptCount val="5"/>
                <c:pt idx="0">
                  <c:v>34.466031406999221</c:v>
                </c:pt>
                <c:pt idx="1">
                  <c:v>35.89054881903602</c:v>
                </c:pt>
                <c:pt idx="2">
                  <c:v>35.994784277543118</c:v>
                </c:pt>
                <c:pt idx="3">
                  <c:v>35.955072143970433</c:v>
                </c:pt>
                <c:pt idx="4">
                  <c:v>33.806230436634827</c:v>
                </c:pt>
              </c:numCache>
            </c:numRef>
          </c:val>
          <c:extLst>
            <c:ext xmlns:c16="http://schemas.microsoft.com/office/drawing/2014/chart" uri="{C3380CC4-5D6E-409C-BE32-E72D297353CC}">
              <c16:uniqueId val="{00000000-162F-4DB2-BAE8-A68D997BB1DF}"/>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100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egendEntry>
        <c:idx val="6"/>
        <c:delete val="1"/>
      </c:legendEntry>
      <c:legendEntry>
        <c:idx val="7"/>
        <c:txPr>
          <a:bodyPr rot="0" spcFirstLastPara="1" vertOverflow="ellipsis" vert="horz" wrap="square" anchor="ctr" anchorCtr="1"/>
          <a:lstStyle/>
          <a:p>
            <a:pPr>
              <a:defRPr sz="14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24259278415165525"/>
          <c:y val="0.91950619054066118"/>
          <c:w val="0.73082282357295969"/>
          <c:h val="6.30965054935069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20936438938332"/>
          <c:y val="3.3278464759844778E-2"/>
          <c:w val="0.77029867076621505"/>
          <c:h val="0.91904018904645413"/>
        </c:manualLayout>
      </c:layout>
      <c:barChart>
        <c:barDir val="bar"/>
        <c:grouping val="clustered"/>
        <c:varyColors val="0"/>
        <c:ser>
          <c:idx val="0"/>
          <c:order val="0"/>
          <c:tx>
            <c:strRef>
              <c:f>Munka1!$B$1</c:f>
              <c:strCache>
                <c:ptCount val="1"/>
                <c:pt idx="0">
                  <c:v>…</c:v>
                </c:pt>
              </c:strCache>
            </c:strRef>
          </c:tx>
          <c:spPr>
            <a:solidFill>
              <a:schemeClr val="accent1"/>
            </a:solidFill>
            <a:ln>
              <a:noFill/>
            </a:ln>
            <a:effectLst/>
          </c:spPr>
          <c:invertIfNegative val="0"/>
          <c:dLbls>
            <c:dLbl>
              <c:idx val="6"/>
              <c:numFmt formatCode="0.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8BCA-4249-B491-364D79822FCE}"/>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Kevésbé nézné a hagyományos tévécsatornákat</c:v>
                </c:pt>
                <c:pt idx="1">
                  <c:v>Kevésbé nézné a fizetős streaming szolgáltatásokat</c:v>
                </c:pt>
                <c:pt idx="2">
                  <c:v>Kevésbé nézne egyéb tartalmakat (pl. TikTok, YouTube)</c:v>
                </c:pt>
                <c:pt idx="3">
                  <c:v>Összességében többet időt fordítana műsorok nézésére</c:v>
                </c:pt>
              </c:strCache>
            </c:strRef>
          </c:cat>
          <c:val>
            <c:numRef>
              <c:f>Munka1!$B$2:$B$5</c:f>
              <c:numCache>
                <c:formatCode>0</c:formatCode>
                <c:ptCount val="4"/>
                <c:pt idx="0">
                  <c:v>39.21823752027823</c:v>
                </c:pt>
                <c:pt idx="1">
                  <c:v>14.821024979871162</c:v>
                </c:pt>
                <c:pt idx="2">
                  <c:v>29.889615009936339</c:v>
                </c:pt>
                <c:pt idx="3">
                  <c:v>8.5511033146926163</c:v>
                </c:pt>
              </c:numCache>
            </c:numRef>
          </c:val>
          <c:extLst>
            <c:ext xmlns:c16="http://schemas.microsoft.com/office/drawing/2014/chart" uri="{C3380CC4-5D6E-409C-BE32-E72D297353CC}">
              <c16:uniqueId val="{00000000-203B-4AE6-B6A1-FBD86060828A}"/>
            </c:ext>
          </c:extLst>
        </c:ser>
        <c:dLbls>
          <c:showLegendKey val="0"/>
          <c:showVal val="0"/>
          <c:showCatName val="0"/>
          <c:showSerName val="0"/>
          <c:showPercent val="0"/>
          <c:showBubbleSize val="0"/>
        </c:dLbls>
        <c:gapWidth val="50"/>
        <c:overlap val="100"/>
        <c:axId val="257657552"/>
        <c:axId val="257654224"/>
      </c:barChart>
      <c:catAx>
        <c:axId val="2576575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u-HU"/>
          </a:p>
        </c:txPr>
        <c:crossAx val="257654224"/>
        <c:crosses val="autoZero"/>
        <c:auto val="1"/>
        <c:lblAlgn val="ctr"/>
        <c:lblOffset val="100"/>
        <c:noMultiLvlLbl val="0"/>
      </c:catAx>
      <c:valAx>
        <c:axId val="257654224"/>
        <c:scaling>
          <c:orientation val="minMax"/>
        </c:scaling>
        <c:delete val="1"/>
        <c:axPos val="t"/>
        <c:numFmt formatCode="0" sourceLinked="1"/>
        <c:majorTickMark val="none"/>
        <c:minorTickMark val="none"/>
        <c:tickLblPos val="nextTo"/>
        <c:crossAx val="25765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2588052540447676"/>
        </c:manualLayout>
      </c:layout>
      <c:barChart>
        <c:barDir val="col"/>
        <c:grouping val="stacked"/>
        <c:varyColors val="0"/>
        <c:ser>
          <c:idx val="5"/>
          <c:order val="0"/>
          <c:tx>
            <c:strRef>
              <c:f>Munka1!$A$7</c:f>
              <c:strCache>
                <c:ptCount val="1"/>
                <c:pt idx="0">
                  <c:v>Nincs tévéelőfizetése</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Munka1!$B$7</c:f>
              <c:numCache>
                <c:formatCode>0</c:formatCode>
                <c:ptCount val="1"/>
                <c:pt idx="0">
                  <c:v>14.410017802547163</c:v>
                </c:pt>
              </c:numCache>
            </c:numRef>
          </c:val>
          <c:extLst>
            <c:ext xmlns:c16="http://schemas.microsoft.com/office/drawing/2014/chart" uri="{C3380CC4-5D6E-409C-BE32-E72D297353CC}">
              <c16:uniqueId val="{00000000-D186-48FB-A468-8A7FDEA4D39D}"/>
            </c:ext>
          </c:extLst>
        </c:ser>
        <c:ser>
          <c:idx val="2"/>
          <c:order val="1"/>
          <c:tx>
            <c:strRef>
              <c:f>Munka1!$A$6</c:f>
              <c:strCache>
                <c:ptCount val="1"/>
                <c:pt idx="0">
                  <c:v>Biztosan nem mondaná le</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0-A9AA-484A-918E-68514D4F606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24.919742990162089</c:v>
                </c:pt>
              </c:numCache>
            </c:numRef>
          </c:val>
          <c:extLst>
            <c:ext xmlns:c16="http://schemas.microsoft.com/office/drawing/2014/chart" uri="{C3380CC4-5D6E-409C-BE32-E72D297353CC}">
              <c16:uniqueId val="{00000000-532D-45A4-92D7-6E6CE8F593F5}"/>
            </c:ext>
          </c:extLst>
        </c:ser>
        <c:ser>
          <c:idx val="0"/>
          <c:order val="2"/>
          <c:tx>
            <c:strRef>
              <c:f>Munka1!$A$5</c:f>
              <c:strCache>
                <c:ptCount val="1"/>
                <c:pt idx="0">
                  <c:v>Valószínűleg nem mondaná le</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20.747913013294291</c:v>
                </c:pt>
              </c:numCache>
            </c:numRef>
          </c:val>
          <c:extLst>
            <c:ext xmlns:c16="http://schemas.microsoft.com/office/drawing/2014/chart" uri="{C3380CC4-5D6E-409C-BE32-E72D297353CC}">
              <c16:uniqueId val="{00000000-C098-4C60-9460-7D3A0EDEED33}"/>
            </c:ext>
          </c:extLst>
        </c:ser>
        <c:ser>
          <c:idx val="1"/>
          <c:order val="3"/>
          <c:tx>
            <c:strRef>
              <c:f>Munka1!$A$4</c:f>
              <c:strCache>
                <c:ptCount val="1"/>
                <c:pt idx="0">
                  <c:v>Talán lemondaná, talán nem</c:v>
                </c:pt>
              </c:strCache>
            </c:strRef>
          </c:tx>
          <c:spPr>
            <a:solidFill>
              <a:schemeClr val="accent3"/>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29.208203969941248</c:v>
                </c:pt>
              </c:numCache>
            </c:numRef>
          </c:val>
          <c:extLst>
            <c:ext xmlns:c16="http://schemas.microsoft.com/office/drawing/2014/chart" uri="{C3380CC4-5D6E-409C-BE32-E72D297353CC}">
              <c16:uniqueId val="{00000000-D629-468B-A843-8A6280EAC2FE}"/>
            </c:ext>
          </c:extLst>
        </c:ser>
        <c:ser>
          <c:idx val="3"/>
          <c:order val="4"/>
          <c:tx>
            <c:strRef>
              <c:f>Munka1!$A$3</c:f>
              <c:strCache>
                <c:ptCount val="1"/>
                <c:pt idx="0">
                  <c:v>Valószínűleg lemondaná</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A-484A-918E-68514D4F6066}"/>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7.7115971694985141</c:v>
                </c:pt>
              </c:numCache>
            </c:numRef>
          </c:val>
          <c:extLst>
            <c:ext xmlns:c16="http://schemas.microsoft.com/office/drawing/2014/chart" uri="{C3380CC4-5D6E-409C-BE32-E72D297353CC}">
              <c16:uniqueId val="{00000001-D629-468B-A843-8A6280EAC2FE}"/>
            </c:ext>
          </c:extLst>
        </c:ser>
        <c:ser>
          <c:idx val="4"/>
          <c:order val="5"/>
          <c:tx>
            <c:strRef>
              <c:f>Munka1!$A$2</c:f>
              <c:strCache>
                <c:ptCount val="1"/>
                <c:pt idx="0">
                  <c:v>Biztosan lemondaná</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3.002525054556731</c:v>
                </c:pt>
              </c:numCache>
            </c:numRef>
          </c:val>
          <c:extLst>
            <c:ext xmlns:c16="http://schemas.microsoft.com/office/drawing/2014/chart" uri="{C3380CC4-5D6E-409C-BE32-E72D297353CC}">
              <c16:uniqueId val="{00000002-D629-468B-A843-8A6280EAC2FE}"/>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5.5203442031928972E-2"/>
          <c:y val="0.15506525652902012"/>
          <c:w val="0.4508373998270499"/>
          <c:h val="0.737445918866701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3348287888576311"/>
        </c:manualLayout>
      </c:layout>
      <c:barChart>
        <c:barDir val="col"/>
        <c:grouping val="stacked"/>
        <c:varyColors val="0"/>
        <c:ser>
          <c:idx val="5"/>
          <c:order val="0"/>
          <c:tx>
            <c:strRef>
              <c:f>Munka1!$A$7</c:f>
              <c:strCache>
                <c:ptCount val="1"/>
                <c:pt idx="0">
                  <c:v>Nincs streaming előfizetése</c:v>
                </c:pt>
              </c:strCache>
            </c:strRef>
          </c:tx>
          <c:spPr>
            <a:solidFill>
              <a:schemeClr val="bg1">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Munka1!$B$7</c:f>
              <c:numCache>
                <c:formatCode>0</c:formatCode>
                <c:ptCount val="1"/>
                <c:pt idx="0">
                  <c:v>38.614335426676021</c:v>
                </c:pt>
              </c:numCache>
            </c:numRef>
          </c:val>
          <c:extLst>
            <c:ext xmlns:c16="http://schemas.microsoft.com/office/drawing/2014/chart" uri="{C3380CC4-5D6E-409C-BE32-E72D297353CC}">
              <c16:uniqueId val="{00000000-8B7E-4C18-A581-9E7BF52BF8E1}"/>
            </c:ext>
          </c:extLst>
        </c:ser>
        <c:ser>
          <c:idx val="3"/>
          <c:order val="1"/>
          <c:tx>
            <c:strRef>
              <c:f>Munka1!$A$6</c:f>
              <c:strCache>
                <c:ptCount val="1"/>
                <c:pt idx="0">
                  <c:v>Biztosan nem mondaná le</c:v>
                </c:pt>
              </c:strCache>
            </c:strRef>
          </c:tx>
          <c:spPr>
            <a:solidFill>
              <a:schemeClr val="bg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25.213558626284833</c:v>
                </c:pt>
              </c:numCache>
            </c:numRef>
          </c:val>
          <c:extLst>
            <c:ext xmlns:c16="http://schemas.microsoft.com/office/drawing/2014/chart" uri="{C3380CC4-5D6E-409C-BE32-E72D297353CC}">
              <c16:uniqueId val="{00000004-6C1F-45B7-A2AE-21AB37124FFC}"/>
            </c:ext>
          </c:extLst>
        </c:ser>
        <c:ser>
          <c:idx val="1"/>
          <c:order val="2"/>
          <c:tx>
            <c:strRef>
              <c:f>Munka1!$A$5</c:f>
              <c:strCache>
                <c:ptCount val="1"/>
                <c:pt idx="0">
                  <c:v>Valószínűleg nem mondaná le</c:v>
                </c:pt>
              </c:strCache>
            </c:strRef>
          </c:tx>
          <c:spPr>
            <a:solidFill>
              <a:schemeClr val="accent5">
                <a:lumMod val="60000"/>
                <a:lumOff val="4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13.256177608486345</c:v>
                </c:pt>
              </c:numCache>
            </c:numRef>
          </c:val>
          <c:extLst>
            <c:ext xmlns:c16="http://schemas.microsoft.com/office/drawing/2014/chart" uri="{C3380CC4-5D6E-409C-BE32-E72D297353CC}">
              <c16:uniqueId val="{00000003-6C1F-45B7-A2AE-21AB37124FFC}"/>
            </c:ext>
          </c:extLst>
        </c:ser>
        <c:ser>
          <c:idx val="0"/>
          <c:order val="3"/>
          <c:tx>
            <c:strRef>
              <c:f>Munka1!$A$4</c:f>
              <c:strCache>
                <c:ptCount val="1"/>
                <c:pt idx="0">
                  <c:v>Talán lemondaná, talán nem</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Munka1!$B$4</c:f>
              <c:numCache>
                <c:formatCode>0</c:formatCode>
                <c:ptCount val="1"/>
                <c:pt idx="0">
                  <c:v>17.320804588463748</c:v>
                </c:pt>
              </c:numCache>
            </c:numRef>
          </c:val>
          <c:extLst>
            <c:ext xmlns:c16="http://schemas.microsoft.com/office/drawing/2014/chart" uri="{C3380CC4-5D6E-409C-BE32-E72D297353CC}">
              <c16:uniqueId val="{00000002-6C1F-45B7-A2AE-21AB37124FFC}"/>
            </c:ext>
          </c:extLst>
        </c:ser>
        <c:ser>
          <c:idx val="2"/>
          <c:order val="4"/>
          <c:tx>
            <c:strRef>
              <c:f>Munka1!$A$3</c:f>
              <c:strCache>
                <c:ptCount val="1"/>
                <c:pt idx="0">
                  <c:v>Valószínűleg lemondaná</c:v>
                </c:pt>
              </c:strCache>
            </c:strRef>
          </c:tx>
          <c:spPr>
            <a:solidFill>
              <a:schemeClr val="accent5">
                <a:lumMod val="7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AC-49EA-AE81-BBEF14A1D2A8}"/>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4.4222184568011436</c:v>
                </c:pt>
              </c:numCache>
            </c:numRef>
          </c:val>
          <c:extLst>
            <c:ext xmlns:c16="http://schemas.microsoft.com/office/drawing/2014/chart" uri="{C3380CC4-5D6E-409C-BE32-E72D297353CC}">
              <c16:uniqueId val="{00000000-6C1F-45B7-A2AE-21AB37124FFC}"/>
            </c:ext>
          </c:extLst>
        </c:ser>
        <c:ser>
          <c:idx val="4"/>
          <c:order val="5"/>
          <c:tx>
            <c:strRef>
              <c:f>Munka1!$A$2</c:f>
              <c:strCache>
                <c:ptCount val="1"/>
                <c:pt idx="0">
                  <c:v>Biztosan lemondaná</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1.1729052932879513</c:v>
                </c:pt>
              </c:numCache>
            </c:numRef>
          </c:val>
          <c:extLst>
            <c:ext xmlns:c16="http://schemas.microsoft.com/office/drawing/2014/chart" uri="{C3380CC4-5D6E-409C-BE32-E72D297353CC}">
              <c16:uniqueId val="{00000000-33D8-4415-81BC-50E6796EFDB7}"/>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7.8131064762410246E-2"/>
          <c:y val="0.16266766834927396"/>
          <c:w val="0.34193119185726384"/>
          <c:h val="0.7374459188667018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89820857637515"/>
          <c:y val="8.3204296885236756E-2"/>
          <c:w val="0.42969208383205432"/>
          <c:h val="0.82588052540447676"/>
        </c:manualLayout>
      </c:layout>
      <c:barChart>
        <c:barDir val="col"/>
        <c:grouping val="stacked"/>
        <c:varyColors val="0"/>
        <c:ser>
          <c:idx val="4"/>
          <c:order val="0"/>
          <c:tx>
            <c:strRef>
              <c:f>Munka1!$A$6</c:f>
              <c:strCache>
                <c:ptCount val="1"/>
                <c:pt idx="0">
                  <c:v>Nincs nyaraló/hétvégi ház</c:v>
                </c:pt>
              </c:strCache>
            </c:strRef>
          </c:tx>
          <c:spPr>
            <a:solidFill>
              <a:schemeClr val="bg1">
                <a:lumMod val="75000"/>
              </a:schemeClr>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extLst>
                <c:ext xmlns:c16="http://schemas.microsoft.com/office/drawing/2014/chart" uri="{C3380CC4-5D6E-409C-BE32-E72D297353CC}">
                  <c16:uniqueId val="{00000003-D629-468B-A843-8A6280EAC2F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Munka1!$B$6</c:f>
              <c:numCache>
                <c:formatCode>0</c:formatCode>
                <c:ptCount val="1"/>
                <c:pt idx="0">
                  <c:v>86.984717122952659</c:v>
                </c:pt>
              </c:numCache>
            </c:numRef>
          </c:val>
          <c:extLst>
            <c:ext xmlns:c16="http://schemas.microsoft.com/office/drawing/2014/chart" uri="{C3380CC4-5D6E-409C-BE32-E72D297353CC}">
              <c16:uniqueId val="{00000002-D629-468B-A843-8A6280EAC2FE}"/>
            </c:ext>
          </c:extLst>
        </c:ser>
        <c:ser>
          <c:idx val="3"/>
          <c:order val="1"/>
          <c:tx>
            <c:strRef>
              <c:f>Munka1!$A$5</c:f>
              <c:strCache>
                <c:ptCount val="1"/>
                <c:pt idx="0">
                  <c:v>Van nyaraló/hétvégi ház, de nincs internet előfizetés</c:v>
                </c:pt>
              </c:strCache>
            </c:strRef>
          </c:tx>
          <c:spPr>
            <a:solidFill>
              <a:schemeClr val="accent4"/>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Munka1!$B$5</c:f>
              <c:numCache>
                <c:formatCode>0</c:formatCode>
                <c:ptCount val="1"/>
                <c:pt idx="0">
                  <c:v>8.2434001866450402</c:v>
                </c:pt>
              </c:numCache>
            </c:numRef>
          </c:val>
          <c:extLst>
            <c:ext xmlns:c16="http://schemas.microsoft.com/office/drawing/2014/chart" uri="{C3380CC4-5D6E-409C-BE32-E72D297353CC}">
              <c16:uniqueId val="{00000001-D629-468B-A843-8A6280EAC2FE}"/>
            </c:ext>
          </c:extLst>
        </c:ser>
        <c:ser>
          <c:idx val="1"/>
          <c:order val="2"/>
          <c:tx>
            <c:strRef>
              <c:f>Munka1!$A$4</c:f>
              <c:strCache>
                <c:ptCount val="1"/>
                <c:pt idx="0">
                  <c:v>Van nyaraló/hézvégi ház, van internet előfizetés, de nem tudja, van-e TV előfizetés</c:v>
                </c:pt>
              </c:strCache>
            </c:strRef>
          </c:tx>
          <c:spPr>
            <a:solidFill>
              <a:schemeClr val="accent3"/>
            </a:solidFill>
            <a:ln>
              <a:noFill/>
            </a:ln>
            <a:effectLst/>
          </c:spPr>
          <c:invertIfNegative val="0"/>
          <c:cat>
            <c:strRef>
              <c:f>Munka1!$B$1</c:f>
              <c:strCache>
                <c:ptCount val="1"/>
                <c:pt idx="0">
                  <c:v>1. adatsor</c:v>
                </c:pt>
              </c:strCache>
            </c:strRef>
          </c:cat>
          <c:val>
            <c:numRef>
              <c:f>Munka1!$B$4</c:f>
              <c:numCache>
                <c:formatCode>0</c:formatCode>
                <c:ptCount val="1"/>
                <c:pt idx="0">
                  <c:v>0.57605704252865708</c:v>
                </c:pt>
              </c:numCache>
            </c:numRef>
          </c:val>
          <c:extLst>
            <c:ext xmlns:c16="http://schemas.microsoft.com/office/drawing/2014/chart" uri="{C3380CC4-5D6E-409C-BE32-E72D297353CC}">
              <c16:uniqueId val="{00000000-D629-468B-A843-8A6280EAC2FE}"/>
            </c:ext>
          </c:extLst>
        </c:ser>
        <c:ser>
          <c:idx val="0"/>
          <c:order val="3"/>
          <c:tx>
            <c:strRef>
              <c:f>Munka1!$A$3</c:f>
              <c:strCache>
                <c:ptCount val="1"/>
                <c:pt idx="0">
                  <c:v>Van nyaraló/hétvégi ház, van internet előfizetés, de TV előfizetés nincs</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8-4C60-9460-7D3A0EDEED33}"/>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Munka1!$B$3</c:f>
              <c:numCache>
                <c:formatCode>0</c:formatCode>
                <c:ptCount val="1"/>
                <c:pt idx="0">
                  <c:v>2.6865450196649556</c:v>
                </c:pt>
              </c:numCache>
            </c:numRef>
          </c:val>
          <c:extLst>
            <c:ext xmlns:c16="http://schemas.microsoft.com/office/drawing/2014/chart" uri="{C3380CC4-5D6E-409C-BE32-E72D297353CC}">
              <c16:uniqueId val="{00000000-C098-4C60-9460-7D3A0EDEED33}"/>
            </c:ext>
          </c:extLst>
        </c:ser>
        <c:ser>
          <c:idx val="2"/>
          <c:order val="4"/>
          <c:tx>
            <c:strRef>
              <c:f>Munka1!$A$2</c:f>
              <c:strCache>
                <c:ptCount val="1"/>
                <c:pt idx="0">
                  <c:v>Van nyaraló/hétvégi ház, internet és TV előfizetéssel</c:v>
                </c:pt>
              </c:strCache>
            </c:strRef>
          </c:tx>
          <c:spPr>
            <a:solidFill>
              <a:schemeClr val="accent1"/>
            </a:solidFill>
            <a:ln>
              <a:noFill/>
            </a:ln>
            <a:effectLst/>
          </c:spPr>
          <c:invertIfNegative val="0"/>
          <c:dLbls>
            <c:dLbl>
              <c:idx val="0"/>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78-4017-80D3-0CA298419F68}"/>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Munka1!$B$1</c:f>
              <c:strCache>
                <c:ptCount val="1"/>
                <c:pt idx="0">
                  <c:v>1. adatsor</c:v>
                </c:pt>
              </c:strCache>
            </c:strRef>
          </c:cat>
          <c:val>
            <c:numRef>
              <c:f>Munka1!$B$2</c:f>
              <c:numCache>
                <c:formatCode>0</c:formatCode>
                <c:ptCount val="1"/>
                <c:pt idx="0">
                  <c:v>1.509280628208685</c:v>
                </c:pt>
              </c:numCache>
            </c:numRef>
          </c:val>
          <c:extLst>
            <c:ext xmlns:c16="http://schemas.microsoft.com/office/drawing/2014/chart" uri="{C3380CC4-5D6E-409C-BE32-E72D297353CC}">
              <c16:uniqueId val="{00000000-532D-45A4-92D7-6E6CE8F593F5}"/>
            </c:ext>
          </c:extLst>
        </c:ser>
        <c:dLbls>
          <c:showLegendKey val="0"/>
          <c:showVal val="0"/>
          <c:showCatName val="0"/>
          <c:showSerName val="0"/>
          <c:showPercent val="0"/>
          <c:showBubbleSize val="0"/>
        </c:dLbls>
        <c:gapWidth val="50"/>
        <c:overlap val="100"/>
        <c:axId val="1912988335"/>
        <c:axId val="1912992079"/>
      </c:barChart>
      <c:catAx>
        <c:axId val="1912988335"/>
        <c:scaling>
          <c:orientation val="minMax"/>
        </c:scaling>
        <c:delete val="1"/>
        <c:axPos val="b"/>
        <c:numFmt formatCode="General" sourceLinked="1"/>
        <c:majorTickMark val="out"/>
        <c:minorTickMark val="none"/>
        <c:tickLblPos val="nextTo"/>
        <c:crossAx val="1912992079"/>
        <c:crosses val="autoZero"/>
        <c:auto val="1"/>
        <c:lblAlgn val="ctr"/>
        <c:lblOffset val="100"/>
        <c:noMultiLvlLbl val="0"/>
      </c:catAx>
      <c:valAx>
        <c:axId val="1912992079"/>
        <c:scaling>
          <c:orientation val="minMax"/>
          <c:max val="100"/>
          <c:min val="0"/>
        </c:scaling>
        <c:delete val="1"/>
        <c:axPos val="l"/>
        <c:numFmt formatCode="0" sourceLinked="1"/>
        <c:majorTickMark val="out"/>
        <c:minorTickMark val="none"/>
        <c:tickLblPos val="nextTo"/>
        <c:crossAx val="1912988335"/>
        <c:crosses val="autoZero"/>
        <c:crossBetween val="between"/>
      </c:valAx>
      <c:spPr>
        <a:noFill/>
        <a:ln w="25400">
          <a:noFill/>
        </a:ln>
        <a:effectLst/>
      </c:spPr>
    </c:plotArea>
    <c:legend>
      <c:legendPos val="l"/>
      <c:layout>
        <c:manualLayout>
          <c:xMode val="edge"/>
          <c:yMode val="edge"/>
          <c:x val="5.5203442031928972E-2"/>
          <c:y val="8.664355014673554E-2"/>
          <c:w val="0.45121245601777882"/>
          <c:h val="0.896601512401060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8148114254719"/>
          <c:y val="3.7993655757534661E-2"/>
          <c:w val="0.64504432642734999"/>
          <c:h val="0.83295206716400783"/>
        </c:manualLayout>
      </c:layout>
      <c:barChart>
        <c:barDir val="bar"/>
        <c:grouping val="stacked"/>
        <c:varyColors val="0"/>
        <c:ser>
          <c:idx val="0"/>
          <c:order val="0"/>
          <c:tx>
            <c:strRef>
              <c:f>Munka1!$B$1</c:f>
              <c:strCache>
                <c:ptCount val="1"/>
                <c:pt idx="0">
                  <c:v>(Nagyon) gátló tényező</c:v>
                </c:pt>
              </c:strCache>
            </c:strRef>
          </c:tx>
          <c:spPr>
            <a:solidFill>
              <a:schemeClr val="accent5">
                <a:lumMod val="50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Műsorszámot megszakító reklámok</c:v>
                </c:pt>
                <c:pt idx="1">
                  <c:v>Bannerek (felugró hirdetések) a műsorszám alatt</c:v>
                </c:pt>
                <c:pt idx="2">
                  <c:v>Műsorszámok közötti reklámok</c:v>
                </c:pt>
                <c:pt idx="3">
                  <c:v>Műsorfolyam, vagyis korlátozottan megválasztható, hogy mit nézhetek</c:v>
                </c:pt>
                <c:pt idx="4">
                  <c:v>Nem letölthető (offline nézéshez)</c:v>
                </c:pt>
                <c:pt idx="5">
                  <c:v>Regisztrációhoz kötött</c:v>
                </c:pt>
                <c:pt idx="6">
                  <c:v>Élő műsorok hiánya</c:v>
                </c:pt>
              </c:strCache>
            </c:strRef>
          </c:cat>
          <c:val>
            <c:numRef>
              <c:f>Munka1!$B$2:$B$8</c:f>
              <c:numCache>
                <c:formatCode>0</c:formatCode>
                <c:ptCount val="7"/>
                <c:pt idx="0">
                  <c:v>49.559162597074064</c:v>
                </c:pt>
                <c:pt idx="1">
                  <c:v>47.085622726332446</c:v>
                </c:pt>
                <c:pt idx="2">
                  <c:v>30.125029194208473</c:v>
                </c:pt>
                <c:pt idx="3">
                  <c:v>23.909896101534208</c:v>
                </c:pt>
                <c:pt idx="4">
                  <c:v>16.396760318944189</c:v>
                </c:pt>
                <c:pt idx="5">
                  <c:v>17.442183978351732</c:v>
                </c:pt>
                <c:pt idx="6">
                  <c:v>15.481345083555107</c:v>
                </c:pt>
              </c:numCache>
            </c:numRef>
          </c:val>
          <c:extLst>
            <c:ext xmlns:c16="http://schemas.microsoft.com/office/drawing/2014/chart" uri="{C3380CC4-5D6E-409C-BE32-E72D297353CC}">
              <c16:uniqueId val="{00000000-0238-4D05-8A8C-BEDE424E777C}"/>
            </c:ext>
          </c:extLst>
        </c:ser>
        <c:ser>
          <c:idx val="1"/>
          <c:order val="1"/>
          <c:tx>
            <c:strRef>
              <c:f>Munka1!$C$1</c:f>
              <c:strCache>
                <c:ptCount val="1"/>
                <c:pt idx="0">
                  <c:v>Közepesen gátló tényező</c:v>
                </c:pt>
              </c:strCache>
            </c:strRef>
          </c:tx>
          <c:spPr>
            <a:solidFill>
              <a:schemeClr val="accent5">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Műsorszámot megszakító reklámok</c:v>
                </c:pt>
                <c:pt idx="1">
                  <c:v>Bannerek (felugró hirdetések) a műsorszám alatt</c:v>
                </c:pt>
                <c:pt idx="2">
                  <c:v>Műsorszámok közötti reklámok</c:v>
                </c:pt>
                <c:pt idx="3">
                  <c:v>Műsorfolyam, vagyis korlátozottan megválasztható, hogy mit nézhetek</c:v>
                </c:pt>
                <c:pt idx="4">
                  <c:v>Nem letölthető (offline nézéshez)</c:v>
                </c:pt>
                <c:pt idx="5">
                  <c:v>Regisztrációhoz kötött</c:v>
                </c:pt>
                <c:pt idx="6">
                  <c:v>Élő műsorok hiánya</c:v>
                </c:pt>
              </c:strCache>
            </c:strRef>
          </c:cat>
          <c:val>
            <c:numRef>
              <c:f>Munka1!$C$2:$C$8</c:f>
              <c:numCache>
                <c:formatCode>0</c:formatCode>
                <c:ptCount val="7"/>
                <c:pt idx="0">
                  <c:v>28.691921428655544</c:v>
                </c:pt>
                <c:pt idx="1">
                  <c:v>28.49744613846612</c:v>
                </c:pt>
                <c:pt idx="2">
                  <c:v>42.041450070277165</c:v>
                </c:pt>
                <c:pt idx="3">
                  <c:v>35.838024001009394</c:v>
                </c:pt>
                <c:pt idx="4">
                  <c:v>25.454310951516497</c:v>
                </c:pt>
                <c:pt idx="5">
                  <c:v>20.621451126202125</c:v>
                </c:pt>
                <c:pt idx="6">
                  <c:v>18.855396283873375</c:v>
                </c:pt>
              </c:numCache>
            </c:numRef>
          </c:val>
          <c:extLst>
            <c:ext xmlns:c16="http://schemas.microsoft.com/office/drawing/2014/chart" uri="{C3380CC4-5D6E-409C-BE32-E72D297353CC}">
              <c16:uniqueId val="{00000001-0238-4D05-8A8C-BEDE424E777C}"/>
            </c:ext>
          </c:extLst>
        </c:ser>
        <c:ser>
          <c:idx val="2"/>
          <c:order val="2"/>
          <c:tx>
            <c:strRef>
              <c:f>Munka1!$D$1</c:f>
              <c:strCache>
                <c:ptCount val="1"/>
                <c:pt idx="0">
                  <c:v>(Szinte) alig gátló tényező</c:v>
                </c:pt>
              </c:strCache>
            </c:strRef>
          </c:tx>
          <c:spPr>
            <a:solidFill>
              <a:schemeClr val="bg1">
                <a:lumMod val="6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Műsorszámot megszakító reklámok</c:v>
                </c:pt>
                <c:pt idx="1">
                  <c:v>Bannerek (felugró hirdetések) a műsorszám alatt</c:v>
                </c:pt>
                <c:pt idx="2">
                  <c:v>Műsorszámok közötti reklámok</c:v>
                </c:pt>
                <c:pt idx="3">
                  <c:v>Műsorfolyam, vagyis korlátozottan megválasztható, hogy mit nézhetek</c:v>
                </c:pt>
                <c:pt idx="4">
                  <c:v>Nem letölthető (offline nézéshez)</c:v>
                </c:pt>
                <c:pt idx="5">
                  <c:v>Regisztrációhoz kötött</c:v>
                </c:pt>
                <c:pt idx="6">
                  <c:v>Élő műsorok hiánya</c:v>
                </c:pt>
              </c:strCache>
            </c:strRef>
          </c:cat>
          <c:val>
            <c:numRef>
              <c:f>Munka1!$D$2:$D$8</c:f>
              <c:numCache>
                <c:formatCode>0</c:formatCode>
                <c:ptCount val="7"/>
                <c:pt idx="0">
                  <c:v>21.748915974270506</c:v>
                </c:pt>
                <c:pt idx="1">
                  <c:v>24.416931135201541</c:v>
                </c:pt>
                <c:pt idx="2">
                  <c:v>27.833520735514465</c:v>
                </c:pt>
                <c:pt idx="3">
                  <c:v>40.252079897456525</c:v>
                </c:pt>
                <c:pt idx="4">
                  <c:v>58.148928729539428</c:v>
                </c:pt>
                <c:pt idx="5">
                  <c:v>61.936364895446275</c:v>
                </c:pt>
                <c:pt idx="6">
                  <c:v>65.663258632571569</c:v>
                </c:pt>
              </c:numCache>
            </c:numRef>
          </c:val>
          <c:extLst>
            <c:ext xmlns:c16="http://schemas.microsoft.com/office/drawing/2014/chart" uri="{C3380CC4-5D6E-409C-BE32-E72D297353CC}">
              <c16:uniqueId val="{00000002-0238-4D05-8A8C-BEDE424E777C}"/>
            </c:ext>
          </c:extLst>
        </c:ser>
        <c:ser>
          <c:idx val="3"/>
          <c:order val="3"/>
          <c:tx>
            <c:strRef>
              <c:f>Munka1!$E$1</c:f>
              <c:strCache>
                <c:ptCount val="1"/>
                <c:pt idx="0">
                  <c:v>Oszlop1</c:v>
                </c:pt>
              </c:strCache>
            </c:strRef>
          </c:tx>
          <c:spPr>
            <a:noFill/>
            <a:ln>
              <a:noFill/>
            </a:ln>
            <a:effectLst/>
          </c:spPr>
          <c:invertIfNegative val="0"/>
          <c:cat>
            <c:strRef>
              <c:f>Munka1!$A$2:$A$8</c:f>
              <c:strCache>
                <c:ptCount val="7"/>
                <c:pt idx="0">
                  <c:v>Műsorszámot megszakító reklámok</c:v>
                </c:pt>
                <c:pt idx="1">
                  <c:v>Bannerek (felugró hirdetések) a műsorszám alatt</c:v>
                </c:pt>
                <c:pt idx="2">
                  <c:v>Műsorszámok közötti reklámok</c:v>
                </c:pt>
                <c:pt idx="3">
                  <c:v>Műsorfolyam, vagyis korlátozottan megválasztható, hogy mit nézhetek</c:v>
                </c:pt>
                <c:pt idx="4">
                  <c:v>Nem letölthető (offline nézéshez)</c:v>
                </c:pt>
                <c:pt idx="5">
                  <c:v>Regisztrációhoz kötött</c:v>
                </c:pt>
                <c:pt idx="6">
                  <c:v>Élő műsorok hiánya</c:v>
                </c:pt>
              </c:strCache>
            </c:strRef>
          </c:cat>
          <c:val>
            <c:numRef>
              <c:f>Munka1!$E$2:$E$8</c:f>
              <c:numCache>
                <c:formatCode>0</c:formatCode>
                <c:ptCount val="7"/>
                <c:pt idx="0">
                  <c:v>3</c:v>
                </c:pt>
                <c:pt idx="1">
                  <c:v>3</c:v>
                </c:pt>
                <c:pt idx="2">
                  <c:v>3</c:v>
                </c:pt>
                <c:pt idx="3">
                  <c:v>3</c:v>
                </c:pt>
                <c:pt idx="4">
                  <c:v>3</c:v>
                </c:pt>
                <c:pt idx="5">
                  <c:v>3</c:v>
                </c:pt>
                <c:pt idx="6">
                  <c:v>3</c:v>
                </c:pt>
              </c:numCache>
            </c:numRef>
          </c:val>
          <c:extLst>
            <c:ext xmlns:c16="http://schemas.microsoft.com/office/drawing/2014/chart" uri="{C3380CC4-5D6E-409C-BE32-E72D297353CC}">
              <c16:uniqueId val="{00000003-0238-4D05-8A8C-BEDE424E777C}"/>
            </c:ext>
          </c:extLst>
        </c:ser>
        <c:ser>
          <c:idx val="4"/>
          <c:order val="4"/>
          <c:tx>
            <c:strRef>
              <c:f>Munka1!$F$1</c:f>
              <c:strCache>
                <c:ptCount val="1"/>
                <c:pt idx="0">
                  <c:v>ÁTLAG</c:v>
                </c:pt>
              </c:strCache>
            </c:strRef>
          </c:tx>
          <c:spPr>
            <a:no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chemeClr val="tx1">
                        <a:lumMod val="75000"/>
                        <a:lumOff val="25000"/>
                      </a:schemeClr>
                    </a:solidFill>
                    <a:latin typeface="+mn-lt"/>
                    <a:ea typeface="+mn-ea"/>
                    <a:cs typeface="+mn-cs"/>
                  </a:defRPr>
                </a:pPr>
                <a:endParaRPr lang="hu-H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Munka1!$A$2:$A$8</c:f>
              <c:strCache>
                <c:ptCount val="7"/>
                <c:pt idx="0">
                  <c:v>Műsorszámot megszakító reklámok</c:v>
                </c:pt>
                <c:pt idx="1">
                  <c:v>Bannerek (felugró hirdetések) a műsorszám alatt</c:v>
                </c:pt>
                <c:pt idx="2">
                  <c:v>Műsorszámok közötti reklámok</c:v>
                </c:pt>
                <c:pt idx="3">
                  <c:v>Műsorfolyam, vagyis korlátozottan megválasztható, hogy mit nézhetek</c:v>
                </c:pt>
                <c:pt idx="4">
                  <c:v>Nem letölthető (offline nézéshez)</c:v>
                </c:pt>
                <c:pt idx="5">
                  <c:v>Regisztrációhoz kötött</c:v>
                </c:pt>
                <c:pt idx="6">
                  <c:v>Élő műsorok hiánya</c:v>
                </c:pt>
              </c:strCache>
            </c:strRef>
          </c:cat>
          <c:val>
            <c:numRef>
              <c:f>Munka1!$F$2:$F$8</c:f>
              <c:numCache>
                <c:formatCode>0.0</c:formatCode>
                <c:ptCount val="7"/>
                <c:pt idx="0">
                  <c:v>5.0068409968933061</c:v>
                </c:pt>
                <c:pt idx="1">
                  <c:v>4.879819890933792</c:v>
                </c:pt>
                <c:pt idx="2">
                  <c:v>4.4853689341245326</c:v>
                </c:pt>
                <c:pt idx="3">
                  <c:v>4.0104669316901891</c:v>
                </c:pt>
                <c:pt idx="4">
                  <c:v>3.383925724865581</c:v>
                </c:pt>
                <c:pt idx="5">
                  <c:v>3.1645541835069455</c:v>
                </c:pt>
                <c:pt idx="6">
                  <c:v>3.0690233379856657</c:v>
                </c:pt>
              </c:numCache>
            </c:numRef>
          </c:val>
          <c:extLst>
            <c:ext xmlns:c16="http://schemas.microsoft.com/office/drawing/2014/chart" uri="{C3380CC4-5D6E-409C-BE32-E72D297353CC}">
              <c16:uniqueId val="{00000004-0238-4D05-8A8C-BEDE424E777C}"/>
            </c:ext>
          </c:extLst>
        </c:ser>
        <c:dLbls>
          <c:showLegendKey val="0"/>
          <c:showVal val="0"/>
          <c:showCatName val="0"/>
          <c:showSerName val="0"/>
          <c:showPercent val="0"/>
          <c:showBubbleSize val="0"/>
        </c:dLbls>
        <c:gapWidth val="50"/>
        <c:overlap val="100"/>
        <c:axId val="29499600"/>
        <c:axId val="29501264"/>
      </c:barChart>
      <c:catAx>
        <c:axId val="294996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hu-HU"/>
          </a:p>
        </c:txPr>
        <c:crossAx val="29501264"/>
        <c:crosses val="autoZero"/>
        <c:auto val="1"/>
        <c:lblAlgn val="ctr"/>
        <c:lblOffset val="0"/>
        <c:noMultiLvlLbl val="0"/>
      </c:catAx>
      <c:valAx>
        <c:axId val="29501264"/>
        <c:scaling>
          <c:orientation val="minMax"/>
          <c:max val="108"/>
          <c:min val="0"/>
        </c:scaling>
        <c:delete val="1"/>
        <c:axPos val="t"/>
        <c:numFmt formatCode="0" sourceLinked="1"/>
        <c:majorTickMark val="out"/>
        <c:minorTickMark val="none"/>
        <c:tickLblPos val="nextTo"/>
        <c:crossAx val="29499600"/>
        <c:crosses val="autoZero"/>
        <c:crossBetween val="between"/>
      </c:valAx>
      <c:spPr>
        <a:noFill/>
        <a:ln>
          <a:noFill/>
        </a:ln>
        <a:effectLst/>
      </c:spPr>
    </c:plotArea>
    <c:legend>
      <c:legendPos val="b"/>
      <c:legendEntry>
        <c:idx val="3"/>
        <c:delete val="1"/>
      </c:legendEntry>
      <c:legendEntry>
        <c:idx val="4"/>
        <c:txPr>
          <a:bodyPr rot="0" spcFirstLastPara="1" vertOverflow="ellipsis" vert="horz" wrap="square" anchor="ctr" anchorCtr="1"/>
          <a:lstStyle/>
          <a:p>
            <a:pPr>
              <a:defRPr sz="1200" b="1" i="1" u="none" strike="noStrike" kern="1200" baseline="0">
                <a:solidFill>
                  <a:schemeClr val="tx1">
                    <a:lumMod val="75000"/>
                    <a:lumOff val="25000"/>
                  </a:schemeClr>
                </a:solidFill>
                <a:latin typeface="+mn-lt"/>
                <a:ea typeface="+mn-ea"/>
                <a:cs typeface="+mn-cs"/>
              </a:defRPr>
            </a:pPr>
            <a:endParaRPr lang="hu-HU"/>
          </a:p>
        </c:txPr>
      </c:legendEntry>
      <c:layout>
        <c:manualLayout>
          <c:xMode val="edge"/>
          <c:yMode val="edge"/>
          <c:x val="0.24947959699428762"/>
          <c:y val="0.90011866618647318"/>
          <c:w val="0.7360102005580671"/>
          <c:h val="5.670538498488368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11878435140184"/>
          <c:y val="5.9216260856543051E-2"/>
          <c:w val="0.58307355242199466"/>
          <c:h val="0.90246733505981147"/>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50-nél kevesebb</c:v>
                </c:pt>
                <c:pt idx="1">
                  <c:v>50-99</c:v>
                </c:pt>
                <c:pt idx="2">
                  <c:v>100-149</c:v>
                </c:pt>
                <c:pt idx="3">
                  <c:v>150 vagy több</c:v>
                </c:pt>
              </c:strCache>
            </c:strRef>
          </c:cat>
          <c:val>
            <c:numRef>
              <c:f>Munka1!$B$2:$B$5</c:f>
              <c:numCache>
                <c:formatCode>0</c:formatCode>
                <c:ptCount val="4"/>
                <c:pt idx="0">
                  <c:v>15.147986827916801</c:v>
                </c:pt>
                <c:pt idx="1">
                  <c:v>30.400968018354291</c:v>
                </c:pt>
                <c:pt idx="2">
                  <c:v>37.367816932779704</c:v>
                </c:pt>
                <c:pt idx="3">
                  <c:v>17.083228220949326</c:v>
                </c:pt>
              </c:numCache>
            </c:numRef>
          </c:val>
          <c:extLst>
            <c:ext xmlns:c16="http://schemas.microsoft.com/office/drawing/2014/chart" uri="{C3380CC4-5D6E-409C-BE32-E72D297353CC}">
              <c16:uniqueId val="{00000000-8575-4DF8-93EB-E815D897160B}"/>
            </c:ext>
          </c:extLst>
        </c:ser>
        <c:dLbls>
          <c:showLegendKey val="0"/>
          <c:showVal val="0"/>
          <c:showCatName val="0"/>
          <c:showSerName val="0"/>
          <c:showPercent val="0"/>
          <c:showBubbleSize val="0"/>
        </c:dLbls>
        <c:gapWidth val="50"/>
        <c:axId val="1381543311"/>
        <c:axId val="1381539983"/>
      </c:barChart>
      <c:catAx>
        <c:axId val="13815433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1381539983"/>
        <c:crosses val="autoZero"/>
        <c:auto val="1"/>
        <c:lblAlgn val="ctr"/>
        <c:lblOffset val="100"/>
        <c:noMultiLvlLbl val="0"/>
      </c:catAx>
      <c:valAx>
        <c:axId val="1381539983"/>
        <c:scaling>
          <c:orientation val="minMax"/>
          <c:max val="60"/>
        </c:scaling>
        <c:delete val="1"/>
        <c:axPos val="b"/>
        <c:numFmt formatCode="0" sourceLinked="1"/>
        <c:majorTickMark val="out"/>
        <c:minorTickMark val="none"/>
        <c:tickLblPos val="nextTo"/>
        <c:crossAx val="138154331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Munka1!$B$1</c:f>
              <c:strCache>
                <c:ptCount val="1"/>
                <c:pt idx="0">
                  <c:v>1. adatsor</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Munka1!$A$2:$A$7</c:f>
              <c:strCache>
                <c:ptCount val="6"/>
                <c:pt idx="0">
                  <c:v>0</c:v>
                </c:pt>
                <c:pt idx="1">
                  <c:v>1</c:v>
                </c:pt>
                <c:pt idx="2">
                  <c:v>2</c:v>
                </c:pt>
                <c:pt idx="3">
                  <c:v>3</c:v>
                </c:pt>
                <c:pt idx="4">
                  <c:v>4</c:v>
                </c:pt>
                <c:pt idx="5">
                  <c:v>5</c:v>
                </c:pt>
              </c:strCache>
            </c:strRef>
          </c:cat>
          <c:val>
            <c:numRef>
              <c:f>Munka1!$B$2:$B$7</c:f>
              <c:numCache>
                <c:formatCode>0</c:formatCode>
                <c:ptCount val="6"/>
                <c:pt idx="0">
                  <c:v>5.96185511708173</c:v>
                </c:pt>
                <c:pt idx="1">
                  <c:v>34.229001182601408</c:v>
                </c:pt>
                <c:pt idx="2">
                  <c:v>37.077599220776911</c:v>
                </c:pt>
                <c:pt idx="3">
                  <c:v>16.255164270417435</c:v>
                </c:pt>
                <c:pt idx="4">
                  <c:v>4.9669897562422207</c:v>
                </c:pt>
                <c:pt idx="5">
                  <c:v>1.5093904528804578</c:v>
                </c:pt>
              </c:numCache>
            </c:numRef>
          </c:val>
          <c:extLst>
            <c:ext xmlns:c16="http://schemas.microsoft.com/office/drawing/2014/chart" uri="{C3380CC4-5D6E-409C-BE32-E72D297353CC}">
              <c16:uniqueId val="{00000000-1E46-4F22-A56A-3029A8066984}"/>
            </c:ext>
          </c:extLst>
        </c:ser>
        <c:dLbls>
          <c:showLegendKey val="0"/>
          <c:showVal val="0"/>
          <c:showCatName val="0"/>
          <c:showSerName val="0"/>
          <c:showPercent val="0"/>
          <c:showBubbleSize val="0"/>
        </c:dLbls>
        <c:gapWidth val="50"/>
        <c:axId val="917037231"/>
        <c:axId val="917036399"/>
      </c:barChart>
      <c:catAx>
        <c:axId val="91703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hu-HU"/>
          </a:p>
        </c:txPr>
        <c:crossAx val="917036399"/>
        <c:crosses val="autoZero"/>
        <c:auto val="1"/>
        <c:lblAlgn val="ctr"/>
        <c:lblOffset val="100"/>
        <c:noMultiLvlLbl val="0"/>
      </c:catAx>
      <c:valAx>
        <c:axId val="917036399"/>
        <c:scaling>
          <c:orientation val="minMax"/>
          <c:max val="60"/>
        </c:scaling>
        <c:delete val="1"/>
        <c:axPos val="l"/>
        <c:numFmt formatCode="0" sourceLinked="1"/>
        <c:majorTickMark val="out"/>
        <c:minorTickMark val="none"/>
        <c:tickLblPos val="nextTo"/>
        <c:crossAx val="91703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Munka1!$B$1</c:f>
              <c:strCache>
                <c:ptCount val="1"/>
                <c:pt idx="0">
                  <c:v>1. adatsor</c:v>
                </c:pt>
              </c:strCache>
            </c:strRef>
          </c:tx>
          <c:spPr>
            <a:solidFill>
              <a:schemeClr val="accent5"/>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Munka1!$A$2:$A$5</c:f>
              <c:strCache>
                <c:ptCount val="4"/>
                <c:pt idx="0">
                  <c:v>Családi közös tévénézés</c:v>
                </c:pt>
                <c:pt idx="1">
                  <c:v>Egyedül
tévénézés</c:v>
                </c:pt>
                <c:pt idx="2">
                  <c:v>Háttér-
televíziózás</c:v>
                </c:pt>
                <c:pt idx="3">
                  <c:v>Egyéb</c:v>
                </c:pt>
              </c:strCache>
            </c:strRef>
          </c:cat>
          <c:val>
            <c:numRef>
              <c:f>Munka1!$B$2:$B$5</c:f>
              <c:numCache>
                <c:formatCode>0</c:formatCode>
                <c:ptCount val="4"/>
                <c:pt idx="0">
                  <c:v>50.685411185428165</c:v>
                </c:pt>
                <c:pt idx="1">
                  <c:v>33.985622547939286</c:v>
                </c:pt>
                <c:pt idx="2">
                  <c:v>13.373617628784116</c:v>
                </c:pt>
                <c:pt idx="3">
                  <c:v>1.9553486378485245</c:v>
                </c:pt>
              </c:numCache>
            </c:numRef>
          </c:val>
          <c:extLst>
            <c:ext xmlns:c16="http://schemas.microsoft.com/office/drawing/2014/chart" uri="{C3380CC4-5D6E-409C-BE32-E72D297353CC}">
              <c16:uniqueId val="{00000000-7E22-4C83-B77E-45EC35E25380}"/>
            </c:ext>
          </c:extLst>
        </c:ser>
        <c:dLbls>
          <c:showLegendKey val="0"/>
          <c:showVal val="0"/>
          <c:showCatName val="0"/>
          <c:showSerName val="0"/>
          <c:showPercent val="0"/>
          <c:showBubbleSize val="0"/>
        </c:dLbls>
        <c:gapWidth val="50"/>
        <c:axId val="917037231"/>
        <c:axId val="917036399"/>
      </c:barChart>
      <c:catAx>
        <c:axId val="91703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hu-HU"/>
          </a:p>
        </c:txPr>
        <c:crossAx val="917036399"/>
        <c:crosses val="autoZero"/>
        <c:auto val="1"/>
        <c:lblAlgn val="ctr"/>
        <c:lblOffset val="100"/>
        <c:noMultiLvlLbl val="0"/>
      </c:catAx>
      <c:valAx>
        <c:axId val="917036399"/>
        <c:scaling>
          <c:orientation val="minMax"/>
          <c:max val="60"/>
          <c:min val="0"/>
        </c:scaling>
        <c:delete val="1"/>
        <c:axPos val="l"/>
        <c:numFmt formatCode="0" sourceLinked="1"/>
        <c:majorTickMark val="out"/>
        <c:minorTickMark val="none"/>
        <c:tickLblPos val="nextTo"/>
        <c:crossAx val="91703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03088395149057"/>
          <c:y val="7.2769380936201486E-2"/>
          <c:w val="0.6263437714270621"/>
          <c:h val="0.85446112591039936"/>
        </c:manualLayout>
      </c:layout>
      <c:barChart>
        <c:barDir val="bar"/>
        <c:grouping val="clustered"/>
        <c:varyColors val="0"/>
        <c:ser>
          <c:idx val="0"/>
          <c:order val="0"/>
          <c:tx>
            <c:strRef>
              <c:f>Munka1!$B$1</c:f>
              <c:strCache>
                <c:ptCount val="1"/>
                <c:pt idx="0">
                  <c:v>1. adatsor</c:v>
                </c:pt>
              </c:strCache>
            </c:strRef>
          </c:tx>
          <c:spPr>
            <a:solidFill>
              <a:schemeClr val="accent1"/>
            </a:solidFill>
            <a:ln>
              <a:noFill/>
            </a:ln>
            <a:effectLst/>
          </c:spPr>
          <c:invertIfNegative val="0"/>
          <c:dPt>
            <c:idx val="2"/>
            <c:invertIfNegative val="0"/>
            <c:bubble3D val="0"/>
            <c:spPr>
              <a:solidFill>
                <a:schemeClr val="accent5"/>
              </a:solidFill>
              <a:ln>
                <a:noFill/>
              </a:ln>
              <a:effectLst/>
            </c:spPr>
            <c:extLst>
              <c:ext xmlns:c16="http://schemas.microsoft.com/office/drawing/2014/chart" uri="{C3380CC4-5D6E-409C-BE32-E72D297353CC}">
                <c16:uniqueId val="{00000005-F4FB-4866-ACFE-3094994EB28C}"/>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8B60-4DB5-B0EF-0F529DFE5164}"/>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F4FB-4866-ACFE-3094994EB28C}"/>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Munka1!$A$2:$A$6</c:f>
              <c:strCache>
                <c:ptCount val="5"/>
                <c:pt idx="0">
                  <c:v>Egyáltalán nem játszik szerepet</c:v>
                </c:pt>
                <c:pt idx="1">
                  <c:v>Kevésbé játszik szerepet</c:v>
                </c:pt>
                <c:pt idx="2">
                  <c:v>Kisebb-nagyobb szerepet játszik</c:v>
                </c:pt>
                <c:pt idx="3">
                  <c:v>Nagy szerepet játszik</c:v>
                </c:pt>
                <c:pt idx="4">
                  <c:v>Döntő szerepet játszik</c:v>
                </c:pt>
              </c:strCache>
            </c:strRef>
          </c:cat>
          <c:val>
            <c:numRef>
              <c:f>Munka1!$B$2:$B$6</c:f>
              <c:numCache>
                <c:formatCode>0</c:formatCode>
                <c:ptCount val="5"/>
                <c:pt idx="0">
                  <c:v>23.384036045202066</c:v>
                </c:pt>
                <c:pt idx="1">
                  <c:v>5.4841054557243396</c:v>
                </c:pt>
                <c:pt idx="2">
                  <c:v>20.498751627937832</c:v>
                </c:pt>
                <c:pt idx="3">
                  <c:v>21.164606139449582</c:v>
                </c:pt>
                <c:pt idx="4">
                  <c:v>29.46850073168617</c:v>
                </c:pt>
              </c:numCache>
            </c:numRef>
          </c:val>
          <c:extLst>
            <c:ext xmlns:c16="http://schemas.microsoft.com/office/drawing/2014/chart" uri="{C3380CC4-5D6E-409C-BE32-E72D297353CC}">
              <c16:uniqueId val="{00000000-F4FB-4866-ACFE-3094994EB28C}"/>
            </c:ext>
          </c:extLst>
        </c:ser>
        <c:dLbls>
          <c:showLegendKey val="0"/>
          <c:showVal val="0"/>
          <c:showCatName val="0"/>
          <c:showSerName val="0"/>
          <c:showPercent val="0"/>
          <c:showBubbleSize val="0"/>
        </c:dLbls>
        <c:gapWidth val="50"/>
        <c:axId val="915698799"/>
        <c:axId val="915697135"/>
      </c:barChart>
      <c:catAx>
        <c:axId val="91569879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u-HU"/>
          </a:p>
        </c:txPr>
        <c:crossAx val="915697135"/>
        <c:crosses val="autoZero"/>
        <c:auto val="1"/>
        <c:lblAlgn val="ctr"/>
        <c:lblOffset val="100"/>
        <c:noMultiLvlLbl val="0"/>
      </c:catAx>
      <c:valAx>
        <c:axId val="915697135"/>
        <c:scaling>
          <c:orientation val="minMax"/>
          <c:max val="40"/>
          <c:min val="0"/>
        </c:scaling>
        <c:delete val="1"/>
        <c:axPos val="b"/>
        <c:numFmt formatCode="0" sourceLinked="1"/>
        <c:majorTickMark val="out"/>
        <c:minorTickMark val="none"/>
        <c:tickLblPos val="nextTo"/>
        <c:crossAx val="915698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6DCD934A-6100-4B33-A9FD-783DBC0E8C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3EFB0A7E-78D5-4D82-B374-E726F9737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E4411B-CD4B-4419-B047-60EDF4F27EAA}" type="datetimeFigureOut">
              <a:rPr lang="hu-HU" smtClean="0"/>
              <a:t>2022.12.07.</a:t>
            </a:fld>
            <a:endParaRPr lang="hu-HU"/>
          </a:p>
        </p:txBody>
      </p:sp>
      <p:sp>
        <p:nvSpPr>
          <p:cNvPr id="4" name="Élőláb helye 3">
            <a:extLst>
              <a:ext uri="{FF2B5EF4-FFF2-40B4-BE49-F238E27FC236}">
                <a16:creationId xmlns:a16="http://schemas.microsoft.com/office/drawing/2014/main" id="{BC739ED0-2D78-4200-9B32-2632AF71C0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93645A25-2ABA-4FDF-8FA1-925B1E6D12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FD88E4-EB5E-41E4-A63B-B1428A6ED76F}" type="slidenum">
              <a:rPr lang="hu-HU" smtClean="0"/>
              <a:t>‹#›</a:t>
            </a:fld>
            <a:endParaRPr lang="hu-HU"/>
          </a:p>
        </p:txBody>
      </p:sp>
    </p:spTree>
    <p:extLst>
      <p:ext uri="{BB962C8B-B14F-4D97-AF65-F5344CB8AC3E}">
        <p14:creationId xmlns:p14="http://schemas.microsoft.com/office/powerpoint/2010/main" val="2434179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B6EE1-287C-4888-B08E-E4897C3A2A9A}" type="datetimeFigureOut">
              <a:rPr lang="hu-HU" smtClean="0"/>
              <a:t>2022.12.07.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2DD19-421C-4210-B20E-15F384292AF2}" type="slidenum">
              <a:rPr lang="hu-HU" smtClean="0"/>
              <a:t>‹#›</a:t>
            </a:fld>
            <a:endParaRPr lang="hu-HU"/>
          </a:p>
        </p:txBody>
      </p:sp>
    </p:spTree>
    <p:extLst>
      <p:ext uri="{BB962C8B-B14F-4D97-AF65-F5344CB8AC3E}">
        <p14:creationId xmlns:p14="http://schemas.microsoft.com/office/powerpoint/2010/main" val="15817844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Kép forrása: https://www.slidemembers.com/en_US/view/PPT-Templates/media-simple-powerpoint-template-design-10995</a:t>
            </a:r>
          </a:p>
        </p:txBody>
      </p:sp>
      <p:sp>
        <p:nvSpPr>
          <p:cNvPr id="4" name="Dia számának helye 3"/>
          <p:cNvSpPr>
            <a:spLocks noGrp="1"/>
          </p:cNvSpPr>
          <p:nvPr>
            <p:ph type="sldNum" sz="quarter" idx="5"/>
          </p:nvPr>
        </p:nvSpPr>
        <p:spPr/>
        <p:txBody>
          <a:bodyPr/>
          <a:lstStyle/>
          <a:p>
            <a:fld id="{2C72DD19-421C-4210-B20E-15F384292AF2}" type="slidenum">
              <a:rPr lang="hu-HU" smtClean="0"/>
              <a:t>1</a:t>
            </a:fld>
            <a:endParaRPr lang="hu-HU"/>
          </a:p>
        </p:txBody>
      </p:sp>
    </p:spTree>
    <p:extLst>
      <p:ext uri="{BB962C8B-B14F-4D97-AF65-F5344CB8AC3E}">
        <p14:creationId xmlns:p14="http://schemas.microsoft.com/office/powerpoint/2010/main" val="11054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a:t>A kép forrása: https://www.pexels.com/hu-hu/foto/par-szeretet-ules-este-4009409/</a:t>
            </a:r>
          </a:p>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36</a:t>
            </a:fld>
            <a:endParaRPr lang="hu-HU"/>
          </a:p>
        </p:txBody>
      </p:sp>
    </p:spTree>
    <p:extLst>
      <p:ext uri="{BB962C8B-B14F-4D97-AF65-F5344CB8AC3E}">
        <p14:creationId xmlns:p14="http://schemas.microsoft.com/office/powerpoint/2010/main" val="99290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37</a:t>
            </a:fld>
            <a:endParaRPr lang="hu-HU"/>
          </a:p>
        </p:txBody>
      </p:sp>
    </p:spTree>
    <p:extLst>
      <p:ext uri="{BB962C8B-B14F-4D97-AF65-F5344CB8AC3E}">
        <p14:creationId xmlns:p14="http://schemas.microsoft.com/office/powerpoint/2010/main" val="316715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Kép forrása: https://unsplash.com/photos/hpjSkU2UYSU</a:t>
            </a:r>
          </a:p>
        </p:txBody>
      </p:sp>
      <p:sp>
        <p:nvSpPr>
          <p:cNvPr id="4" name="Élőfej hely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40</a:t>
            </a:fld>
            <a:endParaRPr lang="hu-HU"/>
          </a:p>
        </p:txBody>
      </p:sp>
    </p:spTree>
    <p:extLst>
      <p:ext uri="{BB962C8B-B14F-4D97-AF65-F5344CB8AC3E}">
        <p14:creationId xmlns:p14="http://schemas.microsoft.com/office/powerpoint/2010/main" val="131195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41</a:t>
            </a:fld>
            <a:endParaRPr lang="hu-HU"/>
          </a:p>
        </p:txBody>
      </p:sp>
    </p:spTree>
    <p:extLst>
      <p:ext uri="{BB962C8B-B14F-4D97-AF65-F5344CB8AC3E}">
        <p14:creationId xmlns:p14="http://schemas.microsoft.com/office/powerpoint/2010/main" val="99972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42</a:t>
            </a:fld>
            <a:endParaRPr lang="hu-HU"/>
          </a:p>
        </p:txBody>
      </p:sp>
    </p:spTree>
    <p:extLst>
      <p:ext uri="{BB962C8B-B14F-4D97-AF65-F5344CB8AC3E}">
        <p14:creationId xmlns:p14="http://schemas.microsoft.com/office/powerpoint/2010/main" val="1898998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43</a:t>
            </a:fld>
            <a:endParaRPr lang="hu-HU"/>
          </a:p>
        </p:txBody>
      </p:sp>
    </p:spTree>
    <p:extLst>
      <p:ext uri="{BB962C8B-B14F-4D97-AF65-F5344CB8AC3E}">
        <p14:creationId xmlns:p14="http://schemas.microsoft.com/office/powerpoint/2010/main" val="292300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44</a:t>
            </a:fld>
            <a:endParaRPr lang="hu-HU"/>
          </a:p>
        </p:txBody>
      </p:sp>
    </p:spTree>
    <p:extLst>
      <p:ext uri="{BB962C8B-B14F-4D97-AF65-F5344CB8AC3E}">
        <p14:creationId xmlns:p14="http://schemas.microsoft.com/office/powerpoint/2010/main" val="102570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45</a:t>
            </a:fld>
            <a:endParaRPr lang="hu-HU"/>
          </a:p>
        </p:txBody>
      </p:sp>
    </p:spTree>
    <p:extLst>
      <p:ext uri="{BB962C8B-B14F-4D97-AF65-F5344CB8AC3E}">
        <p14:creationId xmlns:p14="http://schemas.microsoft.com/office/powerpoint/2010/main" val="388151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46</a:t>
            </a:fld>
            <a:endParaRPr lang="hu-HU"/>
          </a:p>
        </p:txBody>
      </p:sp>
    </p:spTree>
    <p:extLst>
      <p:ext uri="{BB962C8B-B14F-4D97-AF65-F5344CB8AC3E}">
        <p14:creationId xmlns:p14="http://schemas.microsoft.com/office/powerpoint/2010/main" val="40734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hu-HU" dirty="0"/>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300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47</a:t>
            </a:fld>
            <a:endParaRPr lang="hu-HU"/>
          </a:p>
        </p:txBody>
      </p:sp>
    </p:spTree>
    <p:extLst>
      <p:ext uri="{BB962C8B-B14F-4D97-AF65-F5344CB8AC3E}">
        <p14:creationId xmlns:p14="http://schemas.microsoft.com/office/powerpoint/2010/main" val="919925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48</a:t>
            </a:fld>
            <a:endParaRPr lang="hu-HU"/>
          </a:p>
        </p:txBody>
      </p:sp>
    </p:spTree>
    <p:extLst>
      <p:ext uri="{BB962C8B-B14F-4D97-AF65-F5344CB8AC3E}">
        <p14:creationId xmlns:p14="http://schemas.microsoft.com/office/powerpoint/2010/main" val="32341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49</a:t>
            </a:fld>
            <a:endParaRPr lang="hu-HU"/>
          </a:p>
        </p:txBody>
      </p:sp>
    </p:spTree>
    <p:extLst>
      <p:ext uri="{BB962C8B-B14F-4D97-AF65-F5344CB8AC3E}">
        <p14:creationId xmlns:p14="http://schemas.microsoft.com/office/powerpoint/2010/main" val="1185543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50</a:t>
            </a:fld>
            <a:endParaRPr lang="hu-HU"/>
          </a:p>
        </p:txBody>
      </p:sp>
    </p:spTree>
    <p:extLst>
      <p:ext uri="{BB962C8B-B14F-4D97-AF65-F5344CB8AC3E}">
        <p14:creationId xmlns:p14="http://schemas.microsoft.com/office/powerpoint/2010/main" val="2049841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51</a:t>
            </a:fld>
            <a:endParaRPr lang="hu-HU"/>
          </a:p>
        </p:txBody>
      </p:sp>
    </p:spTree>
    <p:extLst>
      <p:ext uri="{BB962C8B-B14F-4D97-AF65-F5344CB8AC3E}">
        <p14:creationId xmlns:p14="http://schemas.microsoft.com/office/powerpoint/2010/main" val="2277384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52</a:t>
            </a:fld>
            <a:endParaRPr lang="hu-HU"/>
          </a:p>
        </p:txBody>
      </p:sp>
    </p:spTree>
    <p:extLst>
      <p:ext uri="{BB962C8B-B14F-4D97-AF65-F5344CB8AC3E}">
        <p14:creationId xmlns:p14="http://schemas.microsoft.com/office/powerpoint/2010/main" val="3963728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53</a:t>
            </a:fld>
            <a:endParaRPr lang="hu-HU"/>
          </a:p>
        </p:txBody>
      </p:sp>
    </p:spTree>
    <p:extLst>
      <p:ext uri="{BB962C8B-B14F-4D97-AF65-F5344CB8AC3E}">
        <p14:creationId xmlns:p14="http://schemas.microsoft.com/office/powerpoint/2010/main" val="2458184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54</a:t>
            </a:fld>
            <a:endParaRPr lang="hu-HU"/>
          </a:p>
        </p:txBody>
      </p:sp>
    </p:spTree>
    <p:extLst>
      <p:ext uri="{BB962C8B-B14F-4D97-AF65-F5344CB8AC3E}">
        <p14:creationId xmlns:p14="http://schemas.microsoft.com/office/powerpoint/2010/main" val="3971641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55</a:t>
            </a:fld>
            <a:endParaRPr lang="hu-HU"/>
          </a:p>
        </p:txBody>
      </p:sp>
    </p:spTree>
    <p:extLst>
      <p:ext uri="{BB962C8B-B14F-4D97-AF65-F5344CB8AC3E}">
        <p14:creationId xmlns:p14="http://schemas.microsoft.com/office/powerpoint/2010/main" val="1111912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56</a:t>
            </a:fld>
            <a:endParaRPr lang="hu-HU"/>
          </a:p>
        </p:txBody>
      </p:sp>
    </p:spTree>
    <p:extLst>
      <p:ext uri="{BB962C8B-B14F-4D97-AF65-F5344CB8AC3E}">
        <p14:creationId xmlns:p14="http://schemas.microsoft.com/office/powerpoint/2010/main" val="259793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685800" y="1143000"/>
            <a:ext cx="5486400" cy="3086100"/>
          </a:xfrm>
        </p:spPr>
      </p:sp>
      <p:sp>
        <p:nvSpPr>
          <p:cNvPr id="3" name="Jegyzetek helye 2"/>
          <p:cNvSpPr>
            <a:spLocks noGrp="1"/>
          </p:cNvSpPr>
          <p:nvPr>
            <p:ph type="body" idx="1"/>
          </p:nvPr>
        </p:nvSpPr>
        <p:spPr/>
        <p:txBody>
          <a:bodyPr/>
          <a:lstStyle/>
          <a:p>
            <a:endParaRPr lang="hu"/>
          </a:p>
        </p:txBody>
      </p:sp>
      <p:sp>
        <p:nvSpPr>
          <p:cNvPr id="4" name="Élőfej helye 3"/>
          <p:cNvSpPr>
            <a:spLocks noGrp="1"/>
          </p:cNvSpPr>
          <p:nvPr>
            <p:ph type="hdr" sz="quarter"/>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Élőláb helye 4"/>
          <p:cNvSpPr>
            <a:spLocks noGrp="1"/>
          </p:cNvSpPr>
          <p:nvPr>
            <p:ph type="ftr" sz="quarter" idx="4"/>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Dia számának helye 5"/>
          <p:cNvSpPr>
            <a:spLocks noGrp="1"/>
          </p:cNvSpPr>
          <p:nvPr>
            <p:ph type="sldNum" sz="quarter" idx="5"/>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fld id="{91451587-D064-4BE5-AFF5-E2AE5ABDB3C2}"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8</a:t>
            </a:fld>
            <a:endParaRPr kumimoji="0" lang="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608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58</a:t>
            </a:fld>
            <a:endParaRPr lang="hu-HU"/>
          </a:p>
        </p:txBody>
      </p:sp>
    </p:spTree>
    <p:extLst>
      <p:ext uri="{BB962C8B-B14F-4D97-AF65-F5344CB8AC3E}">
        <p14:creationId xmlns:p14="http://schemas.microsoft.com/office/powerpoint/2010/main" val="3502549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59</a:t>
            </a:fld>
            <a:endParaRPr lang="hu-HU"/>
          </a:p>
        </p:txBody>
      </p:sp>
    </p:spTree>
    <p:extLst>
      <p:ext uri="{BB962C8B-B14F-4D97-AF65-F5344CB8AC3E}">
        <p14:creationId xmlns:p14="http://schemas.microsoft.com/office/powerpoint/2010/main" val="2250708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60</a:t>
            </a:fld>
            <a:endParaRPr lang="hu-HU"/>
          </a:p>
        </p:txBody>
      </p:sp>
    </p:spTree>
    <p:extLst>
      <p:ext uri="{BB962C8B-B14F-4D97-AF65-F5344CB8AC3E}">
        <p14:creationId xmlns:p14="http://schemas.microsoft.com/office/powerpoint/2010/main" val="3175005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62</a:t>
            </a:fld>
            <a:endParaRPr lang="hu-HU"/>
          </a:p>
        </p:txBody>
      </p:sp>
    </p:spTree>
    <p:extLst>
      <p:ext uri="{BB962C8B-B14F-4D97-AF65-F5344CB8AC3E}">
        <p14:creationId xmlns:p14="http://schemas.microsoft.com/office/powerpoint/2010/main" val="2880668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63</a:t>
            </a:fld>
            <a:endParaRPr lang="hu-HU"/>
          </a:p>
        </p:txBody>
      </p:sp>
    </p:spTree>
    <p:extLst>
      <p:ext uri="{BB962C8B-B14F-4D97-AF65-F5344CB8AC3E}">
        <p14:creationId xmlns:p14="http://schemas.microsoft.com/office/powerpoint/2010/main" val="234021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64</a:t>
            </a:fld>
            <a:endParaRPr lang="hu-HU"/>
          </a:p>
        </p:txBody>
      </p:sp>
    </p:spTree>
    <p:extLst>
      <p:ext uri="{BB962C8B-B14F-4D97-AF65-F5344CB8AC3E}">
        <p14:creationId xmlns:p14="http://schemas.microsoft.com/office/powerpoint/2010/main" val="2162502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65</a:t>
            </a:fld>
            <a:endParaRPr lang="hu-HU"/>
          </a:p>
        </p:txBody>
      </p:sp>
    </p:spTree>
    <p:extLst>
      <p:ext uri="{BB962C8B-B14F-4D97-AF65-F5344CB8AC3E}">
        <p14:creationId xmlns:p14="http://schemas.microsoft.com/office/powerpoint/2010/main" val="1976541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66</a:t>
            </a:fld>
            <a:endParaRPr lang="hu-HU"/>
          </a:p>
        </p:txBody>
      </p:sp>
    </p:spTree>
    <p:extLst>
      <p:ext uri="{BB962C8B-B14F-4D97-AF65-F5344CB8AC3E}">
        <p14:creationId xmlns:p14="http://schemas.microsoft.com/office/powerpoint/2010/main" val="3065009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67</a:t>
            </a:fld>
            <a:endParaRPr lang="hu-HU"/>
          </a:p>
        </p:txBody>
      </p:sp>
    </p:spTree>
    <p:extLst>
      <p:ext uri="{BB962C8B-B14F-4D97-AF65-F5344CB8AC3E}">
        <p14:creationId xmlns:p14="http://schemas.microsoft.com/office/powerpoint/2010/main" val="3377174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68</a:t>
            </a:fld>
            <a:endParaRPr lang="hu-HU"/>
          </a:p>
        </p:txBody>
      </p:sp>
    </p:spTree>
    <p:extLst>
      <p:ext uri="{BB962C8B-B14F-4D97-AF65-F5344CB8AC3E}">
        <p14:creationId xmlns:p14="http://schemas.microsoft.com/office/powerpoint/2010/main" val="241825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2C72DD19-421C-4210-B20E-15F384292AF2}" type="slidenum">
              <a:rPr lang="hu-HU" smtClean="0"/>
              <a:t>11</a:t>
            </a:fld>
            <a:endParaRPr lang="hu-HU"/>
          </a:p>
        </p:txBody>
      </p:sp>
    </p:spTree>
    <p:extLst>
      <p:ext uri="{BB962C8B-B14F-4D97-AF65-F5344CB8AC3E}">
        <p14:creationId xmlns:p14="http://schemas.microsoft.com/office/powerpoint/2010/main" val="3927632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69</a:t>
            </a:fld>
            <a:endParaRPr lang="hu-HU"/>
          </a:p>
        </p:txBody>
      </p:sp>
    </p:spTree>
    <p:extLst>
      <p:ext uri="{BB962C8B-B14F-4D97-AF65-F5344CB8AC3E}">
        <p14:creationId xmlns:p14="http://schemas.microsoft.com/office/powerpoint/2010/main" val="4023721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70</a:t>
            </a:fld>
            <a:endParaRPr lang="hu-HU"/>
          </a:p>
        </p:txBody>
      </p:sp>
    </p:spTree>
    <p:extLst>
      <p:ext uri="{BB962C8B-B14F-4D97-AF65-F5344CB8AC3E}">
        <p14:creationId xmlns:p14="http://schemas.microsoft.com/office/powerpoint/2010/main" val="3517548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71</a:t>
            </a:fld>
            <a:endParaRPr lang="hu-HU"/>
          </a:p>
        </p:txBody>
      </p:sp>
    </p:spTree>
    <p:extLst>
      <p:ext uri="{BB962C8B-B14F-4D97-AF65-F5344CB8AC3E}">
        <p14:creationId xmlns:p14="http://schemas.microsoft.com/office/powerpoint/2010/main" val="3371909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72</a:t>
            </a:fld>
            <a:endParaRPr lang="hu-HU"/>
          </a:p>
        </p:txBody>
      </p:sp>
    </p:spTree>
    <p:extLst>
      <p:ext uri="{BB962C8B-B14F-4D97-AF65-F5344CB8AC3E}">
        <p14:creationId xmlns:p14="http://schemas.microsoft.com/office/powerpoint/2010/main" val="1862077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73</a:t>
            </a:fld>
            <a:endParaRPr lang="hu-HU"/>
          </a:p>
        </p:txBody>
      </p:sp>
    </p:spTree>
    <p:extLst>
      <p:ext uri="{BB962C8B-B14F-4D97-AF65-F5344CB8AC3E}">
        <p14:creationId xmlns:p14="http://schemas.microsoft.com/office/powerpoint/2010/main" val="2726970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74</a:t>
            </a:fld>
            <a:endParaRPr lang="hu-HU"/>
          </a:p>
        </p:txBody>
      </p:sp>
    </p:spTree>
    <p:extLst>
      <p:ext uri="{BB962C8B-B14F-4D97-AF65-F5344CB8AC3E}">
        <p14:creationId xmlns:p14="http://schemas.microsoft.com/office/powerpoint/2010/main" val="2534426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75</a:t>
            </a:fld>
            <a:endParaRPr lang="hu-HU"/>
          </a:p>
        </p:txBody>
      </p:sp>
    </p:spTree>
    <p:extLst>
      <p:ext uri="{BB962C8B-B14F-4D97-AF65-F5344CB8AC3E}">
        <p14:creationId xmlns:p14="http://schemas.microsoft.com/office/powerpoint/2010/main" val="1241859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77</a:t>
            </a:fld>
            <a:endParaRPr lang="hu-HU"/>
          </a:p>
        </p:txBody>
      </p:sp>
    </p:spTree>
    <p:extLst>
      <p:ext uri="{BB962C8B-B14F-4D97-AF65-F5344CB8AC3E}">
        <p14:creationId xmlns:p14="http://schemas.microsoft.com/office/powerpoint/2010/main" val="5016587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78</a:t>
            </a:fld>
            <a:endParaRPr lang="hu-HU"/>
          </a:p>
        </p:txBody>
      </p:sp>
    </p:spTree>
    <p:extLst>
      <p:ext uri="{BB962C8B-B14F-4D97-AF65-F5344CB8AC3E}">
        <p14:creationId xmlns:p14="http://schemas.microsoft.com/office/powerpoint/2010/main" val="2601414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79</a:t>
            </a:fld>
            <a:endParaRPr lang="hu-HU"/>
          </a:p>
        </p:txBody>
      </p:sp>
    </p:spTree>
    <p:extLst>
      <p:ext uri="{BB962C8B-B14F-4D97-AF65-F5344CB8AC3E}">
        <p14:creationId xmlns:p14="http://schemas.microsoft.com/office/powerpoint/2010/main" val="284809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Kép forrása: https://unsplash.com/photos/VBPzRgd7gfc</a:t>
            </a:r>
          </a:p>
        </p:txBody>
      </p:sp>
      <p:sp>
        <p:nvSpPr>
          <p:cNvPr id="4" name="Élőfej hely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608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a:t>A kép forrása: https://unsplash.com/photos/EOQhsfFBhRk</a:t>
            </a:r>
          </a:p>
          <a:p>
            <a:pPr marL="0" marR="0" lvl="0" indent="0" algn="l" defTabSz="914377" rtl="0" eaLnBrk="1" fontAlgn="auto" latinLnBrk="0" hangingPunct="1">
              <a:lnSpc>
                <a:spcPct val="100000"/>
              </a:lnSpc>
              <a:spcBef>
                <a:spcPts val="0"/>
              </a:spcBef>
              <a:spcAft>
                <a:spcPts val="0"/>
              </a:spcAft>
              <a:buClrTx/>
              <a:buSzTx/>
              <a:buFontTx/>
              <a:buNone/>
              <a:tabLst/>
              <a:defRPr/>
            </a:pPr>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80</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636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6193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762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85</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100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87</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507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88</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563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89</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224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90</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503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92</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5606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91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Képek forrásai: </a:t>
            </a:r>
            <a:br>
              <a:rPr lang="hu-HU"/>
            </a:br>
            <a:r>
              <a:rPr lang="hu-HU"/>
              <a:t>https://www.pexels.com/hu-hu/foto/ferfi-unnep-szeretet-emberek-3807571</a:t>
            </a:r>
          </a:p>
          <a:p>
            <a:r>
              <a:rPr lang="hu-HU"/>
              <a:t>https://unsplash.com/photos/Hcfwew744z4</a:t>
            </a:r>
          </a:p>
          <a:p>
            <a:r>
              <a:rPr lang="hu-HU"/>
              <a:t>https://unsplash.com/photos/FoKO4DpXamQ</a:t>
            </a:r>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32</a:t>
            </a:fld>
            <a:endParaRPr lang="hu-HU"/>
          </a:p>
        </p:txBody>
      </p:sp>
    </p:spTree>
    <p:extLst>
      <p:ext uri="{BB962C8B-B14F-4D97-AF65-F5344CB8AC3E}">
        <p14:creationId xmlns:p14="http://schemas.microsoft.com/office/powerpoint/2010/main" val="12196004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94</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4824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96</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63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97</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2134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98</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522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99</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311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100</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953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392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9450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104</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1178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105</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05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Kép forrása: https://unsplash.com/photos/VBPzRgd7gfc</a:t>
            </a:r>
          </a:p>
        </p:txBody>
      </p:sp>
      <p:sp>
        <p:nvSpPr>
          <p:cNvPr id="4" name="Élőfej helye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66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106</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6252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107</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88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108</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2864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109</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668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110</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08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220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Élőfej helye 3"/>
          <p:cNvSpPr>
            <a:spLocks noGrp="1"/>
          </p:cNvSpPr>
          <p:nvPr>
            <p:ph type="hdr" sz="quarter"/>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láb helye 4"/>
          <p:cNvSpPr>
            <a:spLocks noGrp="1"/>
          </p:cNvSpPr>
          <p:nvPr>
            <p:ph type="ftr" sz="quarter" idx="4"/>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ia számának helye 5"/>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1451587-D064-4BE5-AFF5-E2AE5ABDB3C2}"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112</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7367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Kép forrása: https://unsplash.com/photos/yyMJNPgQ-X8</a:t>
            </a:r>
          </a:p>
        </p:txBody>
      </p:sp>
      <p:sp>
        <p:nvSpPr>
          <p:cNvPr id="4" name="Dia számának helye 3"/>
          <p:cNvSpPr>
            <a:spLocks noGrp="1"/>
          </p:cNvSpPr>
          <p:nvPr>
            <p:ph type="sldNum" sz="quarter" idx="5"/>
          </p:nvPr>
        </p:nvSpPr>
        <p:spPr/>
        <p:txBody>
          <a:bodyPr/>
          <a:lstStyle/>
          <a:p>
            <a:fld id="{2C72DD19-421C-4210-B20E-15F384292AF2}" type="slidenum">
              <a:rPr lang="hu-HU" smtClean="0"/>
              <a:t>113</a:t>
            </a:fld>
            <a:endParaRPr lang="hu-HU"/>
          </a:p>
        </p:txBody>
      </p:sp>
    </p:spTree>
    <p:extLst>
      <p:ext uri="{BB962C8B-B14F-4D97-AF65-F5344CB8AC3E}">
        <p14:creationId xmlns:p14="http://schemas.microsoft.com/office/powerpoint/2010/main" val="124807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 kép forrása: https://www.pexels.com/hu-hu/foto/par-szeretet-ules-este-4009409/</a:t>
            </a:r>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34</a:t>
            </a:fld>
            <a:endParaRPr lang="hu-HU"/>
          </a:p>
        </p:txBody>
      </p:sp>
    </p:spTree>
    <p:extLst>
      <p:ext uri="{BB962C8B-B14F-4D97-AF65-F5344CB8AC3E}">
        <p14:creationId xmlns:p14="http://schemas.microsoft.com/office/powerpoint/2010/main" val="49247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a:t>A kép forrása: https://unsplash.com/photos/EOQhsfFBhRk</a:t>
            </a:r>
          </a:p>
          <a:p>
            <a:pPr marL="0" marR="0" lvl="0" indent="0" algn="l" defTabSz="914377" rtl="0" eaLnBrk="1" fontAlgn="auto" latinLnBrk="0" hangingPunct="1">
              <a:lnSpc>
                <a:spcPct val="100000"/>
              </a:lnSpc>
              <a:spcBef>
                <a:spcPts val="0"/>
              </a:spcBef>
              <a:spcAft>
                <a:spcPts val="0"/>
              </a:spcAft>
              <a:buClrTx/>
              <a:buSzTx/>
              <a:buFontTx/>
              <a:buNone/>
              <a:tabLst/>
              <a:defRPr/>
            </a:pPr>
            <a:endParaRPr lang="hu-HU"/>
          </a:p>
          <a:p>
            <a:pPr marL="0" marR="0" lvl="0" indent="0" algn="l" defTabSz="914377" rtl="0" eaLnBrk="1" fontAlgn="auto" latinLnBrk="0" hangingPunct="1">
              <a:lnSpc>
                <a:spcPct val="100000"/>
              </a:lnSpc>
              <a:spcBef>
                <a:spcPts val="0"/>
              </a:spcBef>
              <a:spcAft>
                <a:spcPts val="0"/>
              </a:spcAft>
              <a:buClrTx/>
              <a:buSzTx/>
              <a:buFontTx/>
              <a:buNone/>
              <a:tabLst/>
              <a:defRPr/>
            </a:pPr>
            <a:endParaRPr lang="hu-HU"/>
          </a:p>
        </p:txBody>
      </p:sp>
      <p:sp>
        <p:nvSpPr>
          <p:cNvPr id="4" name="Élőfej helye 3"/>
          <p:cNvSpPr>
            <a:spLocks noGrp="1"/>
          </p:cNvSpPr>
          <p:nvPr>
            <p:ph type="hdr" sz="quarter"/>
          </p:nvPr>
        </p:nvSpPr>
        <p:spPr/>
        <p:txBody>
          <a:bodyPr/>
          <a:lstStyle/>
          <a:p>
            <a:endParaRPr lang="hu-HU"/>
          </a:p>
        </p:txBody>
      </p:sp>
      <p:sp>
        <p:nvSpPr>
          <p:cNvPr id="5" name="Élőláb helye 4"/>
          <p:cNvSpPr>
            <a:spLocks noGrp="1"/>
          </p:cNvSpPr>
          <p:nvPr>
            <p:ph type="ftr" sz="quarter" idx="4"/>
          </p:nvPr>
        </p:nvSpPr>
        <p:spPr/>
        <p:txBody>
          <a:bodyPr/>
          <a:lstStyle/>
          <a:p>
            <a:endParaRPr lang="hu-HU"/>
          </a:p>
        </p:txBody>
      </p:sp>
      <p:sp>
        <p:nvSpPr>
          <p:cNvPr id="6" name="Dia számának helye 5"/>
          <p:cNvSpPr>
            <a:spLocks noGrp="1"/>
          </p:cNvSpPr>
          <p:nvPr>
            <p:ph type="sldNum" sz="quarter" idx="5"/>
          </p:nvPr>
        </p:nvSpPr>
        <p:spPr/>
        <p:txBody>
          <a:bodyPr/>
          <a:lstStyle/>
          <a:p>
            <a:fld id="{91451587-D064-4BE5-AFF5-E2AE5ABDB3C2}" type="slidenum">
              <a:rPr lang="hu-HU" smtClean="0"/>
              <a:t>35</a:t>
            </a:fld>
            <a:endParaRPr lang="hu-HU"/>
          </a:p>
        </p:txBody>
      </p:sp>
    </p:spTree>
    <p:extLst>
      <p:ext uri="{BB962C8B-B14F-4D97-AF65-F5344CB8AC3E}">
        <p14:creationId xmlns:p14="http://schemas.microsoft.com/office/powerpoint/2010/main" val="387563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3B30C350-339F-434A-B200-4E3AF91A20FF}"/>
              </a:ext>
            </a:extLst>
          </p:cNvPr>
          <p:cNvSpPr>
            <a:spLocks noGrp="1"/>
          </p:cNvSpPr>
          <p:nvPr>
            <p:ph type="pic" sz="quarter" idx="13"/>
          </p:nvPr>
        </p:nvSpPr>
        <p:spPr>
          <a:xfrm>
            <a:off x="1" y="0"/>
            <a:ext cx="6486525" cy="6858000"/>
          </a:xfrm>
          <a:custGeom>
            <a:avLst/>
            <a:gdLst>
              <a:gd name="connsiteX0" fmla="*/ 0 w 6486525"/>
              <a:gd name="connsiteY0" fmla="*/ 0 h 6858000"/>
              <a:gd name="connsiteX1" fmla="*/ 6486525 w 6486525"/>
              <a:gd name="connsiteY1" fmla="*/ 0 h 6858000"/>
              <a:gd name="connsiteX2" fmla="*/ 5261111 w 6486525"/>
              <a:gd name="connsiteY2" fmla="*/ 1960447 h 6858000"/>
              <a:gd name="connsiteX3" fmla="*/ 6486525 w 6486525"/>
              <a:gd name="connsiteY3" fmla="*/ 3036911 h 6858000"/>
              <a:gd name="connsiteX4" fmla="*/ 4129645 w 6486525"/>
              <a:gd name="connsiteY4" fmla="*/ 6858000 h 6858000"/>
              <a:gd name="connsiteX5" fmla="*/ 0 w 6486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525" h="6858000">
                <a:moveTo>
                  <a:pt x="0" y="0"/>
                </a:moveTo>
                <a:lnTo>
                  <a:pt x="6486525" y="0"/>
                </a:lnTo>
                <a:lnTo>
                  <a:pt x="5261111" y="1960447"/>
                </a:lnTo>
                <a:lnTo>
                  <a:pt x="6486525" y="3036911"/>
                </a:lnTo>
                <a:lnTo>
                  <a:pt x="4129645" y="6858000"/>
                </a:lnTo>
                <a:lnTo>
                  <a:pt x="0" y="6858000"/>
                </a:lnTo>
                <a:close/>
              </a:path>
            </a:pathLst>
          </a:custGeom>
        </p:spPr>
        <p:txBody>
          <a:bodyPr wrap="square">
            <a:noAutofit/>
          </a:bodyPr>
          <a:lstStyle/>
          <a:p>
            <a:endParaRPr lang="ko-KR" altLang="en-US"/>
          </a:p>
        </p:txBody>
      </p:sp>
      <p:sp>
        <p:nvSpPr>
          <p:cNvPr id="10" name="Dia számának helye 3">
            <a:extLst>
              <a:ext uri="{FF2B5EF4-FFF2-40B4-BE49-F238E27FC236}">
                <a16:creationId xmlns:a16="http://schemas.microsoft.com/office/drawing/2014/main" id="{8724091F-34CC-34DC-F725-B6C147530E22}"/>
              </a:ext>
            </a:extLst>
          </p:cNvPr>
          <p:cNvSpPr>
            <a:spLocks noGrp="1"/>
          </p:cNvSpPr>
          <p:nvPr>
            <p:ph type="sldNum" sz="quarter" idx="4"/>
          </p:nvPr>
        </p:nvSpPr>
        <p:spPr>
          <a:xfrm>
            <a:off x="11408249" y="6362541"/>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372743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ap_1">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34B0FC5C-72AD-5828-151C-18096DD1961E}"/>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09358044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Üres">
    <p:spTree>
      <p:nvGrpSpPr>
        <p:cNvPr id="1" name=""/>
        <p:cNvGrpSpPr/>
        <p:nvPr/>
      </p:nvGrpSpPr>
      <p:grpSpPr>
        <a:xfrm>
          <a:off x="0" y="0"/>
          <a:ext cx="0" cy="0"/>
          <a:chOff x="0" y="0"/>
          <a:chExt cx="0" cy="0"/>
        </a:xfrm>
      </p:grpSpPr>
      <p:sp>
        <p:nvSpPr>
          <p:cNvPr id="8" name="Dia számának helye 3">
            <a:extLst>
              <a:ext uri="{FF2B5EF4-FFF2-40B4-BE49-F238E27FC236}">
                <a16:creationId xmlns:a16="http://schemas.microsoft.com/office/drawing/2014/main" id="{FEB4DABF-B0FF-4898-BCDB-98B332F63A2A}"/>
              </a:ext>
            </a:extLst>
          </p:cNvPr>
          <p:cNvSpPr>
            <a:spLocks noGrp="1"/>
          </p:cNvSpPr>
          <p:nvPr userDrawn="1">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2278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Üres">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4497E002-96B8-23E8-EB06-77D9EECB804E}"/>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3308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1" name="자유형: 도형 16">
            <a:extLst>
              <a:ext uri="{FF2B5EF4-FFF2-40B4-BE49-F238E27FC236}">
                <a16:creationId xmlns:a16="http://schemas.microsoft.com/office/drawing/2014/main" id="{122B557B-702E-492A-8661-800F1B51E3FA}"/>
              </a:ext>
            </a:extLst>
          </p:cNvPr>
          <p:cNvSpPr>
            <a:spLocks noGrp="1"/>
          </p:cNvSpPr>
          <p:nvPr>
            <p:ph type="pic" sz="quarter" idx="19"/>
          </p:nvPr>
        </p:nvSpPr>
        <p:spPr>
          <a:xfrm>
            <a:off x="0" y="0"/>
            <a:ext cx="7704666" cy="6858000"/>
          </a:xfrm>
          <a:custGeom>
            <a:avLst/>
            <a:gdLst>
              <a:gd name="connsiteX0" fmla="*/ 0 w 7704666"/>
              <a:gd name="connsiteY0" fmla="*/ 0 h 6858000"/>
              <a:gd name="connsiteX1" fmla="*/ 694938 w 7704666"/>
              <a:gd name="connsiteY1" fmla="*/ 0 h 6858000"/>
              <a:gd name="connsiteX2" fmla="*/ 7704666 w 7704666"/>
              <a:gd name="connsiteY2" fmla="*/ 5109351 h 6858000"/>
              <a:gd name="connsiteX3" fmla="*/ 5305625 w 7704666"/>
              <a:gd name="connsiteY3" fmla="*/ 6858000 h 6858000"/>
              <a:gd name="connsiteX4" fmla="*/ 0 w 770466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4666" h="6858000">
                <a:moveTo>
                  <a:pt x="0" y="0"/>
                </a:moveTo>
                <a:lnTo>
                  <a:pt x="694938" y="0"/>
                </a:lnTo>
                <a:lnTo>
                  <a:pt x="7704666" y="5109351"/>
                </a:lnTo>
                <a:lnTo>
                  <a:pt x="5305625" y="6858000"/>
                </a:lnTo>
                <a:lnTo>
                  <a:pt x="0" y="6858000"/>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14BE6983-EA4F-5A92-949C-2D6249612416}"/>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924296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ÉGE1">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FF0250BB-6A6C-47FA-A0B8-14410BF87CA0}"/>
              </a:ext>
            </a:extLst>
          </p:cNvPr>
          <p:cNvSpPr>
            <a:spLocks noGrp="1"/>
          </p:cNvSpPr>
          <p:nvPr>
            <p:ph type="pic" sz="quarter" idx="20"/>
          </p:nvPr>
        </p:nvSpPr>
        <p:spPr>
          <a:xfrm>
            <a:off x="3311092" y="1"/>
            <a:ext cx="8880909" cy="6851671"/>
          </a:xfrm>
          <a:custGeom>
            <a:avLst/>
            <a:gdLst>
              <a:gd name="connsiteX0" fmla="*/ 4050337 w 5929196"/>
              <a:gd name="connsiteY0" fmla="*/ 0 h 5611948"/>
              <a:gd name="connsiteX1" fmla="*/ 5929196 w 5929196"/>
              <a:gd name="connsiteY1" fmla="*/ 0 h 5611948"/>
              <a:gd name="connsiteX2" fmla="*/ 5929196 w 5929196"/>
              <a:gd name="connsiteY2" fmla="*/ 3001142 h 5611948"/>
              <a:gd name="connsiteX3" fmla="*/ 4196780 w 5929196"/>
              <a:gd name="connsiteY3" fmla="*/ 5611948 h 5611948"/>
              <a:gd name="connsiteX4" fmla="*/ 0 w 5929196"/>
              <a:gd name="connsiteY4" fmla="*/ 5611948 h 561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96" h="5611948">
                <a:moveTo>
                  <a:pt x="4050337" y="0"/>
                </a:moveTo>
                <a:lnTo>
                  <a:pt x="5929196" y="0"/>
                </a:lnTo>
                <a:lnTo>
                  <a:pt x="5929196" y="3001142"/>
                </a:lnTo>
                <a:lnTo>
                  <a:pt x="4196780" y="5611948"/>
                </a:lnTo>
                <a:lnTo>
                  <a:pt x="0" y="5611948"/>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B54A94AF-FCE5-1316-0957-F71837B0B00C}"/>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960291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ÉGE_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945250-02F1-4277-886E-C84576D26F82}"/>
              </a:ext>
            </a:extLst>
          </p:cNvPr>
          <p:cNvSpPr>
            <a:spLocks noGrp="1"/>
          </p:cNvSpPr>
          <p:nvPr>
            <p:ph type="title"/>
          </p:nvPr>
        </p:nvSpPr>
        <p:spPr>
          <a:xfrm>
            <a:off x="442093" y="2640914"/>
            <a:ext cx="6905304" cy="892119"/>
          </a:xfrm>
          <a:prstGeom prst="rect">
            <a:avLst/>
          </a:prstGeom>
        </p:spPr>
        <p:txBody>
          <a:bodyPr anchor="ctr">
            <a:normAutofit/>
          </a:bodyPr>
          <a:lstStyle>
            <a:lvl1pPr algn="ctr">
              <a:defRPr sz="4800">
                <a:solidFill>
                  <a:schemeClr val="accent1"/>
                </a:solidFill>
              </a:defRPr>
            </a:lvl1pPr>
          </a:lstStyle>
          <a:p>
            <a:r>
              <a:rPr lang="hu-HU"/>
              <a:t>Mintacím szerkesztése</a:t>
            </a:r>
            <a:endParaRPr lang="en-US"/>
          </a:p>
        </p:txBody>
      </p:sp>
      <p:sp>
        <p:nvSpPr>
          <p:cNvPr id="7" name="Text Placeholder 17">
            <a:extLst>
              <a:ext uri="{FF2B5EF4-FFF2-40B4-BE49-F238E27FC236}">
                <a16:creationId xmlns:a16="http://schemas.microsoft.com/office/drawing/2014/main" id="{0E1E45CC-644F-4E09-8BF0-273414FA0C11}"/>
              </a:ext>
            </a:extLst>
          </p:cNvPr>
          <p:cNvSpPr>
            <a:spLocks noGrp="1"/>
          </p:cNvSpPr>
          <p:nvPr>
            <p:ph type="body" sz="quarter" idx="15" hasCustomPrompt="1"/>
          </p:nvPr>
        </p:nvSpPr>
        <p:spPr>
          <a:xfrm>
            <a:off x="1068071" y="4565995"/>
            <a:ext cx="1701800" cy="228600"/>
          </a:xfrm>
          <a:prstGeom prst="rect">
            <a:avLst/>
          </a:prstGeom>
        </p:spPr>
        <p:txBody>
          <a:bodyPr anchor="ctr">
            <a:noAutofit/>
          </a:bodyPr>
          <a:lstStyle>
            <a:lvl1pPr marL="0" indent="0" algn="l">
              <a:buNone/>
              <a:defRPr sz="18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hu-HU"/>
              <a:t>Titulus</a:t>
            </a:r>
            <a:endParaRPr lang="en-US"/>
          </a:p>
        </p:txBody>
      </p:sp>
      <p:sp>
        <p:nvSpPr>
          <p:cNvPr id="8" name="Text Placeholder 17">
            <a:extLst>
              <a:ext uri="{FF2B5EF4-FFF2-40B4-BE49-F238E27FC236}">
                <a16:creationId xmlns:a16="http://schemas.microsoft.com/office/drawing/2014/main" id="{EA31747A-DF4F-45A2-9B0A-635EE4BFFFC2}"/>
              </a:ext>
            </a:extLst>
          </p:cNvPr>
          <p:cNvSpPr>
            <a:spLocks noGrp="1"/>
          </p:cNvSpPr>
          <p:nvPr>
            <p:ph type="body" sz="quarter" idx="18" hasCustomPrompt="1"/>
          </p:nvPr>
        </p:nvSpPr>
        <p:spPr>
          <a:xfrm>
            <a:off x="1068071" y="4179392"/>
            <a:ext cx="1701800" cy="228600"/>
          </a:xfrm>
          <a:prstGeom prst="rect">
            <a:avLst/>
          </a:prstGeom>
        </p:spPr>
        <p:txBody>
          <a:bodyPr anchor="ctr">
            <a:noAutofit/>
          </a:bodyPr>
          <a:lstStyle>
            <a:lvl1pPr marL="0" indent="0" algn="l">
              <a:buNone/>
              <a:defRPr sz="1800" b="1">
                <a:solidFill>
                  <a:schemeClr val="accent6">
                    <a:lumMod val="75000"/>
                  </a:schemeClr>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Name</a:t>
            </a:r>
          </a:p>
        </p:txBody>
      </p:sp>
      <p:grpSp>
        <p:nvGrpSpPr>
          <p:cNvPr id="10" name="Csoportba foglalás 9">
            <a:extLst>
              <a:ext uri="{FF2B5EF4-FFF2-40B4-BE49-F238E27FC236}">
                <a16:creationId xmlns:a16="http://schemas.microsoft.com/office/drawing/2014/main" id="{3866D449-0244-43C1-BE31-2EC0DAFD3D88}"/>
              </a:ext>
            </a:extLst>
          </p:cNvPr>
          <p:cNvGrpSpPr/>
          <p:nvPr userDrawn="1"/>
        </p:nvGrpSpPr>
        <p:grpSpPr>
          <a:xfrm rot="5400000">
            <a:off x="1512822" y="4765625"/>
            <a:ext cx="621845" cy="3493244"/>
            <a:chOff x="322842" y="3389165"/>
            <a:chExt cx="477686" cy="3493244"/>
          </a:xfrm>
        </p:grpSpPr>
        <p:sp>
          <p:nvSpPr>
            <p:cNvPr id="12" name="TextBox 12">
              <a:extLst>
                <a:ext uri="{FF2B5EF4-FFF2-40B4-BE49-F238E27FC236}">
                  <a16:creationId xmlns:a16="http://schemas.microsoft.com/office/drawing/2014/main" id="{BCC5DABA-37B7-4A3D-8AC7-F9020BE0F310}"/>
                </a:ext>
              </a:extLst>
            </p:cNvPr>
            <p:cNvSpPr txBox="1"/>
            <p:nvPr userDrawn="1"/>
          </p:nvSpPr>
          <p:spPr>
            <a:xfrm rot="16200000">
              <a:off x="-1246232" y="4958239"/>
              <a:ext cx="3492787" cy="354640"/>
            </a:xfrm>
            <a:prstGeom prst="rect">
              <a:avLst/>
            </a:prstGeom>
            <a:noFill/>
          </p:spPr>
          <p:txBody>
            <a:bodyPr wrap="square" rtlCol="0" anchor="ctr">
              <a:spAutoFit/>
            </a:bodyPr>
            <a:lstStyle/>
            <a:p>
              <a:r>
                <a:rPr lang="hu-HU" altLang="ko-KR" sz="1200" b="1" err="1">
                  <a:solidFill>
                    <a:srgbClr val="3E3E40"/>
                  </a:solidFill>
                  <a:latin typeface="Segoe UI Light" panose="020B0502040204020203" pitchFamily="34" charset="0"/>
                  <a:cs typeface="Segoe UI Light" panose="020B0502040204020203" pitchFamily="34" charset="0"/>
                </a:rPr>
                <a:t>Impetus</a:t>
              </a:r>
              <a:r>
                <a:rPr lang="hu-HU" altLang="ko-KR" sz="1200" b="1">
                  <a:solidFill>
                    <a:srgbClr val="3E3E40"/>
                  </a:solidFill>
                  <a:latin typeface="Segoe UI Light" panose="020B0502040204020203" pitchFamily="34" charset="0"/>
                  <a:cs typeface="Segoe UI Light" panose="020B0502040204020203" pitchFamily="34" charset="0"/>
                </a:rPr>
                <a:t> Research Kft.</a:t>
              </a:r>
            </a:p>
            <a:p>
              <a:r>
                <a:rPr lang="hu-HU" altLang="ko-KR" sz="1200" b="0">
                  <a:solidFill>
                    <a:srgbClr val="3E3E40"/>
                  </a:solidFill>
                  <a:latin typeface="Segoe UI Light" panose="020B0502040204020203" pitchFamily="34" charset="0"/>
                  <a:cs typeface="Segoe UI Light" panose="020B0502040204020203" pitchFamily="34" charset="0"/>
                </a:rPr>
                <a:t>www.impetusresearch.hu</a:t>
              </a:r>
              <a:endParaRPr lang="ko-KR" altLang="en-US" sz="1200" b="0">
                <a:solidFill>
                  <a:srgbClr val="3E3E40"/>
                </a:solidFill>
                <a:latin typeface="Segoe UI Light" panose="020B0502040204020203" pitchFamily="34" charset="0"/>
                <a:cs typeface="Segoe UI Light" panose="020B0502040204020203" pitchFamily="34" charset="0"/>
              </a:endParaRPr>
            </a:p>
          </p:txBody>
        </p:sp>
        <p:sp>
          <p:nvSpPr>
            <p:cNvPr id="13" name="TextBox 12">
              <a:extLst>
                <a:ext uri="{FF2B5EF4-FFF2-40B4-BE49-F238E27FC236}">
                  <a16:creationId xmlns:a16="http://schemas.microsoft.com/office/drawing/2014/main" id="{9E365024-9557-4E30-BC82-A333784D5B35}"/>
                </a:ext>
              </a:extLst>
            </p:cNvPr>
            <p:cNvSpPr txBox="1"/>
            <p:nvPr userDrawn="1"/>
          </p:nvSpPr>
          <p:spPr>
            <a:xfrm rot="16200000">
              <a:off x="-1034525" y="5047356"/>
              <a:ext cx="3492787" cy="177319"/>
            </a:xfrm>
            <a:prstGeom prst="rect">
              <a:avLst/>
            </a:prstGeom>
            <a:noFill/>
          </p:spPr>
          <p:txBody>
            <a:bodyPr wrap="square" rtlCol="0" anchor="ctr">
              <a:spAutoFit/>
            </a:bodyPr>
            <a:lstStyle/>
            <a:p>
              <a:r>
                <a:rPr lang="hu-HU" altLang="ko-KR" sz="900">
                  <a:solidFill>
                    <a:schemeClr val="bg1">
                      <a:lumMod val="65000"/>
                    </a:schemeClr>
                  </a:solidFill>
                  <a:latin typeface="Segoe UI Light" panose="020B0502040204020203" pitchFamily="34" charset="0"/>
                  <a:cs typeface="Segoe UI Light" panose="020B0502040204020203" pitchFamily="34" charset="0"/>
                </a:rPr>
                <a:t>H-1095 Budapest, Üllői út 25. IV./408</a:t>
              </a:r>
              <a:r>
                <a:rPr lang="hu-HU" altLang="ko-KR" sz="900">
                  <a:solidFill>
                    <a:srgbClr val="3E3E40"/>
                  </a:solidFill>
                  <a:latin typeface="Segoe UI Light" panose="020B0502040204020203" pitchFamily="34" charset="0"/>
                  <a:cs typeface="Segoe UI Light" panose="020B0502040204020203" pitchFamily="34" charset="0"/>
                </a:rPr>
                <a:t>.</a:t>
              </a:r>
              <a:endParaRPr lang="ko-KR" altLang="en-US" sz="900">
                <a:solidFill>
                  <a:srgbClr val="3E3E40"/>
                </a:solidFill>
                <a:latin typeface="Segoe UI Light" panose="020B0502040204020203" pitchFamily="34" charset="0"/>
                <a:cs typeface="Segoe UI Light" panose="020B0502040204020203" pitchFamily="34" charset="0"/>
              </a:endParaRPr>
            </a:p>
          </p:txBody>
        </p:sp>
      </p:grpSp>
      <p:sp>
        <p:nvSpPr>
          <p:cNvPr id="14" name="Text Placeholder 17">
            <a:extLst>
              <a:ext uri="{FF2B5EF4-FFF2-40B4-BE49-F238E27FC236}">
                <a16:creationId xmlns:a16="http://schemas.microsoft.com/office/drawing/2014/main" id="{C35052F2-BBEB-4F9A-98BE-6CF0A814F7BE}"/>
              </a:ext>
            </a:extLst>
          </p:cNvPr>
          <p:cNvSpPr>
            <a:spLocks noGrp="1"/>
          </p:cNvSpPr>
          <p:nvPr>
            <p:ph type="body" sz="quarter" idx="19" hasCustomPrompt="1"/>
          </p:nvPr>
        </p:nvSpPr>
        <p:spPr>
          <a:xfrm>
            <a:off x="1068071" y="5313623"/>
            <a:ext cx="1701800" cy="228600"/>
          </a:xfrm>
          <a:prstGeom prst="rect">
            <a:avLst/>
          </a:prstGeom>
        </p:spPr>
        <p:txBody>
          <a:bodyPr anchor="ctr">
            <a:noAutofit/>
          </a:bodyPr>
          <a:lstStyle>
            <a:lvl1pPr marL="0" indent="0" algn="l">
              <a:buNone/>
              <a:defRPr sz="18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email</a:t>
            </a:r>
          </a:p>
        </p:txBody>
      </p:sp>
      <p:sp>
        <p:nvSpPr>
          <p:cNvPr id="27" name="Text Placeholder 17">
            <a:extLst>
              <a:ext uri="{FF2B5EF4-FFF2-40B4-BE49-F238E27FC236}">
                <a16:creationId xmlns:a16="http://schemas.microsoft.com/office/drawing/2014/main" id="{B92CB4EE-CCA5-4709-9140-8FF62C28CC70}"/>
              </a:ext>
            </a:extLst>
          </p:cNvPr>
          <p:cNvSpPr>
            <a:spLocks noGrp="1"/>
          </p:cNvSpPr>
          <p:nvPr>
            <p:ph type="body" sz="quarter" idx="20" hasCustomPrompt="1"/>
          </p:nvPr>
        </p:nvSpPr>
        <p:spPr>
          <a:xfrm>
            <a:off x="1068071" y="4927019"/>
            <a:ext cx="1701800" cy="228600"/>
          </a:xfrm>
          <a:prstGeom prst="rect">
            <a:avLst/>
          </a:prstGeom>
        </p:spPr>
        <p:txBody>
          <a:bodyPr anchor="ctr">
            <a:noAutofit/>
          </a:bodyPr>
          <a:lstStyle>
            <a:lvl1pPr marL="0" indent="0" algn="l">
              <a:buNone/>
              <a:defRPr sz="1800"/>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a:t>Mobile </a:t>
            </a:r>
          </a:p>
        </p:txBody>
      </p:sp>
      <p:sp>
        <p:nvSpPr>
          <p:cNvPr id="2" name="Dia számának helye 3">
            <a:extLst>
              <a:ext uri="{FF2B5EF4-FFF2-40B4-BE49-F238E27FC236}">
                <a16:creationId xmlns:a16="http://schemas.microsoft.com/office/drawing/2014/main" id="{356B404C-A9E6-5F9A-6CEE-E73D344D472B}"/>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581939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24639B8F-2B4A-4F24-848F-79D627854189}"/>
              </a:ext>
            </a:extLst>
          </p:cNvPr>
          <p:cNvSpPr>
            <a:spLocks noGrp="1"/>
          </p:cNvSpPr>
          <p:nvPr>
            <p:ph type="pic" sz="quarter" idx="13"/>
          </p:nvPr>
        </p:nvSpPr>
        <p:spPr>
          <a:xfrm>
            <a:off x="3345836" y="0"/>
            <a:ext cx="8846164" cy="6858001"/>
          </a:xfrm>
          <a:custGeom>
            <a:avLst/>
            <a:gdLst>
              <a:gd name="connsiteX0" fmla="*/ 4932218 w 8846164"/>
              <a:gd name="connsiteY0" fmla="*/ 0 h 6858001"/>
              <a:gd name="connsiteX1" fmla="*/ 8846164 w 8846164"/>
              <a:gd name="connsiteY1" fmla="*/ 0 h 6858001"/>
              <a:gd name="connsiteX2" fmla="*/ 8846164 w 8846164"/>
              <a:gd name="connsiteY2" fmla="*/ 6858001 h 6858001"/>
              <a:gd name="connsiteX3" fmla="*/ 7065818 w 8846164"/>
              <a:gd name="connsiteY3" fmla="*/ 6858001 h 6858001"/>
              <a:gd name="connsiteX4" fmla="*/ 4932218 w 8846164"/>
              <a:gd name="connsiteY4" fmla="*/ 6858001 h 6858001"/>
              <a:gd name="connsiteX5" fmla="*/ 0 w 8846164"/>
              <a:gd name="connsiteY5" fmla="*/ 6858001 h 6858001"/>
              <a:gd name="connsiteX6" fmla="*/ 2962525 w 8846164"/>
              <a:gd name="connsiteY6" fmla="*/ 1 h 6858001"/>
              <a:gd name="connsiteX7" fmla="*/ 4932218 w 8846164"/>
              <a:gd name="connsiteY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6164" h="6858001">
                <a:moveTo>
                  <a:pt x="4932218" y="0"/>
                </a:moveTo>
                <a:lnTo>
                  <a:pt x="8846164" y="0"/>
                </a:lnTo>
                <a:lnTo>
                  <a:pt x="8846164" y="6858001"/>
                </a:lnTo>
                <a:lnTo>
                  <a:pt x="7065818" y="6858001"/>
                </a:lnTo>
                <a:lnTo>
                  <a:pt x="4932218" y="6858001"/>
                </a:lnTo>
                <a:lnTo>
                  <a:pt x="0" y="6858001"/>
                </a:lnTo>
                <a:lnTo>
                  <a:pt x="2962525" y="1"/>
                </a:lnTo>
                <a:lnTo>
                  <a:pt x="4932218" y="1"/>
                </a:lnTo>
                <a:close/>
              </a:path>
            </a:pathLst>
          </a:custGeom>
        </p:spPr>
        <p:txBody>
          <a:bodyPr wrap="square">
            <a:noAutofit/>
          </a:bodyPr>
          <a:lstStyle/>
          <a:p>
            <a:endParaRPr lang="ko-KR" altLang="en-US"/>
          </a:p>
        </p:txBody>
      </p:sp>
    </p:spTree>
    <p:extLst>
      <p:ext uri="{BB962C8B-B14F-4D97-AF65-F5344CB8AC3E}">
        <p14:creationId xmlns:p14="http://schemas.microsoft.com/office/powerpoint/2010/main" val="321158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10" name="그림 개체 틀 9">
            <a:extLst>
              <a:ext uri="{FF2B5EF4-FFF2-40B4-BE49-F238E27FC236}">
                <a16:creationId xmlns:a16="http://schemas.microsoft.com/office/drawing/2014/main" id="{0B168B01-3B6A-4CB2-8598-41411DBC05AE}"/>
              </a:ext>
            </a:extLst>
          </p:cNvPr>
          <p:cNvSpPr>
            <a:spLocks noGrp="1"/>
          </p:cNvSpPr>
          <p:nvPr>
            <p:ph type="pic" sz="quarter" idx="11"/>
          </p:nvPr>
        </p:nvSpPr>
        <p:spPr>
          <a:xfrm>
            <a:off x="0" y="0"/>
            <a:ext cx="7065818" cy="6858000"/>
          </a:xfrm>
          <a:custGeom>
            <a:avLst/>
            <a:gdLst>
              <a:gd name="connsiteX0" fmla="*/ 0 w 7065818"/>
              <a:gd name="connsiteY0" fmla="*/ 0 h 6858000"/>
              <a:gd name="connsiteX1" fmla="*/ 7065818 w 7065818"/>
              <a:gd name="connsiteY1" fmla="*/ 0 h 6858000"/>
              <a:gd name="connsiteX2" fmla="*/ 4103293 w 7065818"/>
              <a:gd name="connsiteY2" fmla="*/ 6858000 h 6858000"/>
              <a:gd name="connsiteX3" fmla="*/ 0 w 70658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65818" h="6858000">
                <a:moveTo>
                  <a:pt x="0" y="0"/>
                </a:moveTo>
                <a:lnTo>
                  <a:pt x="7065818" y="0"/>
                </a:lnTo>
                <a:lnTo>
                  <a:pt x="4103293" y="6858000"/>
                </a:lnTo>
                <a:lnTo>
                  <a:pt x="0" y="6858000"/>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91FE3DC0-E161-B12D-DE67-985E1BA6790A}"/>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16389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112BBD74-43BA-4FEE-86BB-0DC44A2268E0}"/>
              </a:ext>
            </a:extLst>
          </p:cNvPr>
          <p:cNvSpPr>
            <a:spLocks noGrp="1"/>
          </p:cNvSpPr>
          <p:nvPr>
            <p:ph type="pic" sz="quarter" idx="10"/>
          </p:nvPr>
        </p:nvSpPr>
        <p:spPr>
          <a:xfrm>
            <a:off x="3067878" y="1"/>
            <a:ext cx="6056244" cy="6858000"/>
          </a:xfrm>
          <a:prstGeom prst="parallelogram">
            <a:avLst>
              <a:gd name="adj" fmla="val 46159"/>
            </a:avLst>
          </a:prstGeom>
        </p:spPr>
        <p:txBody>
          <a:bodyPr/>
          <a:lstStyle/>
          <a:p>
            <a:endParaRPr lang="ko-KR" altLang="en-US"/>
          </a:p>
        </p:txBody>
      </p:sp>
      <p:sp>
        <p:nvSpPr>
          <p:cNvPr id="2" name="Dia számának helye 3">
            <a:extLst>
              <a:ext uri="{FF2B5EF4-FFF2-40B4-BE49-F238E27FC236}">
                <a16:creationId xmlns:a16="http://schemas.microsoft.com/office/drawing/2014/main" id="{EB5CDD8A-C7A6-A8E7-F737-12C11DA82B71}"/>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68744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B1C319B8-0320-40DA-9AEE-77FCEFC7FDBC}"/>
              </a:ext>
            </a:extLst>
          </p:cNvPr>
          <p:cNvSpPr>
            <a:spLocks noGrp="1"/>
          </p:cNvSpPr>
          <p:nvPr>
            <p:ph type="pic" sz="quarter" idx="10"/>
          </p:nvPr>
        </p:nvSpPr>
        <p:spPr>
          <a:xfrm>
            <a:off x="0" y="0"/>
            <a:ext cx="12192000" cy="6858000"/>
          </a:xfrm>
          <a:prstGeom prst="rect">
            <a:avLst/>
          </a:prstGeom>
        </p:spPr>
        <p:txBody>
          <a:bodyPr/>
          <a:lstStyle/>
          <a:p>
            <a:endParaRPr lang="ko-KR" altLang="en-US"/>
          </a:p>
        </p:txBody>
      </p:sp>
      <p:sp>
        <p:nvSpPr>
          <p:cNvPr id="2" name="Dia számának helye 3">
            <a:extLst>
              <a:ext uri="{FF2B5EF4-FFF2-40B4-BE49-F238E27FC236}">
                <a16:creationId xmlns:a16="http://schemas.microsoft.com/office/drawing/2014/main" id="{94F01921-1B77-EF43-C3A1-6BDBA090D3EB}"/>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48311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ÜRES">
    <p:spTree>
      <p:nvGrpSpPr>
        <p:cNvPr id="1" name=""/>
        <p:cNvGrpSpPr/>
        <p:nvPr/>
      </p:nvGrpSpPr>
      <p:grpSpPr>
        <a:xfrm>
          <a:off x="0" y="0"/>
          <a:ext cx="0" cy="0"/>
          <a:chOff x="0" y="0"/>
          <a:chExt cx="0" cy="0"/>
        </a:xfrm>
      </p:grpSpPr>
      <p:sp>
        <p:nvSpPr>
          <p:cNvPr id="4" name="Dia számának helye 3">
            <a:extLst>
              <a:ext uri="{FF2B5EF4-FFF2-40B4-BE49-F238E27FC236}">
                <a16:creationId xmlns:a16="http://schemas.microsoft.com/office/drawing/2014/main" id="{0A24D604-16BF-A147-2546-BC5F06F13C59}"/>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822359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CAB1AD19-4CC8-42E5-A5F1-3F6E3BC6DC5D}"/>
              </a:ext>
            </a:extLst>
          </p:cNvPr>
          <p:cNvSpPr>
            <a:spLocks noGrp="1"/>
          </p:cNvSpPr>
          <p:nvPr>
            <p:ph type="pic" sz="quarter" idx="10"/>
          </p:nvPr>
        </p:nvSpPr>
        <p:spPr>
          <a:xfrm>
            <a:off x="973414" y="3191151"/>
            <a:ext cx="3011487" cy="3011488"/>
          </a:xfrm>
          <a:prstGeom prst="rect">
            <a:avLst/>
          </a:prstGeom>
        </p:spPr>
        <p:txBody>
          <a:bodyPr/>
          <a:lstStyle/>
          <a:p>
            <a:endParaRPr lang="ko-KR" altLang="en-US"/>
          </a:p>
        </p:txBody>
      </p:sp>
      <p:sp>
        <p:nvSpPr>
          <p:cNvPr id="8" name="그림 개체 틀 6">
            <a:extLst>
              <a:ext uri="{FF2B5EF4-FFF2-40B4-BE49-F238E27FC236}">
                <a16:creationId xmlns:a16="http://schemas.microsoft.com/office/drawing/2014/main" id="{7DE8C845-A468-4B36-954E-B71329AF8C88}"/>
              </a:ext>
            </a:extLst>
          </p:cNvPr>
          <p:cNvSpPr>
            <a:spLocks noGrp="1"/>
          </p:cNvSpPr>
          <p:nvPr>
            <p:ph type="pic" sz="quarter" idx="11"/>
          </p:nvPr>
        </p:nvSpPr>
        <p:spPr>
          <a:xfrm>
            <a:off x="4590257" y="3191151"/>
            <a:ext cx="3011487" cy="3011488"/>
          </a:xfrm>
          <a:prstGeom prst="rect">
            <a:avLst/>
          </a:prstGeom>
        </p:spPr>
        <p:txBody>
          <a:bodyPr/>
          <a:lstStyle/>
          <a:p>
            <a:endParaRPr lang="ko-KR" altLang="en-US"/>
          </a:p>
        </p:txBody>
      </p:sp>
      <p:sp>
        <p:nvSpPr>
          <p:cNvPr id="9" name="그림 개체 틀 6">
            <a:extLst>
              <a:ext uri="{FF2B5EF4-FFF2-40B4-BE49-F238E27FC236}">
                <a16:creationId xmlns:a16="http://schemas.microsoft.com/office/drawing/2014/main" id="{8AABD980-6C8E-450B-9A47-D644B3FE126E}"/>
              </a:ext>
            </a:extLst>
          </p:cNvPr>
          <p:cNvSpPr>
            <a:spLocks noGrp="1"/>
          </p:cNvSpPr>
          <p:nvPr>
            <p:ph type="pic" sz="quarter" idx="12"/>
          </p:nvPr>
        </p:nvSpPr>
        <p:spPr>
          <a:xfrm>
            <a:off x="8207100" y="3191151"/>
            <a:ext cx="3011487" cy="3011488"/>
          </a:xfrm>
          <a:prstGeom prst="rect">
            <a:avLst/>
          </a:prstGeom>
        </p:spPr>
        <p:txBody>
          <a:bodyPr/>
          <a:lstStyle/>
          <a:p>
            <a:endParaRPr lang="ko-KR" altLang="en-US"/>
          </a:p>
        </p:txBody>
      </p:sp>
      <p:sp>
        <p:nvSpPr>
          <p:cNvPr id="2" name="Dia számának helye 3">
            <a:extLst>
              <a:ext uri="{FF2B5EF4-FFF2-40B4-BE49-F238E27FC236}">
                <a16:creationId xmlns:a16="http://schemas.microsoft.com/office/drawing/2014/main" id="{1B651EED-F09F-8DB5-6A04-C23E97729878}"/>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38849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B1C319B8-0320-40DA-9AEE-77FCEFC7FDBC}"/>
              </a:ext>
            </a:extLst>
          </p:cNvPr>
          <p:cNvSpPr>
            <a:spLocks noGrp="1"/>
          </p:cNvSpPr>
          <p:nvPr>
            <p:ph type="pic" sz="quarter" idx="10"/>
          </p:nvPr>
        </p:nvSpPr>
        <p:spPr>
          <a:xfrm>
            <a:off x="0" y="4355432"/>
            <a:ext cx="12192000" cy="2502568"/>
          </a:xfrm>
          <a:prstGeom prst="rect">
            <a:avLst/>
          </a:prstGeom>
        </p:spPr>
        <p:txBody>
          <a:bodyPr/>
          <a:lstStyle/>
          <a:p>
            <a:endParaRPr lang="ko-KR" altLang="en-US"/>
          </a:p>
        </p:txBody>
      </p:sp>
    </p:spTree>
    <p:extLst>
      <p:ext uri="{BB962C8B-B14F-4D97-AF65-F5344CB8AC3E}">
        <p14:creationId xmlns:p14="http://schemas.microsoft.com/office/powerpoint/2010/main" val="325291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5" name="그림 개체 틀 6">
            <a:extLst>
              <a:ext uri="{FF2B5EF4-FFF2-40B4-BE49-F238E27FC236}">
                <a16:creationId xmlns:a16="http://schemas.microsoft.com/office/drawing/2014/main" id="{085E775F-6079-47B3-B289-290A5358B080}"/>
              </a:ext>
            </a:extLst>
          </p:cNvPr>
          <p:cNvSpPr>
            <a:spLocks noGrp="1"/>
          </p:cNvSpPr>
          <p:nvPr>
            <p:ph type="pic" sz="quarter" idx="10"/>
          </p:nvPr>
        </p:nvSpPr>
        <p:spPr>
          <a:xfrm>
            <a:off x="0" y="-1"/>
            <a:ext cx="12192000" cy="4476308"/>
          </a:xfrm>
          <a:prstGeom prst="rect">
            <a:avLst/>
          </a:prstGeom>
        </p:spPr>
        <p:txBody>
          <a:bodyPr/>
          <a:lstStyle/>
          <a:p>
            <a:endParaRPr lang="ko-KR" altLang="en-US"/>
          </a:p>
        </p:txBody>
      </p:sp>
      <p:sp>
        <p:nvSpPr>
          <p:cNvPr id="2" name="Dia számának helye 3">
            <a:extLst>
              <a:ext uri="{FF2B5EF4-FFF2-40B4-BE49-F238E27FC236}">
                <a16:creationId xmlns:a16="http://schemas.microsoft.com/office/drawing/2014/main" id="{8D60985D-7033-B342-D4DD-3CEF5798E8B0}"/>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75212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Üres">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E56E996B-A982-45C2-8794-92185DFB4E6B}"/>
              </a:ext>
            </a:extLst>
          </p:cNvPr>
          <p:cNvSpPr/>
          <p:nvPr userDrawn="1"/>
        </p:nvSpPr>
        <p:spPr>
          <a:xfrm>
            <a:off x="0" y="2528260"/>
            <a:ext cx="12192000" cy="1801480"/>
          </a:xfrm>
          <a:prstGeom prst="rect">
            <a:avLst/>
          </a:prstGeom>
          <a:gradFill>
            <a:gsLst>
              <a:gs pos="66000">
                <a:schemeClr val="accent3"/>
              </a:gs>
              <a:gs pos="33000">
                <a:schemeClr val="accent2"/>
              </a:gs>
              <a:gs pos="0">
                <a:schemeClr val="accent1"/>
              </a:gs>
              <a:gs pos="96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6" name="Picture Placeholder 11">
            <a:extLst>
              <a:ext uri="{FF2B5EF4-FFF2-40B4-BE49-F238E27FC236}">
                <a16:creationId xmlns:a16="http://schemas.microsoft.com/office/drawing/2014/main" id="{F59FE2BE-9A7C-426B-991D-9C91A00EB177}"/>
              </a:ext>
            </a:extLst>
          </p:cNvPr>
          <p:cNvSpPr>
            <a:spLocks noGrp="1"/>
          </p:cNvSpPr>
          <p:nvPr>
            <p:ph type="pic" sz="quarter" idx="10" hasCustomPrompt="1"/>
          </p:nvPr>
        </p:nvSpPr>
        <p:spPr>
          <a:xfrm>
            <a:off x="6167724" y="880647"/>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a:p>
        </p:txBody>
      </p:sp>
      <p:sp>
        <p:nvSpPr>
          <p:cNvPr id="2" name="Dia számának helye 3">
            <a:extLst>
              <a:ext uri="{FF2B5EF4-FFF2-40B4-BE49-F238E27FC236}">
                <a16:creationId xmlns:a16="http://schemas.microsoft.com/office/drawing/2014/main" id="{B13BDFCF-C1CA-C805-A7B7-66750D60510E}"/>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54802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LAP_0">
    <p:spTree>
      <p:nvGrpSpPr>
        <p:cNvPr id="1" name=""/>
        <p:cNvGrpSpPr/>
        <p:nvPr/>
      </p:nvGrpSpPr>
      <p:grpSpPr>
        <a:xfrm>
          <a:off x="0" y="0"/>
          <a:ext cx="0" cy="0"/>
          <a:chOff x="0" y="0"/>
          <a:chExt cx="0" cy="0"/>
        </a:xfrm>
      </p:grpSpPr>
      <p:sp>
        <p:nvSpPr>
          <p:cNvPr id="19" name="Élőláb helye 2">
            <a:extLst>
              <a:ext uri="{FF2B5EF4-FFF2-40B4-BE49-F238E27FC236}">
                <a16:creationId xmlns:a16="http://schemas.microsoft.com/office/drawing/2014/main" id="{1EEC5B61-9831-4187-BF60-D332BDBCE533}"/>
              </a:ext>
            </a:extLst>
          </p:cNvPr>
          <p:cNvSpPr>
            <a:spLocks noGrp="1"/>
          </p:cNvSpPr>
          <p:nvPr>
            <p:ph type="ftr" sz="quarter" idx="3"/>
          </p:nvPr>
        </p:nvSpPr>
        <p:spPr>
          <a:xfrm>
            <a:off x="342860" y="6624186"/>
            <a:ext cx="5236029" cy="216922"/>
          </a:xfrm>
          <a:prstGeom prst="rect">
            <a:avLst/>
          </a:prstGeom>
        </p:spPr>
        <p:txBody>
          <a:bodyPr anchor="ctr"/>
          <a:lstStyle>
            <a:lvl1pPr>
              <a:defRPr sz="1000">
                <a:solidFill>
                  <a:schemeClr val="bg2">
                    <a:lumMod val="25000"/>
                  </a:schemeClr>
                </a:solidFill>
              </a:defRPr>
            </a:lvl1pPr>
          </a:lstStyle>
          <a:p>
            <a:endParaRPr lang="hu-HU"/>
          </a:p>
        </p:txBody>
      </p:sp>
      <p:sp>
        <p:nvSpPr>
          <p:cNvPr id="20" name="Title 1">
            <a:extLst>
              <a:ext uri="{FF2B5EF4-FFF2-40B4-BE49-F238E27FC236}">
                <a16:creationId xmlns:a16="http://schemas.microsoft.com/office/drawing/2014/main" id="{22D2B604-A737-4E26-9DCA-DF5CE456FCD7}"/>
              </a:ext>
            </a:extLst>
          </p:cNvPr>
          <p:cNvSpPr>
            <a:spLocks noGrp="1"/>
          </p:cNvSpPr>
          <p:nvPr>
            <p:ph type="title"/>
          </p:nvPr>
        </p:nvSpPr>
        <p:spPr>
          <a:xfrm>
            <a:off x="342860" y="233814"/>
            <a:ext cx="7651887" cy="843780"/>
          </a:xfrm>
          <a:prstGeom prst="rect">
            <a:avLst/>
          </a:prstGeom>
        </p:spPr>
        <p:txBody>
          <a:bodyPr anchor="ctr">
            <a:normAutofit/>
          </a:bodyPr>
          <a:lstStyle>
            <a:lvl1pPr algn="l">
              <a:defRPr sz="3600">
                <a:solidFill>
                  <a:schemeClr val="accent6">
                    <a:lumMod val="75000"/>
                  </a:schemeClr>
                </a:solidFill>
              </a:defRPr>
            </a:lvl1pPr>
          </a:lstStyle>
          <a:p>
            <a:r>
              <a:rPr lang="hu-HU"/>
              <a:t>Mintacím szerkesztése</a:t>
            </a:r>
            <a:endParaRPr lang="en-US"/>
          </a:p>
        </p:txBody>
      </p:sp>
      <p:sp>
        <p:nvSpPr>
          <p:cNvPr id="22" name="Textplatzhalter 3">
            <a:extLst>
              <a:ext uri="{FF2B5EF4-FFF2-40B4-BE49-F238E27FC236}">
                <a16:creationId xmlns:a16="http://schemas.microsoft.com/office/drawing/2014/main" id="{EF2EBD33-CAE1-4569-9B39-54D8C66F60AD}"/>
              </a:ext>
            </a:extLst>
          </p:cNvPr>
          <p:cNvSpPr>
            <a:spLocks noGrp="1"/>
          </p:cNvSpPr>
          <p:nvPr>
            <p:ph type="body" sz="quarter" idx="11" hasCustomPrompt="1"/>
          </p:nvPr>
        </p:nvSpPr>
        <p:spPr bwMode="gray">
          <a:xfrm>
            <a:off x="353877" y="6405803"/>
            <a:ext cx="8496300" cy="144462"/>
          </a:xfrm>
          <a:prstGeom prst="rect">
            <a:avLst/>
          </a:prstGeom>
        </p:spPr>
        <p:txBody>
          <a:bodyPr tIns="0" bIns="3600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3" name="Textplatzhalter 3">
            <a:extLst>
              <a:ext uri="{FF2B5EF4-FFF2-40B4-BE49-F238E27FC236}">
                <a16:creationId xmlns:a16="http://schemas.microsoft.com/office/drawing/2014/main" id="{2F294F21-EE82-4FFC-88A4-240CBC229456}"/>
              </a:ext>
            </a:extLst>
          </p:cNvPr>
          <p:cNvSpPr>
            <a:spLocks noGrp="1"/>
          </p:cNvSpPr>
          <p:nvPr>
            <p:ph type="body" sz="quarter" idx="12" hasCustomPrompt="1"/>
          </p:nvPr>
        </p:nvSpPr>
        <p:spPr bwMode="gray">
          <a:xfrm>
            <a:off x="342860" y="1121662"/>
            <a:ext cx="8496300" cy="336975"/>
          </a:xfrm>
          <a:prstGeom prst="rect">
            <a:avLst/>
          </a:prstGeom>
        </p:spPr>
        <p:txBody>
          <a:bodyPr tIns="0" bIns="3600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13" name="Content Placeholder 3">
            <a:extLst>
              <a:ext uri="{FF2B5EF4-FFF2-40B4-BE49-F238E27FC236}">
                <a16:creationId xmlns:a16="http://schemas.microsoft.com/office/drawing/2014/main" id="{FC85116D-0DEF-4EF1-9752-8E6C9F3B54E9}"/>
              </a:ext>
            </a:extLst>
          </p:cNvPr>
          <p:cNvSpPr>
            <a:spLocks noGrp="1"/>
          </p:cNvSpPr>
          <p:nvPr>
            <p:ph sz="quarter" idx="13" hasCustomPrompt="1"/>
          </p:nvPr>
        </p:nvSpPr>
        <p:spPr bwMode="gray">
          <a:xfrm>
            <a:off x="353876" y="1638211"/>
            <a:ext cx="8485283" cy="4588018"/>
          </a:xfrm>
          <a:prstGeom prst="rect">
            <a:avLst/>
          </a:prstGeo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ia számának helye 3">
            <a:extLst>
              <a:ext uri="{FF2B5EF4-FFF2-40B4-BE49-F238E27FC236}">
                <a16:creationId xmlns:a16="http://schemas.microsoft.com/office/drawing/2014/main" id="{06423674-7B46-69B4-1744-D9B6FA9083C9}"/>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335911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zakasz1">
    <p:spTree>
      <p:nvGrpSpPr>
        <p:cNvPr id="1" name=""/>
        <p:cNvGrpSpPr/>
        <p:nvPr/>
      </p:nvGrpSpPr>
      <p:grpSpPr>
        <a:xfrm>
          <a:off x="0" y="0"/>
          <a:ext cx="0" cy="0"/>
          <a:chOff x="0" y="0"/>
          <a:chExt cx="0" cy="0"/>
        </a:xfrm>
      </p:grpSpPr>
      <p:sp>
        <p:nvSpPr>
          <p:cNvPr id="13" name="Shape">
            <a:extLst>
              <a:ext uri="{FF2B5EF4-FFF2-40B4-BE49-F238E27FC236}">
                <a16:creationId xmlns:a16="http://schemas.microsoft.com/office/drawing/2014/main" id="{3E2B0519-F4FE-4373-A188-6AF1C071A7FD}"/>
              </a:ext>
            </a:extLst>
          </p:cNvPr>
          <p:cNvSpPr/>
          <p:nvPr userDrawn="1"/>
        </p:nvSpPr>
        <p:spPr>
          <a:xfrm rot="5400000">
            <a:off x="7075062" y="350313"/>
            <a:ext cx="5514567" cy="481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10800"/>
                </a:lnTo>
                <a:lnTo>
                  <a:pt x="21600" y="0"/>
                </a:lnTo>
                <a:close/>
              </a:path>
            </a:pathLst>
          </a:custGeom>
          <a:solidFill>
            <a:schemeClr val="bg2"/>
          </a:solidFill>
          <a:ln w="12700">
            <a:miter lim="400000"/>
          </a:ln>
        </p:spPr>
        <p:txBody>
          <a:bodyPr lIns="38098" tIns="38098" rIns="38098" bIns="38098" anchor="ctr"/>
          <a:lstStyle/>
          <a:p>
            <a:pPr marL="0" marR="0" lvl="0" indent="0" algn="l" defTabSz="914377"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Segoe UI Light"/>
              <a:ea typeface="+mn-ea"/>
              <a:cs typeface="+mn-cs"/>
            </a:endParaRPr>
          </a:p>
        </p:txBody>
      </p:sp>
      <p:sp>
        <p:nvSpPr>
          <p:cNvPr id="7" name="Shape">
            <a:extLst>
              <a:ext uri="{FF2B5EF4-FFF2-40B4-BE49-F238E27FC236}">
                <a16:creationId xmlns:a16="http://schemas.microsoft.com/office/drawing/2014/main" id="{7F94B022-C744-4F8C-B879-734E5A23053F}"/>
              </a:ext>
            </a:extLst>
          </p:cNvPr>
          <p:cNvSpPr/>
          <p:nvPr userDrawn="1"/>
        </p:nvSpPr>
        <p:spPr>
          <a:xfrm>
            <a:off x="10222234" y="5723894"/>
            <a:ext cx="1963423" cy="1134111"/>
          </a:xfrm>
          <a:custGeom>
            <a:avLst/>
            <a:gdLst/>
            <a:ahLst/>
            <a:cxnLst>
              <a:cxn ang="0">
                <a:pos x="wd2" y="hd2"/>
              </a:cxn>
              <a:cxn ang="5400000">
                <a:pos x="wd2" y="hd2"/>
              </a:cxn>
              <a:cxn ang="10800000">
                <a:pos x="wd2" y="hd2"/>
              </a:cxn>
              <a:cxn ang="16200000">
                <a:pos x="wd2" y="hd2"/>
              </a:cxn>
            </a:cxnLst>
            <a:rect l="0" t="0" r="r" b="b"/>
            <a:pathLst>
              <a:path w="21600" h="21600" extrusionOk="0">
                <a:moveTo>
                  <a:pt x="10800" y="10788"/>
                </a:moveTo>
                <a:lnTo>
                  <a:pt x="0" y="21600"/>
                </a:lnTo>
                <a:lnTo>
                  <a:pt x="21600" y="21600"/>
                </a:lnTo>
                <a:lnTo>
                  <a:pt x="21600" y="0"/>
                </a:lnTo>
                <a:close/>
              </a:path>
            </a:pathLst>
          </a:custGeom>
          <a:solidFill>
            <a:schemeClr val="bg2"/>
          </a:solidFill>
          <a:ln w="12700">
            <a:miter lim="400000"/>
          </a:ln>
        </p:spPr>
        <p:txBody>
          <a:bodyPr lIns="38098" tIns="38098" rIns="38098" bIns="38098" anchor="ctr"/>
          <a:lstStyle/>
          <a:p>
            <a:pPr marL="0" marR="0" lvl="0" indent="0" algn="l" defTabSz="914377"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Segoe UI Light"/>
              <a:ea typeface="+mn-ea"/>
              <a:cs typeface="+mn-cs"/>
            </a:endParaRPr>
          </a:p>
        </p:txBody>
      </p:sp>
      <p:cxnSp>
        <p:nvCxnSpPr>
          <p:cNvPr id="8" name="Straight Connector 49">
            <a:extLst>
              <a:ext uri="{FF2B5EF4-FFF2-40B4-BE49-F238E27FC236}">
                <a16:creationId xmlns:a16="http://schemas.microsoft.com/office/drawing/2014/main" id="{2DB99C4A-63C2-4852-ABE5-ED4BDDCF2725}"/>
              </a:ext>
            </a:extLst>
          </p:cNvPr>
          <p:cNvCxnSpPr/>
          <p:nvPr userDrawn="1"/>
        </p:nvCxnSpPr>
        <p:spPr>
          <a:xfrm>
            <a:off x="1281371" y="2820578"/>
            <a:ext cx="0" cy="739823"/>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9" name="Háromszög 8">
            <a:extLst>
              <a:ext uri="{FF2B5EF4-FFF2-40B4-BE49-F238E27FC236}">
                <a16:creationId xmlns:a16="http://schemas.microsoft.com/office/drawing/2014/main" id="{B1B18F78-BF95-4B57-BE34-336DE5ABD566}"/>
              </a:ext>
            </a:extLst>
          </p:cNvPr>
          <p:cNvSpPr/>
          <p:nvPr userDrawn="1"/>
        </p:nvSpPr>
        <p:spPr>
          <a:xfrm rot="10800000">
            <a:off x="1105118" y="3080380"/>
            <a:ext cx="352511" cy="2608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0" name="Shape">
            <a:extLst>
              <a:ext uri="{FF2B5EF4-FFF2-40B4-BE49-F238E27FC236}">
                <a16:creationId xmlns:a16="http://schemas.microsoft.com/office/drawing/2014/main" id="{21652432-1FC3-4AF3-93C3-FA47558521FE}"/>
              </a:ext>
            </a:extLst>
          </p:cNvPr>
          <p:cNvSpPr/>
          <p:nvPr userDrawn="1"/>
        </p:nvSpPr>
        <p:spPr>
          <a:xfrm>
            <a:off x="8359685" y="3918806"/>
            <a:ext cx="1272539" cy="147066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0" y="16191"/>
                </a:lnTo>
                <a:lnTo>
                  <a:pt x="0" y="10800"/>
                </a:lnTo>
                <a:lnTo>
                  <a:pt x="10800" y="5409"/>
                </a:lnTo>
                <a:lnTo>
                  <a:pt x="21600" y="0"/>
                </a:lnTo>
                <a:close/>
              </a:path>
            </a:pathLst>
          </a:custGeom>
          <a:solidFill>
            <a:schemeClr val="accent2"/>
          </a:solidFill>
          <a:ln w="12700">
            <a:miter lim="400000"/>
          </a:ln>
        </p:spPr>
        <p:txBody>
          <a:bodyPr lIns="38098" tIns="38098" rIns="38098" bIns="38098" anchor="ctr"/>
          <a:lstStyle/>
          <a:p>
            <a:pPr marL="0" marR="0" lvl="0" indent="0" algn="l" defTabSz="914377"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1" name="Shape">
            <a:extLst>
              <a:ext uri="{FF2B5EF4-FFF2-40B4-BE49-F238E27FC236}">
                <a16:creationId xmlns:a16="http://schemas.microsoft.com/office/drawing/2014/main" id="{32FEE31D-FB54-4E28-9882-FB0525763274}"/>
              </a:ext>
            </a:extLst>
          </p:cNvPr>
          <p:cNvSpPr/>
          <p:nvPr userDrawn="1"/>
        </p:nvSpPr>
        <p:spPr>
          <a:xfrm>
            <a:off x="9639300" y="3911601"/>
            <a:ext cx="2551429" cy="2946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5" y="16200"/>
                </a:lnTo>
                <a:lnTo>
                  <a:pt x="0" y="10800"/>
                </a:lnTo>
                <a:lnTo>
                  <a:pt x="10805" y="5400"/>
                </a:lnTo>
                <a:lnTo>
                  <a:pt x="21600" y="0"/>
                </a:lnTo>
                <a:close/>
              </a:path>
            </a:pathLst>
          </a:custGeom>
          <a:solidFill>
            <a:schemeClr val="accent1"/>
          </a:solidFill>
          <a:ln w="12700">
            <a:miter lim="400000"/>
          </a:ln>
        </p:spPr>
        <p:txBody>
          <a:bodyPr lIns="38098" tIns="38098" rIns="38098" bIns="38098" anchor="ctr"/>
          <a:lstStyle/>
          <a:p>
            <a:pPr marL="0" marR="0" lvl="0" indent="0" algn="l" defTabSz="914377"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Segoe UI Light"/>
              <a:ea typeface="+mn-ea"/>
              <a:cs typeface="+mn-cs"/>
            </a:endParaRPr>
          </a:p>
        </p:txBody>
      </p:sp>
      <p:sp>
        <p:nvSpPr>
          <p:cNvPr id="12" name="Freeform 23">
            <a:extLst>
              <a:ext uri="{FF2B5EF4-FFF2-40B4-BE49-F238E27FC236}">
                <a16:creationId xmlns:a16="http://schemas.microsoft.com/office/drawing/2014/main" id="{8AD2B66C-73BB-49F2-B92D-CC59815F73F3}"/>
              </a:ext>
            </a:extLst>
          </p:cNvPr>
          <p:cNvSpPr>
            <a:spLocks noGrp="1"/>
          </p:cNvSpPr>
          <p:nvPr>
            <p:ph type="pic" sz="quarter" idx="17"/>
          </p:nvPr>
        </p:nvSpPr>
        <p:spPr>
          <a:xfrm>
            <a:off x="8411401" y="1494331"/>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a:solidFill>
            <a:schemeClr val="accent6"/>
          </a:solidFill>
        </p:spPr>
        <p:txBody>
          <a:bodyPr wrap="square" lIns="91436" tIns="45718" rIns="91436" bIns="45718" anchor="ctr">
            <a:noAutofit/>
          </a:bodyPr>
          <a:lstStyle>
            <a:lvl1pPr marL="0" indent="0" algn="ctr">
              <a:buNone/>
              <a:defRPr sz="900">
                <a:solidFill>
                  <a:schemeClr val="bg1"/>
                </a:solidFill>
              </a:defRPr>
            </a:lvl1pPr>
          </a:lstStyle>
          <a:p>
            <a:r>
              <a:rPr lang="hu-HU"/>
              <a:t>Kép beszúrásához kattintson az ikonra</a:t>
            </a:r>
            <a:endParaRPr lang="en-US"/>
          </a:p>
        </p:txBody>
      </p:sp>
      <p:sp>
        <p:nvSpPr>
          <p:cNvPr id="15" name="Title 1">
            <a:extLst>
              <a:ext uri="{FF2B5EF4-FFF2-40B4-BE49-F238E27FC236}">
                <a16:creationId xmlns:a16="http://schemas.microsoft.com/office/drawing/2014/main" id="{6F0757E2-73C0-4B21-8CCD-64EABC45ED9F}"/>
              </a:ext>
            </a:extLst>
          </p:cNvPr>
          <p:cNvSpPr>
            <a:spLocks noGrp="1"/>
          </p:cNvSpPr>
          <p:nvPr>
            <p:ph type="title"/>
          </p:nvPr>
        </p:nvSpPr>
        <p:spPr>
          <a:xfrm>
            <a:off x="1418353" y="2502849"/>
            <a:ext cx="7865351" cy="1415959"/>
          </a:xfrm>
          <a:prstGeom prst="rect">
            <a:avLst/>
          </a:prstGeom>
        </p:spPr>
        <p:txBody>
          <a:bodyPr lIns="91436" tIns="45718" rIns="91436" bIns="45718" anchor="ctr">
            <a:normAutofit/>
          </a:bodyPr>
          <a:lstStyle>
            <a:lvl1pPr algn="l">
              <a:defRPr sz="4000">
                <a:solidFill>
                  <a:schemeClr val="accent1"/>
                </a:solidFill>
              </a:defRPr>
            </a:lvl1pPr>
          </a:lstStyle>
          <a:p>
            <a:r>
              <a:rPr lang="hu-HU"/>
              <a:t>Mintacím szerkesztése</a:t>
            </a:r>
            <a:endParaRPr lang="en-US"/>
          </a:p>
        </p:txBody>
      </p:sp>
      <p:sp>
        <p:nvSpPr>
          <p:cNvPr id="16" name="Shape">
            <a:extLst>
              <a:ext uri="{FF2B5EF4-FFF2-40B4-BE49-F238E27FC236}">
                <a16:creationId xmlns:a16="http://schemas.microsoft.com/office/drawing/2014/main" id="{C5525A2E-08F3-4320-9BD7-5ADABF82D05A}"/>
              </a:ext>
            </a:extLst>
          </p:cNvPr>
          <p:cNvSpPr/>
          <p:nvPr userDrawn="1"/>
        </p:nvSpPr>
        <p:spPr>
          <a:xfrm>
            <a:off x="9914923" y="5887458"/>
            <a:ext cx="604471" cy="80698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0" y="16191"/>
                </a:lnTo>
                <a:lnTo>
                  <a:pt x="0" y="10800"/>
                </a:lnTo>
                <a:lnTo>
                  <a:pt x="10800" y="5409"/>
                </a:lnTo>
                <a:lnTo>
                  <a:pt x="21600" y="0"/>
                </a:lnTo>
                <a:close/>
              </a:path>
            </a:pathLst>
          </a:custGeom>
          <a:solidFill>
            <a:schemeClr val="accent3"/>
          </a:solidFill>
          <a:ln w="12700">
            <a:miter lim="400000"/>
          </a:ln>
        </p:spPr>
        <p:txBody>
          <a:bodyPr lIns="38098" tIns="38098" rIns="38098" bIns="38098" anchor="ctr"/>
          <a:lstStyle/>
          <a:p>
            <a:pPr marL="0" marR="0" lvl="0" indent="0" algn="l" defTabSz="914377"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Segoe UI Light"/>
              <a:ea typeface="+mn-ea"/>
              <a:cs typeface="+mn-cs"/>
            </a:endParaRPr>
          </a:p>
        </p:txBody>
      </p:sp>
      <p:sp>
        <p:nvSpPr>
          <p:cNvPr id="2" name="Dia számának helye 3">
            <a:extLst>
              <a:ext uri="{FF2B5EF4-FFF2-40B4-BE49-F238E27FC236}">
                <a16:creationId xmlns:a16="http://schemas.microsoft.com/office/drawing/2014/main" id="{B8DBEEAC-FC07-9ABD-8478-E8F8ABEB2A7E}"/>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064205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323EB1-EDE0-4731-8624-AE654E1F9DD3}"/>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26F1A22E-7ABF-4FCF-AD52-9D6B20A5A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297E6C66-A9D0-43AB-97DE-A4752CDD1CB4}"/>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5" name="Élőláb helye 4">
            <a:extLst>
              <a:ext uri="{FF2B5EF4-FFF2-40B4-BE49-F238E27FC236}">
                <a16:creationId xmlns:a16="http://schemas.microsoft.com/office/drawing/2014/main" id="{FE7417D7-7B5C-4A0C-ABAB-1CA2F71E40E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91FB03C-9A06-4898-9294-3B47F67365DC}"/>
              </a:ext>
            </a:extLst>
          </p:cNvPr>
          <p:cNvSpPr>
            <a:spLocks noGrp="1"/>
          </p:cNvSpPr>
          <p:nvPr>
            <p:ph type="sldNum" sz="quarter" idx="12"/>
          </p:nvPr>
        </p:nvSpPr>
        <p:spPr/>
        <p:txBody>
          <a:bodyPr/>
          <a:lstStyle/>
          <a:p>
            <a:fld id="{F25F2033-94A1-425D-B7FE-EBCEC4E8E7A1}" type="slidenum">
              <a:rPr lang="hu-HU" smtClean="0"/>
              <a:t>‹#›</a:t>
            </a:fld>
            <a:endParaRPr lang="hu-HU"/>
          </a:p>
        </p:txBody>
      </p:sp>
      <p:sp>
        <p:nvSpPr>
          <p:cNvPr id="7" name="Dia számának helye 3">
            <a:extLst>
              <a:ext uri="{FF2B5EF4-FFF2-40B4-BE49-F238E27FC236}">
                <a16:creationId xmlns:a16="http://schemas.microsoft.com/office/drawing/2014/main" id="{7F36EE5A-3CEE-D062-BF49-F59DBF7D921D}"/>
              </a:ext>
            </a:extLst>
          </p:cNvPr>
          <p:cNvSpPr txBox="1">
            <a:spLocks/>
          </p:cNvSpPr>
          <p:nvPr userDrawn="1"/>
        </p:nvSpPr>
        <p:spPr>
          <a:xfrm>
            <a:off x="11408249" y="6351390"/>
            <a:ext cx="765564" cy="493056"/>
          </a:xfrm>
          <a:prstGeom prst="rect">
            <a:avLst/>
          </a:prstGeom>
        </p:spPr>
        <p:txBody>
          <a:bodyPr vert="horz" lIns="91440" tIns="45720" rIns="91440" bIns="45720" rtlCol="0"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a:t>
            </a:fld>
            <a:endParaRPr lang="hu-HU"/>
          </a:p>
        </p:txBody>
      </p:sp>
    </p:spTree>
    <p:extLst>
      <p:ext uri="{BB962C8B-B14F-4D97-AF65-F5344CB8AC3E}">
        <p14:creationId xmlns:p14="http://schemas.microsoft.com/office/powerpoint/2010/main" val="144468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F3F112-7E98-40B3-B561-2835E078FC8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0FADB95-2BC8-4FDE-8B53-174689F48A3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8809549-6AF7-40E4-8BC0-D45DD90D9F28}"/>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5" name="Élőláb helye 4">
            <a:extLst>
              <a:ext uri="{FF2B5EF4-FFF2-40B4-BE49-F238E27FC236}">
                <a16:creationId xmlns:a16="http://schemas.microsoft.com/office/drawing/2014/main" id="{B861E91C-26AC-4291-9837-DB03853AD97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E8049C5-CE7E-4881-833C-217B7F29EFB3}"/>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262780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8FD27D-ECF4-4AE5-BF04-DED588FC146B}"/>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ADC422DF-4C0C-4AF7-BDA9-A5C200DBD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954C7043-AEE4-4753-875B-243C8D53AD0E}"/>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5" name="Élőláb helye 4">
            <a:extLst>
              <a:ext uri="{FF2B5EF4-FFF2-40B4-BE49-F238E27FC236}">
                <a16:creationId xmlns:a16="http://schemas.microsoft.com/office/drawing/2014/main" id="{B7C8D2DF-0F0A-4598-BA57-2C988A0E4B1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679303F-1B1D-476E-A679-5F0E346C73AF}"/>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28401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1F52D85-572F-4E3E-8EBE-EDAAB7794F1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04BE07B-B839-4AE6-8A75-39EA90D3F292}"/>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F209FE06-1F05-46C4-9861-965A5FE9835C}"/>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5A0FDB-23A0-42C0-89A9-A1CA10BA2145}"/>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6" name="Élőláb helye 5">
            <a:extLst>
              <a:ext uri="{FF2B5EF4-FFF2-40B4-BE49-F238E27FC236}">
                <a16:creationId xmlns:a16="http://schemas.microsoft.com/office/drawing/2014/main" id="{CCEFDE69-63B9-4BAA-8F28-CC6EBB05076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53C5051-1DB0-4D87-A3BC-D19EDB611704}"/>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243691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MDIA_1">
    <p:bg>
      <p:bgRef idx="1001">
        <a:schemeClr val="bg1"/>
      </p:bgRef>
    </p:bg>
    <p:spTree>
      <p:nvGrpSpPr>
        <p:cNvPr id="1" name=""/>
        <p:cNvGrpSpPr/>
        <p:nvPr/>
      </p:nvGrpSpPr>
      <p:grpSpPr>
        <a:xfrm>
          <a:off x="0" y="0"/>
          <a:ext cx="0" cy="0"/>
          <a:chOff x="0" y="0"/>
          <a:chExt cx="0" cy="0"/>
        </a:xfrm>
      </p:grpSpPr>
      <p:sp>
        <p:nvSpPr>
          <p:cNvPr id="7" name="그림 개체 틀 17">
            <a:extLst>
              <a:ext uri="{FF2B5EF4-FFF2-40B4-BE49-F238E27FC236}">
                <a16:creationId xmlns:a16="http://schemas.microsoft.com/office/drawing/2014/main" id="{46861765-68F8-449E-8550-D987678483E6}"/>
              </a:ext>
            </a:extLst>
          </p:cNvPr>
          <p:cNvSpPr>
            <a:spLocks noGrp="1"/>
          </p:cNvSpPr>
          <p:nvPr>
            <p:ph type="pic" sz="quarter" idx="13"/>
          </p:nvPr>
        </p:nvSpPr>
        <p:spPr>
          <a:xfrm>
            <a:off x="0" y="0"/>
            <a:ext cx="8382000" cy="6858000"/>
          </a:xfrm>
          <a:custGeom>
            <a:avLst/>
            <a:gdLst>
              <a:gd name="connsiteX0" fmla="*/ 0 w 5818300"/>
              <a:gd name="connsiteY0" fmla="*/ 0 h 6852245"/>
              <a:gd name="connsiteX1" fmla="*/ 1224703 w 5818300"/>
              <a:gd name="connsiteY1" fmla="*/ 0 h 6852245"/>
              <a:gd name="connsiteX2" fmla="*/ 5818300 w 5818300"/>
              <a:gd name="connsiteY2" fmla="*/ 6852245 h 6852245"/>
              <a:gd name="connsiteX3" fmla="*/ 1774926 w 5818300"/>
              <a:gd name="connsiteY3" fmla="*/ 6852245 h 6852245"/>
              <a:gd name="connsiteX4" fmla="*/ 0 w 5818300"/>
              <a:gd name="connsiteY4" fmla="*/ 4186880 h 685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300" h="6852245">
                <a:moveTo>
                  <a:pt x="0" y="0"/>
                </a:moveTo>
                <a:lnTo>
                  <a:pt x="1224703" y="0"/>
                </a:lnTo>
                <a:lnTo>
                  <a:pt x="5818300" y="6852245"/>
                </a:lnTo>
                <a:lnTo>
                  <a:pt x="1774926" y="6852245"/>
                </a:lnTo>
                <a:lnTo>
                  <a:pt x="0" y="4186880"/>
                </a:lnTo>
                <a:close/>
              </a:path>
            </a:pathLst>
          </a:custGeom>
        </p:spPr>
        <p:txBody>
          <a:bodyPr wrap="square">
            <a:noAutofit/>
          </a:bodyPr>
          <a:lstStyle/>
          <a:p>
            <a:endParaRPr lang="ko-KR" altLang="en-US"/>
          </a:p>
        </p:txBody>
      </p:sp>
      <p:sp>
        <p:nvSpPr>
          <p:cNvPr id="2" name="Dia számának helye 3">
            <a:extLst>
              <a:ext uri="{FF2B5EF4-FFF2-40B4-BE49-F238E27FC236}">
                <a16:creationId xmlns:a16="http://schemas.microsoft.com/office/drawing/2014/main" id="{6130DF70-B252-EA80-9496-CFC4317DFFB6}"/>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97083604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8D97BC-FC11-47B4-95CE-F035F64F8C5D}"/>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8F8B8738-33F8-459E-AE5F-64C129A364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8233F519-3A94-423C-AFCC-2ABD6A559869}"/>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51699A3A-03E5-4A1A-A21D-9A594D10F3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DB6E5E94-0F49-444C-98D8-43EEA59A5013}"/>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8532D9-E536-4C35-AAB9-5B5EB0F221A2}"/>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8" name="Élőláb helye 7">
            <a:extLst>
              <a:ext uri="{FF2B5EF4-FFF2-40B4-BE49-F238E27FC236}">
                <a16:creationId xmlns:a16="http://schemas.microsoft.com/office/drawing/2014/main" id="{4345ACCB-9602-40DC-8C1E-134674846ABD}"/>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2B5B1D03-82D5-4B2B-B29C-29F4C222EADB}"/>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3093518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406A04-632B-4B3C-85EF-54AA11D64ED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57F6A027-5504-4EBC-A3EA-9EDF679EC222}"/>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4" name="Élőláb helye 3">
            <a:extLst>
              <a:ext uri="{FF2B5EF4-FFF2-40B4-BE49-F238E27FC236}">
                <a16:creationId xmlns:a16="http://schemas.microsoft.com/office/drawing/2014/main" id="{D7118095-0E52-4BE6-A825-1A39581F185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DEF8C58C-55C6-49B5-8159-AF48A6E116EB}"/>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3228039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D3306B8-3E5E-4F54-8189-40A3D451B4EF}"/>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3" name="Élőláb helye 2">
            <a:extLst>
              <a:ext uri="{FF2B5EF4-FFF2-40B4-BE49-F238E27FC236}">
                <a16:creationId xmlns:a16="http://schemas.microsoft.com/office/drawing/2014/main" id="{184EDAFF-91FD-4874-9CBA-AEB8A8721406}"/>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8617DC43-11E1-4F8E-A5A1-CF95C6044B76}"/>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1219371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5464B0-130F-4F12-9C90-74BB57A6FDC8}"/>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8E2B179-BA6E-4AB0-9C50-D7BA753C4C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E275163-07A3-46E3-9BB3-2958D0641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D59396E5-19FC-439A-8FF0-460AEE22C24F}"/>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6" name="Élőláb helye 5">
            <a:extLst>
              <a:ext uri="{FF2B5EF4-FFF2-40B4-BE49-F238E27FC236}">
                <a16:creationId xmlns:a16="http://schemas.microsoft.com/office/drawing/2014/main" id="{DEF9A1B8-5F3D-428E-8AD6-C4A4EC45DF2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ACCF0BA-4744-465E-8BD3-ED638E496C42}"/>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4083189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C0E1EBC-CD29-4761-A9BD-683798EF62B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4035B30A-5B9E-4F63-925B-78D782A7D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0399344E-E76D-4939-A16B-B0651D6BC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73664A25-6899-49EA-857A-C1601336B426}"/>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6" name="Élőláb helye 5">
            <a:extLst>
              <a:ext uri="{FF2B5EF4-FFF2-40B4-BE49-F238E27FC236}">
                <a16:creationId xmlns:a16="http://schemas.microsoft.com/office/drawing/2014/main" id="{21F00D4A-45E9-4F30-9AAD-C340A08F985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634DF3A-A9E3-4479-86A0-76953C49584D}"/>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2936364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90BB7F-0F80-4021-A575-E2E2AA2024D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8348860B-4411-415A-998A-49AC7C615799}"/>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E77B8F-D97C-4143-89F8-71FFDC22A547}"/>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5" name="Élőláb helye 4">
            <a:extLst>
              <a:ext uri="{FF2B5EF4-FFF2-40B4-BE49-F238E27FC236}">
                <a16:creationId xmlns:a16="http://schemas.microsoft.com/office/drawing/2014/main" id="{B55C4407-FDCB-48F9-ACBB-64F35A9D37A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A9975B3-0765-48D0-AF5E-0642B7B600E5}"/>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4245480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F0B0950-C756-4E8B-8B3E-CE6D15B402CB}"/>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C0C38619-1403-4E35-AA86-E8DFE59E5C1F}"/>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D5C4FF3-F336-4211-B844-66CFCDC84CBE}"/>
              </a:ext>
            </a:extLst>
          </p:cNvPr>
          <p:cNvSpPr>
            <a:spLocks noGrp="1"/>
          </p:cNvSpPr>
          <p:nvPr>
            <p:ph type="dt" sz="half" idx="10"/>
          </p:nvPr>
        </p:nvSpPr>
        <p:spPr/>
        <p:txBody>
          <a:bodyPr/>
          <a:lstStyle/>
          <a:p>
            <a:fld id="{E16D2B9E-B354-4D97-A9ED-070BC821D46D}" type="datetimeFigureOut">
              <a:rPr lang="hu-HU" smtClean="0"/>
              <a:t>2022.12.07.</a:t>
            </a:fld>
            <a:endParaRPr lang="hu-HU"/>
          </a:p>
        </p:txBody>
      </p:sp>
      <p:sp>
        <p:nvSpPr>
          <p:cNvPr id="5" name="Élőláb helye 4">
            <a:extLst>
              <a:ext uri="{FF2B5EF4-FFF2-40B4-BE49-F238E27FC236}">
                <a16:creationId xmlns:a16="http://schemas.microsoft.com/office/drawing/2014/main" id="{70390534-C250-4080-AA59-776B571121D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4884985-4FEE-456A-9C41-2DF0E88C0FD0}"/>
              </a:ext>
            </a:extLst>
          </p:cNvPr>
          <p:cNvSpPr>
            <a:spLocks noGrp="1"/>
          </p:cNvSpPr>
          <p:nvPr>
            <p:ph type="sldNum" sz="quarter" idx="12"/>
          </p:nvPr>
        </p:nvSpPr>
        <p:spPr/>
        <p:txBody>
          <a:bodyPr/>
          <a:lstStyle/>
          <a:p>
            <a:fld id="{F25F2033-94A1-425D-B7FE-EBCEC4E8E7A1}" type="slidenum">
              <a:rPr lang="hu-HU" smtClean="0"/>
              <a:t>‹#›</a:t>
            </a:fld>
            <a:endParaRPr lang="hu-HU"/>
          </a:p>
        </p:txBody>
      </p:sp>
    </p:spTree>
    <p:extLst>
      <p:ext uri="{BB962C8B-B14F-4D97-AF65-F5344CB8AC3E}">
        <p14:creationId xmlns:p14="http://schemas.microsoft.com/office/powerpoint/2010/main" val="547310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40"/>
            <a:ext cx="9144000" cy="1655763"/>
          </a:xfrm>
        </p:spPr>
        <p:txBody>
          <a:bodyPr/>
          <a:lstStyle>
            <a:lvl1pPr marL="0" indent="0" algn="ctr">
              <a:buNone/>
              <a:defRPr sz="2400"/>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ia számának helye 3">
            <a:extLst>
              <a:ext uri="{FF2B5EF4-FFF2-40B4-BE49-F238E27FC236}">
                <a16:creationId xmlns:a16="http://schemas.microsoft.com/office/drawing/2014/main" id="{5A19451D-65C8-9A03-2391-0BC82DCFAE9D}"/>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950696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619" y="30268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ia számának helye 3">
            <a:extLst>
              <a:ext uri="{FF2B5EF4-FFF2-40B4-BE49-F238E27FC236}">
                <a16:creationId xmlns:a16="http://schemas.microsoft.com/office/drawing/2014/main" id="{D6E8768E-E283-E221-26C0-87004F39A6DE}"/>
              </a:ext>
            </a:extLst>
          </p:cNvPr>
          <p:cNvSpPr>
            <a:spLocks noGrp="1"/>
          </p:cNvSpPr>
          <p:nvPr>
            <p:ph type="sldNum" sz="quarter" idx="4"/>
          </p:nvPr>
        </p:nvSpPr>
        <p:spPr>
          <a:xfrm>
            <a:off x="11408249" y="6373692"/>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250044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ia számának helye 3">
            <a:extLst>
              <a:ext uri="{FF2B5EF4-FFF2-40B4-BE49-F238E27FC236}">
                <a16:creationId xmlns:a16="http://schemas.microsoft.com/office/drawing/2014/main" id="{99D1BBB7-9955-D971-8ABD-8850B59E7959}"/>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67871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ímdia1">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65A9932A-20A0-4126-861A-9C32F62194D3}"/>
              </a:ext>
            </a:extLst>
          </p:cNvPr>
          <p:cNvSpPr>
            <a:spLocks noGrp="1"/>
          </p:cNvSpPr>
          <p:nvPr>
            <p:ph type="ctrTitle"/>
          </p:nvPr>
        </p:nvSpPr>
        <p:spPr>
          <a:xfrm>
            <a:off x="4753539" y="3354683"/>
            <a:ext cx="6795067" cy="721823"/>
          </a:xfrm>
          <a:prstGeom prst="rect">
            <a:avLst/>
          </a:prstGeom>
        </p:spPr>
        <p:txBody>
          <a:bodyPr anchor="b">
            <a:normAutofit/>
          </a:bodyPr>
          <a:lstStyle>
            <a:lvl1pPr algn="ctr">
              <a:defRPr sz="5400">
                <a:solidFill>
                  <a:schemeClr val="accent1"/>
                </a:solidFill>
              </a:defRPr>
            </a:lvl1pPr>
          </a:lstStyle>
          <a:p>
            <a:r>
              <a:rPr lang="hu-HU"/>
              <a:t>Mintacím szerkesztése</a:t>
            </a:r>
            <a:endParaRPr lang="en-US"/>
          </a:p>
        </p:txBody>
      </p:sp>
      <p:sp>
        <p:nvSpPr>
          <p:cNvPr id="26" name="Subtitle 2">
            <a:extLst>
              <a:ext uri="{FF2B5EF4-FFF2-40B4-BE49-F238E27FC236}">
                <a16:creationId xmlns:a16="http://schemas.microsoft.com/office/drawing/2014/main" id="{9205F714-743F-43E1-862F-8CA41E80411D}"/>
              </a:ext>
            </a:extLst>
          </p:cNvPr>
          <p:cNvSpPr>
            <a:spLocks noGrp="1"/>
          </p:cNvSpPr>
          <p:nvPr>
            <p:ph type="subTitle" idx="1"/>
          </p:nvPr>
        </p:nvSpPr>
        <p:spPr>
          <a:xfrm>
            <a:off x="4311145" y="4141770"/>
            <a:ext cx="7284243" cy="938535"/>
          </a:xfrm>
          <a:prstGeom prst="rect">
            <a:avLst/>
          </a:prstGeom>
        </p:spPr>
        <p:txBody>
          <a:bodyPr/>
          <a:lstStyle>
            <a:lvl1pPr marL="0" indent="0" algn="ctr">
              <a:buNone/>
              <a:defRPr sz="2400">
                <a:solidFill>
                  <a:schemeClr val="bg2">
                    <a:lumMod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a:t>Kattintson ide az alcím mintájának szerkesztéséhez</a:t>
            </a:r>
            <a:endParaRPr lang="en-US"/>
          </a:p>
        </p:txBody>
      </p:sp>
      <p:sp>
        <p:nvSpPr>
          <p:cNvPr id="39" name="Élőláb helye 38">
            <a:extLst>
              <a:ext uri="{FF2B5EF4-FFF2-40B4-BE49-F238E27FC236}">
                <a16:creationId xmlns:a16="http://schemas.microsoft.com/office/drawing/2014/main" id="{469FA10C-D47F-4E54-9540-D892B6F477B2}"/>
              </a:ext>
            </a:extLst>
          </p:cNvPr>
          <p:cNvSpPr>
            <a:spLocks noGrp="1"/>
          </p:cNvSpPr>
          <p:nvPr>
            <p:ph type="ftr" sz="quarter" idx="16"/>
          </p:nvPr>
        </p:nvSpPr>
        <p:spPr>
          <a:xfrm>
            <a:off x="2386305" y="6474509"/>
            <a:ext cx="6297107" cy="353107"/>
          </a:xfrm>
          <a:prstGeom prst="rect">
            <a:avLst/>
          </a:prstGeom>
        </p:spPr>
        <p:txBody>
          <a:bodyPr anchor="ctr"/>
          <a:lstStyle>
            <a:lvl1pPr>
              <a:defRPr sz="1000">
                <a:solidFill>
                  <a:schemeClr val="bg2">
                    <a:lumMod val="25000"/>
                  </a:schemeClr>
                </a:solidFill>
              </a:defRPr>
            </a:lvl1pPr>
          </a:lstStyle>
          <a:p>
            <a:endParaRPr lang="hu-HU"/>
          </a:p>
        </p:txBody>
      </p:sp>
      <p:sp>
        <p:nvSpPr>
          <p:cNvPr id="2" name="Dia számának helye 3">
            <a:extLst>
              <a:ext uri="{FF2B5EF4-FFF2-40B4-BE49-F238E27FC236}">
                <a16:creationId xmlns:a16="http://schemas.microsoft.com/office/drawing/2014/main" id="{993A75A4-92DE-EA26-B8A9-C2CA6F9C6FDA}"/>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203904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619" y="30268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ia számának helye 3">
            <a:extLst>
              <a:ext uri="{FF2B5EF4-FFF2-40B4-BE49-F238E27FC236}">
                <a16:creationId xmlns:a16="http://schemas.microsoft.com/office/drawing/2014/main" id="{FA8FA2DE-9668-23E0-0DF4-15E7BA513F48}"/>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860270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ia számának helye 3">
            <a:extLst>
              <a:ext uri="{FF2B5EF4-FFF2-40B4-BE49-F238E27FC236}">
                <a16:creationId xmlns:a16="http://schemas.microsoft.com/office/drawing/2014/main" id="{6FC26B71-A1AD-FFC0-DBF6-E2A19CC91AE6}"/>
              </a:ext>
            </a:extLst>
          </p:cNvPr>
          <p:cNvSpPr>
            <a:spLocks noGrp="1"/>
          </p:cNvSpPr>
          <p:nvPr>
            <p:ph type="sldNum" sz="quarter" idx="10"/>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642158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619" y="302687"/>
            <a:ext cx="10515600" cy="1325563"/>
          </a:xfrm>
          <a:prstGeom prst="rect">
            <a:avLst/>
          </a:prstGeom>
        </p:spPr>
        <p:txBody>
          <a:bodyPr/>
          <a:lstStyle/>
          <a:p>
            <a:r>
              <a:rPr lang="en-US"/>
              <a:t>Click to edit Master title style</a:t>
            </a:r>
          </a:p>
        </p:txBody>
      </p:sp>
      <p:sp>
        <p:nvSpPr>
          <p:cNvPr id="3" name="Dia számának helye 3">
            <a:extLst>
              <a:ext uri="{FF2B5EF4-FFF2-40B4-BE49-F238E27FC236}">
                <a16:creationId xmlns:a16="http://schemas.microsoft.com/office/drawing/2014/main" id="{77C945D9-D6D2-BEA3-09C0-AFDA4270F282}"/>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89651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Edit Master text styles</a:t>
            </a:r>
          </a:p>
        </p:txBody>
      </p:sp>
      <p:sp>
        <p:nvSpPr>
          <p:cNvPr id="5" name="Dia számának helye 3">
            <a:extLst>
              <a:ext uri="{FF2B5EF4-FFF2-40B4-BE49-F238E27FC236}">
                <a16:creationId xmlns:a16="http://schemas.microsoft.com/office/drawing/2014/main" id="{E83938E5-FA34-DAE2-6929-C957BF4A79D7}"/>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338249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178" indent="0">
              <a:buNone/>
              <a:defRPr sz="1500"/>
            </a:lvl2pPr>
            <a:lvl3pPr marL="914354" indent="0">
              <a:buNone/>
              <a:defRPr sz="1200"/>
            </a:lvl3pPr>
            <a:lvl4pPr marL="1371532" indent="0">
              <a:buNone/>
              <a:defRPr sz="1100"/>
            </a:lvl4pPr>
            <a:lvl5pPr marL="1828709" indent="0">
              <a:buNone/>
              <a:defRPr sz="1100"/>
            </a:lvl5pPr>
            <a:lvl6pPr marL="2285886" indent="0">
              <a:buNone/>
              <a:defRPr sz="1100"/>
            </a:lvl6pPr>
            <a:lvl7pPr marL="2743062" indent="0">
              <a:buNone/>
              <a:defRPr sz="1100"/>
            </a:lvl7pPr>
            <a:lvl8pPr marL="3200240" indent="0">
              <a:buNone/>
              <a:defRPr sz="1100"/>
            </a:lvl8pPr>
            <a:lvl9pPr marL="3657418" indent="0">
              <a:buNone/>
              <a:defRPr sz="1100"/>
            </a:lvl9pPr>
          </a:lstStyle>
          <a:p>
            <a:pPr lvl="0"/>
            <a:r>
              <a:rPr lang="en-US"/>
              <a:t>Edit Master text styles</a:t>
            </a:r>
          </a:p>
        </p:txBody>
      </p:sp>
      <p:sp>
        <p:nvSpPr>
          <p:cNvPr id="5" name="Dia számának helye 3">
            <a:extLst>
              <a:ext uri="{FF2B5EF4-FFF2-40B4-BE49-F238E27FC236}">
                <a16:creationId xmlns:a16="http://schemas.microsoft.com/office/drawing/2014/main" id="{8BB7DDFB-26AB-9DA2-3BBF-606313D0AC4F}"/>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671914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20" name="Shape">
            <a:extLst>
              <a:ext uri="{FF2B5EF4-FFF2-40B4-BE49-F238E27FC236}">
                <a16:creationId xmlns:a16="http://schemas.microsoft.com/office/drawing/2014/main" id="{A3B9095A-EF6A-448F-AF78-D1F1B9B60747}"/>
              </a:ext>
            </a:extLst>
          </p:cNvPr>
          <p:cNvSpPr/>
          <p:nvPr userDrawn="1"/>
        </p:nvSpPr>
        <p:spPr>
          <a:xfrm>
            <a:off x="4501581" y="2311839"/>
            <a:ext cx="895351" cy="103378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0"/>
                </a:lnTo>
                <a:lnTo>
                  <a:pt x="10815" y="5413"/>
                </a:lnTo>
                <a:lnTo>
                  <a:pt x="21600" y="10800"/>
                </a:lnTo>
                <a:lnTo>
                  <a:pt x="10815" y="16213"/>
                </a:lnTo>
                <a:lnTo>
                  <a:pt x="0" y="21600"/>
                </a:lnTo>
                <a:close/>
              </a:path>
            </a:pathLst>
          </a:custGeom>
          <a:solidFill>
            <a:schemeClr val="accent1"/>
          </a:solidFill>
          <a:ln w="12700">
            <a:miter lim="400000"/>
          </a:ln>
        </p:spPr>
        <p:txBody>
          <a:bodyPr lIns="38098" tIns="38098" rIns="38098" bIns="38098" anchor="ctr"/>
          <a:lstStyle/>
          <a:p>
            <a:pPr>
              <a:defRPr sz="3000">
                <a:solidFill>
                  <a:srgbClr val="FFFFFF"/>
                </a:solidFill>
              </a:defRPr>
            </a:pPr>
            <a:endParaRPr/>
          </a:p>
        </p:txBody>
      </p:sp>
      <p:sp>
        <p:nvSpPr>
          <p:cNvPr id="21" name="Shape">
            <a:extLst>
              <a:ext uri="{FF2B5EF4-FFF2-40B4-BE49-F238E27FC236}">
                <a16:creationId xmlns:a16="http://schemas.microsoft.com/office/drawing/2014/main" id="{A133A3E1-AE72-4C16-BAAE-A5697DC998DD}"/>
              </a:ext>
            </a:extLst>
          </p:cNvPr>
          <p:cNvSpPr/>
          <p:nvPr userDrawn="1"/>
        </p:nvSpPr>
        <p:spPr>
          <a:xfrm>
            <a:off x="0" y="4388808"/>
            <a:ext cx="1178805" cy="173081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0"/>
                </a:lnTo>
                <a:lnTo>
                  <a:pt x="10817" y="5385"/>
                </a:lnTo>
                <a:lnTo>
                  <a:pt x="21600" y="10800"/>
                </a:lnTo>
                <a:lnTo>
                  <a:pt x="10817" y="16215"/>
                </a:lnTo>
                <a:lnTo>
                  <a:pt x="0" y="21600"/>
                </a:lnTo>
                <a:close/>
              </a:path>
            </a:pathLst>
          </a:custGeom>
          <a:solidFill>
            <a:schemeClr val="accent2"/>
          </a:solidFill>
          <a:ln w="12700">
            <a:miter lim="400000"/>
          </a:ln>
        </p:spPr>
        <p:txBody>
          <a:bodyPr lIns="38098" tIns="38098" rIns="38098" bIns="38098" anchor="ctr"/>
          <a:lstStyle/>
          <a:p>
            <a:pPr>
              <a:defRPr sz="3000">
                <a:solidFill>
                  <a:srgbClr val="FFFFFF"/>
                </a:solidFill>
              </a:defRPr>
            </a:pPr>
            <a:endParaRPr/>
          </a:p>
        </p:txBody>
      </p:sp>
      <p:sp>
        <p:nvSpPr>
          <p:cNvPr id="24" name="Shape">
            <a:extLst>
              <a:ext uri="{FF2B5EF4-FFF2-40B4-BE49-F238E27FC236}">
                <a16:creationId xmlns:a16="http://schemas.microsoft.com/office/drawing/2014/main" id="{0F2DAECF-5205-4168-940D-4F64B5588311}"/>
              </a:ext>
            </a:extLst>
          </p:cNvPr>
          <p:cNvSpPr/>
          <p:nvPr userDrawn="1"/>
        </p:nvSpPr>
        <p:spPr>
          <a:xfrm>
            <a:off x="11519923" y="4392814"/>
            <a:ext cx="407672" cy="46990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34" y="16229"/>
                </a:lnTo>
                <a:lnTo>
                  <a:pt x="0" y="10800"/>
                </a:lnTo>
                <a:lnTo>
                  <a:pt x="10834" y="5429"/>
                </a:lnTo>
                <a:lnTo>
                  <a:pt x="21600" y="0"/>
                </a:lnTo>
                <a:close/>
              </a:path>
            </a:pathLst>
          </a:custGeom>
          <a:solidFill>
            <a:schemeClr val="accent2"/>
          </a:solidFill>
          <a:ln w="12700">
            <a:miter lim="400000"/>
          </a:ln>
        </p:spPr>
        <p:txBody>
          <a:bodyPr lIns="38098" tIns="38098" rIns="38098" bIns="38098" anchor="ctr"/>
          <a:lstStyle/>
          <a:p>
            <a:pPr>
              <a:defRPr sz="3000">
                <a:solidFill>
                  <a:srgbClr val="FFFFFF"/>
                </a:solidFill>
              </a:defRPr>
            </a:pPr>
            <a:endParaRPr/>
          </a:p>
        </p:txBody>
      </p:sp>
      <p:sp>
        <p:nvSpPr>
          <p:cNvPr id="25" name="Title 1">
            <a:extLst>
              <a:ext uri="{FF2B5EF4-FFF2-40B4-BE49-F238E27FC236}">
                <a16:creationId xmlns:a16="http://schemas.microsoft.com/office/drawing/2014/main" id="{65A9932A-20A0-4126-861A-9C32F62194D3}"/>
              </a:ext>
            </a:extLst>
          </p:cNvPr>
          <p:cNvSpPr>
            <a:spLocks noGrp="1"/>
          </p:cNvSpPr>
          <p:nvPr>
            <p:ph type="ctrTitle"/>
          </p:nvPr>
        </p:nvSpPr>
        <p:spPr>
          <a:xfrm>
            <a:off x="4748273" y="2839489"/>
            <a:ext cx="7284243" cy="900619"/>
          </a:xfrm>
          <a:prstGeom prst="rect">
            <a:avLst/>
          </a:prstGeom>
        </p:spPr>
        <p:txBody>
          <a:bodyPr lIns="91436" tIns="45718" rIns="91436" bIns="45718" anchor="b">
            <a:normAutofit/>
          </a:bodyPr>
          <a:lstStyle>
            <a:lvl1pPr algn="ctr">
              <a:defRPr sz="5500">
                <a:solidFill>
                  <a:schemeClr val="accent1"/>
                </a:solidFill>
              </a:defRPr>
            </a:lvl1pPr>
          </a:lstStyle>
          <a:p>
            <a:r>
              <a:rPr lang="hu-HU"/>
              <a:t>Mintacím szerkesztése</a:t>
            </a:r>
            <a:endParaRPr lang="en-US"/>
          </a:p>
        </p:txBody>
      </p:sp>
      <p:sp>
        <p:nvSpPr>
          <p:cNvPr id="26" name="Subtitle 2">
            <a:extLst>
              <a:ext uri="{FF2B5EF4-FFF2-40B4-BE49-F238E27FC236}">
                <a16:creationId xmlns:a16="http://schemas.microsoft.com/office/drawing/2014/main" id="{9205F714-743F-43E1-862F-8CA41E80411D}"/>
              </a:ext>
            </a:extLst>
          </p:cNvPr>
          <p:cNvSpPr>
            <a:spLocks noGrp="1"/>
          </p:cNvSpPr>
          <p:nvPr>
            <p:ph type="subTitle" idx="1"/>
          </p:nvPr>
        </p:nvSpPr>
        <p:spPr>
          <a:xfrm>
            <a:off x="4751984" y="3919542"/>
            <a:ext cx="7175613" cy="938535"/>
          </a:xfrm>
          <a:prstGeom prst="rect">
            <a:avLst/>
          </a:prstGeom>
        </p:spPr>
        <p:txBody>
          <a:bodyPr lIns="91436" tIns="45718" rIns="91436" bIns="45718"/>
          <a:lstStyle>
            <a:lvl1pPr marL="0" indent="0" algn="ctr">
              <a:buNone/>
              <a:defRPr sz="2400">
                <a:solidFill>
                  <a:schemeClr val="bg2">
                    <a:lumMod val="25000"/>
                  </a:schemeClr>
                </a:solidFill>
              </a:defRPr>
            </a:lvl1pPr>
            <a:lvl2pPr marL="457178" indent="0" algn="ctr">
              <a:buNone/>
              <a:defRPr sz="2000"/>
            </a:lvl2pPr>
            <a:lvl3pPr marL="914354" indent="0" algn="ctr">
              <a:buNone/>
              <a:defRPr sz="19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hu-HU"/>
              <a:t>Kattintson ide az alcím mintájának szerkesztéséhez</a:t>
            </a:r>
            <a:endParaRPr lang="en-US"/>
          </a:p>
        </p:txBody>
      </p:sp>
      <p:grpSp>
        <p:nvGrpSpPr>
          <p:cNvPr id="29" name="Csoportba foglalás 28">
            <a:extLst>
              <a:ext uri="{FF2B5EF4-FFF2-40B4-BE49-F238E27FC236}">
                <a16:creationId xmlns:a16="http://schemas.microsoft.com/office/drawing/2014/main" id="{2FCEE055-0500-4712-AF4F-5F8D9D2FD420}"/>
              </a:ext>
            </a:extLst>
          </p:cNvPr>
          <p:cNvGrpSpPr/>
          <p:nvPr userDrawn="1"/>
        </p:nvGrpSpPr>
        <p:grpSpPr>
          <a:xfrm rot="5400000">
            <a:off x="1410352" y="4807904"/>
            <a:ext cx="672091" cy="3492788"/>
            <a:chOff x="137000" y="3389166"/>
            <a:chExt cx="672092" cy="3492788"/>
          </a:xfrm>
        </p:grpSpPr>
        <p:pic>
          <p:nvPicPr>
            <p:cNvPr id="30" name="Kép 29">
              <a:extLst>
                <a:ext uri="{FF2B5EF4-FFF2-40B4-BE49-F238E27FC236}">
                  <a16:creationId xmlns:a16="http://schemas.microsoft.com/office/drawing/2014/main" id="{AF831E61-D25F-4237-B5FA-C81C3131328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6200000">
              <a:off x="-135831" y="6199744"/>
              <a:ext cx="801925" cy="256263"/>
            </a:xfrm>
            <a:prstGeom prst="rect">
              <a:avLst/>
            </a:prstGeom>
          </p:spPr>
        </p:pic>
        <p:sp>
          <p:nvSpPr>
            <p:cNvPr id="31" name="TextBox 12">
              <a:extLst>
                <a:ext uri="{FF2B5EF4-FFF2-40B4-BE49-F238E27FC236}">
                  <a16:creationId xmlns:a16="http://schemas.microsoft.com/office/drawing/2014/main" id="{953FD627-6A1A-40DA-AB3D-EFAD5603FBC4}"/>
                </a:ext>
              </a:extLst>
            </p:cNvPr>
            <p:cNvSpPr txBox="1"/>
            <p:nvPr userDrawn="1"/>
          </p:nvSpPr>
          <p:spPr>
            <a:xfrm rot="16200000">
              <a:off x="-1075801" y="4997060"/>
              <a:ext cx="3492787" cy="276999"/>
            </a:xfrm>
            <a:prstGeom prst="rect">
              <a:avLst/>
            </a:prstGeom>
            <a:noFill/>
          </p:spPr>
          <p:txBody>
            <a:bodyPr wrap="square" rtlCol="0" anchor="ctr">
              <a:spAutoFit/>
            </a:bodyPr>
            <a:lstStyle/>
            <a:p>
              <a:r>
                <a:rPr lang="hu-HU" altLang="ko-KR" sz="1200" b="1">
                  <a:solidFill>
                    <a:srgbClr val="3E3E40"/>
                  </a:solidFill>
                  <a:latin typeface="Segoe UI Light" panose="020B0502040204020203" pitchFamily="34" charset="0"/>
                  <a:cs typeface="Segoe UI Light" panose="020B0502040204020203" pitchFamily="34" charset="0"/>
                </a:rPr>
                <a:t>www.impetusresearch.hu</a:t>
              </a:r>
              <a:endParaRPr lang="ko-KR" altLang="en-US" sz="1200" b="1">
                <a:solidFill>
                  <a:srgbClr val="3E3E40"/>
                </a:solidFill>
                <a:latin typeface="Segoe UI Light" panose="020B0502040204020203" pitchFamily="34" charset="0"/>
                <a:cs typeface="Segoe UI Light" panose="020B0502040204020203" pitchFamily="34" charset="0"/>
              </a:endParaRPr>
            </a:p>
          </p:txBody>
        </p:sp>
        <p:sp>
          <p:nvSpPr>
            <p:cNvPr id="32" name="TextBox 12">
              <a:extLst>
                <a:ext uri="{FF2B5EF4-FFF2-40B4-BE49-F238E27FC236}">
                  <a16:creationId xmlns:a16="http://schemas.microsoft.com/office/drawing/2014/main" id="{F5877752-77FC-45DC-83DC-CE18F12C268E}"/>
                </a:ext>
              </a:extLst>
            </p:cNvPr>
            <p:cNvSpPr txBox="1"/>
            <p:nvPr userDrawn="1"/>
          </p:nvSpPr>
          <p:spPr>
            <a:xfrm rot="16200000">
              <a:off x="-1237712" y="5020145"/>
              <a:ext cx="3492787" cy="230832"/>
            </a:xfrm>
            <a:prstGeom prst="rect">
              <a:avLst/>
            </a:prstGeom>
            <a:noFill/>
          </p:spPr>
          <p:txBody>
            <a:bodyPr wrap="square" rtlCol="0" anchor="ctr">
              <a:spAutoFit/>
            </a:bodyPr>
            <a:lstStyle/>
            <a:p>
              <a:r>
                <a:rPr lang="hu-HU" altLang="ko-KR" sz="900">
                  <a:solidFill>
                    <a:schemeClr val="bg1">
                      <a:lumMod val="65000"/>
                    </a:schemeClr>
                  </a:solidFill>
                  <a:latin typeface="Segoe UI Light" panose="020B0502040204020203" pitchFamily="34" charset="0"/>
                  <a:cs typeface="Segoe UI Light" panose="020B0502040204020203" pitchFamily="34" charset="0"/>
                </a:rPr>
                <a:t>H-1095 Budapest, Üllői út 25. IV./408</a:t>
              </a:r>
              <a:r>
                <a:rPr lang="hu-HU" altLang="ko-KR" sz="900">
                  <a:solidFill>
                    <a:srgbClr val="3E3E40"/>
                  </a:solidFill>
                  <a:latin typeface="Segoe UI Light" panose="020B0502040204020203" pitchFamily="34" charset="0"/>
                  <a:cs typeface="Segoe UI Light" panose="020B0502040204020203" pitchFamily="34" charset="0"/>
                </a:rPr>
                <a:t>.</a:t>
              </a:r>
              <a:endParaRPr lang="ko-KR" altLang="en-US" sz="900">
                <a:solidFill>
                  <a:srgbClr val="3E3E40"/>
                </a:solidFill>
                <a:latin typeface="Segoe UI Light" panose="020B0502040204020203" pitchFamily="34" charset="0"/>
                <a:cs typeface="Segoe UI Light" panose="020B0502040204020203" pitchFamily="34" charset="0"/>
              </a:endParaRPr>
            </a:p>
          </p:txBody>
        </p:sp>
      </p:grpSp>
      <p:sp>
        <p:nvSpPr>
          <p:cNvPr id="23" name="Shape">
            <a:extLst>
              <a:ext uri="{FF2B5EF4-FFF2-40B4-BE49-F238E27FC236}">
                <a16:creationId xmlns:a16="http://schemas.microsoft.com/office/drawing/2014/main" id="{675F3F4B-1F1F-41A2-BDBC-E115AFAC64D6}"/>
              </a:ext>
            </a:extLst>
          </p:cNvPr>
          <p:cNvSpPr/>
          <p:nvPr userDrawn="1"/>
        </p:nvSpPr>
        <p:spPr>
          <a:xfrm>
            <a:off x="3922459" y="2645142"/>
            <a:ext cx="579120" cy="669292"/>
          </a:xfrm>
          <a:custGeom>
            <a:avLst/>
            <a:gdLst/>
            <a:ahLst/>
            <a:cxnLst>
              <a:cxn ang="0">
                <a:pos x="wd2" y="hd2"/>
              </a:cxn>
              <a:cxn ang="5400000">
                <a:pos x="wd2" y="hd2"/>
              </a:cxn>
              <a:cxn ang="10800000">
                <a:pos x="wd2" y="hd2"/>
              </a:cxn>
              <a:cxn ang="16200000">
                <a:pos x="wd2" y="hd2"/>
              </a:cxn>
            </a:cxnLst>
            <a:rect l="0" t="0" r="r" b="b"/>
            <a:pathLst>
              <a:path w="21600" h="21600" extrusionOk="0">
                <a:moveTo>
                  <a:pt x="0" y="10779"/>
                </a:moveTo>
                <a:lnTo>
                  <a:pt x="0" y="0"/>
                </a:lnTo>
                <a:lnTo>
                  <a:pt x="10800" y="5410"/>
                </a:lnTo>
                <a:lnTo>
                  <a:pt x="21600" y="10779"/>
                </a:lnTo>
                <a:lnTo>
                  <a:pt x="10800" y="16190"/>
                </a:lnTo>
                <a:lnTo>
                  <a:pt x="0" y="21600"/>
                </a:lnTo>
                <a:close/>
              </a:path>
            </a:pathLst>
          </a:custGeom>
          <a:solidFill>
            <a:schemeClr val="accent3"/>
          </a:solidFill>
          <a:ln w="12700">
            <a:miter lim="400000"/>
          </a:ln>
        </p:spPr>
        <p:txBody>
          <a:bodyPr lIns="38098" tIns="38098" rIns="38098" bIns="38098" anchor="ctr"/>
          <a:lstStyle/>
          <a:p>
            <a:pPr>
              <a:defRPr sz="3000">
                <a:solidFill>
                  <a:srgbClr val="FFFFFF"/>
                </a:solidFill>
              </a:defRPr>
            </a:pPr>
            <a:endParaRPr/>
          </a:p>
        </p:txBody>
      </p:sp>
      <p:sp>
        <p:nvSpPr>
          <p:cNvPr id="2" name="Dia számának helye 3">
            <a:extLst>
              <a:ext uri="{FF2B5EF4-FFF2-40B4-BE49-F238E27FC236}">
                <a16:creationId xmlns:a16="http://schemas.microsoft.com/office/drawing/2014/main" id="{D1CC354D-F1DA-FBC2-9AAD-64B1589064D0}"/>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444423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ímdia">
    <p:spTree>
      <p:nvGrpSpPr>
        <p:cNvPr id="1" name=""/>
        <p:cNvGrpSpPr/>
        <p:nvPr/>
      </p:nvGrpSpPr>
      <p:grpSpPr>
        <a:xfrm>
          <a:off x="0" y="0"/>
          <a:ext cx="0" cy="0"/>
          <a:chOff x="0" y="0"/>
          <a:chExt cx="0" cy="0"/>
        </a:xfrm>
      </p:grpSpPr>
      <p:sp>
        <p:nvSpPr>
          <p:cNvPr id="14" name="Shape">
            <a:extLst>
              <a:ext uri="{FF2B5EF4-FFF2-40B4-BE49-F238E27FC236}">
                <a16:creationId xmlns:a16="http://schemas.microsoft.com/office/drawing/2014/main" id="{DB7F957C-1398-4E54-9791-A0DB091ADEF0}"/>
              </a:ext>
            </a:extLst>
          </p:cNvPr>
          <p:cNvSpPr/>
          <p:nvPr userDrawn="1"/>
        </p:nvSpPr>
        <p:spPr>
          <a:xfrm>
            <a:off x="3" y="3"/>
            <a:ext cx="8416292" cy="6753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108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sp>
        <p:nvSpPr>
          <p:cNvPr id="15" name="Shape">
            <a:extLst>
              <a:ext uri="{FF2B5EF4-FFF2-40B4-BE49-F238E27FC236}">
                <a16:creationId xmlns:a16="http://schemas.microsoft.com/office/drawing/2014/main" id="{F87D5D13-8EA1-4DA2-AC15-FF3025702CC7}"/>
              </a:ext>
            </a:extLst>
          </p:cNvPr>
          <p:cNvSpPr/>
          <p:nvPr userDrawn="1"/>
        </p:nvSpPr>
        <p:spPr>
          <a:xfrm>
            <a:off x="5754605" y="2026286"/>
            <a:ext cx="778523" cy="903381"/>
          </a:xfrm>
          <a:custGeom>
            <a:avLst/>
            <a:gdLst/>
            <a:ahLst/>
            <a:cxnLst>
              <a:cxn ang="0">
                <a:pos x="wd2" y="hd2"/>
              </a:cxn>
              <a:cxn ang="5400000">
                <a:pos x="wd2" y="hd2"/>
              </a:cxn>
              <a:cxn ang="10800000">
                <a:pos x="wd2" y="hd2"/>
              </a:cxn>
              <a:cxn ang="16200000">
                <a:pos x="wd2" y="hd2"/>
              </a:cxn>
            </a:cxnLst>
            <a:rect l="0" t="0" r="r" b="b"/>
            <a:pathLst>
              <a:path w="21600" h="21600" extrusionOk="0">
                <a:moveTo>
                  <a:pt x="0" y="10788"/>
                </a:moveTo>
                <a:lnTo>
                  <a:pt x="0" y="0"/>
                </a:lnTo>
                <a:lnTo>
                  <a:pt x="10786" y="5394"/>
                </a:lnTo>
                <a:lnTo>
                  <a:pt x="21600" y="10788"/>
                </a:lnTo>
                <a:lnTo>
                  <a:pt x="10786" y="16206"/>
                </a:lnTo>
                <a:lnTo>
                  <a:pt x="0" y="21600"/>
                </a:lnTo>
                <a:close/>
              </a:path>
            </a:pathLst>
          </a:custGeom>
          <a:solidFill>
            <a:schemeClr val="accent3"/>
          </a:solidFill>
          <a:ln w="12700">
            <a:miter lim="400000"/>
          </a:ln>
        </p:spPr>
        <p:txBody>
          <a:bodyPr lIns="38098" tIns="38098" rIns="38098" bIns="38098" anchor="ctr"/>
          <a:lstStyle/>
          <a:p>
            <a:pPr>
              <a:defRPr sz="3000">
                <a:solidFill>
                  <a:srgbClr val="FFFFFF"/>
                </a:solidFill>
              </a:defRPr>
            </a:pPr>
            <a:endParaRPr/>
          </a:p>
        </p:txBody>
      </p:sp>
      <p:sp>
        <p:nvSpPr>
          <p:cNvPr id="16" name="Shape">
            <a:extLst>
              <a:ext uri="{FF2B5EF4-FFF2-40B4-BE49-F238E27FC236}">
                <a16:creationId xmlns:a16="http://schemas.microsoft.com/office/drawing/2014/main" id="{7E82E3D2-5F1C-4A26-B072-4FF54D5F33F7}"/>
              </a:ext>
            </a:extLst>
          </p:cNvPr>
          <p:cNvSpPr/>
          <p:nvPr userDrawn="1"/>
        </p:nvSpPr>
        <p:spPr>
          <a:xfrm>
            <a:off x="-1" y="5708655"/>
            <a:ext cx="905509" cy="1045211"/>
          </a:xfrm>
          <a:custGeom>
            <a:avLst/>
            <a:gdLst/>
            <a:ahLst/>
            <a:cxnLst>
              <a:cxn ang="0">
                <a:pos x="wd2" y="hd2"/>
              </a:cxn>
              <a:cxn ang="5400000">
                <a:pos x="wd2" y="hd2"/>
              </a:cxn>
              <a:cxn ang="10800000">
                <a:pos x="wd2" y="hd2"/>
              </a:cxn>
              <a:cxn ang="16200000">
                <a:pos x="wd2" y="hd2"/>
              </a:cxn>
            </a:cxnLst>
            <a:rect l="0" t="0" r="r" b="b"/>
            <a:pathLst>
              <a:path w="21600" h="21600" extrusionOk="0">
                <a:moveTo>
                  <a:pt x="0" y="10813"/>
                </a:moveTo>
                <a:lnTo>
                  <a:pt x="0" y="0"/>
                </a:lnTo>
                <a:lnTo>
                  <a:pt x="10815" y="5407"/>
                </a:lnTo>
                <a:lnTo>
                  <a:pt x="21600" y="10813"/>
                </a:lnTo>
                <a:lnTo>
                  <a:pt x="10815" y="16193"/>
                </a:lnTo>
                <a:lnTo>
                  <a:pt x="0" y="21600"/>
                </a:lnTo>
                <a:close/>
              </a:path>
            </a:pathLst>
          </a:custGeom>
          <a:solidFill>
            <a:schemeClr val="accent2"/>
          </a:solidFill>
          <a:ln w="12700">
            <a:miter lim="400000"/>
          </a:ln>
        </p:spPr>
        <p:txBody>
          <a:bodyPr lIns="38098" tIns="38098" rIns="38098" bIns="38098" anchor="ctr"/>
          <a:lstStyle/>
          <a:p>
            <a:pPr>
              <a:defRPr sz="3000">
                <a:solidFill>
                  <a:srgbClr val="FFFFFF"/>
                </a:solidFill>
              </a:defRPr>
            </a:pPr>
            <a:endParaRPr>
              <a:ln>
                <a:solidFill>
                  <a:schemeClr val="accent2"/>
                </a:solidFill>
              </a:ln>
            </a:endParaRPr>
          </a:p>
        </p:txBody>
      </p:sp>
      <p:sp>
        <p:nvSpPr>
          <p:cNvPr id="17" name="Title 1">
            <a:extLst>
              <a:ext uri="{FF2B5EF4-FFF2-40B4-BE49-F238E27FC236}">
                <a16:creationId xmlns:a16="http://schemas.microsoft.com/office/drawing/2014/main" id="{CC918BFA-D8DF-44F7-849A-AD4131C93FD4}"/>
              </a:ext>
            </a:extLst>
          </p:cNvPr>
          <p:cNvSpPr>
            <a:spLocks noGrp="1"/>
          </p:cNvSpPr>
          <p:nvPr>
            <p:ph type="title"/>
          </p:nvPr>
        </p:nvSpPr>
        <p:spPr>
          <a:xfrm>
            <a:off x="6710684" y="2929663"/>
            <a:ext cx="5353049" cy="1144272"/>
          </a:xfrm>
          <a:prstGeom prst="rect">
            <a:avLst/>
          </a:prstGeom>
        </p:spPr>
        <p:txBody>
          <a:bodyPr lIns="91436" tIns="45718" rIns="91436" bIns="45718" anchor="ctr">
            <a:normAutofit/>
          </a:bodyPr>
          <a:lstStyle>
            <a:lvl1pPr algn="ctr">
              <a:defRPr sz="3600">
                <a:solidFill>
                  <a:schemeClr val="tx2"/>
                </a:solidFill>
              </a:defRPr>
            </a:lvl1pPr>
          </a:lstStyle>
          <a:p>
            <a:r>
              <a:rPr lang="hu-HU"/>
              <a:t>Mintacím szerkesztése</a:t>
            </a:r>
            <a:endParaRPr lang="en-US"/>
          </a:p>
        </p:txBody>
      </p:sp>
      <p:sp>
        <p:nvSpPr>
          <p:cNvPr id="18" name="Text Placeholder 2">
            <a:extLst>
              <a:ext uri="{FF2B5EF4-FFF2-40B4-BE49-F238E27FC236}">
                <a16:creationId xmlns:a16="http://schemas.microsoft.com/office/drawing/2014/main" id="{758B9C56-94F3-4EA8-B7AC-A67915EEEC65}"/>
              </a:ext>
            </a:extLst>
          </p:cNvPr>
          <p:cNvSpPr>
            <a:spLocks noGrp="1"/>
          </p:cNvSpPr>
          <p:nvPr>
            <p:ph type="body" idx="1"/>
          </p:nvPr>
        </p:nvSpPr>
        <p:spPr>
          <a:xfrm>
            <a:off x="7239004" y="4113557"/>
            <a:ext cx="4114801" cy="1500187"/>
          </a:xfrm>
          <a:prstGeom prst="rect">
            <a:avLst/>
          </a:prstGeom>
        </p:spPr>
        <p:txBody>
          <a:bodyPr lIns="91436" tIns="45718" rIns="91436" bIns="45718"/>
          <a:lstStyle>
            <a:lvl1pPr marL="0" indent="0">
              <a:buNone/>
              <a:defRPr sz="2400">
                <a:solidFill>
                  <a:schemeClr val="accent6"/>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hu-HU"/>
              <a:t>Mintaszöveg szerkesztése</a:t>
            </a:r>
          </a:p>
        </p:txBody>
      </p:sp>
      <p:sp>
        <p:nvSpPr>
          <p:cNvPr id="52" name="Shape">
            <a:extLst>
              <a:ext uri="{FF2B5EF4-FFF2-40B4-BE49-F238E27FC236}">
                <a16:creationId xmlns:a16="http://schemas.microsoft.com/office/drawing/2014/main" id="{42E71BFA-380C-41E6-8F79-90F95C993E0F}"/>
              </a:ext>
            </a:extLst>
          </p:cNvPr>
          <p:cNvSpPr/>
          <p:nvPr userDrawn="1"/>
        </p:nvSpPr>
        <p:spPr>
          <a:xfrm>
            <a:off x="6290247" y="2683571"/>
            <a:ext cx="398872" cy="625733"/>
          </a:xfrm>
          <a:custGeom>
            <a:avLst/>
            <a:gdLst/>
            <a:ahLst/>
            <a:cxnLst>
              <a:cxn ang="0">
                <a:pos x="wd2" y="hd2"/>
              </a:cxn>
              <a:cxn ang="5400000">
                <a:pos x="wd2" y="hd2"/>
              </a:cxn>
              <a:cxn ang="10800000">
                <a:pos x="wd2" y="hd2"/>
              </a:cxn>
              <a:cxn ang="16200000">
                <a:pos x="wd2" y="hd2"/>
              </a:cxn>
            </a:cxnLst>
            <a:rect l="0" t="0" r="r" b="b"/>
            <a:pathLst>
              <a:path w="21600" h="21600" extrusionOk="0">
                <a:moveTo>
                  <a:pt x="0" y="10813"/>
                </a:moveTo>
                <a:lnTo>
                  <a:pt x="0" y="0"/>
                </a:lnTo>
                <a:lnTo>
                  <a:pt x="10815" y="5407"/>
                </a:lnTo>
                <a:lnTo>
                  <a:pt x="21600" y="10813"/>
                </a:lnTo>
                <a:lnTo>
                  <a:pt x="10815" y="16193"/>
                </a:lnTo>
                <a:lnTo>
                  <a:pt x="0" y="21600"/>
                </a:lnTo>
                <a:close/>
              </a:path>
            </a:pathLst>
          </a:custGeom>
          <a:solidFill>
            <a:schemeClr val="accent1"/>
          </a:solidFill>
          <a:ln w="12700">
            <a:miter lim="400000"/>
          </a:ln>
        </p:spPr>
        <p:txBody>
          <a:bodyPr lIns="38098" tIns="38098" rIns="38098" bIns="38098" anchor="ctr"/>
          <a:lstStyle/>
          <a:p>
            <a:pPr>
              <a:defRPr sz="3000">
                <a:solidFill>
                  <a:srgbClr val="FFFFFF"/>
                </a:solidFill>
              </a:defRPr>
            </a:pPr>
            <a:endParaRPr>
              <a:ln>
                <a:solidFill>
                  <a:schemeClr val="accent2"/>
                </a:solidFill>
              </a:ln>
            </a:endParaRPr>
          </a:p>
        </p:txBody>
      </p:sp>
      <p:sp>
        <p:nvSpPr>
          <p:cNvPr id="2" name="Dia számának helye 3">
            <a:extLst>
              <a:ext uri="{FF2B5EF4-FFF2-40B4-BE49-F238E27FC236}">
                <a16:creationId xmlns:a16="http://schemas.microsoft.com/office/drawing/2014/main" id="{F53C4051-1C1B-A59D-3181-EB47CFE93F40}"/>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22621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ímdia">
    <p:spTree>
      <p:nvGrpSpPr>
        <p:cNvPr id="1" name=""/>
        <p:cNvGrpSpPr/>
        <p:nvPr/>
      </p:nvGrpSpPr>
      <p:grpSpPr>
        <a:xfrm>
          <a:off x="0" y="0"/>
          <a:ext cx="0" cy="0"/>
          <a:chOff x="0" y="0"/>
          <a:chExt cx="0" cy="0"/>
        </a:xfrm>
      </p:grpSpPr>
      <p:sp>
        <p:nvSpPr>
          <p:cNvPr id="11" name="Freeform 21">
            <a:extLst>
              <a:ext uri="{FF2B5EF4-FFF2-40B4-BE49-F238E27FC236}">
                <a16:creationId xmlns:a16="http://schemas.microsoft.com/office/drawing/2014/main" id="{3F750935-03A3-4AF4-ABC3-407EFC77377E}"/>
              </a:ext>
            </a:extLst>
          </p:cNvPr>
          <p:cNvSpPr>
            <a:spLocks noGrp="1"/>
          </p:cNvSpPr>
          <p:nvPr>
            <p:ph type="pic" sz="quarter" idx="13"/>
          </p:nvPr>
        </p:nvSpPr>
        <p:spPr>
          <a:xfrm>
            <a:off x="3" y="5672"/>
            <a:ext cx="8195415" cy="6225541"/>
          </a:xfrm>
          <a:custGeom>
            <a:avLst/>
            <a:gdLst>
              <a:gd name="connsiteX0" fmla="*/ 0 w 9083043"/>
              <a:gd name="connsiteY0" fmla="*/ 0 h 6225541"/>
              <a:gd name="connsiteX1" fmla="*/ 7382496 w 9083043"/>
              <a:gd name="connsiteY1" fmla="*/ 0 h 6225541"/>
              <a:gd name="connsiteX2" fmla="*/ 9083043 w 9083043"/>
              <a:gd name="connsiteY2" fmla="*/ 0 h 6225541"/>
              <a:gd name="connsiteX3" fmla="*/ 9083043 w 9083043"/>
              <a:gd name="connsiteY3" fmla="*/ 981676 h 6225541"/>
              <a:gd name="connsiteX4" fmla="*/ 4541522 w 9083043"/>
              <a:gd name="connsiteY4" fmla="*/ 3603032 h 6225541"/>
              <a:gd name="connsiteX5" fmla="*/ 0 w 9083043"/>
              <a:gd name="connsiteY5" fmla="*/ 6225541 h 6225541"/>
              <a:gd name="connsiteX6" fmla="*/ 0 w 9083043"/>
              <a:gd name="connsiteY6" fmla="*/ 981676 h 62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043" h="6225541">
                <a:moveTo>
                  <a:pt x="0" y="0"/>
                </a:moveTo>
                <a:lnTo>
                  <a:pt x="7382496" y="0"/>
                </a:lnTo>
                <a:lnTo>
                  <a:pt x="9083043" y="0"/>
                </a:lnTo>
                <a:lnTo>
                  <a:pt x="9083043" y="981676"/>
                </a:lnTo>
                <a:lnTo>
                  <a:pt x="4541522" y="3603032"/>
                </a:lnTo>
                <a:lnTo>
                  <a:pt x="0" y="6225541"/>
                </a:lnTo>
                <a:lnTo>
                  <a:pt x="0" y="981676"/>
                </a:lnTo>
                <a:close/>
              </a:path>
            </a:pathLst>
          </a:custGeom>
          <a:solidFill>
            <a:schemeClr val="bg1">
              <a:lumMod val="95000"/>
            </a:schemeClr>
          </a:solidFill>
        </p:spPr>
        <p:txBody>
          <a:bodyPr wrap="square" lIns="91436" tIns="45718" rIns="91436" bIns="45718" anchor="t">
            <a:noAutofit/>
          </a:bodyPr>
          <a:lstStyle>
            <a:lvl1pPr marL="0" indent="0" algn="ctr">
              <a:buNone/>
              <a:defRPr>
                <a:solidFill>
                  <a:schemeClr val="bg1"/>
                </a:solidFill>
              </a:defRPr>
            </a:lvl1pPr>
          </a:lstStyle>
          <a:p>
            <a:r>
              <a:rPr lang="hu-HU"/>
              <a:t>Kép beszúrásához kattintson az ikonra</a:t>
            </a:r>
            <a:endParaRPr lang="en-US"/>
          </a:p>
        </p:txBody>
      </p:sp>
      <p:sp>
        <p:nvSpPr>
          <p:cNvPr id="20" name="Title 1">
            <a:extLst>
              <a:ext uri="{FF2B5EF4-FFF2-40B4-BE49-F238E27FC236}">
                <a16:creationId xmlns:a16="http://schemas.microsoft.com/office/drawing/2014/main" id="{101DE1FC-048A-4C48-9233-FE0BF2C86DB1}"/>
              </a:ext>
            </a:extLst>
          </p:cNvPr>
          <p:cNvSpPr>
            <a:spLocks noGrp="1"/>
          </p:cNvSpPr>
          <p:nvPr>
            <p:ph type="title"/>
          </p:nvPr>
        </p:nvSpPr>
        <p:spPr>
          <a:xfrm>
            <a:off x="4541525" y="3118446"/>
            <a:ext cx="7167335" cy="1991247"/>
          </a:xfrm>
          <a:prstGeom prst="rect">
            <a:avLst/>
          </a:prstGeom>
        </p:spPr>
        <p:txBody>
          <a:bodyPr lIns="91436" tIns="45718" rIns="91436" bIns="45718" anchor="ctr">
            <a:normAutofit/>
          </a:bodyPr>
          <a:lstStyle>
            <a:lvl1pPr algn="ctr">
              <a:defRPr sz="5500"/>
            </a:lvl1pPr>
          </a:lstStyle>
          <a:p>
            <a:r>
              <a:rPr lang="hu-HU"/>
              <a:t>Mintacím szerkesztése</a:t>
            </a:r>
            <a:endParaRPr lang="en-US"/>
          </a:p>
        </p:txBody>
      </p:sp>
      <p:sp>
        <p:nvSpPr>
          <p:cNvPr id="21" name="Text Placeholder 2">
            <a:extLst>
              <a:ext uri="{FF2B5EF4-FFF2-40B4-BE49-F238E27FC236}">
                <a16:creationId xmlns:a16="http://schemas.microsoft.com/office/drawing/2014/main" id="{296E30F1-0D78-45D1-B18F-E692CC9B2804}"/>
              </a:ext>
            </a:extLst>
          </p:cNvPr>
          <p:cNvSpPr>
            <a:spLocks noGrp="1"/>
          </p:cNvSpPr>
          <p:nvPr>
            <p:ph type="body" idx="1"/>
          </p:nvPr>
        </p:nvSpPr>
        <p:spPr>
          <a:xfrm>
            <a:off x="4893163" y="5158935"/>
            <a:ext cx="4812180" cy="941388"/>
          </a:xfrm>
          <a:prstGeom prst="rect">
            <a:avLst/>
          </a:prstGeom>
        </p:spPr>
        <p:txBody>
          <a:bodyPr lIns="91436" tIns="45718" rIns="91436" bIns="45718"/>
          <a:lstStyle>
            <a:lvl1pPr marL="0" indent="0">
              <a:buNone/>
              <a:defRPr sz="2400">
                <a:solidFill>
                  <a:schemeClr val="bg2">
                    <a:lumMod val="25000"/>
                  </a:schemeClr>
                </a:solidFill>
              </a:defRPr>
            </a:lvl1pPr>
            <a:lvl2pPr marL="457178" indent="0">
              <a:buNone/>
              <a:defRPr sz="2000">
                <a:solidFill>
                  <a:schemeClr val="tx1">
                    <a:tint val="75000"/>
                  </a:schemeClr>
                </a:solidFill>
              </a:defRPr>
            </a:lvl2pPr>
            <a:lvl3pPr marL="914354" indent="0">
              <a:buNone/>
              <a:defRPr sz="19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hu-HU"/>
              <a:t>Mintaszöveg szerkesztése</a:t>
            </a:r>
          </a:p>
        </p:txBody>
      </p:sp>
      <p:sp>
        <p:nvSpPr>
          <p:cNvPr id="45" name="Dátum helye 44">
            <a:extLst>
              <a:ext uri="{FF2B5EF4-FFF2-40B4-BE49-F238E27FC236}">
                <a16:creationId xmlns:a16="http://schemas.microsoft.com/office/drawing/2014/main" id="{2BA12C9F-DEFF-4EFB-96A0-76D02F06CAE6}"/>
              </a:ext>
            </a:extLst>
          </p:cNvPr>
          <p:cNvSpPr>
            <a:spLocks noGrp="1"/>
          </p:cNvSpPr>
          <p:nvPr>
            <p:ph type="dt" sz="half" idx="14"/>
          </p:nvPr>
        </p:nvSpPr>
        <p:spPr>
          <a:xfrm>
            <a:off x="0" y="6489071"/>
            <a:ext cx="2743200" cy="365125"/>
          </a:xfrm>
          <a:prstGeom prst="rect">
            <a:avLst/>
          </a:prstGeom>
        </p:spPr>
        <p:txBody>
          <a:bodyPr lIns="91436" tIns="45718" rIns="91436" bIns="45718" anchor="ctr"/>
          <a:lstStyle>
            <a:lvl1pPr>
              <a:defRPr sz="1100">
                <a:solidFill>
                  <a:schemeClr val="bg2">
                    <a:lumMod val="25000"/>
                  </a:schemeClr>
                </a:solidFill>
              </a:defRPr>
            </a:lvl1pPr>
          </a:lstStyle>
          <a:p>
            <a:fld id="{056711A4-DE17-4892-9A51-FD77E7037965}" type="datetime1">
              <a:rPr lang="hu-HU" smtClean="0"/>
              <a:pPr/>
              <a:t>2022.12.07.</a:t>
            </a:fld>
            <a:endParaRPr lang="hu-HU"/>
          </a:p>
        </p:txBody>
      </p:sp>
      <p:sp>
        <p:nvSpPr>
          <p:cNvPr id="46" name="Élőláb helye 45">
            <a:extLst>
              <a:ext uri="{FF2B5EF4-FFF2-40B4-BE49-F238E27FC236}">
                <a16:creationId xmlns:a16="http://schemas.microsoft.com/office/drawing/2014/main" id="{E22576C5-74CE-4966-9333-DDE38F008252}"/>
              </a:ext>
            </a:extLst>
          </p:cNvPr>
          <p:cNvSpPr>
            <a:spLocks noGrp="1"/>
          </p:cNvSpPr>
          <p:nvPr>
            <p:ph type="ftr" sz="quarter" idx="15"/>
          </p:nvPr>
        </p:nvSpPr>
        <p:spPr>
          <a:xfrm>
            <a:off x="3266440" y="6492879"/>
            <a:ext cx="5236029" cy="365125"/>
          </a:xfrm>
          <a:prstGeom prst="rect">
            <a:avLst/>
          </a:prstGeom>
        </p:spPr>
        <p:txBody>
          <a:bodyPr anchor="ctr"/>
          <a:lstStyle>
            <a:lvl1pPr>
              <a:defRPr sz="1100">
                <a:solidFill>
                  <a:schemeClr val="bg2">
                    <a:lumMod val="25000"/>
                  </a:schemeClr>
                </a:solidFill>
              </a:defRPr>
            </a:lvl1pPr>
          </a:lstStyle>
          <a:p>
            <a:endParaRPr lang="hu-HU"/>
          </a:p>
        </p:txBody>
      </p:sp>
      <p:sp>
        <p:nvSpPr>
          <p:cNvPr id="2" name="Dia számának helye 3">
            <a:extLst>
              <a:ext uri="{FF2B5EF4-FFF2-40B4-BE49-F238E27FC236}">
                <a16:creationId xmlns:a16="http://schemas.microsoft.com/office/drawing/2014/main" id="{55E0AA9A-3B3E-593D-93EF-0900E7829CE4}"/>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34098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zakasz3">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73C7FDB-A765-4585-AB2F-830A893EBC07}"/>
              </a:ext>
            </a:extLst>
          </p:cNvPr>
          <p:cNvSpPr>
            <a:spLocks noGrp="1"/>
          </p:cNvSpPr>
          <p:nvPr>
            <p:ph type="title"/>
          </p:nvPr>
        </p:nvSpPr>
        <p:spPr>
          <a:xfrm>
            <a:off x="5113245" y="2956593"/>
            <a:ext cx="6905304" cy="892119"/>
          </a:xfrm>
          <a:prstGeom prst="rect">
            <a:avLst/>
          </a:prstGeom>
        </p:spPr>
        <p:txBody>
          <a:bodyPr lIns="91436" tIns="45718" rIns="91436" bIns="45718" anchor="ctr">
            <a:normAutofit/>
          </a:bodyPr>
          <a:lstStyle>
            <a:lvl1pPr algn="ctr">
              <a:defRPr sz="4800">
                <a:solidFill>
                  <a:schemeClr val="accent1"/>
                </a:solidFill>
              </a:defRPr>
            </a:lvl1pPr>
          </a:lstStyle>
          <a:p>
            <a:r>
              <a:rPr lang="hu-HU"/>
              <a:t>Mintacím szerkesztése</a:t>
            </a:r>
            <a:endParaRPr lang="en-US"/>
          </a:p>
        </p:txBody>
      </p:sp>
      <p:sp>
        <p:nvSpPr>
          <p:cNvPr id="15" name="Picture Placeholder 7">
            <a:extLst>
              <a:ext uri="{FF2B5EF4-FFF2-40B4-BE49-F238E27FC236}">
                <a16:creationId xmlns:a16="http://schemas.microsoft.com/office/drawing/2014/main" id="{0341605A-1915-4F5E-ADAA-EF4D92D536D7}"/>
              </a:ext>
            </a:extLst>
          </p:cNvPr>
          <p:cNvSpPr>
            <a:spLocks noGrp="1"/>
          </p:cNvSpPr>
          <p:nvPr>
            <p:ph type="pic" idx="16" hasCustomPrompt="1"/>
          </p:nvPr>
        </p:nvSpPr>
        <p:spPr>
          <a:xfrm>
            <a:off x="3" y="-5506"/>
            <a:ext cx="7190343" cy="6863508"/>
          </a:xfrm>
          <a:custGeom>
            <a:avLst/>
            <a:gdLst>
              <a:gd name="connsiteX0" fmla="*/ 3894482 w 7788965"/>
              <a:gd name="connsiteY0" fmla="*/ 2146852 h 6858000"/>
              <a:gd name="connsiteX1" fmla="*/ 7788964 w 7788965"/>
              <a:gd name="connsiteY1" fmla="*/ 6858000 h 6858000"/>
              <a:gd name="connsiteX2" fmla="*/ 0 w 7788965"/>
              <a:gd name="connsiteY2" fmla="*/ 6858000 h 6858000"/>
              <a:gd name="connsiteX3" fmla="*/ 0 w 7788965"/>
              <a:gd name="connsiteY3" fmla="*/ 6857999 h 6858000"/>
              <a:gd name="connsiteX4" fmla="*/ 5734705 w 7788965"/>
              <a:gd name="connsiteY4" fmla="*/ 0 h 6858000"/>
              <a:gd name="connsiteX5" fmla="*/ 7788965 w 7788965"/>
              <a:gd name="connsiteY5" fmla="*/ 0 h 6858000"/>
              <a:gd name="connsiteX6" fmla="*/ 7788965 w 7788965"/>
              <a:gd name="connsiteY6" fmla="*/ 6641351 h 6858000"/>
              <a:gd name="connsiteX7" fmla="*/ 4000566 w 7788965"/>
              <a:gd name="connsiteY7" fmla="*/ 2078313 h 6858000"/>
              <a:gd name="connsiteX8" fmla="*/ 2214158 w 7788965"/>
              <a:gd name="connsiteY8" fmla="*/ 0 h 6858000"/>
              <a:gd name="connsiteX9" fmla="*/ 5574803 w 7788965"/>
              <a:gd name="connsiteY9" fmla="*/ 0 h 6858000"/>
              <a:gd name="connsiteX10" fmla="*/ 3894480 w 7788965"/>
              <a:gd name="connsiteY10" fmla="*/ 2032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8965" h="6858000">
                <a:moveTo>
                  <a:pt x="3894482" y="2146852"/>
                </a:moveTo>
                <a:lnTo>
                  <a:pt x="7788964" y="6858000"/>
                </a:lnTo>
                <a:lnTo>
                  <a:pt x="0" y="6858000"/>
                </a:lnTo>
                <a:lnTo>
                  <a:pt x="0" y="6857999"/>
                </a:lnTo>
                <a:close/>
                <a:moveTo>
                  <a:pt x="5734705" y="0"/>
                </a:moveTo>
                <a:lnTo>
                  <a:pt x="7788965" y="0"/>
                </a:lnTo>
                <a:lnTo>
                  <a:pt x="7788965" y="6641351"/>
                </a:lnTo>
                <a:lnTo>
                  <a:pt x="4000566" y="2078313"/>
                </a:lnTo>
                <a:close/>
                <a:moveTo>
                  <a:pt x="2214158" y="0"/>
                </a:moveTo>
                <a:lnTo>
                  <a:pt x="5574803" y="0"/>
                </a:lnTo>
                <a:lnTo>
                  <a:pt x="3894480" y="2032683"/>
                </a:lnTo>
                <a:close/>
              </a:path>
            </a:pathLst>
          </a:custGeom>
          <a:solidFill>
            <a:schemeClr val="bg1">
              <a:lumMod val="95000"/>
            </a:schemeClr>
          </a:solidFill>
          <a:scene3d>
            <a:camera prst="orthographicFront">
              <a:rot lat="0" lon="10800000" rev="0"/>
            </a:camera>
            <a:lightRig rig="threePt" dir="t"/>
          </a:scene3d>
        </p:spPr>
        <p:txBody>
          <a:bodyPr wrap="square" lIns="91436" tIns="45718" rIns="91436" bIns="45718" anchor="ctr">
            <a:noAutofit/>
          </a:bodyPr>
          <a:lstStyle>
            <a:lvl1pPr marL="0" indent="0" algn="ctr">
              <a:buNone/>
              <a:defRPr sz="1200">
                <a:latin typeface="Arial" pitchFamily="34" charset="0"/>
                <a:cs typeface="Arial" pitchFamily="34" charset="0"/>
              </a:defRPr>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ltLang="ko-KR"/>
              <a:t>Your Picture Here</a:t>
            </a:r>
            <a:endParaRPr lang="ko-KR" altLang="en-US"/>
          </a:p>
        </p:txBody>
      </p:sp>
      <p:sp>
        <p:nvSpPr>
          <p:cNvPr id="3" name="Dia számának helye 3">
            <a:extLst>
              <a:ext uri="{FF2B5EF4-FFF2-40B4-BE49-F238E27FC236}">
                <a16:creationId xmlns:a16="http://schemas.microsoft.com/office/drawing/2014/main" id="{CBF76D37-7F69-E7D7-B62D-C5AD0D86B9AE}"/>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86116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zakasz1">
    <p:spTree>
      <p:nvGrpSpPr>
        <p:cNvPr id="1" name=""/>
        <p:cNvGrpSpPr/>
        <p:nvPr/>
      </p:nvGrpSpPr>
      <p:grpSpPr>
        <a:xfrm>
          <a:off x="0" y="0"/>
          <a:ext cx="0" cy="0"/>
          <a:chOff x="0" y="0"/>
          <a:chExt cx="0" cy="0"/>
        </a:xfrm>
      </p:grpSpPr>
      <p:sp>
        <p:nvSpPr>
          <p:cNvPr id="13" name="Shape">
            <a:extLst>
              <a:ext uri="{FF2B5EF4-FFF2-40B4-BE49-F238E27FC236}">
                <a16:creationId xmlns:a16="http://schemas.microsoft.com/office/drawing/2014/main" id="{3E2B0519-F4FE-4373-A188-6AF1C071A7FD}"/>
              </a:ext>
            </a:extLst>
          </p:cNvPr>
          <p:cNvSpPr/>
          <p:nvPr userDrawn="1"/>
        </p:nvSpPr>
        <p:spPr>
          <a:xfrm rot="5400000">
            <a:off x="7075062" y="350313"/>
            <a:ext cx="5514567" cy="481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108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sp>
        <p:nvSpPr>
          <p:cNvPr id="7" name="Shape">
            <a:extLst>
              <a:ext uri="{FF2B5EF4-FFF2-40B4-BE49-F238E27FC236}">
                <a16:creationId xmlns:a16="http://schemas.microsoft.com/office/drawing/2014/main" id="{7F94B022-C744-4F8C-B879-734E5A23053F}"/>
              </a:ext>
            </a:extLst>
          </p:cNvPr>
          <p:cNvSpPr/>
          <p:nvPr userDrawn="1"/>
        </p:nvSpPr>
        <p:spPr>
          <a:xfrm>
            <a:off x="10222234" y="5723894"/>
            <a:ext cx="1963423" cy="1134111"/>
          </a:xfrm>
          <a:custGeom>
            <a:avLst/>
            <a:gdLst/>
            <a:ahLst/>
            <a:cxnLst>
              <a:cxn ang="0">
                <a:pos x="wd2" y="hd2"/>
              </a:cxn>
              <a:cxn ang="5400000">
                <a:pos x="wd2" y="hd2"/>
              </a:cxn>
              <a:cxn ang="10800000">
                <a:pos x="wd2" y="hd2"/>
              </a:cxn>
              <a:cxn ang="16200000">
                <a:pos x="wd2" y="hd2"/>
              </a:cxn>
            </a:cxnLst>
            <a:rect l="0" t="0" r="r" b="b"/>
            <a:pathLst>
              <a:path w="21600" h="21600" extrusionOk="0">
                <a:moveTo>
                  <a:pt x="10800" y="10788"/>
                </a:moveTo>
                <a:lnTo>
                  <a:pt x="0" y="21600"/>
                </a:lnTo>
                <a:lnTo>
                  <a:pt x="21600" y="216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cxnSp>
        <p:nvCxnSpPr>
          <p:cNvPr id="8" name="Straight Connector 49">
            <a:extLst>
              <a:ext uri="{FF2B5EF4-FFF2-40B4-BE49-F238E27FC236}">
                <a16:creationId xmlns:a16="http://schemas.microsoft.com/office/drawing/2014/main" id="{2DB99C4A-63C2-4852-ABE5-ED4BDDCF2725}"/>
              </a:ext>
            </a:extLst>
          </p:cNvPr>
          <p:cNvCxnSpPr/>
          <p:nvPr userDrawn="1"/>
        </p:nvCxnSpPr>
        <p:spPr>
          <a:xfrm>
            <a:off x="1281371" y="2820578"/>
            <a:ext cx="0" cy="739823"/>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9" name="Háromszög 8">
            <a:extLst>
              <a:ext uri="{FF2B5EF4-FFF2-40B4-BE49-F238E27FC236}">
                <a16:creationId xmlns:a16="http://schemas.microsoft.com/office/drawing/2014/main" id="{B1B18F78-BF95-4B57-BE34-336DE5ABD566}"/>
              </a:ext>
            </a:extLst>
          </p:cNvPr>
          <p:cNvSpPr/>
          <p:nvPr userDrawn="1"/>
        </p:nvSpPr>
        <p:spPr>
          <a:xfrm rot="10800000">
            <a:off x="1105118" y="3080380"/>
            <a:ext cx="352511" cy="2608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hu-HU"/>
          </a:p>
        </p:txBody>
      </p:sp>
      <p:sp>
        <p:nvSpPr>
          <p:cNvPr id="10" name="Shape">
            <a:extLst>
              <a:ext uri="{FF2B5EF4-FFF2-40B4-BE49-F238E27FC236}">
                <a16:creationId xmlns:a16="http://schemas.microsoft.com/office/drawing/2014/main" id="{21652432-1FC3-4AF3-93C3-FA47558521FE}"/>
              </a:ext>
            </a:extLst>
          </p:cNvPr>
          <p:cNvSpPr/>
          <p:nvPr userDrawn="1"/>
        </p:nvSpPr>
        <p:spPr>
          <a:xfrm>
            <a:off x="8359685" y="3918806"/>
            <a:ext cx="1272539" cy="147066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0" y="16191"/>
                </a:lnTo>
                <a:lnTo>
                  <a:pt x="0" y="10800"/>
                </a:lnTo>
                <a:lnTo>
                  <a:pt x="10800" y="5409"/>
                </a:lnTo>
                <a:lnTo>
                  <a:pt x="21600" y="0"/>
                </a:lnTo>
                <a:close/>
              </a:path>
            </a:pathLst>
          </a:custGeom>
          <a:solidFill>
            <a:schemeClr val="accent2"/>
          </a:solidFill>
          <a:ln w="12700">
            <a:miter lim="400000"/>
          </a:ln>
        </p:spPr>
        <p:txBody>
          <a:bodyPr lIns="38098" tIns="38098" rIns="38098" bIns="38098" anchor="ctr"/>
          <a:lstStyle/>
          <a:p>
            <a:pPr>
              <a:defRPr sz="3000">
                <a:solidFill>
                  <a:srgbClr val="FFFFFF"/>
                </a:solidFill>
              </a:defRPr>
            </a:pPr>
            <a:endParaRPr/>
          </a:p>
        </p:txBody>
      </p:sp>
      <p:sp>
        <p:nvSpPr>
          <p:cNvPr id="11" name="Shape">
            <a:extLst>
              <a:ext uri="{FF2B5EF4-FFF2-40B4-BE49-F238E27FC236}">
                <a16:creationId xmlns:a16="http://schemas.microsoft.com/office/drawing/2014/main" id="{32FEE31D-FB54-4E28-9882-FB0525763274}"/>
              </a:ext>
            </a:extLst>
          </p:cNvPr>
          <p:cNvSpPr/>
          <p:nvPr userDrawn="1"/>
        </p:nvSpPr>
        <p:spPr>
          <a:xfrm>
            <a:off x="9639300" y="3911601"/>
            <a:ext cx="2551429" cy="29464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5" y="16200"/>
                </a:lnTo>
                <a:lnTo>
                  <a:pt x="0" y="10800"/>
                </a:lnTo>
                <a:lnTo>
                  <a:pt x="10805" y="5400"/>
                </a:lnTo>
                <a:lnTo>
                  <a:pt x="21600" y="0"/>
                </a:lnTo>
                <a:close/>
              </a:path>
            </a:pathLst>
          </a:custGeom>
          <a:solidFill>
            <a:schemeClr val="accent1"/>
          </a:solidFill>
          <a:ln w="12700">
            <a:miter lim="400000"/>
          </a:ln>
        </p:spPr>
        <p:txBody>
          <a:bodyPr lIns="38098" tIns="38098" rIns="38098" bIns="38098" anchor="ctr"/>
          <a:lstStyle/>
          <a:p>
            <a:pPr>
              <a:defRPr sz="3000">
                <a:solidFill>
                  <a:srgbClr val="FFFFFF"/>
                </a:solidFill>
              </a:defRPr>
            </a:pPr>
            <a:endParaRPr/>
          </a:p>
        </p:txBody>
      </p:sp>
      <p:sp>
        <p:nvSpPr>
          <p:cNvPr id="15" name="Title 1">
            <a:extLst>
              <a:ext uri="{FF2B5EF4-FFF2-40B4-BE49-F238E27FC236}">
                <a16:creationId xmlns:a16="http://schemas.microsoft.com/office/drawing/2014/main" id="{6F0757E2-73C0-4B21-8CCD-64EABC45ED9F}"/>
              </a:ext>
            </a:extLst>
          </p:cNvPr>
          <p:cNvSpPr>
            <a:spLocks noGrp="1"/>
          </p:cNvSpPr>
          <p:nvPr>
            <p:ph type="title"/>
          </p:nvPr>
        </p:nvSpPr>
        <p:spPr>
          <a:xfrm>
            <a:off x="1418353" y="2502849"/>
            <a:ext cx="7865351" cy="1415959"/>
          </a:xfrm>
          <a:prstGeom prst="rect">
            <a:avLst/>
          </a:prstGeom>
        </p:spPr>
        <p:txBody>
          <a:bodyPr lIns="91436" tIns="45718" rIns="91436" bIns="45718" anchor="ctr">
            <a:normAutofit/>
          </a:bodyPr>
          <a:lstStyle>
            <a:lvl1pPr algn="l">
              <a:defRPr sz="4000">
                <a:solidFill>
                  <a:schemeClr val="accent1"/>
                </a:solidFill>
              </a:defRPr>
            </a:lvl1pPr>
          </a:lstStyle>
          <a:p>
            <a:r>
              <a:rPr lang="hu-HU"/>
              <a:t>Mintacím szerkesztése</a:t>
            </a:r>
            <a:endParaRPr lang="en-US"/>
          </a:p>
        </p:txBody>
      </p:sp>
      <p:sp>
        <p:nvSpPr>
          <p:cNvPr id="16" name="Shape">
            <a:extLst>
              <a:ext uri="{FF2B5EF4-FFF2-40B4-BE49-F238E27FC236}">
                <a16:creationId xmlns:a16="http://schemas.microsoft.com/office/drawing/2014/main" id="{C5525A2E-08F3-4320-9BD7-5ADABF82D05A}"/>
              </a:ext>
            </a:extLst>
          </p:cNvPr>
          <p:cNvSpPr/>
          <p:nvPr userDrawn="1"/>
        </p:nvSpPr>
        <p:spPr>
          <a:xfrm>
            <a:off x="9914923" y="5887458"/>
            <a:ext cx="604471" cy="80698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00" y="16191"/>
                </a:lnTo>
                <a:lnTo>
                  <a:pt x="0" y="10800"/>
                </a:lnTo>
                <a:lnTo>
                  <a:pt x="10800" y="5409"/>
                </a:lnTo>
                <a:lnTo>
                  <a:pt x="21600" y="0"/>
                </a:lnTo>
                <a:close/>
              </a:path>
            </a:pathLst>
          </a:custGeom>
          <a:solidFill>
            <a:schemeClr val="accent3"/>
          </a:solidFill>
          <a:ln w="12700">
            <a:miter lim="400000"/>
          </a:ln>
        </p:spPr>
        <p:txBody>
          <a:bodyPr lIns="38098" tIns="38098" rIns="38098" bIns="38098" anchor="ctr"/>
          <a:lstStyle/>
          <a:p>
            <a:pPr>
              <a:defRPr sz="3000">
                <a:solidFill>
                  <a:srgbClr val="FFFFFF"/>
                </a:solidFill>
              </a:defRPr>
            </a:pPr>
            <a:endParaRPr/>
          </a:p>
        </p:txBody>
      </p:sp>
      <p:sp>
        <p:nvSpPr>
          <p:cNvPr id="2" name="Dia számának helye 3">
            <a:extLst>
              <a:ext uri="{FF2B5EF4-FFF2-40B4-BE49-F238E27FC236}">
                <a16:creationId xmlns:a16="http://schemas.microsoft.com/office/drawing/2014/main" id="{8E0CB9AC-2507-0D88-FADE-E719CD0D7AC1}"/>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63487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zakasz1">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F0757E2-73C0-4B21-8CCD-64EABC45ED9F}"/>
              </a:ext>
            </a:extLst>
          </p:cNvPr>
          <p:cNvSpPr>
            <a:spLocks noGrp="1"/>
          </p:cNvSpPr>
          <p:nvPr>
            <p:ph type="title"/>
          </p:nvPr>
        </p:nvSpPr>
        <p:spPr>
          <a:xfrm>
            <a:off x="4975610" y="2721022"/>
            <a:ext cx="6292463" cy="1415959"/>
          </a:xfrm>
          <a:prstGeom prst="rect">
            <a:avLst/>
          </a:prstGeom>
        </p:spPr>
        <p:txBody>
          <a:bodyPr anchor="ctr">
            <a:normAutofit/>
          </a:bodyPr>
          <a:lstStyle>
            <a:lvl1pPr algn="l">
              <a:defRPr sz="3600">
                <a:solidFill>
                  <a:schemeClr val="accent2"/>
                </a:solidFill>
              </a:defRPr>
            </a:lvl1pPr>
          </a:lstStyle>
          <a:p>
            <a:r>
              <a:rPr lang="hu-HU"/>
              <a:t>Mintacím szerkesztése</a:t>
            </a:r>
            <a:endParaRPr lang="en-US"/>
          </a:p>
        </p:txBody>
      </p:sp>
      <p:sp>
        <p:nvSpPr>
          <p:cNvPr id="2" name="Dia számának helye 3">
            <a:extLst>
              <a:ext uri="{FF2B5EF4-FFF2-40B4-BE49-F238E27FC236}">
                <a16:creationId xmlns:a16="http://schemas.microsoft.com/office/drawing/2014/main" id="{B922B436-D64D-D684-6242-64AE29A224FD}"/>
              </a:ext>
            </a:extLst>
          </p:cNvPr>
          <p:cNvSpPr>
            <a:spLocks noGrp="1"/>
          </p:cNvSpPr>
          <p:nvPr>
            <p:ph type="sldNum" sz="quarter" idx="4"/>
          </p:nvPr>
        </p:nvSpPr>
        <p:spPr>
          <a:xfrm>
            <a:off x="11408249" y="6362541"/>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349272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zakasz2">
    <p:spTree>
      <p:nvGrpSpPr>
        <p:cNvPr id="1" name=""/>
        <p:cNvGrpSpPr/>
        <p:nvPr/>
      </p:nvGrpSpPr>
      <p:grpSpPr>
        <a:xfrm>
          <a:off x="0" y="0"/>
          <a:ext cx="0" cy="0"/>
          <a:chOff x="0" y="0"/>
          <a:chExt cx="0" cy="0"/>
        </a:xfrm>
      </p:grpSpPr>
      <p:sp>
        <p:nvSpPr>
          <p:cNvPr id="4" name="Shape">
            <a:extLst>
              <a:ext uri="{FF2B5EF4-FFF2-40B4-BE49-F238E27FC236}">
                <a16:creationId xmlns:a16="http://schemas.microsoft.com/office/drawing/2014/main" id="{69581A28-28D1-422E-A0B3-E41107000A05}"/>
              </a:ext>
            </a:extLst>
          </p:cNvPr>
          <p:cNvSpPr/>
          <p:nvPr userDrawn="1"/>
        </p:nvSpPr>
        <p:spPr>
          <a:xfrm>
            <a:off x="10222234" y="5723894"/>
            <a:ext cx="1963423" cy="1134111"/>
          </a:xfrm>
          <a:custGeom>
            <a:avLst/>
            <a:gdLst/>
            <a:ahLst/>
            <a:cxnLst>
              <a:cxn ang="0">
                <a:pos x="wd2" y="hd2"/>
              </a:cxn>
              <a:cxn ang="5400000">
                <a:pos x="wd2" y="hd2"/>
              </a:cxn>
              <a:cxn ang="10800000">
                <a:pos x="wd2" y="hd2"/>
              </a:cxn>
              <a:cxn ang="16200000">
                <a:pos x="wd2" y="hd2"/>
              </a:cxn>
            </a:cxnLst>
            <a:rect l="0" t="0" r="r" b="b"/>
            <a:pathLst>
              <a:path w="21600" h="21600" extrusionOk="0">
                <a:moveTo>
                  <a:pt x="10800" y="10788"/>
                </a:moveTo>
                <a:lnTo>
                  <a:pt x="0" y="21600"/>
                </a:lnTo>
                <a:lnTo>
                  <a:pt x="21600" y="216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sp>
        <p:nvSpPr>
          <p:cNvPr id="5" name="Shape">
            <a:extLst>
              <a:ext uri="{FF2B5EF4-FFF2-40B4-BE49-F238E27FC236}">
                <a16:creationId xmlns:a16="http://schemas.microsoft.com/office/drawing/2014/main" id="{909556A1-81AD-4F38-A9B6-6E0B2E9D485A}"/>
              </a:ext>
            </a:extLst>
          </p:cNvPr>
          <p:cNvSpPr/>
          <p:nvPr userDrawn="1"/>
        </p:nvSpPr>
        <p:spPr>
          <a:xfrm>
            <a:off x="10717534" y="5863593"/>
            <a:ext cx="407673" cy="46990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34" y="16171"/>
                </a:lnTo>
                <a:lnTo>
                  <a:pt x="0" y="10800"/>
                </a:lnTo>
                <a:lnTo>
                  <a:pt x="10834" y="5371"/>
                </a:lnTo>
                <a:lnTo>
                  <a:pt x="21600" y="0"/>
                </a:lnTo>
                <a:close/>
              </a:path>
            </a:pathLst>
          </a:custGeom>
          <a:solidFill>
            <a:schemeClr val="accent4"/>
          </a:solidFill>
          <a:ln w="12700">
            <a:miter lim="400000"/>
          </a:ln>
        </p:spPr>
        <p:txBody>
          <a:bodyPr lIns="38098" tIns="38098" rIns="38098" bIns="38098" anchor="ctr"/>
          <a:lstStyle/>
          <a:p>
            <a:pPr>
              <a:defRPr sz="3000">
                <a:solidFill>
                  <a:srgbClr val="FFFFFF"/>
                </a:solidFill>
              </a:defRPr>
            </a:pPr>
            <a:endParaRPr/>
          </a:p>
        </p:txBody>
      </p:sp>
      <p:sp>
        <p:nvSpPr>
          <p:cNvPr id="6" name="Shape">
            <a:extLst>
              <a:ext uri="{FF2B5EF4-FFF2-40B4-BE49-F238E27FC236}">
                <a16:creationId xmlns:a16="http://schemas.microsoft.com/office/drawing/2014/main" id="{27D7021E-C7B8-4396-AA67-F326032E1760}"/>
              </a:ext>
            </a:extLst>
          </p:cNvPr>
          <p:cNvSpPr/>
          <p:nvPr userDrawn="1"/>
        </p:nvSpPr>
        <p:spPr>
          <a:xfrm>
            <a:off x="11149332" y="5254501"/>
            <a:ext cx="1042669" cy="120396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13" y="16200"/>
                </a:lnTo>
                <a:lnTo>
                  <a:pt x="0" y="10800"/>
                </a:lnTo>
                <a:lnTo>
                  <a:pt x="10813" y="5400"/>
                </a:lnTo>
                <a:lnTo>
                  <a:pt x="21600" y="0"/>
                </a:lnTo>
                <a:close/>
              </a:path>
            </a:pathLst>
          </a:custGeom>
          <a:solidFill>
            <a:schemeClr val="accent1"/>
          </a:solidFill>
          <a:ln w="12700">
            <a:miter lim="400000"/>
          </a:ln>
        </p:spPr>
        <p:txBody>
          <a:bodyPr lIns="38098" tIns="38098" rIns="38098" bIns="38098" anchor="ctr"/>
          <a:lstStyle/>
          <a:p>
            <a:pPr>
              <a:defRPr sz="3000">
                <a:solidFill>
                  <a:srgbClr val="FFFFFF"/>
                </a:solidFill>
              </a:defRPr>
            </a:pPr>
            <a:endParaRPr/>
          </a:p>
        </p:txBody>
      </p:sp>
      <p:sp>
        <p:nvSpPr>
          <p:cNvPr id="7" name="Dia számának helye 3">
            <a:extLst>
              <a:ext uri="{FF2B5EF4-FFF2-40B4-BE49-F238E27FC236}">
                <a16:creationId xmlns:a16="http://schemas.microsoft.com/office/drawing/2014/main" id="{2B258CAA-7E4F-4F0F-B9B4-4A29527C77BC}"/>
              </a:ext>
            </a:extLst>
          </p:cNvPr>
          <p:cNvSpPr>
            <a:spLocks noGrp="1"/>
          </p:cNvSpPr>
          <p:nvPr>
            <p:ph type="sldNum" sz="quarter" idx="12"/>
          </p:nvPr>
        </p:nvSpPr>
        <p:spPr>
          <a:xfrm>
            <a:off x="9442453" y="6492879"/>
            <a:ext cx="2743200" cy="365125"/>
          </a:xfrm>
          <a:prstGeom prst="rect">
            <a:avLst/>
          </a:prstGeom>
        </p:spPr>
        <p:txBody>
          <a:bodyPr/>
          <a:lstStyle/>
          <a:p>
            <a:fld id="{4996493B-DA06-4E81-B5EB-AD5E79125F85}" type="slidenum">
              <a:rPr lang="hu-HU" smtClean="0"/>
              <a:t>‹#›</a:t>
            </a:fld>
            <a:endParaRPr lang="hu-HU"/>
          </a:p>
        </p:txBody>
      </p:sp>
      <p:sp>
        <p:nvSpPr>
          <p:cNvPr id="8" name="Title 1">
            <a:extLst>
              <a:ext uri="{FF2B5EF4-FFF2-40B4-BE49-F238E27FC236}">
                <a16:creationId xmlns:a16="http://schemas.microsoft.com/office/drawing/2014/main" id="{5D273ADE-470A-4CF3-A1F7-3E3DA82AA78A}"/>
              </a:ext>
            </a:extLst>
          </p:cNvPr>
          <p:cNvSpPr>
            <a:spLocks noGrp="1"/>
          </p:cNvSpPr>
          <p:nvPr>
            <p:ph type="title"/>
          </p:nvPr>
        </p:nvSpPr>
        <p:spPr>
          <a:xfrm>
            <a:off x="5739792" y="3147705"/>
            <a:ext cx="6445865" cy="1203963"/>
          </a:xfrm>
          <a:prstGeom prst="rect">
            <a:avLst/>
          </a:prstGeom>
        </p:spPr>
        <p:txBody>
          <a:bodyPr lIns="91436" tIns="45718" rIns="91436" bIns="45718" anchor="ctr">
            <a:normAutofit/>
          </a:bodyPr>
          <a:lstStyle>
            <a:lvl1pPr algn="ctr">
              <a:defRPr sz="4400">
                <a:solidFill>
                  <a:schemeClr val="accent1"/>
                </a:solidFill>
              </a:defRPr>
            </a:lvl1pPr>
          </a:lstStyle>
          <a:p>
            <a:r>
              <a:rPr lang="hu-HU"/>
              <a:t>Mintacím szerkesztése</a:t>
            </a:r>
            <a:endParaRPr lang="en-US"/>
          </a:p>
        </p:txBody>
      </p:sp>
    </p:spTree>
    <p:extLst>
      <p:ext uri="{BB962C8B-B14F-4D97-AF65-F5344CB8AC3E}">
        <p14:creationId xmlns:p14="http://schemas.microsoft.com/office/powerpoint/2010/main" val="3934081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zakasz4">
    <p:spTree>
      <p:nvGrpSpPr>
        <p:cNvPr id="1" name=""/>
        <p:cNvGrpSpPr/>
        <p:nvPr/>
      </p:nvGrpSpPr>
      <p:grpSpPr>
        <a:xfrm>
          <a:off x="0" y="0"/>
          <a:ext cx="0" cy="0"/>
          <a:chOff x="0" y="0"/>
          <a:chExt cx="0" cy="0"/>
        </a:xfrm>
      </p:grpSpPr>
      <p:sp>
        <p:nvSpPr>
          <p:cNvPr id="13" name="Shape">
            <a:extLst>
              <a:ext uri="{FF2B5EF4-FFF2-40B4-BE49-F238E27FC236}">
                <a16:creationId xmlns:a16="http://schemas.microsoft.com/office/drawing/2014/main" id="{495CE5FA-99AA-49A5-B33A-E5861C113474}"/>
              </a:ext>
            </a:extLst>
          </p:cNvPr>
          <p:cNvSpPr/>
          <p:nvPr userDrawn="1"/>
        </p:nvSpPr>
        <p:spPr>
          <a:xfrm rot="5400000">
            <a:off x="7027747" y="350311"/>
            <a:ext cx="5514567" cy="481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108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sp>
        <p:nvSpPr>
          <p:cNvPr id="14" name="Shape">
            <a:extLst>
              <a:ext uri="{FF2B5EF4-FFF2-40B4-BE49-F238E27FC236}">
                <a16:creationId xmlns:a16="http://schemas.microsoft.com/office/drawing/2014/main" id="{863873F1-1F83-4FE4-94F0-19540EF74D62}"/>
              </a:ext>
            </a:extLst>
          </p:cNvPr>
          <p:cNvSpPr/>
          <p:nvPr userDrawn="1"/>
        </p:nvSpPr>
        <p:spPr>
          <a:xfrm>
            <a:off x="10222234" y="5723894"/>
            <a:ext cx="1963423" cy="1134111"/>
          </a:xfrm>
          <a:custGeom>
            <a:avLst/>
            <a:gdLst/>
            <a:ahLst/>
            <a:cxnLst>
              <a:cxn ang="0">
                <a:pos x="wd2" y="hd2"/>
              </a:cxn>
              <a:cxn ang="5400000">
                <a:pos x="wd2" y="hd2"/>
              </a:cxn>
              <a:cxn ang="10800000">
                <a:pos x="wd2" y="hd2"/>
              </a:cxn>
              <a:cxn ang="16200000">
                <a:pos x="wd2" y="hd2"/>
              </a:cxn>
            </a:cxnLst>
            <a:rect l="0" t="0" r="r" b="b"/>
            <a:pathLst>
              <a:path w="21600" h="21600" extrusionOk="0">
                <a:moveTo>
                  <a:pt x="10800" y="10788"/>
                </a:moveTo>
                <a:lnTo>
                  <a:pt x="0" y="21600"/>
                </a:lnTo>
                <a:lnTo>
                  <a:pt x="21600" y="21600"/>
                </a:lnTo>
                <a:lnTo>
                  <a:pt x="21600" y="0"/>
                </a:lnTo>
                <a:close/>
              </a:path>
            </a:pathLst>
          </a:custGeom>
          <a:solidFill>
            <a:schemeClr val="bg2"/>
          </a:solidFill>
          <a:ln w="12700">
            <a:miter lim="400000"/>
          </a:ln>
        </p:spPr>
        <p:txBody>
          <a:bodyPr lIns="38098" tIns="38098" rIns="38098" bIns="38098" anchor="ctr"/>
          <a:lstStyle/>
          <a:p>
            <a:pPr>
              <a:defRPr sz="3000">
                <a:solidFill>
                  <a:srgbClr val="FFFFFF"/>
                </a:solidFill>
              </a:defRPr>
            </a:pPr>
            <a:endParaRPr/>
          </a:p>
        </p:txBody>
      </p:sp>
      <p:sp>
        <p:nvSpPr>
          <p:cNvPr id="15" name="Shape">
            <a:extLst>
              <a:ext uri="{FF2B5EF4-FFF2-40B4-BE49-F238E27FC236}">
                <a16:creationId xmlns:a16="http://schemas.microsoft.com/office/drawing/2014/main" id="{74754286-AD70-4BA6-A443-C4FA91DDD8B5}"/>
              </a:ext>
            </a:extLst>
          </p:cNvPr>
          <p:cNvSpPr/>
          <p:nvPr userDrawn="1"/>
        </p:nvSpPr>
        <p:spPr>
          <a:xfrm>
            <a:off x="10717534" y="5863593"/>
            <a:ext cx="407673" cy="46990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34" y="16171"/>
                </a:lnTo>
                <a:lnTo>
                  <a:pt x="0" y="10800"/>
                </a:lnTo>
                <a:lnTo>
                  <a:pt x="10834" y="5371"/>
                </a:lnTo>
                <a:lnTo>
                  <a:pt x="21600" y="0"/>
                </a:lnTo>
                <a:close/>
              </a:path>
            </a:pathLst>
          </a:custGeom>
          <a:solidFill>
            <a:schemeClr val="accent4"/>
          </a:solidFill>
          <a:ln w="12700">
            <a:miter lim="400000"/>
          </a:ln>
        </p:spPr>
        <p:txBody>
          <a:bodyPr lIns="38098" tIns="38098" rIns="38098" bIns="38098" anchor="ctr"/>
          <a:lstStyle/>
          <a:p>
            <a:pPr>
              <a:defRPr sz="3000">
                <a:solidFill>
                  <a:srgbClr val="FFFFFF"/>
                </a:solidFill>
              </a:defRPr>
            </a:pPr>
            <a:endParaRPr/>
          </a:p>
        </p:txBody>
      </p:sp>
      <p:sp>
        <p:nvSpPr>
          <p:cNvPr id="16" name="Shape">
            <a:extLst>
              <a:ext uri="{FF2B5EF4-FFF2-40B4-BE49-F238E27FC236}">
                <a16:creationId xmlns:a16="http://schemas.microsoft.com/office/drawing/2014/main" id="{42B78A38-35B4-4E24-B86A-41CF88478A05}"/>
              </a:ext>
            </a:extLst>
          </p:cNvPr>
          <p:cNvSpPr/>
          <p:nvPr userDrawn="1"/>
        </p:nvSpPr>
        <p:spPr>
          <a:xfrm>
            <a:off x="11259242" y="5409283"/>
            <a:ext cx="926415" cy="104917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10813" y="16200"/>
                </a:lnTo>
                <a:lnTo>
                  <a:pt x="0" y="10800"/>
                </a:lnTo>
                <a:lnTo>
                  <a:pt x="10813" y="5400"/>
                </a:lnTo>
                <a:lnTo>
                  <a:pt x="21600" y="0"/>
                </a:lnTo>
                <a:close/>
              </a:path>
            </a:pathLst>
          </a:custGeom>
          <a:solidFill>
            <a:schemeClr val="accent1"/>
          </a:solidFill>
          <a:ln w="12700">
            <a:miter lim="400000"/>
          </a:ln>
        </p:spPr>
        <p:txBody>
          <a:bodyPr lIns="38098" tIns="38098" rIns="38098" bIns="38098" anchor="ctr"/>
          <a:lstStyle/>
          <a:p>
            <a:pPr>
              <a:defRPr sz="3000">
                <a:solidFill>
                  <a:srgbClr val="FFFFFF"/>
                </a:solidFill>
              </a:defRPr>
            </a:pPr>
            <a:endParaRPr/>
          </a:p>
        </p:txBody>
      </p:sp>
      <p:sp>
        <p:nvSpPr>
          <p:cNvPr id="17" name="Háromszög 16">
            <a:extLst>
              <a:ext uri="{FF2B5EF4-FFF2-40B4-BE49-F238E27FC236}">
                <a16:creationId xmlns:a16="http://schemas.microsoft.com/office/drawing/2014/main" id="{F627ED26-4B73-4F63-ACE5-8149B2AB1BA9}"/>
              </a:ext>
            </a:extLst>
          </p:cNvPr>
          <p:cNvSpPr/>
          <p:nvPr userDrawn="1"/>
        </p:nvSpPr>
        <p:spPr>
          <a:xfrm rot="10800000">
            <a:off x="440777" y="3102415"/>
            <a:ext cx="352511" cy="2608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hu-HU"/>
          </a:p>
        </p:txBody>
      </p:sp>
      <p:sp>
        <p:nvSpPr>
          <p:cNvPr id="18" name="Title 1">
            <a:extLst>
              <a:ext uri="{FF2B5EF4-FFF2-40B4-BE49-F238E27FC236}">
                <a16:creationId xmlns:a16="http://schemas.microsoft.com/office/drawing/2014/main" id="{C7BEB5F7-433F-45B9-902B-BF6B90ADCB24}"/>
              </a:ext>
            </a:extLst>
          </p:cNvPr>
          <p:cNvSpPr>
            <a:spLocks noGrp="1"/>
          </p:cNvSpPr>
          <p:nvPr>
            <p:ph type="title"/>
          </p:nvPr>
        </p:nvSpPr>
        <p:spPr>
          <a:xfrm>
            <a:off x="754011" y="2524882"/>
            <a:ext cx="5217135" cy="1415959"/>
          </a:xfrm>
          <a:prstGeom prst="rect">
            <a:avLst/>
          </a:prstGeom>
        </p:spPr>
        <p:txBody>
          <a:bodyPr lIns="91436" tIns="45718" rIns="91436" bIns="45718" anchor="ctr">
            <a:normAutofit/>
          </a:bodyPr>
          <a:lstStyle>
            <a:lvl1pPr algn="l">
              <a:defRPr sz="4000">
                <a:solidFill>
                  <a:schemeClr val="accent1"/>
                </a:solidFill>
              </a:defRPr>
            </a:lvl1pPr>
          </a:lstStyle>
          <a:p>
            <a:r>
              <a:rPr lang="hu-HU"/>
              <a:t>Mintacím szerkesztése</a:t>
            </a:r>
            <a:endParaRPr lang="en-US"/>
          </a:p>
        </p:txBody>
      </p:sp>
      <p:cxnSp>
        <p:nvCxnSpPr>
          <p:cNvPr id="19" name="Straight Connector 49">
            <a:extLst>
              <a:ext uri="{FF2B5EF4-FFF2-40B4-BE49-F238E27FC236}">
                <a16:creationId xmlns:a16="http://schemas.microsoft.com/office/drawing/2014/main" id="{2E2F33B0-B207-4757-BE7D-C2D3C7A319A6}"/>
              </a:ext>
            </a:extLst>
          </p:cNvPr>
          <p:cNvCxnSpPr>
            <a:cxnSpLocks/>
          </p:cNvCxnSpPr>
          <p:nvPr userDrawn="1"/>
        </p:nvCxnSpPr>
        <p:spPr>
          <a:xfrm>
            <a:off x="620359" y="2535898"/>
            <a:ext cx="0" cy="1415959"/>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39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AP_0">
    <p:spTree>
      <p:nvGrpSpPr>
        <p:cNvPr id="1" name=""/>
        <p:cNvGrpSpPr/>
        <p:nvPr/>
      </p:nvGrpSpPr>
      <p:grpSpPr>
        <a:xfrm>
          <a:off x="0" y="0"/>
          <a:ext cx="0" cy="0"/>
          <a:chOff x="0" y="0"/>
          <a:chExt cx="0" cy="0"/>
        </a:xfrm>
      </p:grpSpPr>
      <p:sp>
        <p:nvSpPr>
          <p:cNvPr id="19" name="Élőláb helye 2">
            <a:extLst>
              <a:ext uri="{FF2B5EF4-FFF2-40B4-BE49-F238E27FC236}">
                <a16:creationId xmlns:a16="http://schemas.microsoft.com/office/drawing/2014/main" id="{1EEC5B61-9831-4187-BF60-D332BDBCE533}"/>
              </a:ext>
            </a:extLst>
          </p:cNvPr>
          <p:cNvSpPr>
            <a:spLocks noGrp="1"/>
          </p:cNvSpPr>
          <p:nvPr>
            <p:ph type="ftr" sz="quarter" idx="3"/>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a:p>
        </p:txBody>
      </p:sp>
      <p:sp>
        <p:nvSpPr>
          <p:cNvPr id="20" name="Title 1">
            <a:extLst>
              <a:ext uri="{FF2B5EF4-FFF2-40B4-BE49-F238E27FC236}">
                <a16:creationId xmlns:a16="http://schemas.microsoft.com/office/drawing/2014/main" id="{22D2B604-A737-4E26-9DCA-DF5CE456FCD7}"/>
              </a:ext>
            </a:extLst>
          </p:cNvPr>
          <p:cNvSpPr>
            <a:spLocks noGrp="1"/>
          </p:cNvSpPr>
          <p:nvPr>
            <p:ph type="title"/>
          </p:nvPr>
        </p:nvSpPr>
        <p:spPr>
          <a:xfrm>
            <a:off x="342865" y="233815"/>
            <a:ext cx="7651887" cy="843780"/>
          </a:xfrm>
          <a:prstGeom prst="rect">
            <a:avLst/>
          </a:prstGeom>
        </p:spPr>
        <p:txBody>
          <a:bodyPr lIns="91436" tIns="45718" rIns="91436" bIns="45718" anchor="ctr">
            <a:normAutofit/>
          </a:bodyPr>
          <a:lstStyle>
            <a:lvl1pPr algn="l">
              <a:defRPr sz="3600">
                <a:solidFill>
                  <a:schemeClr val="accent6">
                    <a:lumMod val="75000"/>
                  </a:schemeClr>
                </a:solidFill>
              </a:defRPr>
            </a:lvl1pPr>
          </a:lstStyle>
          <a:p>
            <a:r>
              <a:rPr lang="hu-HU"/>
              <a:t>Mintacím szerkesztése</a:t>
            </a:r>
            <a:endParaRPr lang="en-US"/>
          </a:p>
        </p:txBody>
      </p:sp>
      <p:sp>
        <p:nvSpPr>
          <p:cNvPr id="22" name="Textplatzhalter 3">
            <a:extLst>
              <a:ext uri="{FF2B5EF4-FFF2-40B4-BE49-F238E27FC236}">
                <a16:creationId xmlns:a16="http://schemas.microsoft.com/office/drawing/2014/main" id="{EF2EBD33-CAE1-4569-9B39-54D8C66F60AD}"/>
              </a:ext>
            </a:extLst>
          </p:cNvPr>
          <p:cNvSpPr>
            <a:spLocks noGrp="1"/>
          </p:cNvSpPr>
          <p:nvPr>
            <p:ph type="body" sz="quarter" idx="11" hasCustomPrompt="1"/>
          </p:nvPr>
        </p:nvSpPr>
        <p:spPr bwMode="gray">
          <a:xfrm>
            <a:off x="353879" y="6405806"/>
            <a:ext cx="8496300" cy="144463"/>
          </a:xfrm>
          <a:prstGeom prst="rect">
            <a:avLst/>
          </a:prstGeom>
        </p:spPr>
        <p:txBody>
          <a:bodyPr lIns="91436" tIns="0" rIns="91436" bIns="35998" anchor="ctr" anchorCtr="0">
            <a:no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3" name="Textplatzhalter 3">
            <a:extLst>
              <a:ext uri="{FF2B5EF4-FFF2-40B4-BE49-F238E27FC236}">
                <a16:creationId xmlns:a16="http://schemas.microsoft.com/office/drawing/2014/main" id="{2F294F21-EE82-4FFC-88A4-240CBC229456}"/>
              </a:ext>
            </a:extLst>
          </p:cNvPr>
          <p:cNvSpPr>
            <a:spLocks noGrp="1"/>
          </p:cNvSpPr>
          <p:nvPr>
            <p:ph type="body" sz="quarter" idx="12" hasCustomPrompt="1"/>
          </p:nvPr>
        </p:nvSpPr>
        <p:spPr bwMode="gray">
          <a:xfrm>
            <a:off x="342863" y="1121666"/>
            <a:ext cx="8496300" cy="336975"/>
          </a:xfrm>
          <a:prstGeom prst="rect">
            <a:avLst/>
          </a:prstGeom>
        </p:spPr>
        <p:txBody>
          <a:bodyPr lIns="91436" tIns="0" rIns="91436" bIns="35998" anchor="ctr" anchorCtr="0">
            <a:no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13" name="Content Placeholder 3">
            <a:extLst>
              <a:ext uri="{FF2B5EF4-FFF2-40B4-BE49-F238E27FC236}">
                <a16:creationId xmlns:a16="http://schemas.microsoft.com/office/drawing/2014/main" id="{FC85116D-0DEF-4EF1-9752-8E6C9F3B54E9}"/>
              </a:ext>
            </a:extLst>
          </p:cNvPr>
          <p:cNvSpPr>
            <a:spLocks noGrp="1"/>
          </p:cNvSpPr>
          <p:nvPr>
            <p:ph sz="quarter" idx="13" hasCustomPrompt="1"/>
          </p:nvPr>
        </p:nvSpPr>
        <p:spPr bwMode="gray">
          <a:xfrm>
            <a:off x="353877" y="1638212"/>
            <a:ext cx="8485283" cy="4588019"/>
          </a:xfrm>
          <a:prstGeom prst="rect">
            <a:avLst/>
          </a:prstGeom>
        </p:spPr>
        <p:txBody>
          <a:bodyPr lIns="91436" tIns="45718" rIns="91436" bIns="45718"/>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71677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ap_1">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B483A79F-F52B-4099-925B-6099FC4904D9}"/>
              </a:ext>
            </a:extLst>
          </p:cNvPr>
          <p:cNvSpPr>
            <a:spLocks noGrp="1"/>
          </p:cNvSpPr>
          <p:nvPr>
            <p:ph type="ftr" sz="quarter" idx="11"/>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a:p>
        </p:txBody>
      </p:sp>
      <p:sp>
        <p:nvSpPr>
          <p:cNvPr id="73" name="Title 1">
            <a:extLst>
              <a:ext uri="{FF2B5EF4-FFF2-40B4-BE49-F238E27FC236}">
                <a16:creationId xmlns:a16="http://schemas.microsoft.com/office/drawing/2014/main" id="{13DA564B-F3D3-49F0-A677-08E871817B62}"/>
              </a:ext>
            </a:extLst>
          </p:cNvPr>
          <p:cNvSpPr>
            <a:spLocks noGrp="1"/>
          </p:cNvSpPr>
          <p:nvPr>
            <p:ph type="title"/>
          </p:nvPr>
        </p:nvSpPr>
        <p:spPr>
          <a:xfrm>
            <a:off x="342865" y="233815"/>
            <a:ext cx="7651887" cy="843780"/>
          </a:xfrm>
          <a:prstGeom prst="rect">
            <a:avLst/>
          </a:prstGeom>
        </p:spPr>
        <p:txBody>
          <a:bodyPr lIns="91436" tIns="45718" rIns="91436" bIns="45718" anchor="ctr">
            <a:normAutofit/>
          </a:bodyPr>
          <a:lstStyle>
            <a:lvl1pPr algn="l">
              <a:defRPr sz="3600">
                <a:solidFill>
                  <a:schemeClr val="accent6">
                    <a:lumMod val="75000"/>
                  </a:schemeClr>
                </a:solidFill>
              </a:defRPr>
            </a:lvl1pPr>
          </a:lstStyle>
          <a:p>
            <a:r>
              <a:rPr lang="hu-HU"/>
              <a:t>Mintacím szerkesztése</a:t>
            </a:r>
            <a:endParaRPr lang="en-US"/>
          </a:p>
        </p:txBody>
      </p:sp>
      <p:sp>
        <p:nvSpPr>
          <p:cNvPr id="5" name="Dia számának helye 3">
            <a:extLst>
              <a:ext uri="{FF2B5EF4-FFF2-40B4-BE49-F238E27FC236}">
                <a16:creationId xmlns:a16="http://schemas.microsoft.com/office/drawing/2014/main" id="{2F82915F-FE86-8E9A-558F-55CF82230D1A}"/>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894019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ap_2">
    <p:spTree>
      <p:nvGrpSpPr>
        <p:cNvPr id="1" name=""/>
        <p:cNvGrpSpPr/>
        <p:nvPr/>
      </p:nvGrpSpPr>
      <p:grpSpPr>
        <a:xfrm>
          <a:off x="0" y="0"/>
          <a:ext cx="0" cy="0"/>
          <a:chOff x="0" y="0"/>
          <a:chExt cx="0" cy="0"/>
        </a:xfrm>
      </p:grpSpPr>
      <p:sp>
        <p:nvSpPr>
          <p:cNvPr id="19" name="Élőláb helye 2">
            <a:extLst>
              <a:ext uri="{FF2B5EF4-FFF2-40B4-BE49-F238E27FC236}">
                <a16:creationId xmlns:a16="http://schemas.microsoft.com/office/drawing/2014/main" id="{1EEC5B61-9831-4187-BF60-D332BDBCE533}"/>
              </a:ext>
            </a:extLst>
          </p:cNvPr>
          <p:cNvSpPr>
            <a:spLocks noGrp="1"/>
          </p:cNvSpPr>
          <p:nvPr>
            <p:ph type="ftr" sz="quarter" idx="3"/>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a:p>
        </p:txBody>
      </p:sp>
      <p:sp>
        <p:nvSpPr>
          <p:cNvPr id="20" name="Title 1">
            <a:extLst>
              <a:ext uri="{FF2B5EF4-FFF2-40B4-BE49-F238E27FC236}">
                <a16:creationId xmlns:a16="http://schemas.microsoft.com/office/drawing/2014/main" id="{22D2B604-A737-4E26-9DCA-DF5CE456FCD7}"/>
              </a:ext>
            </a:extLst>
          </p:cNvPr>
          <p:cNvSpPr>
            <a:spLocks noGrp="1"/>
          </p:cNvSpPr>
          <p:nvPr>
            <p:ph type="title"/>
          </p:nvPr>
        </p:nvSpPr>
        <p:spPr>
          <a:xfrm>
            <a:off x="342865" y="233815"/>
            <a:ext cx="7651887" cy="843780"/>
          </a:xfrm>
          <a:prstGeom prst="rect">
            <a:avLst/>
          </a:prstGeom>
        </p:spPr>
        <p:txBody>
          <a:bodyPr lIns="91436" tIns="45718" rIns="91436" bIns="45718" anchor="ctr">
            <a:normAutofit/>
          </a:bodyPr>
          <a:lstStyle>
            <a:lvl1pPr algn="l">
              <a:defRPr sz="3600">
                <a:solidFill>
                  <a:schemeClr val="accent6">
                    <a:lumMod val="75000"/>
                  </a:schemeClr>
                </a:solidFill>
              </a:defRPr>
            </a:lvl1pPr>
          </a:lstStyle>
          <a:p>
            <a:r>
              <a:rPr lang="hu-HU"/>
              <a:t>Mintacím szerkesztése</a:t>
            </a:r>
            <a:endParaRPr lang="en-US"/>
          </a:p>
        </p:txBody>
      </p:sp>
      <p:sp>
        <p:nvSpPr>
          <p:cNvPr id="22" name="Textplatzhalter 3">
            <a:extLst>
              <a:ext uri="{FF2B5EF4-FFF2-40B4-BE49-F238E27FC236}">
                <a16:creationId xmlns:a16="http://schemas.microsoft.com/office/drawing/2014/main" id="{EF2EBD33-CAE1-4569-9B39-54D8C66F60AD}"/>
              </a:ext>
            </a:extLst>
          </p:cNvPr>
          <p:cNvSpPr>
            <a:spLocks noGrp="1"/>
          </p:cNvSpPr>
          <p:nvPr>
            <p:ph type="body" sz="quarter" idx="11" hasCustomPrompt="1"/>
          </p:nvPr>
        </p:nvSpPr>
        <p:spPr bwMode="gray">
          <a:xfrm>
            <a:off x="353879" y="6405806"/>
            <a:ext cx="8496300" cy="144463"/>
          </a:xfrm>
          <a:prstGeom prst="rect">
            <a:avLst/>
          </a:prstGeom>
        </p:spPr>
        <p:txBody>
          <a:bodyPr lIns="91436" tIns="0" rIns="91436" bIns="35998" anchor="ctr" anchorCtr="0">
            <a:no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3" name="Textplatzhalter 3">
            <a:extLst>
              <a:ext uri="{FF2B5EF4-FFF2-40B4-BE49-F238E27FC236}">
                <a16:creationId xmlns:a16="http://schemas.microsoft.com/office/drawing/2014/main" id="{2F294F21-EE82-4FFC-88A4-240CBC229456}"/>
              </a:ext>
            </a:extLst>
          </p:cNvPr>
          <p:cNvSpPr>
            <a:spLocks noGrp="1"/>
          </p:cNvSpPr>
          <p:nvPr>
            <p:ph type="body" sz="quarter" idx="12" hasCustomPrompt="1"/>
          </p:nvPr>
        </p:nvSpPr>
        <p:spPr bwMode="gray">
          <a:xfrm>
            <a:off x="342863" y="1121666"/>
            <a:ext cx="8496300" cy="336975"/>
          </a:xfrm>
          <a:prstGeom prst="rect">
            <a:avLst/>
          </a:prstGeom>
        </p:spPr>
        <p:txBody>
          <a:bodyPr lIns="91436" tIns="0" rIns="91436" bIns="35998" anchor="ctr" anchorCtr="0">
            <a:no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 name="Dia számának helye 3">
            <a:extLst>
              <a:ext uri="{FF2B5EF4-FFF2-40B4-BE49-F238E27FC236}">
                <a16:creationId xmlns:a16="http://schemas.microsoft.com/office/drawing/2014/main" id="{806F8FFC-C366-A59F-9860-BCD1931A4638}"/>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420820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Üres">
    <p:spTree>
      <p:nvGrpSpPr>
        <p:cNvPr id="1" name=""/>
        <p:cNvGrpSpPr/>
        <p:nvPr/>
      </p:nvGrpSpPr>
      <p:grpSpPr>
        <a:xfrm>
          <a:off x="0" y="0"/>
          <a:ext cx="0" cy="0"/>
          <a:chOff x="0" y="0"/>
          <a:chExt cx="0" cy="0"/>
        </a:xfrm>
      </p:grpSpPr>
      <p:sp>
        <p:nvSpPr>
          <p:cNvPr id="3" name="Élőláb helye 2">
            <a:extLst>
              <a:ext uri="{FF2B5EF4-FFF2-40B4-BE49-F238E27FC236}">
                <a16:creationId xmlns:a16="http://schemas.microsoft.com/office/drawing/2014/main" id="{B483A79F-F52B-4099-925B-6099FC4904D9}"/>
              </a:ext>
            </a:extLst>
          </p:cNvPr>
          <p:cNvSpPr>
            <a:spLocks noGrp="1"/>
          </p:cNvSpPr>
          <p:nvPr>
            <p:ph type="ftr" sz="quarter" idx="11"/>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a:p>
        </p:txBody>
      </p:sp>
      <p:sp>
        <p:nvSpPr>
          <p:cNvPr id="2" name="Dia számának helye 3">
            <a:extLst>
              <a:ext uri="{FF2B5EF4-FFF2-40B4-BE49-F238E27FC236}">
                <a16:creationId xmlns:a16="http://schemas.microsoft.com/office/drawing/2014/main" id="{54BE95BF-5B6B-7CA5-6524-7EA60E888C96}"/>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164291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ap_3">
    <p:spTree>
      <p:nvGrpSpPr>
        <p:cNvPr id="1" name=""/>
        <p:cNvGrpSpPr/>
        <p:nvPr/>
      </p:nvGrpSpPr>
      <p:grpSpPr>
        <a:xfrm>
          <a:off x="0" y="0"/>
          <a:ext cx="0" cy="0"/>
          <a:chOff x="0" y="0"/>
          <a:chExt cx="0" cy="0"/>
        </a:xfrm>
      </p:grpSpPr>
      <p:sp>
        <p:nvSpPr>
          <p:cNvPr id="23" name="Élőláb helye 2">
            <a:extLst>
              <a:ext uri="{FF2B5EF4-FFF2-40B4-BE49-F238E27FC236}">
                <a16:creationId xmlns:a16="http://schemas.microsoft.com/office/drawing/2014/main" id="{0367C311-404A-4827-9233-5B489428144B}"/>
              </a:ext>
            </a:extLst>
          </p:cNvPr>
          <p:cNvSpPr>
            <a:spLocks noGrp="1"/>
          </p:cNvSpPr>
          <p:nvPr>
            <p:ph type="ftr" sz="quarter" idx="3"/>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a:p>
        </p:txBody>
      </p:sp>
      <p:sp>
        <p:nvSpPr>
          <p:cNvPr id="26" name="Title 1">
            <a:extLst>
              <a:ext uri="{FF2B5EF4-FFF2-40B4-BE49-F238E27FC236}">
                <a16:creationId xmlns:a16="http://schemas.microsoft.com/office/drawing/2014/main" id="{5CF6D89D-3915-44BA-83DA-5DBB9E08A005}"/>
              </a:ext>
            </a:extLst>
          </p:cNvPr>
          <p:cNvSpPr>
            <a:spLocks noGrp="1"/>
          </p:cNvSpPr>
          <p:nvPr>
            <p:ph type="title"/>
          </p:nvPr>
        </p:nvSpPr>
        <p:spPr>
          <a:xfrm>
            <a:off x="342865" y="233815"/>
            <a:ext cx="7651887" cy="843780"/>
          </a:xfrm>
          <a:prstGeom prst="rect">
            <a:avLst/>
          </a:prstGeom>
        </p:spPr>
        <p:txBody>
          <a:bodyPr lIns="91436" tIns="45718" rIns="91436" bIns="45718" anchor="ctr">
            <a:normAutofit/>
          </a:bodyPr>
          <a:lstStyle>
            <a:lvl1pPr algn="l">
              <a:defRPr sz="3600">
                <a:solidFill>
                  <a:schemeClr val="accent6">
                    <a:lumMod val="75000"/>
                  </a:schemeClr>
                </a:solidFill>
              </a:defRPr>
            </a:lvl1pPr>
          </a:lstStyle>
          <a:p>
            <a:r>
              <a:rPr lang="hu-HU"/>
              <a:t>Mintacím szerkesztése</a:t>
            </a:r>
            <a:endParaRPr lang="en-US"/>
          </a:p>
        </p:txBody>
      </p:sp>
      <p:sp>
        <p:nvSpPr>
          <p:cNvPr id="27" name="Title 1">
            <a:extLst>
              <a:ext uri="{FF2B5EF4-FFF2-40B4-BE49-F238E27FC236}">
                <a16:creationId xmlns:a16="http://schemas.microsoft.com/office/drawing/2014/main" id="{273D9A57-816B-4DC1-ACE9-1AFC62BBD980}"/>
              </a:ext>
            </a:extLst>
          </p:cNvPr>
          <p:cNvSpPr txBox="1">
            <a:spLocks/>
          </p:cNvSpPr>
          <p:nvPr userDrawn="1"/>
        </p:nvSpPr>
        <p:spPr>
          <a:xfrm>
            <a:off x="342865" y="1077595"/>
            <a:ext cx="7651887" cy="843780"/>
          </a:xfrm>
          <a:prstGeom prst="rect">
            <a:avLst/>
          </a:prstGeom>
        </p:spPr>
        <p:txBody>
          <a:bodyPr lIns="91436" tIns="45718" rIns="91436" bIns="45718" anchor="ctr">
            <a:normAutofit/>
          </a:bodyPr>
          <a:lstStyle>
            <a:lvl1pPr algn="l" defTabSz="914400"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hu-HU" sz="2800">
                <a:solidFill>
                  <a:schemeClr val="accent2"/>
                </a:solidFill>
              </a:rPr>
              <a:t>Mintacím szerkesztése</a:t>
            </a:r>
            <a:endParaRPr lang="en-US" sz="2800">
              <a:solidFill>
                <a:schemeClr val="accent2"/>
              </a:solidFill>
            </a:endParaRPr>
          </a:p>
        </p:txBody>
      </p:sp>
      <p:sp>
        <p:nvSpPr>
          <p:cNvPr id="28" name="Textplatzhalter 3">
            <a:extLst>
              <a:ext uri="{FF2B5EF4-FFF2-40B4-BE49-F238E27FC236}">
                <a16:creationId xmlns:a16="http://schemas.microsoft.com/office/drawing/2014/main" id="{024637D9-68B1-4EFB-AC5F-03C9F75E07B4}"/>
              </a:ext>
            </a:extLst>
          </p:cNvPr>
          <p:cNvSpPr>
            <a:spLocks noGrp="1"/>
          </p:cNvSpPr>
          <p:nvPr>
            <p:ph type="body" sz="quarter" idx="11" hasCustomPrompt="1"/>
          </p:nvPr>
        </p:nvSpPr>
        <p:spPr bwMode="gray">
          <a:xfrm>
            <a:off x="353879" y="6416825"/>
            <a:ext cx="8496300" cy="144463"/>
          </a:xfrm>
          <a:prstGeom prst="rect">
            <a:avLst/>
          </a:prstGeom>
        </p:spPr>
        <p:txBody>
          <a:bodyPr lIns="91436" tIns="0" rIns="91436" bIns="35998" anchor="b" anchorCtr="0">
            <a:noAutofit/>
          </a:bodyPr>
          <a:lstStyle>
            <a:lvl1pPr marL="0" marR="0" indent="0" algn="l" defTabSz="914354"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 name="Dia számának helye 3">
            <a:extLst>
              <a:ext uri="{FF2B5EF4-FFF2-40B4-BE49-F238E27FC236}">
                <a16:creationId xmlns:a16="http://schemas.microsoft.com/office/drawing/2014/main" id="{6CC01DB3-1B92-2E82-0725-E0DACA57D8AF}"/>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42178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Kép helye 5">
            <a:extLst>
              <a:ext uri="{FF2B5EF4-FFF2-40B4-BE49-F238E27FC236}">
                <a16:creationId xmlns:a16="http://schemas.microsoft.com/office/drawing/2014/main" id="{D90A31EB-5733-42BA-A29A-D52D355B2CD0}"/>
              </a:ext>
            </a:extLst>
          </p:cNvPr>
          <p:cNvSpPr>
            <a:spLocks noGrp="1"/>
          </p:cNvSpPr>
          <p:nvPr>
            <p:ph type="pic" sz="quarter" idx="13"/>
          </p:nvPr>
        </p:nvSpPr>
        <p:spPr>
          <a:xfrm>
            <a:off x="342859" y="1971687"/>
            <a:ext cx="2176668" cy="1879204"/>
          </a:xfrm>
          <a:prstGeom prst="rect">
            <a:avLst/>
          </a:prstGeom>
        </p:spPr>
        <p:txBody>
          <a:bodyPr lIns="91436" tIns="45718" rIns="91436" bIns="45718"/>
          <a:lstStyle/>
          <a:p>
            <a:endParaRPr lang="hu-HU"/>
          </a:p>
        </p:txBody>
      </p:sp>
      <p:sp>
        <p:nvSpPr>
          <p:cNvPr id="17" name="Élőláb helye 2">
            <a:extLst>
              <a:ext uri="{FF2B5EF4-FFF2-40B4-BE49-F238E27FC236}">
                <a16:creationId xmlns:a16="http://schemas.microsoft.com/office/drawing/2014/main" id="{72024ED1-F400-4069-922B-362D08DC7C4B}"/>
              </a:ext>
            </a:extLst>
          </p:cNvPr>
          <p:cNvSpPr>
            <a:spLocks noGrp="1"/>
          </p:cNvSpPr>
          <p:nvPr>
            <p:ph type="ftr" sz="quarter" idx="3"/>
          </p:nvPr>
        </p:nvSpPr>
        <p:spPr>
          <a:xfrm>
            <a:off x="342860" y="6624188"/>
            <a:ext cx="5236029" cy="216923"/>
          </a:xfrm>
          <a:prstGeom prst="rect">
            <a:avLst/>
          </a:prstGeom>
        </p:spPr>
        <p:txBody>
          <a:bodyPr anchor="ctr"/>
          <a:lstStyle>
            <a:lvl1pPr>
              <a:defRPr sz="1100">
                <a:solidFill>
                  <a:schemeClr val="bg2">
                    <a:lumMod val="25000"/>
                  </a:schemeClr>
                </a:solidFill>
              </a:defRPr>
            </a:lvl1pPr>
          </a:lstStyle>
          <a:p>
            <a:endParaRPr lang="hu-HU"/>
          </a:p>
        </p:txBody>
      </p:sp>
      <p:sp>
        <p:nvSpPr>
          <p:cNvPr id="20" name="Kép helye 5">
            <a:extLst>
              <a:ext uri="{FF2B5EF4-FFF2-40B4-BE49-F238E27FC236}">
                <a16:creationId xmlns:a16="http://schemas.microsoft.com/office/drawing/2014/main" id="{F2EDB4AB-115C-4DA5-8F5A-0307DA9942EC}"/>
              </a:ext>
            </a:extLst>
          </p:cNvPr>
          <p:cNvSpPr>
            <a:spLocks noGrp="1"/>
          </p:cNvSpPr>
          <p:nvPr>
            <p:ph type="pic" sz="quarter" idx="14"/>
          </p:nvPr>
        </p:nvSpPr>
        <p:spPr>
          <a:xfrm>
            <a:off x="3919335" y="1985363"/>
            <a:ext cx="2176668" cy="1879204"/>
          </a:xfrm>
          <a:prstGeom prst="rect">
            <a:avLst/>
          </a:prstGeom>
        </p:spPr>
        <p:txBody>
          <a:bodyPr lIns="91436" tIns="45718" rIns="91436" bIns="45718"/>
          <a:lstStyle/>
          <a:p>
            <a:endParaRPr lang="hu-HU"/>
          </a:p>
        </p:txBody>
      </p:sp>
      <p:sp>
        <p:nvSpPr>
          <p:cNvPr id="21" name="Kép helye 5">
            <a:extLst>
              <a:ext uri="{FF2B5EF4-FFF2-40B4-BE49-F238E27FC236}">
                <a16:creationId xmlns:a16="http://schemas.microsoft.com/office/drawing/2014/main" id="{25B739FF-2E27-4210-AE86-394087892B69}"/>
              </a:ext>
            </a:extLst>
          </p:cNvPr>
          <p:cNvSpPr>
            <a:spLocks noGrp="1"/>
          </p:cNvSpPr>
          <p:nvPr>
            <p:ph type="pic" sz="quarter" idx="15"/>
          </p:nvPr>
        </p:nvSpPr>
        <p:spPr>
          <a:xfrm>
            <a:off x="7570307" y="1985363"/>
            <a:ext cx="2176668" cy="1879204"/>
          </a:xfrm>
          <a:prstGeom prst="rect">
            <a:avLst/>
          </a:prstGeom>
        </p:spPr>
        <p:txBody>
          <a:bodyPr lIns="91436" tIns="45718" rIns="91436" bIns="45718"/>
          <a:lstStyle/>
          <a:p>
            <a:endParaRPr lang="hu-HU"/>
          </a:p>
        </p:txBody>
      </p:sp>
      <p:sp>
        <p:nvSpPr>
          <p:cNvPr id="24" name="Title 1">
            <a:extLst>
              <a:ext uri="{FF2B5EF4-FFF2-40B4-BE49-F238E27FC236}">
                <a16:creationId xmlns:a16="http://schemas.microsoft.com/office/drawing/2014/main" id="{BE0523B8-FF75-460E-85B9-8DA06E20A8A0}"/>
              </a:ext>
            </a:extLst>
          </p:cNvPr>
          <p:cNvSpPr>
            <a:spLocks noGrp="1"/>
          </p:cNvSpPr>
          <p:nvPr>
            <p:ph type="title"/>
          </p:nvPr>
        </p:nvSpPr>
        <p:spPr>
          <a:xfrm>
            <a:off x="342865" y="233815"/>
            <a:ext cx="7651887" cy="843780"/>
          </a:xfrm>
          <a:prstGeom prst="rect">
            <a:avLst/>
          </a:prstGeom>
        </p:spPr>
        <p:txBody>
          <a:bodyPr lIns="91436" tIns="45718" rIns="91436" bIns="45718" anchor="ctr">
            <a:normAutofit/>
          </a:bodyPr>
          <a:lstStyle>
            <a:lvl1pPr algn="l">
              <a:defRPr sz="3600">
                <a:solidFill>
                  <a:schemeClr val="accent6">
                    <a:lumMod val="75000"/>
                  </a:schemeClr>
                </a:solidFill>
              </a:defRPr>
            </a:lvl1pPr>
          </a:lstStyle>
          <a:p>
            <a:r>
              <a:rPr lang="hu-HU"/>
              <a:t>Mintacím szerkesztése</a:t>
            </a:r>
            <a:endParaRPr lang="en-US"/>
          </a:p>
        </p:txBody>
      </p:sp>
      <p:sp>
        <p:nvSpPr>
          <p:cNvPr id="2" name="Dia számának helye 3">
            <a:extLst>
              <a:ext uri="{FF2B5EF4-FFF2-40B4-BE49-F238E27FC236}">
                <a16:creationId xmlns:a16="http://schemas.microsoft.com/office/drawing/2014/main" id="{474CF717-ECCC-C24B-9CAB-87F8741135AA}"/>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376002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9E085E9F-870F-54A3-F5CF-976BAC791DC0}"/>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25754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Üres">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949D4DF1-0A60-1F83-6BA8-B86F3AA6AFC0}"/>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11838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Üres">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FAAA78B8-216C-48BC-AFE5-985CF5F76791}"/>
              </a:ext>
            </a:extLst>
          </p:cNvPr>
          <p:cNvSpPr>
            <a:spLocks noGrp="1"/>
          </p:cNvSpPr>
          <p:nvPr>
            <p:ph type="pic" sz="quarter" idx="13"/>
          </p:nvPr>
        </p:nvSpPr>
        <p:spPr>
          <a:xfrm>
            <a:off x="337703" y="465137"/>
            <a:ext cx="6258095" cy="6256339"/>
          </a:xfrm>
          <a:prstGeom prst="diamond">
            <a:avLst/>
          </a:prstGeom>
        </p:spPr>
        <p:txBody>
          <a:bodyPr/>
          <a:lstStyle/>
          <a:p>
            <a:endParaRPr lang="ko-KR" altLang="en-US"/>
          </a:p>
        </p:txBody>
      </p:sp>
      <p:sp>
        <p:nvSpPr>
          <p:cNvPr id="4" name="바닥글 개체 틀 3">
            <a:extLst>
              <a:ext uri="{FF2B5EF4-FFF2-40B4-BE49-F238E27FC236}">
                <a16:creationId xmlns:a16="http://schemas.microsoft.com/office/drawing/2014/main" id="{E344698E-EE1D-483A-943F-4846C534F0EC}"/>
              </a:ext>
            </a:extLst>
          </p:cNvPr>
          <p:cNvSpPr>
            <a:spLocks noGrp="1"/>
          </p:cNvSpPr>
          <p:nvPr>
            <p:ph type="ftr" sz="quarter" idx="11"/>
          </p:nvPr>
        </p:nvSpPr>
        <p:spPr>
          <a:xfrm>
            <a:off x="4038600" y="6356351"/>
            <a:ext cx="4114800" cy="365125"/>
          </a:xfrm>
        </p:spPr>
        <p:txBody>
          <a:bodyPr/>
          <a:lstStyle>
            <a:lvl1pPr>
              <a:defRPr>
                <a:solidFill>
                  <a:schemeClr val="bg2">
                    <a:lumMod val="50000"/>
                  </a:schemeClr>
                </a:solidFill>
                <a:latin typeface="Segoe UI" panose="020B0502040204020203" pitchFamily="34" charset="0"/>
                <a:cs typeface="Segoe UI" panose="020B0502040204020203" pitchFamily="34" charset="0"/>
              </a:defRPr>
            </a:lvl1pPr>
          </a:lstStyle>
          <a:p>
            <a:endParaRPr lang="ko-KR" altLang="en-US"/>
          </a:p>
        </p:txBody>
      </p:sp>
      <p:sp>
        <p:nvSpPr>
          <p:cNvPr id="3" name="Dia számának helye 3">
            <a:extLst>
              <a:ext uri="{FF2B5EF4-FFF2-40B4-BE49-F238E27FC236}">
                <a16:creationId xmlns:a16="http://schemas.microsoft.com/office/drawing/2014/main" id="{9C1B5CED-61F3-EE2C-A8D6-029B9A4FEFBD}"/>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6606692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2_Üres">
    <p:spTree>
      <p:nvGrpSpPr>
        <p:cNvPr id="1" name=""/>
        <p:cNvGrpSpPr/>
        <p:nvPr/>
      </p:nvGrpSpPr>
      <p:grpSpPr>
        <a:xfrm>
          <a:off x="0" y="0"/>
          <a:ext cx="0" cy="0"/>
          <a:chOff x="0" y="0"/>
          <a:chExt cx="0" cy="0"/>
        </a:xfrm>
      </p:grpSpPr>
      <p:sp>
        <p:nvSpPr>
          <p:cNvPr id="2" name="Dia számának helye 3">
            <a:extLst>
              <a:ext uri="{FF2B5EF4-FFF2-40B4-BE49-F238E27FC236}">
                <a16:creationId xmlns:a16="http://schemas.microsoft.com/office/drawing/2014/main" id="{C6AB8011-49C3-2127-82DC-CFC2C799BD3F}"/>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857327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hu-HU"/>
              <a:t>Alcím mintájának szerkesztése</a:t>
            </a:r>
          </a:p>
        </p:txBody>
      </p:sp>
      <p:sp>
        <p:nvSpPr>
          <p:cNvPr id="7" name="Dia számának helye 3">
            <a:extLst>
              <a:ext uri="{FF2B5EF4-FFF2-40B4-BE49-F238E27FC236}">
                <a16:creationId xmlns:a16="http://schemas.microsoft.com/office/drawing/2014/main" id="{022BFDE1-6D3D-6E17-7639-66E6B6858D42}"/>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904637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1AFA35EB-6356-D04A-3606-ABDE450F571F}"/>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473857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53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hu-HU"/>
              <a:t>Mintaszöveg szerkesztése</a:t>
            </a:r>
          </a:p>
        </p:txBody>
      </p:sp>
      <p:sp>
        <p:nvSpPr>
          <p:cNvPr id="7" name="Dia számának helye 3">
            <a:extLst>
              <a:ext uri="{FF2B5EF4-FFF2-40B4-BE49-F238E27FC236}">
                <a16:creationId xmlns:a16="http://schemas.microsoft.com/office/drawing/2014/main" id="{3654E262-0A9F-5089-A156-C58189DE4457}"/>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704472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200151"/>
            <a:ext cx="5384800"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Dia számának helye 3">
            <a:extLst>
              <a:ext uri="{FF2B5EF4-FFF2-40B4-BE49-F238E27FC236}">
                <a16:creationId xmlns:a16="http://schemas.microsoft.com/office/drawing/2014/main" id="{57CA52BB-EA3F-F321-329C-B1B1717F3C52}"/>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6902352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9"/>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hu-HU"/>
              <a:t>Mintaszöveg szerkesztése</a:t>
            </a:r>
          </a:p>
        </p:txBody>
      </p:sp>
      <p:sp>
        <p:nvSpPr>
          <p:cNvPr id="6" name="Tartalom helye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10" name="Dia számának helye 3">
            <a:extLst>
              <a:ext uri="{FF2B5EF4-FFF2-40B4-BE49-F238E27FC236}">
                <a16:creationId xmlns:a16="http://schemas.microsoft.com/office/drawing/2014/main" id="{BB8F5BE7-94D2-FA3A-7806-1575580250E8}"/>
              </a:ext>
            </a:extLst>
          </p:cNvPr>
          <p:cNvSpPr>
            <a:spLocks noGrp="1"/>
          </p:cNvSpPr>
          <p:nvPr>
            <p:ph type="sldNum" sz="quarter" idx="10"/>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673831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Dia számának helye 3">
            <a:extLst>
              <a:ext uri="{FF2B5EF4-FFF2-40B4-BE49-F238E27FC236}">
                <a16:creationId xmlns:a16="http://schemas.microsoft.com/office/drawing/2014/main" id="{E1A8A227-5B56-7C8B-8B90-565DB4B78769}"/>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312617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5" name="Dia számának helye 3">
            <a:extLst>
              <a:ext uri="{FF2B5EF4-FFF2-40B4-BE49-F238E27FC236}">
                <a16:creationId xmlns:a16="http://schemas.microsoft.com/office/drawing/2014/main" id="{41F03EA5-9140-ADDC-FCDA-F43F6564DC45}"/>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0655892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49"/>
            <a:ext cx="4011084" cy="1162051"/>
          </a:xfrm>
        </p:spPr>
        <p:txBody>
          <a:bodyPr anchor="b"/>
          <a:lstStyle>
            <a:lvl1pPr algn="l">
              <a:defRPr sz="2700" b="1"/>
            </a:lvl1pPr>
          </a:lstStyle>
          <a:p>
            <a:r>
              <a:rPr lang="hu-HU"/>
              <a:t>Mintacím szerkesztése</a:t>
            </a:r>
          </a:p>
        </p:txBody>
      </p:sp>
      <p:sp>
        <p:nvSpPr>
          <p:cNvPr id="3" name="Tartalom helye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a:t>Mintaszöveg szerkesztése</a:t>
            </a:r>
          </a:p>
        </p:txBody>
      </p:sp>
      <p:sp>
        <p:nvSpPr>
          <p:cNvPr id="8" name="Dia számának helye 3">
            <a:extLst>
              <a:ext uri="{FF2B5EF4-FFF2-40B4-BE49-F238E27FC236}">
                <a16:creationId xmlns:a16="http://schemas.microsoft.com/office/drawing/2014/main" id="{047D253D-16E2-D908-E32D-93FF99A515F9}"/>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5312378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9"/>
          </a:xfrm>
        </p:spPr>
        <p:txBody>
          <a:bodyPr anchor="b"/>
          <a:lstStyle>
            <a:lvl1pPr algn="l">
              <a:defRPr sz="27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hu-HU"/>
          </a:p>
        </p:txBody>
      </p:sp>
      <p:sp>
        <p:nvSpPr>
          <p:cNvPr id="4" name="Szöveg helye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u-HU"/>
              <a:t>Mintaszöveg szerkesztése</a:t>
            </a:r>
          </a:p>
        </p:txBody>
      </p:sp>
      <p:sp>
        <p:nvSpPr>
          <p:cNvPr id="8" name="Dia számának helye 3">
            <a:extLst>
              <a:ext uri="{FF2B5EF4-FFF2-40B4-BE49-F238E27FC236}">
                <a16:creationId xmlns:a16="http://schemas.microsoft.com/office/drawing/2014/main" id="{85FDCDCD-60EC-5B22-2CC2-51F8F36CA5B7}"/>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88617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VALASZTO_1">
    <p:spTree>
      <p:nvGrpSpPr>
        <p:cNvPr id="1" name=""/>
        <p:cNvGrpSpPr/>
        <p:nvPr/>
      </p:nvGrpSpPr>
      <p:grpSpPr>
        <a:xfrm>
          <a:off x="0" y="0"/>
          <a:ext cx="0" cy="0"/>
          <a:chOff x="0" y="0"/>
          <a:chExt cx="0" cy="0"/>
        </a:xfrm>
      </p:grpSpPr>
      <p:sp>
        <p:nvSpPr>
          <p:cNvPr id="2" name="그림 개체 틀 9">
            <a:extLst>
              <a:ext uri="{FF2B5EF4-FFF2-40B4-BE49-F238E27FC236}">
                <a16:creationId xmlns:a16="http://schemas.microsoft.com/office/drawing/2014/main" id="{471DFCE0-B76E-4B21-8D45-9093455A1522}"/>
              </a:ext>
            </a:extLst>
          </p:cNvPr>
          <p:cNvSpPr>
            <a:spLocks noGrp="1"/>
          </p:cNvSpPr>
          <p:nvPr>
            <p:ph type="pic" sz="quarter" idx="13"/>
          </p:nvPr>
        </p:nvSpPr>
        <p:spPr>
          <a:xfrm>
            <a:off x="0" y="0"/>
            <a:ext cx="9894771" cy="6451011"/>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txBody>
          <a:bodyPr wrap="square">
            <a:noAutofit/>
          </a:bodyPr>
          <a:lstStyle/>
          <a:p>
            <a:endParaRPr lang="ko-KR" altLang="en-US"/>
          </a:p>
        </p:txBody>
      </p:sp>
      <p:sp>
        <p:nvSpPr>
          <p:cNvPr id="9" name="Dia számának helye 3">
            <a:extLst>
              <a:ext uri="{FF2B5EF4-FFF2-40B4-BE49-F238E27FC236}">
                <a16:creationId xmlns:a16="http://schemas.microsoft.com/office/drawing/2014/main" id="{2BF686B1-9CFC-B01B-5B1C-1519394B9324}"/>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515212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A1D4898C-5560-33C8-23FF-6EB30B8DFFEE}"/>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674471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06375"/>
            <a:ext cx="2743200" cy="4387851"/>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06375"/>
            <a:ext cx="8026400" cy="4387851"/>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1B297C53-7609-C9D1-1188-3D2D1CE8CDFB}"/>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76159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ap_2">
    <p:spTree>
      <p:nvGrpSpPr>
        <p:cNvPr id="1" name=""/>
        <p:cNvGrpSpPr/>
        <p:nvPr/>
      </p:nvGrpSpPr>
      <p:grpSpPr>
        <a:xfrm>
          <a:off x="0" y="0"/>
          <a:ext cx="0" cy="0"/>
          <a:chOff x="0" y="0"/>
          <a:chExt cx="0" cy="0"/>
        </a:xfrm>
      </p:grpSpPr>
      <p:sp>
        <p:nvSpPr>
          <p:cNvPr id="19" name="Élőláb helye 2">
            <a:extLst>
              <a:ext uri="{FF2B5EF4-FFF2-40B4-BE49-F238E27FC236}">
                <a16:creationId xmlns:a16="http://schemas.microsoft.com/office/drawing/2014/main" id="{1EEC5B61-9831-4187-BF60-D332BDBCE533}"/>
              </a:ext>
            </a:extLst>
          </p:cNvPr>
          <p:cNvSpPr>
            <a:spLocks noGrp="1"/>
          </p:cNvSpPr>
          <p:nvPr>
            <p:ph type="ftr" sz="quarter" idx="3"/>
          </p:nvPr>
        </p:nvSpPr>
        <p:spPr>
          <a:xfrm>
            <a:off x="342860" y="6624185"/>
            <a:ext cx="5236029" cy="216923"/>
          </a:xfrm>
          <a:prstGeom prst="rect">
            <a:avLst/>
          </a:prstGeom>
        </p:spPr>
        <p:txBody>
          <a:bodyPr anchor="ctr"/>
          <a:lstStyle>
            <a:lvl1pPr>
              <a:defRPr sz="1000">
                <a:solidFill>
                  <a:schemeClr val="bg2">
                    <a:lumMod val="25000"/>
                  </a:schemeClr>
                </a:solidFill>
              </a:defRPr>
            </a:lvl1pPr>
          </a:lstStyle>
          <a:p>
            <a:endParaRPr lang="hu-HU"/>
          </a:p>
        </p:txBody>
      </p:sp>
      <p:sp>
        <p:nvSpPr>
          <p:cNvPr id="20" name="Title 1">
            <a:extLst>
              <a:ext uri="{FF2B5EF4-FFF2-40B4-BE49-F238E27FC236}">
                <a16:creationId xmlns:a16="http://schemas.microsoft.com/office/drawing/2014/main" id="{22D2B604-A737-4E26-9DCA-DF5CE456FCD7}"/>
              </a:ext>
            </a:extLst>
          </p:cNvPr>
          <p:cNvSpPr>
            <a:spLocks noGrp="1"/>
          </p:cNvSpPr>
          <p:nvPr>
            <p:ph type="title"/>
          </p:nvPr>
        </p:nvSpPr>
        <p:spPr>
          <a:xfrm>
            <a:off x="342862" y="233815"/>
            <a:ext cx="7651887" cy="843780"/>
          </a:xfrm>
          <a:prstGeom prst="rect">
            <a:avLst/>
          </a:prstGeom>
        </p:spPr>
        <p:txBody>
          <a:bodyPr anchor="ctr">
            <a:normAutofit/>
          </a:bodyPr>
          <a:lstStyle>
            <a:lvl1pPr algn="l">
              <a:defRPr sz="3200">
                <a:solidFill>
                  <a:schemeClr val="accent6">
                    <a:lumMod val="75000"/>
                  </a:schemeClr>
                </a:solidFill>
              </a:defRPr>
            </a:lvl1pPr>
          </a:lstStyle>
          <a:p>
            <a:r>
              <a:rPr lang="hu-HU"/>
              <a:t>Mintacím szerkesztése</a:t>
            </a:r>
            <a:endParaRPr lang="en-US"/>
          </a:p>
        </p:txBody>
      </p:sp>
      <p:sp>
        <p:nvSpPr>
          <p:cNvPr id="22" name="Textplatzhalter 3">
            <a:extLst>
              <a:ext uri="{FF2B5EF4-FFF2-40B4-BE49-F238E27FC236}">
                <a16:creationId xmlns:a16="http://schemas.microsoft.com/office/drawing/2014/main" id="{EF2EBD33-CAE1-4569-9B39-54D8C66F60AD}"/>
              </a:ext>
            </a:extLst>
          </p:cNvPr>
          <p:cNvSpPr>
            <a:spLocks noGrp="1"/>
          </p:cNvSpPr>
          <p:nvPr>
            <p:ph type="body" sz="quarter" idx="11" hasCustomPrompt="1"/>
          </p:nvPr>
        </p:nvSpPr>
        <p:spPr bwMode="gray">
          <a:xfrm>
            <a:off x="353878" y="6405803"/>
            <a:ext cx="8496300" cy="144463"/>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3" name="Textplatzhalter 3">
            <a:extLst>
              <a:ext uri="{FF2B5EF4-FFF2-40B4-BE49-F238E27FC236}">
                <a16:creationId xmlns:a16="http://schemas.microsoft.com/office/drawing/2014/main" id="{2F294F21-EE82-4FFC-88A4-240CBC229456}"/>
              </a:ext>
            </a:extLst>
          </p:cNvPr>
          <p:cNvSpPr>
            <a:spLocks noGrp="1"/>
          </p:cNvSpPr>
          <p:nvPr>
            <p:ph type="body" sz="quarter" idx="12" hasCustomPrompt="1"/>
          </p:nvPr>
        </p:nvSpPr>
        <p:spPr bwMode="gray">
          <a:xfrm>
            <a:off x="342861" y="1121663"/>
            <a:ext cx="8496300" cy="336975"/>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2" name="Dia számának helye 3">
            <a:extLst>
              <a:ext uri="{FF2B5EF4-FFF2-40B4-BE49-F238E27FC236}">
                <a16:creationId xmlns:a16="http://schemas.microsoft.com/office/drawing/2014/main" id="{0208DCE3-1A3F-79B3-4098-9B108FDC701D}"/>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325203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rtalom">
    <p:spTree>
      <p:nvGrpSpPr>
        <p:cNvPr id="1" name=""/>
        <p:cNvGrpSpPr/>
        <p:nvPr/>
      </p:nvGrpSpPr>
      <p:grpSpPr>
        <a:xfrm>
          <a:off x="0" y="0"/>
          <a:ext cx="0" cy="0"/>
          <a:chOff x="0" y="0"/>
          <a:chExt cx="0" cy="0"/>
        </a:xfrm>
      </p:grpSpPr>
      <p:sp>
        <p:nvSpPr>
          <p:cNvPr id="52" name="Élőláb helye 2">
            <a:extLst>
              <a:ext uri="{FF2B5EF4-FFF2-40B4-BE49-F238E27FC236}">
                <a16:creationId xmlns:a16="http://schemas.microsoft.com/office/drawing/2014/main" id="{8CD6A527-F002-4C97-83D1-3AF92D926924}"/>
              </a:ext>
            </a:extLst>
          </p:cNvPr>
          <p:cNvSpPr>
            <a:spLocks noGrp="1"/>
          </p:cNvSpPr>
          <p:nvPr>
            <p:ph type="ftr" sz="quarter" idx="3"/>
          </p:nvPr>
        </p:nvSpPr>
        <p:spPr>
          <a:xfrm>
            <a:off x="342860" y="6624185"/>
            <a:ext cx="5236029" cy="216923"/>
          </a:xfrm>
          <a:prstGeom prst="rect">
            <a:avLst/>
          </a:prstGeom>
        </p:spPr>
        <p:txBody>
          <a:bodyPr anchor="ctr"/>
          <a:lstStyle>
            <a:lvl1pPr>
              <a:defRPr sz="1000">
                <a:solidFill>
                  <a:schemeClr val="bg2">
                    <a:lumMod val="25000"/>
                  </a:schemeClr>
                </a:solidFill>
              </a:defRPr>
            </a:lvl1pPr>
          </a:lstStyle>
          <a:p>
            <a:endParaRPr lang="hu-HU"/>
          </a:p>
        </p:txBody>
      </p:sp>
      <p:sp>
        <p:nvSpPr>
          <p:cNvPr id="53" name="Title 1">
            <a:extLst>
              <a:ext uri="{FF2B5EF4-FFF2-40B4-BE49-F238E27FC236}">
                <a16:creationId xmlns:a16="http://schemas.microsoft.com/office/drawing/2014/main" id="{B72863E1-7260-45DD-82C7-D6BFE97D72C0}"/>
              </a:ext>
            </a:extLst>
          </p:cNvPr>
          <p:cNvSpPr>
            <a:spLocks noGrp="1"/>
          </p:cNvSpPr>
          <p:nvPr>
            <p:ph type="title"/>
          </p:nvPr>
        </p:nvSpPr>
        <p:spPr>
          <a:xfrm>
            <a:off x="342862" y="233815"/>
            <a:ext cx="7651887" cy="843780"/>
          </a:xfrm>
          <a:prstGeom prst="rect">
            <a:avLst/>
          </a:prstGeom>
        </p:spPr>
        <p:txBody>
          <a:bodyPr anchor="ctr">
            <a:normAutofit/>
          </a:bodyPr>
          <a:lstStyle>
            <a:lvl1pPr algn="l">
              <a:defRPr sz="3200">
                <a:solidFill>
                  <a:schemeClr val="accent6">
                    <a:lumMod val="75000"/>
                  </a:schemeClr>
                </a:solidFill>
              </a:defRPr>
            </a:lvl1pPr>
          </a:lstStyle>
          <a:p>
            <a:r>
              <a:rPr lang="hu-HU"/>
              <a:t>Mintacím szerkesztése</a:t>
            </a:r>
            <a:endParaRPr lang="en-US"/>
          </a:p>
        </p:txBody>
      </p:sp>
      <p:sp>
        <p:nvSpPr>
          <p:cNvPr id="54" name="Textplatzhalter 3">
            <a:extLst>
              <a:ext uri="{FF2B5EF4-FFF2-40B4-BE49-F238E27FC236}">
                <a16:creationId xmlns:a16="http://schemas.microsoft.com/office/drawing/2014/main" id="{91B53947-6D64-4B44-A722-124A3D4991E5}"/>
              </a:ext>
            </a:extLst>
          </p:cNvPr>
          <p:cNvSpPr>
            <a:spLocks noGrp="1"/>
          </p:cNvSpPr>
          <p:nvPr>
            <p:ph type="body" sz="quarter" idx="11" hasCustomPrompt="1"/>
          </p:nvPr>
        </p:nvSpPr>
        <p:spPr bwMode="gray">
          <a:xfrm>
            <a:off x="353878" y="6405803"/>
            <a:ext cx="8496300" cy="144463"/>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900" i="1" kern="1200" baseline="0" noProof="0" smtClean="0">
                <a:solidFill>
                  <a:schemeClr val="bg2">
                    <a:lumMod val="25000"/>
                  </a:schemeClr>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55" name="Textplatzhalter 3">
            <a:extLst>
              <a:ext uri="{FF2B5EF4-FFF2-40B4-BE49-F238E27FC236}">
                <a16:creationId xmlns:a16="http://schemas.microsoft.com/office/drawing/2014/main" id="{90E602EC-F592-4A89-9D58-5F9C632E56E2}"/>
              </a:ext>
            </a:extLst>
          </p:cNvPr>
          <p:cNvSpPr>
            <a:spLocks noGrp="1"/>
          </p:cNvSpPr>
          <p:nvPr>
            <p:ph type="body" sz="quarter" idx="12" hasCustomPrompt="1"/>
          </p:nvPr>
        </p:nvSpPr>
        <p:spPr bwMode="gray">
          <a:xfrm>
            <a:off x="353878" y="1108086"/>
            <a:ext cx="8496300" cy="336975"/>
          </a:xfrm>
          <a:prstGeom prst="rect">
            <a:avLst/>
          </a:prstGeom>
        </p:spPr>
        <p:txBody>
          <a:bodyPr tIns="0" bIns="36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lang="de-DE" sz="1600" b="0" i="0" kern="1200" baseline="0" noProof="0" smtClean="0">
                <a:solidFill>
                  <a:schemeClr val="accent2"/>
                </a:solidFill>
                <a:latin typeface="+mn-lt"/>
                <a:ea typeface="+mn-ea"/>
                <a:cs typeface="Arial" pitchFamily="34" charset="0"/>
              </a:defRPr>
            </a:lvl1pPr>
            <a:lvl2pPr marL="0" indent="0">
              <a:lnSpc>
                <a:spcPct val="100000"/>
              </a:lnSpc>
              <a:spcBef>
                <a:spcPts val="0"/>
              </a:spcBef>
              <a:buFont typeface="Arial" panose="020B0604020202020204" pitchFamily="34" charset="0"/>
              <a:buNone/>
              <a:defRPr lang="de-DE" sz="80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80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80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56" name="Content Placeholder 3">
            <a:extLst>
              <a:ext uri="{FF2B5EF4-FFF2-40B4-BE49-F238E27FC236}">
                <a16:creationId xmlns:a16="http://schemas.microsoft.com/office/drawing/2014/main" id="{709D01BF-6B59-4355-9CCC-CFCE958224AD}"/>
              </a:ext>
            </a:extLst>
          </p:cNvPr>
          <p:cNvSpPr>
            <a:spLocks noGrp="1"/>
          </p:cNvSpPr>
          <p:nvPr>
            <p:ph sz="quarter" idx="13" hasCustomPrompt="1"/>
          </p:nvPr>
        </p:nvSpPr>
        <p:spPr bwMode="gray">
          <a:xfrm>
            <a:off x="353877" y="1638211"/>
            <a:ext cx="8485283" cy="4588019"/>
          </a:xfrm>
          <a:prstGeom prst="rect">
            <a:avLst/>
          </a:prstGeom>
        </p:spPr>
        <p:txBody>
          <a:bodyPr/>
          <a:lstStyle/>
          <a:p>
            <a:pPr lvl="0"/>
            <a:r>
              <a:rPr lang="en-US" noProof="0"/>
              <a:t>Click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ia számának helye 3">
            <a:extLst>
              <a:ext uri="{FF2B5EF4-FFF2-40B4-BE49-F238E27FC236}">
                <a16:creationId xmlns:a16="http://schemas.microsoft.com/office/drawing/2014/main" id="{668C51B3-99BE-9D21-1F5B-4F76ECC6D837}"/>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4222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Élőláb helye 2">
            <a:extLst>
              <a:ext uri="{FF2B5EF4-FFF2-40B4-BE49-F238E27FC236}">
                <a16:creationId xmlns:a16="http://schemas.microsoft.com/office/drawing/2014/main" id="{76938F08-DC37-458C-B9DE-27D0B04EE0B9}"/>
              </a:ext>
            </a:extLst>
          </p:cNvPr>
          <p:cNvSpPr>
            <a:spLocks noGrp="1"/>
          </p:cNvSpPr>
          <p:nvPr>
            <p:ph type="ftr" sz="quarter" idx="3"/>
          </p:nvPr>
        </p:nvSpPr>
        <p:spPr>
          <a:xfrm>
            <a:off x="342860" y="6624185"/>
            <a:ext cx="5236029" cy="216923"/>
          </a:xfrm>
          <a:prstGeom prst="rect">
            <a:avLst/>
          </a:prstGeom>
        </p:spPr>
        <p:txBody>
          <a:bodyPr anchor="ctr"/>
          <a:lstStyle>
            <a:lvl1pPr>
              <a:defRPr sz="900">
                <a:solidFill>
                  <a:schemeClr val="bg2">
                    <a:lumMod val="25000"/>
                  </a:schemeClr>
                </a:solidFill>
              </a:defRPr>
            </a:lvl1pPr>
          </a:lstStyle>
          <a:p>
            <a:endParaRPr lang="hu-HU"/>
          </a:p>
        </p:txBody>
      </p:sp>
      <p:sp>
        <p:nvSpPr>
          <p:cNvPr id="2" name="Dia számának helye 3">
            <a:extLst>
              <a:ext uri="{FF2B5EF4-FFF2-40B4-BE49-F238E27FC236}">
                <a16:creationId xmlns:a16="http://schemas.microsoft.com/office/drawing/2014/main" id="{F9C39C1F-7365-EC7F-E2CA-BEB72A96C83F}"/>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127821710"/>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78" r:id="rId3"/>
    <p:sldLayoutId id="2147483661" r:id="rId4"/>
    <p:sldLayoutId id="2147483662" r:id="rId5"/>
    <p:sldLayoutId id="2147483672" r:id="rId6"/>
    <p:sldLayoutId id="2147483673" r:id="rId7"/>
    <p:sldLayoutId id="2147483668" r:id="rId8"/>
    <p:sldLayoutId id="2147483663" r:id="rId9"/>
    <p:sldLayoutId id="2147483667" r:id="rId10"/>
    <p:sldLayoutId id="2147483674" r:id="rId11"/>
    <p:sldLayoutId id="2147483681" r:id="rId12"/>
    <p:sldLayoutId id="2147483679" r:id="rId13"/>
    <p:sldLayoutId id="2147483680" r:id="rId14"/>
    <p:sldLayoutId id="2147483665" r:id="rId15"/>
    <p:sldLayoutId id="2147483691" r:id="rId16"/>
    <p:sldLayoutId id="2147483693" r:id="rId17"/>
    <p:sldLayoutId id="2147483694" r:id="rId18"/>
    <p:sldLayoutId id="2147483695" r:id="rId19"/>
    <p:sldLayoutId id="2147483697" r:id="rId20"/>
    <p:sldLayoutId id="2147483696" r:id="rId21"/>
    <p:sldLayoutId id="2147483698" r:id="rId22"/>
    <p:sldLayoutId id="2147483743" r:id="rId23"/>
    <p:sldLayoutId id="2147483744" r:id="rId24"/>
    <p:sldLayoutId id="2147483790" r:id="rId25"/>
  </p:sldLayoutIdLst>
  <p:hf hdr="0"/>
  <p:txStyles>
    <p:title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DF6AC24-66CA-4F41-8B9D-9C0A6FE4E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5A32D95-138F-4C67-9FD9-DD40C3960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C1B1E56-832B-4FC6-8847-0DAB32373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D2B9E-B354-4D97-A9ED-070BC821D46D}" type="datetimeFigureOut">
              <a:rPr lang="hu-HU" smtClean="0"/>
              <a:t>2022.12.07.</a:t>
            </a:fld>
            <a:endParaRPr lang="hu-HU"/>
          </a:p>
        </p:txBody>
      </p:sp>
      <p:sp>
        <p:nvSpPr>
          <p:cNvPr id="5" name="Élőláb helye 4">
            <a:extLst>
              <a:ext uri="{FF2B5EF4-FFF2-40B4-BE49-F238E27FC236}">
                <a16:creationId xmlns:a16="http://schemas.microsoft.com/office/drawing/2014/main" id="{735F94C4-CD6D-44F2-8F71-451681B96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24C633E7-FC94-44B3-94DA-A62DB95C4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F2033-94A1-425D-B7FE-EBCEC4E8E7A1}" type="slidenum">
              <a:rPr lang="hu-HU" smtClean="0"/>
              <a:t>‹#›</a:t>
            </a:fld>
            <a:endParaRPr lang="hu-HU"/>
          </a:p>
        </p:txBody>
      </p:sp>
      <p:sp>
        <p:nvSpPr>
          <p:cNvPr id="7" name="Dia számának helye 3">
            <a:extLst>
              <a:ext uri="{FF2B5EF4-FFF2-40B4-BE49-F238E27FC236}">
                <a16:creationId xmlns:a16="http://schemas.microsoft.com/office/drawing/2014/main" id="{C54428CD-4154-912A-247C-5BB04F49CF3C}"/>
              </a:ext>
            </a:extLst>
          </p:cNvPr>
          <p:cNvSpPr txBox="1">
            <a:spLocks/>
          </p:cNvSpPr>
          <p:nvPr userDrawn="1"/>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tx2"/>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a:t>
            </a:fld>
            <a:endParaRPr lang="hu-HU"/>
          </a:p>
        </p:txBody>
      </p:sp>
    </p:spTree>
    <p:extLst>
      <p:ext uri="{BB962C8B-B14F-4D97-AF65-F5344CB8AC3E}">
        <p14:creationId xmlns:p14="http://schemas.microsoft.com/office/powerpoint/2010/main" val="322395321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ia számának helye 3">
            <a:extLst>
              <a:ext uri="{FF2B5EF4-FFF2-40B4-BE49-F238E27FC236}">
                <a16:creationId xmlns:a16="http://schemas.microsoft.com/office/drawing/2014/main" id="{01D8C922-C765-C7A4-2096-0B822504ECAC}"/>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6539239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txStyles>
    <p:titleStyle>
      <a:lvl1pPr algn="l" defTabSz="914354" rtl="0" eaLnBrk="1" latinLnBrk="0" hangingPunct="1">
        <a:lnSpc>
          <a:spcPct val="90000"/>
        </a:lnSpc>
        <a:spcBef>
          <a:spcPct val="0"/>
        </a:spcBef>
        <a:buNone/>
        <a:defRPr sz="6000" kern="1200">
          <a:solidFill>
            <a:schemeClr val="bg2">
              <a:lumMod val="25000"/>
            </a:schemeClr>
          </a:solidFill>
          <a:latin typeface="Squada One" panose="02000000000000000000" pitchFamily="2"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Century Gothic" panose="020B0502020202020204"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Century Gothic" panose="020B0502020202020204" pitchFamily="34"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Century Gothic" panose="020B0502020202020204" pitchFamily="34"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bg2">
              <a:lumMod val="25000"/>
            </a:schemeClr>
          </a:solidFill>
          <a:latin typeface="Century Gothic" panose="020B0502020202020204" pitchFamily="34"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bg2">
              <a:lumMod val="25000"/>
            </a:schemeClr>
          </a:solidFill>
          <a:latin typeface="Century Gothic" panose="020B0502020202020204"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Élőláb helye 2">
            <a:extLst>
              <a:ext uri="{FF2B5EF4-FFF2-40B4-BE49-F238E27FC236}">
                <a16:creationId xmlns:a16="http://schemas.microsoft.com/office/drawing/2014/main" id="{76938F08-DC37-458C-B9DE-27D0B04EE0B9}"/>
              </a:ext>
            </a:extLst>
          </p:cNvPr>
          <p:cNvSpPr>
            <a:spLocks noGrp="1"/>
          </p:cNvSpPr>
          <p:nvPr>
            <p:ph type="ftr" sz="quarter" idx="3"/>
          </p:nvPr>
        </p:nvSpPr>
        <p:spPr>
          <a:xfrm>
            <a:off x="342860" y="6624188"/>
            <a:ext cx="5236029" cy="216923"/>
          </a:xfrm>
          <a:prstGeom prst="rect">
            <a:avLst/>
          </a:prstGeom>
        </p:spPr>
        <p:txBody>
          <a:bodyPr lIns="91436" tIns="45718" rIns="91436" bIns="45718" anchor="ctr"/>
          <a:lstStyle>
            <a:lvl1pPr>
              <a:defRPr sz="1100">
                <a:solidFill>
                  <a:schemeClr val="bg2">
                    <a:lumMod val="25000"/>
                  </a:schemeClr>
                </a:solidFill>
              </a:defRPr>
            </a:lvl1pPr>
          </a:lstStyle>
          <a:p>
            <a:endParaRPr lang="hu-HU"/>
          </a:p>
        </p:txBody>
      </p:sp>
      <p:sp>
        <p:nvSpPr>
          <p:cNvPr id="4" name="Dia számának helye 3">
            <a:extLst>
              <a:ext uri="{FF2B5EF4-FFF2-40B4-BE49-F238E27FC236}">
                <a16:creationId xmlns:a16="http://schemas.microsoft.com/office/drawing/2014/main" id="{D8ACB94F-54FE-CF6F-1F5A-8E6910C942BA}"/>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6"/>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00293331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763" r:id="rId6"/>
    <p:sldLayoutId id="2147483764"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hdr="0"/>
  <p:txStyles>
    <p:titleStyle>
      <a:lvl1pPr algn="l" defTabSz="914354" rtl="0" eaLnBrk="1" latinLnBrk="0" hangingPunct="1">
        <a:lnSpc>
          <a:spcPct val="90000"/>
        </a:lnSpc>
        <a:spcBef>
          <a:spcPct val="0"/>
        </a:spcBef>
        <a:buNone/>
        <a:defRPr sz="3600" kern="1200">
          <a:solidFill>
            <a:schemeClr val="accent6">
              <a:lumMod val="75000"/>
            </a:schemeClr>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900" kern="1200">
          <a:solidFill>
            <a:schemeClr val="accent6"/>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900" kern="1200">
          <a:solidFill>
            <a:schemeClr val="accent6"/>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hu-HU"/>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hu-HU"/>
              <a:t>Mintacím szerkesztése</a:t>
            </a:r>
          </a:p>
        </p:txBody>
      </p:sp>
      <p:sp>
        <p:nvSpPr>
          <p:cNvPr id="3" name="Szöveg helye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ia számának helye 3">
            <a:extLst>
              <a:ext uri="{FF2B5EF4-FFF2-40B4-BE49-F238E27FC236}">
                <a16:creationId xmlns:a16="http://schemas.microsoft.com/office/drawing/2014/main" id="{7C0F9FE2-8EBB-317F-3DD1-439192D92218}"/>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tx2"/>
                </a:solidFill>
              </a:defRPr>
            </a:lvl1pPr>
          </a:lstStyle>
          <a:p>
            <a:fld id="{4996493B-DA06-4E81-B5EB-AD5E79125F85}" type="slidenum">
              <a:rPr lang="hu-HU" smtClean="0"/>
              <a:pPr/>
              <a:t>‹#›</a:t>
            </a:fld>
            <a:endParaRPr lang="hu-HU"/>
          </a:p>
        </p:txBody>
      </p:sp>
    </p:spTree>
    <p:extLst>
      <p:ext uri="{BB962C8B-B14F-4D97-AF65-F5344CB8AC3E}">
        <p14:creationId xmlns:p14="http://schemas.microsoft.com/office/powerpoint/2010/main" val="210422342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hu-H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52.xml"/><Relationship Id="rId5" Type="http://schemas.openxmlformats.org/officeDocument/2006/relationships/image" Target="../media/image3.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3.xml"/><Relationship Id="rId6" Type="http://schemas.openxmlformats.org/officeDocument/2006/relationships/image" Target="../media/image18.png"/><Relationship Id="rId11" Type="http://schemas.openxmlformats.org/officeDocument/2006/relationships/image" Target="../media/image3.png"/><Relationship Id="rId5" Type="http://schemas.openxmlformats.org/officeDocument/2006/relationships/image" Target="../media/image17.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chart" Target="../charts/chart1.xml"/><Relationship Id="rId7" Type="http://schemas.openxmlformats.org/officeDocument/2006/relationships/image" Target="../media/image32.png"/><Relationship Id="rId12"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chart" Target="../charts/chart2.xml"/><Relationship Id="rId11" Type="http://schemas.openxmlformats.org/officeDocument/2006/relationships/image" Target="../media/image7.png"/><Relationship Id="rId5" Type="http://schemas.openxmlformats.org/officeDocument/2006/relationships/image" Target="../media/image31.svg"/><Relationship Id="rId10" Type="http://schemas.openxmlformats.org/officeDocument/2006/relationships/image" Target="../media/image6.png"/><Relationship Id="rId4" Type="http://schemas.openxmlformats.org/officeDocument/2006/relationships/image" Target="../media/image30.png"/><Relationship Id="rId9" Type="http://schemas.openxmlformats.org/officeDocument/2006/relationships/chart" Target="../charts/chart3.xml"/></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4.xm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chart" Target="../charts/chart6.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8.xm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9.xm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chart" Target="../charts/chart11.xml"/><Relationship Id="rId4" Type="http://schemas.openxmlformats.org/officeDocument/2006/relationships/chart" Target="../charts/char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4.xml"/><Relationship Id="rId7"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png"/><Relationship Id="rId4" Type="http://schemas.openxmlformats.org/officeDocument/2006/relationships/chart" Target="../charts/chart15.xml"/><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2.xml"/></Relationships>
</file>

<file path=ppt/slides/_rels/slide5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chart" Target="../charts/chart26.xml"/></Relationships>
</file>

<file path=ppt/slides/_rels/slide54.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8.xml"/></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32.xml"/><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chart" Target="../charts/chart34.xml"/><Relationship Id="rId4" Type="http://schemas.openxmlformats.org/officeDocument/2006/relationships/chart" Target="../charts/chart33.xml"/></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35.xml"/><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chart" Target="../charts/chart37.xml"/><Relationship Id="rId4" Type="http://schemas.openxmlformats.org/officeDocument/2006/relationships/chart" Target="../charts/chart3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40.xml"/><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chart" Target="../charts/chart42.xml"/><Relationship Id="rId4" Type="http://schemas.openxmlformats.org/officeDocument/2006/relationships/chart" Target="../charts/chart41.xml"/></Relationships>
</file>

<file path=ppt/slides/_rels/slide64.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image" Target="../media/image36.png"/><Relationship Id="rId7"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39.svg"/><Relationship Id="rId11" Type="http://schemas.openxmlformats.org/officeDocument/2006/relationships/image" Target="../media/image3.png"/><Relationship Id="rId5" Type="http://schemas.openxmlformats.org/officeDocument/2006/relationships/image" Target="../media/image38.png"/><Relationship Id="rId10" Type="http://schemas.openxmlformats.org/officeDocument/2006/relationships/image" Target="../media/image7.png"/><Relationship Id="rId4" Type="http://schemas.openxmlformats.org/officeDocument/2006/relationships/image" Target="../media/image37.svg"/><Relationship Id="rId9"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0.jpeg"/></Relationships>
</file>

<file path=ppt/slides/_rels/slide6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49.xml"/><Relationship Id="rId3" Type="http://schemas.openxmlformats.org/officeDocument/2006/relationships/tags" Target="../tags/tag3.xml"/><Relationship Id="rId7" Type="http://schemas.openxmlformats.org/officeDocument/2006/relationships/slideLayout" Target="../slideLayouts/slideLayout2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sv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ép helye 19">
            <a:extLst>
              <a:ext uri="{FF2B5EF4-FFF2-40B4-BE49-F238E27FC236}">
                <a16:creationId xmlns:a16="http://schemas.microsoft.com/office/drawing/2014/main" id="{80232CC7-BB0C-4478-A06E-A4F7459DB77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1" y="0"/>
            <a:ext cx="8442961" cy="6858000"/>
          </a:xfrm>
        </p:spPr>
      </p:pic>
      <p:sp>
        <p:nvSpPr>
          <p:cNvPr id="8" name="그래픽 8">
            <a:extLst>
              <a:ext uri="{FF2B5EF4-FFF2-40B4-BE49-F238E27FC236}">
                <a16:creationId xmlns:a16="http://schemas.microsoft.com/office/drawing/2014/main" id="{CC0C54A1-39A9-4093-B065-6709DAD965BB}"/>
              </a:ext>
            </a:extLst>
          </p:cNvPr>
          <p:cNvSpPr/>
          <p:nvPr/>
        </p:nvSpPr>
        <p:spPr>
          <a:xfrm flipV="1">
            <a:off x="551017" y="5236109"/>
            <a:ext cx="2496984" cy="1632907"/>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2">
              <a:alpha val="70000"/>
            </a:schemeClr>
          </a:solidFill>
          <a:ln w="9525" cap="flat">
            <a:noFill/>
            <a:prstDash val="solid"/>
            <a:miter/>
          </a:ln>
        </p:spPr>
        <p:txBody>
          <a:bodyPr rtlCol="0" anchor="ctr"/>
          <a:lstStyle/>
          <a:p>
            <a:endParaRPr lang="ko-KR" altLang="en-US" sz="1351"/>
          </a:p>
        </p:txBody>
      </p:sp>
      <p:sp>
        <p:nvSpPr>
          <p:cNvPr id="9" name="Szövegdoboz 8">
            <a:extLst>
              <a:ext uri="{FF2B5EF4-FFF2-40B4-BE49-F238E27FC236}">
                <a16:creationId xmlns:a16="http://schemas.microsoft.com/office/drawing/2014/main" id="{3EA2122D-850A-4988-BEDB-469BC96B5EAF}"/>
              </a:ext>
            </a:extLst>
          </p:cNvPr>
          <p:cNvSpPr txBox="1"/>
          <p:nvPr/>
        </p:nvSpPr>
        <p:spPr>
          <a:xfrm>
            <a:off x="5966135" y="3003264"/>
            <a:ext cx="6225865" cy="830997"/>
          </a:xfrm>
          <a:prstGeom prst="rect">
            <a:avLst/>
          </a:prstGeom>
          <a:noFill/>
        </p:spPr>
        <p:txBody>
          <a:bodyPr wrap="square" rtlCol="0">
            <a:spAutoFit/>
          </a:bodyPr>
          <a:lstStyle/>
          <a:p>
            <a:pPr algn="ctr"/>
            <a:r>
              <a:rPr lang="hu-HU" sz="4800" dirty="0">
                <a:solidFill>
                  <a:schemeClr val="accent1"/>
                </a:solidFill>
              </a:rPr>
              <a:t>A </a:t>
            </a:r>
            <a:r>
              <a:rPr lang="hu-HU" sz="4800" dirty="0" err="1">
                <a:solidFill>
                  <a:schemeClr val="accent1"/>
                </a:solidFill>
              </a:rPr>
              <a:t>FAsT</a:t>
            </a:r>
            <a:r>
              <a:rPr lang="hu-HU" sz="4800" dirty="0">
                <a:solidFill>
                  <a:schemeClr val="accent1"/>
                </a:solidFill>
              </a:rPr>
              <a:t> TV lehetőségei</a:t>
            </a:r>
            <a:endParaRPr lang="en-GB" sz="4800" dirty="0">
              <a:solidFill>
                <a:schemeClr val="accent1"/>
              </a:solidFill>
            </a:endParaRPr>
          </a:p>
        </p:txBody>
      </p:sp>
      <p:pic>
        <p:nvPicPr>
          <p:cNvPr id="10" name="Kép 9" descr="A képen aláírás, rajz, étel látható&#10;&#10;Automatikusan generált leírás">
            <a:extLst>
              <a:ext uri="{FF2B5EF4-FFF2-40B4-BE49-F238E27FC236}">
                <a16:creationId xmlns:a16="http://schemas.microsoft.com/office/drawing/2014/main" id="{46AF26A2-43FE-4687-AADA-0563FE1626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3325" y="4920076"/>
            <a:ext cx="1309271" cy="473348"/>
          </a:xfrm>
          <a:prstGeom prst="rect">
            <a:avLst/>
          </a:prstGeom>
        </p:spPr>
      </p:pic>
      <p:sp>
        <p:nvSpPr>
          <p:cNvPr id="11" name="TextBox 2164">
            <a:extLst>
              <a:ext uri="{FF2B5EF4-FFF2-40B4-BE49-F238E27FC236}">
                <a16:creationId xmlns:a16="http://schemas.microsoft.com/office/drawing/2014/main" id="{B64DEA08-6A3C-47A1-8E64-1E8D10354154}"/>
              </a:ext>
            </a:extLst>
          </p:cNvPr>
          <p:cNvSpPr txBox="1"/>
          <p:nvPr/>
        </p:nvSpPr>
        <p:spPr>
          <a:xfrm>
            <a:off x="8437029" y="6666796"/>
            <a:ext cx="3754972" cy="202171"/>
          </a:xfrm>
          <a:prstGeom prst="rect">
            <a:avLst/>
          </a:prstGeom>
          <a:noFill/>
        </p:spPr>
        <p:txBody>
          <a:bodyPr wrap="square" rtlCol="0">
            <a:spAutoFit/>
          </a:bodyPr>
          <a:lstStyle/>
          <a:p>
            <a:pPr algn="r">
              <a:lnSpc>
                <a:spcPct val="70000"/>
              </a:lnSpc>
            </a:pPr>
            <a:r>
              <a:rPr lang="hu-HU" sz="1000">
                <a:solidFill>
                  <a:schemeClr val="bg2">
                    <a:lumMod val="50000"/>
                  </a:schemeClr>
                </a:solidFill>
                <a:latin typeface="+mj-lt"/>
                <a:ea typeface="Lato" panose="020F0502020204030203" pitchFamily="34" charset="0"/>
                <a:cs typeface="Lato" panose="020F0502020204030203" pitchFamily="34" charset="0"/>
              </a:rPr>
              <a:t>IMPETUS RESEARCH | 2022. november</a:t>
            </a:r>
            <a:endParaRPr lang="en-US" altLang="ko-KR" sz="1000" spc="300">
              <a:solidFill>
                <a:schemeClr val="bg2">
                  <a:lumMod val="50000"/>
                </a:schemeClr>
              </a:solidFill>
            </a:endParaRPr>
          </a:p>
        </p:txBody>
      </p:sp>
      <p:sp>
        <p:nvSpPr>
          <p:cNvPr id="29" name="그래픽 8">
            <a:extLst>
              <a:ext uri="{FF2B5EF4-FFF2-40B4-BE49-F238E27FC236}">
                <a16:creationId xmlns:a16="http://schemas.microsoft.com/office/drawing/2014/main" id="{047ADB80-8D58-4F79-AEEC-C890F99ED68B}"/>
              </a:ext>
            </a:extLst>
          </p:cNvPr>
          <p:cNvSpPr/>
          <p:nvPr/>
        </p:nvSpPr>
        <p:spPr>
          <a:xfrm flipV="1">
            <a:off x="1351117" y="-2630"/>
            <a:ext cx="2496984" cy="1632907"/>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2">
              <a:alpha val="70000"/>
            </a:schemeClr>
          </a:solidFill>
          <a:ln w="9525" cap="flat">
            <a:noFill/>
            <a:prstDash val="solid"/>
            <a:miter/>
          </a:ln>
        </p:spPr>
        <p:txBody>
          <a:bodyPr rtlCol="0" anchor="ctr"/>
          <a:lstStyle/>
          <a:p>
            <a:endParaRPr lang="ko-KR" altLang="en-US" sz="1351"/>
          </a:p>
        </p:txBody>
      </p:sp>
      <p:sp>
        <p:nvSpPr>
          <p:cNvPr id="12" name="Szövegdoboz 11">
            <a:extLst>
              <a:ext uri="{FF2B5EF4-FFF2-40B4-BE49-F238E27FC236}">
                <a16:creationId xmlns:a16="http://schemas.microsoft.com/office/drawing/2014/main" id="{B9F16321-A0D7-3071-6AAC-C908E1F48A79}"/>
              </a:ext>
            </a:extLst>
          </p:cNvPr>
          <p:cNvSpPr txBox="1"/>
          <p:nvPr/>
        </p:nvSpPr>
        <p:spPr>
          <a:xfrm>
            <a:off x="6734970" y="3854736"/>
            <a:ext cx="5090939" cy="738664"/>
          </a:xfrm>
          <a:prstGeom prst="rect">
            <a:avLst/>
          </a:prstGeom>
          <a:noFill/>
        </p:spPr>
        <p:txBody>
          <a:bodyPr wrap="square" lIns="91440" tIns="45720" rIns="91440" bIns="45720" anchor="t">
            <a:spAutoFit/>
          </a:bodyPr>
          <a:lstStyle/>
          <a:p>
            <a:pPr algn="ctr">
              <a:defRPr/>
            </a:pPr>
            <a:r>
              <a:rPr lang="hu-HU" sz="1400" b="1" dirty="0">
                <a:solidFill>
                  <a:srgbClr val="336F99"/>
                </a:solidFill>
                <a:latin typeface="Segoe UI Light"/>
                <a:ea typeface="Source Sans Pro Light" panose="020B0403030403020204" pitchFamily="34" charset="0"/>
                <a:cs typeface="Segoe UI Light"/>
              </a:rPr>
              <a:t>Lakossági és szakértői kutatás a MEME részére</a:t>
            </a:r>
            <a:endParaRPr lang="en-GB" sz="1400" dirty="0">
              <a:solidFill>
                <a:srgbClr val="336F99"/>
              </a:solidFill>
              <a:latin typeface="Segoe UI Light"/>
              <a:ea typeface="Source Sans Pro Light" panose="020B0403030403020204" pitchFamily="34" charset="0"/>
              <a:cs typeface="Segoe UI Light"/>
            </a:endParaRPr>
          </a:p>
          <a:p>
            <a:pPr algn="ctr">
              <a:defRPr/>
            </a:pPr>
            <a:endParaRPr lang="en-GB" sz="1400" dirty="0">
              <a:solidFill>
                <a:srgbClr val="336F99"/>
              </a:solidFill>
              <a:latin typeface="Segoe UI Light" panose="020B0502040204020203" pitchFamily="34" charset="0"/>
              <a:ea typeface="Source Sans Pro Light" panose="020B0403030403020204" pitchFamily="34" charset="0"/>
              <a:cs typeface="Segoe UI Light" panose="020B0502040204020203" pitchFamily="34" charset="0"/>
            </a:endParaRPr>
          </a:p>
          <a:p>
            <a:pPr algn="ctr">
              <a:defRPr/>
            </a:pPr>
            <a:r>
              <a:rPr lang="hu-HU" sz="1400" dirty="0">
                <a:solidFill>
                  <a:srgbClr val="336F99"/>
                </a:solidFill>
                <a:latin typeface="Segoe UI Light" panose="020B0502040204020203" pitchFamily="34" charset="0"/>
                <a:ea typeface="Source Sans Pro Light" panose="020B0403030403020204" pitchFamily="34" charset="0"/>
                <a:cs typeface="Segoe UI Light" panose="020B0502040204020203" pitchFamily="34" charset="0"/>
              </a:rPr>
              <a:t>2022. november</a:t>
            </a:r>
            <a:endParaRPr lang="en-GB" sz="1400" dirty="0">
              <a:solidFill>
                <a:srgbClr val="336F99"/>
              </a:solidFill>
              <a:latin typeface="Segoe UI Light" panose="020B0502040204020203" pitchFamily="34" charset="0"/>
              <a:ea typeface="Source Sans Pro Light" panose="020B0403030403020204" pitchFamily="34" charset="0"/>
              <a:cs typeface="Segoe UI Light" panose="020B0502040204020203" pitchFamily="34" charset="0"/>
            </a:endParaRPr>
          </a:p>
        </p:txBody>
      </p:sp>
      <p:pic>
        <p:nvPicPr>
          <p:cNvPr id="2" name="Kép 1">
            <a:extLst>
              <a:ext uri="{FF2B5EF4-FFF2-40B4-BE49-F238E27FC236}">
                <a16:creationId xmlns:a16="http://schemas.microsoft.com/office/drawing/2014/main" id="{3803C93A-70B7-C5B1-C7C0-39F2E35561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7902" t="19204" r="6509" b="17390"/>
          <a:stretch/>
        </p:blipFill>
        <p:spPr bwMode="auto">
          <a:xfrm>
            <a:off x="8807537" y="98871"/>
            <a:ext cx="3034325" cy="830997"/>
          </a:xfrm>
          <a:prstGeom prst="rect">
            <a:avLst/>
          </a:prstGeom>
          <a:noFill/>
          <a:ln>
            <a:noFill/>
          </a:ln>
          <a:extLst>
            <a:ext uri="{53640926-AAD7-44D8-BBD7-CCE9431645EC}">
              <a14:shadowObscured xmlns:a14="http://schemas.microsoft.com/office/drawing/2010/main"/>
            </a:ext>
          </a:extLst>
        </p:spPr>
      </p:pic>
      <p:pic>
        <p:nvPicPr>
          <p:cNvPr id="3" name="Kép 2" descr="Címlap">
            <a:extLst>
              <a:ext uri="{FF2B5EF4-FFF2-40B4-BE49-F238E27FC236}">
                <a16:creationId xmlns:a16="http://schemas.microsoft.com/office/drawing/2014/main" id="{9434E66F-6CCF-BD4D-03EF-3688399F018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52819" y="243057"/>
            <a:ext cx="4872430" cy="686811"/>
          </a:xfrm>
          <a:prstGeom prst="rect">
            <a:avLst/>
          </a:prstGeom>
          <a:noFill/>
          <a:ln>
            <a:noFill/>
          </a:ln>
        </p:spPr>
      </p:pic>
    </p:spTree>
    <p:extLst>
      <p:ext uri="{BB962C8B-B14F-4D97-AF65-F5344CB8AC3E}">
        <p14:creationId xmlns:p14="http://schemas.microsoft.com/office/powerpoint/2010/main" val="95537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4" y="233815"/>
            <a:ext cx="7981835" cy="843780"/>
          </a:xfrm>
        </p:spPr>
        <p:txBody>
          <a:bodyPr>
            <a:normAutofit/>
          </a:bodyPr>
          <a:lstStyle/>
          <a:p>
            <a:pPr algn="l" rtl="0"/>
            <a:r>
              <a:rPr lang="hu" b="0" i="0" u="none" baseline="0"/>
              <a:t>Használati szokások és tendenciák</a:t>
            </a:r>
            <a:endParaRPr lang="hu"/>
          </a:p>
        </p:txBody>
      </p:sp>
      <p:sp>
        <p:nvSpPr>
          <p:cNvPr id="6" name="Szöveg helye 5"/>
          <p:cNvSpPr>
            <a:spLocks noGrp="1"/>
          </p:cNvSpPr>
          <p:nvPr>
            <p:ph type="body" sz="quarter" idx="12"/>
          </p:nvPr>
        </p:nvSpPr>
        <p:spPr>
          <a:xfrm>
            <a:off x="342863" y="866173"/>
            <a:ext cx="8496300" cy="336975"/>
          </a:xfrm>
        </p:spPr>
        <p:txBody>
          <a:bodyPr/>
          <a:lstStyle/>
          <a:p>
            <a:pPr algn="l" rtl="0"/>
            <a:r>
              <a:rPr lang="hu" b="1" i="0" u="none" baseline="0"/>
              <a:t>Többcsatornás használat</a:t>
            </a:r>
            <a:endParaRPr lang="hu" b="1"/>
          </a:p>
        </p:txBody>
      </p:sp>
      <p:sp>
        <p:nvSpPr>
          <p:cNvPr id="7" name="Tartalom helye 6"/>
          <p:cNvSpPr>
            <a:spLocks noGrp="1"/>
          </p:cNvSpPr>
          <p:nvPr>
            <p:ph sz="quarter" idx="13"/>
          </p:nvPr>
        </p:nvSpPr>
        <p:spPr>
          <a:xfrm>
            <a:off x="341521" y="1155917"/>
            <a:ext cx="8708349" cy="5466363"/>
          </a:xfrm>
        </p:spPr>
        <p:txBody>
          <a:bodyPr/>
          <a:lstStyle/>
          <a:p>
            <a:pPr lvl="0" algn="l" rtl="0">
              <a:lnSpc>
                <a:spcPct val="150000"/>
              </a:lnSpc>
              <a:spcBef>
                <a:spcPts val="600"/>
              </a:spcBef>
            </a:pPr>
            <a:r>
              <a:rPr lang="hu" sz="1200" b="1" i="0" u="none" baseline="0"/>
              <a:t>A lineáris tévéelőfizetés a háztartások számára alapvető. A háztartások akkor is rendelkeznek előfizetéssel, ha ritkán néznek tévét, </a:t>
            </a:r>
            <a:r>
              <a:rPr lang="hu" sz="1200" b="0" i="0" u="none" baseline="0"/>
              <a:t>és saját bevallásuk szerint is </a:t>
            </a:r>
            <a:r>
              <a:rPr lang="hu" sz="1200" b="1" i="0" u="none" baseline="0"/>
              <a:t>egyre ritkábban használják ki az előfizetést.</a:t>
            </a:r>
            <a:r>
              <a:rPr lang="hu" sz="1200" b="0" i="0" u="none" baseline="0"/>
              <a:t>  A lineáris előfizetés gyakran csomagajánlat része - így az egyéb média/kommunikációs és telefonköltségek is kedvezőbben alakulhatnak.</a:t>
            </a:r>
          </a:p>
          <a:p>
            <a:pPr lvl="0" algn="l" rtl="0">
              <a:lnSpc>
                <a:spcPct val="150000"/>
              </a:lnSpc>
              <a:spcBef>
                <a:spcPts val="600"/>
              </a:spcBef>
            </a:pPr>
            <a:r>
              <a:rPr lang="hu" sz="1200" b="0" i="0" u="none" baseline="0"/>
              <a:t>Az online videotartalmakhoz való hozzáférés bővülő lehetőségeinek eredményeként </a:t>
            </a:r>
            <a:r>
              <a:rPr lang="hu" sz="1200" b="1" i="0" u="none" baseline="0"/>
              <a:t>a "csatornák nézése" helyett egyre inkább tartalmak nézéséről beszélhetünk</a:t>
            </a:r>
            <a:r>
              <a:rPr lang="hu" sz="1200" b="0" i="0" u="none" baseline="0"/>
              <a:t>.</a:t>
            </a:r>
          </a:p>
          <a:p>
            <a:pPr lvl="0" algn="l" rtl="0">
              <a:lnSpc>
                <a:spcPct val="150000"/>
              </a:lnSpc>
              <a:spcBef>
                <a:spcPts val="600"/>
              </a:spcBef>
            </a:pPr>
            <a:r>
              <a:rPr lang="hu" sz="1200" b="0" i="0" u="none" baseline="0"/>
              <a:t>A legutóbbi lineáris tévézési alkalomról szólva a résztvevők válaszai jellemzően sporteseményekre (futball, Forma-1), hírekre vagy adott csatorna sorozataira és kvízműsoraira vonatkoztak.</a:t>
            </a:r>
          </a:p>
          <a:p>
            <a:pPr algn="l" rtl="0">
              <a:lnSpc>
                <a:spcPct val="150000"/>
              </a:lnSpc>
              <a:spcBef>
                <a:spcPts val="600"/>
              </a:spcBef>
            </a:pPr>
            <a:r>
              <a:rPr lang="hu" sz="1200" b="0" i="0" u="none" baseline="0"/>
              <a:t>A háztartások többségében van </a:t>
            </a:r>
            <a:r>
              <a:rPr lang="hu" sz="1200" b="1" i="0" u="none" baseline="0"/>
              <a:t>legalább egy SVOD előfizetés</a:t>
            </a:r>
            <a:r>
              <a:rPr lang="hu" sz="1200" b="0" i="0" u="none" baseline="0"/>
              <a:t> függetlenül attól, hogy a streaminget gyakran vagy ritkábban használják.  A gyakori használóknak több előfizetése is lehet (Netflix, Amazon Prime, HBO Max/Go, Disney+, Apple TV). </a:t>
            </a:r>
          </a:p>
          <a:p>
            <a:pPr algn="l" rtl="0">
              <a:lnSpc>
                <a:spcPct val="150000"/>
              </a:lnSpc>
              <a:spcBef>
                <a:spcPts val="600"/>
              </a:spcBef>
            </a:pPr>
            <a:r>
              <a:rPr lang="hu" sz="1200" b="0" i="0" u="none" baseline="0"/>
              <a:t>A válaszadók kisebb része - </a:t>
            </a:r>
            <a:r>
              <a:rPr lang="hu" sz="1200" b="1" i="0" u="none" baseline="0"/>
              <a:t>jellemzően a kevésbé gyakori használók - az előfizetést megosztják, vagy barátoktól/családtagoktól (Netflix) kapnak hozzáférést a SVOD-hoz</a:t>
            </a:r>
            <a:r>
              <a:rPr lang="hu" sz="1200" b="0" i="0" u="none" baseline="0"/>
              <a:t>.</a:t>
            </a:r>
          </a:p>
          <a:p>
            <a:pPr lvl="0" algn="l" rtl="0">
              <a:lnSpc>
                <a:spcPct val="150000"/>
              </a:lnSpc>
              <a:spcBef>
                <a:spcPts val="600"/>
              </a:spcBef>
            </a:pPr>
            <a:r>
              <a:rPr lang="hu" sz="1200" b="0" i="0" u="none" baseline="0"/>
              <a:t>A</a:t>
            </a:r>
            <a:r>
              <a:rPr lang="hu" sz="1200" b="1" i="0" u="none" baseline="0"/>
              <a:t> mindigTV és mediaklikk.hu </a:t>
            </a:r>
            <a:r>
              <a:rPr lang="hu" sz="1200" b="0" i="0" u="none" baseline="0"/>
              <a:t>használata </a:t>
            </a:r>
            <a:r>
              <a:rPr lang="hu" sz="1200" b="1" i="0" u="none" baseline="0"/>
              <a:t>a megkérdezettek körében meglehetősen alacsony </a:t>
            </a:r>
          </a:p>
          <a:p>
            <a:pPr lvl="0" algn="l" rtl="0">
              <a:lnSpc>
                <a:spcPct val="150000"/>
              </a:lnSpc>
              <a:spcBef>
                <a:spcPts val="600"/>
              </a:spcBef>
            </a:pPr>
            <a:r>
              <a:rPr lang="hu" sz="1200" b="0" i="0" u="none" baseline="0"/>
              <a:t>Azt, hogy a médiáért/szórakoztatásért egy bizonyos összeget kell havonta fizetni, a résztvevők nem tartják megterhelőnek, és ezt a díjat a szokásos rezsiköltségek részének tekintik. Összehasonlításképpen a mozijegyek árát veszik alapul.</a:t>
            </a:r>
            <a:r>
              <a:rPr lang="hu" sz="1200" b="1" i="0" u="none" baseline="0"/>
              <a:t>  </a:t>
            </a:r>
            <a:r>
              <a:rPr lang="hu" sz="1200" u="none" baseline="0"/>
              <a:t>A médiátartalomra fordított összegeket jellemzően, akárcsak az internetelőfizetés költségeit jellemzően rezsiköltségként kezelik. Nincsen „média” büdzsé a családi költségvetésben. </a:t>
            </a:r>
          </a:p>
          <a:p>
            <a:pPr lvl="0" algn="l" rtl="0">
              <a:lnSpc>
                <a:spcPct val="150000"/>
              </a:lnSpc>
              <a:spcBef>
                <a:spcPts val="600"/>
              </a:spcBef>
            </a:pPr>
            <a:r>
              <a:rPr lang="hu" sz="1200" b="0" i="0" u="none" baseline="0"/>
              <a:t>Ugyanakkor várható, hogy a felhasználók </a:t>
            </a:r>
            <a:r>
              <a:rPr lang="hu" sz="1200" b="1" i="0" u="none" baseline="0"/>
              <a:t>médiaköltségeiket ésszerűsíteni kezdik </a:t>
            </a:r>
            <a:r>
              <a:rPr lang="hu" sz="1200" b="0" i="0" u="none" baseline="0"/>
              <a:t>a magas infláció miatt a </a:t>
            </a:r>
            <a:r>
              <a:rPr lang="hu" sz="1200" b="1" i="0" u="none" baseline="0"/>
              <a:t>háztartások költségvetésének egyre szűkösebbé válása okán.</a:t>
            </a:r>
          </a:p>
          <a:p>
            <a:pPr algn="l" rtl="0">
              <a:lnSpc>
                <a:spcPct val="150000"/>
              </a:lnSpc>
              <a:spcBef>
                <a:spcPts val="600"/>
              </a:spcBef>
            </a:pPr>
            <a:endParaRPr lang="hu" sz="1200"/>
          </a:p>
        </p:txBody>
      </p:sp>
      <p:sp>
        <p:nvSpPr>
          <p:cNvPr id="10" name="Szövegdoboz 9"/>
          <p:cNvSpPr txBox="1"/>
          <p:nvPr/>
        </p:nvSpPr>
        <p:spPr>
          <a:xfrm>
            <a:off x="8478983" y="2913273"/>
            <a:ext cx="2956956" cy="276997"/>
          </a:xfrm>
          <a:prstGeom prst="rect">
            <a:avLst/>
          </a:prstGeom>
          <a:noFill/>
        </p:spPr>
        <p:txBody>
          <a:bodyPr wrap="square" lIns="91438" tIns="45719" rIns="91438" bIns="45719" rtlCol="0">
            <a:spAutoFit/>
          </a:bodyPr>
          <a:lstStyle>
            <a:defPPr>
              <a:defRPr lang="hu"/>
            </a:defPPr>
            <a:lvl1pPr>
              <a:defRPr sz="1200" i="1"/>
            </a:lvl1p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200" b="0" i="1" u="none" strike="noStrike" kern="1200" cap="none" spc="0" normalizeH="0" baseline="0" noProof="0">
                <a:ln>
                  <a:noFill/>
                </a:ln>
                <a:solidFill>
                  <a:srgbClr val="336F99"/>
                </a:solidFill>
                <a:effectLst/>
                <a:uLnTx/>
                <a:uFillTx/>
                <a:latin typeface="Segoe UI Light"/>
                <a:ea typeface="+mn-ea"/>
                <a:cs typeface="+mn-cs"/>
              </a:rPr>
              <a:t>„</a:t>
            </a:r>
          </a:p>
        </p:txBody>
      </p:sp>
      <p:sp>
        <p:nvSpPr>
          <p:cNvPr id="3" name="Téglalap 2">
            <a:extLst>
              <a:ext uri="{FF2B5EF4-FFF2-40B4-BE49-F238E27FC236}">
                <a16:creationId xmlns:a16="http://schemas.microsoft.com/office/drawing/2014/main" id="{AD6564B5-24EF-7114-DEBC-F952F43E8B23}"/>
              </a:ext>
            </a:extLst>
          </p:cNvPr>
          <p:cNvSpPr/>
          <p:nvPr/>
        </p:nvSpPr>
        <p:spPr>
          <a:xfrm>
            <a:off x="9361869" y="1543756"/>
            <a:ext cx="2488610" cy="3600984"/>
          </a:xfrm>
          <a:prstGeom prst="rect">
            <a:avLst/>
          </a:prstGeom>
        </p:spPr>
        <p:txBody>
          <a:bodyPr wrap="square" lIns="91438" tIns="45719" rIns="91438" bIns="45719">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336F99"/>
                </a:solidFill>
                <a:effectLst/>
                <a:uLnTx/>
                <a:uFillTx/>
                <a:latin typeface="Segoe UI Light"/>
                <a:ea typeface="+mn-ea"/>
                <a:cs typeface="+mn-cs"/>
              </a:rPr>
              <a:t>„…ha lemondjuk az előfizetést, annyival drágább a telefon meg az internet, hogy nem éri meg lemondani, még ha nem is használja annyit az ember” Férfi, 18-35 éves, ritkábban használó</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336F99"/>
                </a:solidFill>
                <a:effectLst/>
                <a:uLnTx/>
                <a:uFillTx/>
                <a:latin typeface="Segoe UI Light"/>
                <a:ea typeface="+mn-ea"/>
                <a:cs typeface="+mn-cs"/>
              </a:rPr>
              <a:t>„Előfizettem, amikor indult a </a:t>
            </a:r>
            <a:r>
              <a:rPr kumimoji="0" lang="hu-HU" sz="1200" b="0" i="1" u="none" strike="noStrike" kern="1200" cap="none" spc="0" normalizeH="0" baseline="0" noProof="0" err="1">
                <a:ln>
                  <a:noFill/>
                </a:ln>
                <a:solidFill>
                  <a:srgbClr val="336F99"/>
                </a:solidFill>
                <a:effectLst/>
                <a:uLnTx/>
                <a:uFillTx/>
                <a:latin typeface="Segoe UI Light"/>
                <a:ea typeface="+mn-ea"/>
                <a:cs typeface="+mn-cs"/>
              </a:rPr>
              <a:t>Netflix</a:t>
            </a:r>
            <a:r>
              <a:rPr kumimoji="0" lang="hu-HU" sz="1200" b="0" i="1" u="none" strike="noStrike" kern="1200" cap="none" spc="0" normalizeH="0" baseline="0" noProof="0">
                <a:ln>
                  <a:noFill/>
                </a:ln>
                <a:solidFill>
                  <a:srgbClr val="336F99"/>
                </a:solidFill>
                <a:effectLst/>
                <a:uLnTx/>
                <a:uFillTx/>
                <a:latin typeface="Segoe UI Light"/>
                <a:ea typeface="+mn-ea"/>
                <a:cs typeface="+mn-cs"/>
              </a:rPr>
              <a:t>, akkor jó ajánlatuk volt, …én azt vettem figyelembe, hogy ha már behozza havonta egy mozijegy árát, akkor már visszahozza azt a pénzt” Férfi, 18-35 éves, ritkábban használó</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336F99"/>
                </a:solidFill>
                <a:effectLst/>
                <a:uLnTx/>
                <a:uFillTx/>
                <a:latin typeface="Segoe UI Light"/>
                <a:ea typeface="+mn-ea"/>
                <a:cs typeface="+mn-cs"/>
              </a:rPr>
              <a:t>”Mostanában vettük észre, hogy a számlán rajta van, levonja a díjat az Apple TV. Le fogjuk mondani. Nincs rá szükségünk” Nő, 35-59 éves, gyakori használó</a:t>
            </a:r>
          </a:p>
        </p:txBody>
      </p:sp>
      <p:sp>
        <p:nvSpPr>
          <p:cNvPr id="5" name="Dia számának helye 3">
            <a:extLst>
              <a:ext uri="{FF2B5EF4-FFF2-40B4-BE49-F238E27FC236}">
                <a16:creationId xmlns:a16="http://schemas.microsoft.com/office/drawing/2014/main" id="{EB8A95CC-F3DF-57AB-BC36-273456100A74}"/>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10</a:t>
            </a:fld>
            <a:endParaRPr lang="hu-HU">
              <a:solidFill>
                <a:schemeClr val="accent6"/>
              </a:solidFill>
            </a:endParaRPr>
          </a:p>
        </p:txBody>
      </p:sp>
      <p:pic>
        <p:nvPicPr>
          <p:cNvPr id="13" name="Picture 14">
            <a:extLst>
              <a:ext uri="{FF2B5EF4-FFF2-40B4-BE49-F238E27FC236}">
                <a16:creationId xmlns:a16="http://schemas.microsoft.com/office/drawing/2014/main" id="{80541E53-871C-7F86-DE22-26C9D682FD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 name="Kép 13">
            <a:extLst>
              <a:ext uri="{FF2B5EF4-FFF2-40B4-BE49-F238E27FC236}">
                <a16:creationId xmlns:a16="http://schemas.microsoft.com/office/drawing/2014/main" id="{111C2257-F01A-9603-F935-D2BE508C12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 name="Kép 14" descr="A képen aláírás, rajz, étel látható&#10;&#10;Automatikusan generált leírás">
            <a:extLst>
              <a:ext uri="{FF2B5EF4-FFF2-40B4-BE49-F238E27FC236}">
                <a16:creationId xmlns:a16="http://schemas.microsoft.com/office/drawing/2014/main" id="{5C265F64-BF4C-4AB8-15EF-0BEFC074BE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978255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7148828" cy="843780"/>
          </a:xfrm>
        </p:spPr>
        <p:txBody>
          <a:bodyPr>
            <a:normAutofit fontScale="90000"/>
          </a:bodyPr>
          <a:lstStyle/>
          <a:p>
            <a:r>
              <a:rPr lang="hu-HU" sz="3200" b="1" dirty="0">
                <a:solidFill>
                  <a:srgbClr val="265373"/>
                </a:solidFill>
              </a:rPr>
              <a:t>Várható fogyasztói fogadtatás III. </a:t>
            </a:r>
            <a:r>
              <a:rPr lang="hu-HU" b="1" dirty="0">
                <a:solidFill>
                  <a:srgbClr val="265373"/>
                </a:solidFill>
              </a:rPr>
              <a:t>– honnan jön a néző?</a:t>
            </a:r>
            <a:endParaRPr lang="en-GB" sz="3200" b="1" dirty="0">
              <a:solidFill>
                <a:srgbClr val="265373"/>
              </a:solidFill>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17136" y="1131408"/>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„Tehát, hogyha nézem hogy a 100 százaléknyi nézett tévé időből hány százalék megy lineáris tévére, akkor az a lineáris tévére menő idő az egyre inkább csökkenni fog. Ezt tudja csökkenteni például. Tehát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Nielsennél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az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other</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kategóriában tett dolgok.”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„Tehát van mondjuk olyan négy-öt csatorna, ami általános szórakoztató, maximum, és aztán az összes többi csatorna, az tematikus. Úgyhogy igazából onnan tudsz átterelni nézettséget”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„El tudom képzelni, de ez szerintem az 1-3 százaléknál többet nem fog elvinni egy lineáris televízióból.”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„Ha nézed ezeket a, mondjuk,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share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adatokat, és akkor van ez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long-tail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 végén, amikor van vagy 20 csatorna még, aki egyenként 0,01 és 0,1 közötti értéket tud produkálni a nagy százalékos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share-ből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akár éves szinten. Valószínűleg onnan fog még lekoptatni nézőket”</a:t>
            </a:r>
          </a:p>
        </p:txBody>
      </p:sp>
      <p:sp>
        <p:nvSpPr>
          <p:cNvPr id="5" name="Szövegdoboz 4">
            <a:extLst>
              <a:ext uri="{FF2B5EF4-FFF2-40B4-BE49-F238E27FC236}">
                <a16:creationId xmlns:a16="http://schemas.microsoft.com/office/drawing/2014/main" id="{A2D9A4D8-16CE-2CB3-FB78-E48FF7D1B96D}"/>
              </a:ext>
            </a:extLst>
          </p:cNvPr>
          <p:cNvSpPr txBox="1"/>
          <p:nvPr/>
        </p:nvSpPr>
        <p:spPr>
          <a:xfrm>
            <a:off x="360000" y="1260000"/>
            <a:ext cx="8100000" cy="3585020"/>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Eléggé egybehangzó véleménnyel rendelkeztek a megkérdezettek arra nézve, hogy honnan csábíthat el nézőket egy ilyen (feltételezett) szolgáltatás Magyarországon.</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Mivel a szolgáltatás használóit alapvetően a napközben (is) sokat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tévéző</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célcsoport tagjai közül tudják elképzelni, így nem meglepő módon az általuk kiemelkedő módon fogyasztott jelenlegi tartalom lehetne a vesztese az új szolgáltatás megjelenésének.</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Mindenképpen a lineáris tévé nézői közül kerülne ki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közönsége (és nem a streaming tartalom fogyasztói közül)</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lineáris tévék közül is jellemzően nem a fő csatornák, hanem a kisebb, hasonlóan régi, sokszor-ismételt tartalmat sugárzó adók veszítenének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Valójában tehát úgy értelmezhetnénk ezeket a prognózisokat, hogy a gyakorlatban a háztartások kábeltévé-csomagja bővülne ki új adókkal, mely azonban plusz nézettséget nem nagyon generálna, csak aprózná a kisebb csatornákra jutó nézettségi adatokat.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6" name="그룹 191">
            <a:extLst>
              <a:ext uri="{FF2B5EF4-FFF2-40B4-BE49-F238E27FC236}">
                <a16:creationId xmlns:a16="http://schemas.microsoft.com/office/drawing/2014/main" id="{3F88DD11-9274-9D0D-26DD-6D031414BDA9}"/>
              </a:ext>
            </a:extLst>
          </p:cNvPr>
          <p:cNvGrpSpPr>
            <a:grpSpLocks noChangeAspect="1"/>
          </p:cNvGrpSpPr>
          <p:nvPr/>
        </p:nvGrpSpPr>
        <p:grpSpPr>
          <a:xfrm>
            <a:off x="5834843" y="4528256"/>
            <a:ext cx="2078374" cy="2201867"/>
            <a:chOff x="7442159" y="2568059"/>
            <a:chExt cx="3276125" cy="3470791"/>
          </a:xfrm>
        </p:grpSpPr>
        <p:grpSp>
          <p:nvGrpSpPr>
            <p:cNvPr id="7" name="그룹 166">
              <a:extLst>
                <a:ext uri="{FF2B5EF4-FFF2-40B4-BE49-F238E27FC236}">
                  <a16:creationId xmlns:a16="http://schemas.microsoft.com/office/drawing/2014/main" id="{3741DB08-2E66-C1CF-9C70-D33520901955}"/>
                </a:ext>
              </a:extLst>
            </p:cNvPr>
            <p:cNvGrpSpPr/>
            <p:nvPr/>
          </p:nvGrpSpPr>
          <p:grpSpPr>
            <a:xfrm>
              <a:off x="9201712" y="2568059"/>
              <a:ext cx="1516572" cy="3214329"/>
              <a:chOff x="5257800" y="4672013"/>
              <a:chExt cx="358775" cy="760413"/>
            </a:xfrm>
          </p:grpSpPr>
          <p:sp>
            <p:nvSpPr>
              <p:cNvPr id="125" name="Freeform 17224">
                <a:extLst>
                  <a:ext uri="{FF2B5EF4-FFF2-40B4-BE49-F238E27FC236}">
                    <a16:creationId xmlns:a16="http://schemas.microsoft.com/office/drawing/2014/main" id="{995D778D-2C92-08C3-02E5-4257AD0959DB}"/>
                  </a:ext>
                </a:extLst>
              </p:cNvPr>
              <p:cNvSpPr>
                <a:spLocks/>
              </p:cNvSpPr>
              <p:nvPr/>
            </p:nvSpPr>
            <p:spPr bwMode="auto">
              <a:xfrm>
                <a:off x="5448300" y="5376863"/>
                <a:ext cx="44450" cy="55563"/>
              </a:xfrm>
              <a:custGeom>
                <a:avLst/>
                <a:gdLst>
                  <a:gd name="T0" fmla="*/ 2 w 290"/>
                  <a:gd name="T1" fmla="*/ 8 h 363"/>
                  <a:gd name="T2" fmla="*/ 0 w 290"/>
                  <a:gd name="T3" fmla="*/ 119 h 363"/>
                  <a:gd name="T4" fmla="*/ 11 w 290"/>
                  <a:gd name="T5" fmla="*/ 212 h 363"/>
                  <a:gd name="T6" fmla="*/ 46 w 290"/>
                  <a:gd name="T7" fmla="*/ 240 h 363"/>
                  <a:gd name="T8" fmla="*/ 73 w 290"/>
                  <a:gd name="T9" fmla="*/ 251 h 363"/>
                  <a:gd name="T10" fmla="*/ 79 w 290"/>
                  <a:gd name="T11" fmla="*/ 267 h 363"/>
                  <a:gd name="T12" fmla="*/ 169 w 290"/>
                  <a:gd name="T13" fmla="*/ 340 h 363"/>
                  <a:gd name="T14" fmla="*/ 275 w 290"/>
                  <a:gd name="T15" fmla="*/ 357 h 363"/>
                  <a:gd name="T16" fmla="*/ 269 w 290"/>
                  <a:gd name="T17" fmla="*/ 305 h 363"/>
                  <a:gd name="T18" fmla="*/ 200 w 290"/>
                  <a:gd name="T19" fmla="*/ 223 h 363"/>
                  <a:gd name="T20" fmla="*/ 134 w 290"/>
                  <a:gd name="T21" fmla="*/ 124 h 363"/>
                  <a:gd name="T22" fmla="*/ 61 w 290"/>
                  <a:gd name="T23" fmla="*/ 0 h 363"/>
                  <a:gd name="T24" fmla="*/ 2 w 290"/>
                  <a:gd name="T25" fmla="*/ 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0" h="363">
                    <a:moveTo>
                      <a:pt x="2" y="8"/>
                    </a:moveTo>
                    <a:lnTo>
                      <a:pt x="0" y="119"/>
                    </a:lnTo>
                    <a:lnTo>
                      <a:pt x="11" y="212"/>
                    </a:lnTo>
                    <a:lnTo>
                      <a:pt x="46" y="240"/>
                    </a:lnTo>
                    <a:lnTo>
                      <a:pt x="73" y="251"/>
                    </a:lnTo>
                    <a:lnTo>
                      <a:pt x="79" y="267"/>
                    </a:lnTo>
                    <a:lnTo>
                      <a:pt x="169" y="340"/>
                    </a:lnTo>
                    <a:cubicBezTo>
                      <a:pt x="193" y="354"/>
                      <a:pt x="229" y="363"/>
                      <a:pt x="275" y="357"/>
                    </a:cubicBezTo>
                    <a:cubicBezTo>
                      <a:pt x="290" y="355"/>
                      <a:pt x="273" y="312"/>
                      <a:pt x="269" y="305"/>
                    </a:cubicBezTo>
                    <a:cubicBezTo>
                      <a:pt x="242" y="266"/>
                      <a:pt x="200" y="223"/>
                      <a:pt x="200" y="223"/>
                    </a:cubicBezTo>
                    <a:lnTo>
                      <a:pt x="134" y="124"/>
                    </a:lnTo>
                    <a:lnTo>
                      <a:pt x="61" y="0"/>
                    </a:lnTo>
                    <a:lnTo>
                      <a:pt x="2" y="8"/>
                    </a:lnTo>
                    <a:close/>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6" name="Freeform 17225">
                <a:extLst>
                  <a:ext uri="{FF2B5EF4-FFF2-40B4-BE49-F238E27FC236}">
                    <a16:creationId xmlns:a16="http://schemas.microsoft.com/office/drawing/2014/main" id="{0CD41348-6ACA-5CD7-0B53-E594243169B8}"/>
                  </a:ext>
                </a:extLst>
              </p:cNvPr>
              <p:cNvSpPr>
                <a:spLocks/>
              </p:cNvSpPr>
              <p:nvPr/>
            </p:nvSpPr>
            <p:spPr bwMode="auto">
              <a:xfrm>
                <a:off x="5257800" y="5392738"/>
                <a:ext cx="63500" cy="30163"/>
              </a:xfrm>
              <a:custGeom>
                <a:avLst/>
                <a:gdLst>
                  <a:gd name="T0" fmla="*/ 385 w 412"/>
                  <a:gd name="T1" fmla="*/ 4 h 197"/>
                  <a:gd name="T2" fmla="*/ 404 w 412"/>
                  <a:gd name="T3" fmla="*/ 51 h 197"/>
                  <a:gd name="T4" fmla="*/ 412 w 412"/>
                  <a:gd name="T5" fmla="*/ 101 h 197"/>
                  <a:gd name="T6" fmla="*/ 402 w 412"/>
                  <a:gd name="T7" fmla="*/ 180 h 197"/>
                  <a:gd name="T8" fmla="*/ 359 w 412"/>
                  <a:gd name="T9" fmla="*/ 182 h 197"/>
                  <a:gd name="T10" fmla="*/ 328 w 412"/>
                  <a:gd name="T11" fmla="*/ 172 h 197"/>
                  <a:gd name="T12" fmla="*/ 305 w 412"/>
                  <a:gd name="T13" fmla="*/ 185 h 197"/>
                  <a:gd name="T14" fmla="*/ 137 w 412"/>
                  <a:gd name="T15" fmla="*/ 194 h 197"/>
                  <a:gd name="T16" fmla="*/ 7 w 412"/>
                  <a:gd name="T17" fmla="*/ 162 h 197"/>
                  <a:gd name="T18" fmla="*/ 48 w 412"/>
                  <a:gd name="T19" fmla="*/ 140 h 197"/>
                  <a:gd name="T20" fmla="*/ 191 w 412"/>
                  <a:gd name="T21" fmla="*/ 100 h 197"/>
                  <a:gd name="T22" fmla="*/ 252 w 412"/>
                  <a:gd name="T23" fmla="*/ 43 h 197"/>
                  <a:gd name="T24" fmla="*/ 266 w 412"/>
                  <a:gd name="T25" fmla="*/ 0 h 197"/>
                  <a:gd name="T26" fmla="*/ 385 w 412"/>
                  <a:gd name="T27" fmla="*/ 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 h="197">
                    <a:moveTo>
                      <a:pt x="385" y="4"/>
                    </a:moveTo>
                    <a:lnTo>
                      <a:pt x="404" y="51"/>
                    </a:lnTo>
                    <a:lnTo>
                      <a:pt x="412" y="101"/>
                    </a:lnTo>
                    <a:lnTo>
                      <a:pt x="402" y="180"/>
                    </a:lnTo>
                    <a:lnTo>
                      <a:pt x="359" y="182"/>
                    </a:lnTo>
                    <a:lnTo>
                      <a:pt x="328" y="172"/>
                    </a:lnTo>
                    <a:lnTo>
                      <a:pt x="305" y="185"/>
                    </a:lnTo>
                    <a:cubicBezTo>
                      <a:pt x="305" y="185"/>
                      <a:pt x="182" y="197"/>
                      <a:pt x="137" y="194"/>
                    </a:cubicBezTo>
                    <a:cubicBezTo>
                      <a:pt x="61" y="189"/>
                      <a:pt x="21" y="178"/>
                      <a:pt x="7" y="162"/>
                    </a:cubicBezTo>
                    <a:cubicBezTo>
                      <a:pt x="0" y="153"/>
                      <a:pt x="36" y="140"/>
                      <a:pt x="48" y="140"/>
                    </a:cubicBezTo>
                    <a:cubicBezTo>
                      <a:pt x="116" y="136"/>
                      <a:pt x="191" y="100"/>
                      <a:pt x="191" y="100"/>
                    </a:cubicBezTo>
                    <a:lnTo>
                      <a:pt x="252" y="43"/>
                    </a:lnTo>
                    <a:lnTo>
                      <a:pt x="266" y="0"/>
                    </a:lnTo>
                    <a:lnTo>
                      <a:pt x="385" y="4"/>
                    </a:ln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7" name="Freeform 17226">
                <a:extLst>
                  <a:ext uri="{FF2B5EF4-FFF2-40B4-BE49-F238E27FC236}">
                    <a16:creationId xmlns:a16="http://schemas.microsoft.com/office/drawing/2014/main" id="{CB03C298-7273-37F5-8856-02431654BB1B}"/>
                  </a:ext>
                </a:extLst>
              </p:cNvPr>
              <p:cNvSpPr>
                <a:spLocks/>
              </p:cNvSpPr>
              <p:nvPr/>
            </p:nvSpPr>
            <p:spPr bwMode="auto">
              <a:xfrm>
                <a:off x="5307013" y="4705350"/>
                <a:ext cx="30162" cy="111125"/>
              </a:xfrm>
              <a:custGeom>
                <a:avLst/>
                <a:gdLst>
                  <a:gd name="T0" fmla="*/ 0 w 198"/>
                  <a:gd name="T1" fmla="*/ 553 h 728"/>
                  <a:gd name="T2" fmla="*/ 45 w 198"/>
                  <a:gd name="T3" fmla="*/ 0 h 728"/>
                  <a:gd name="T4" fmla="*/ 147 w 198"/>
                  <a:gd name="T5" fmla="*/ 558 h 728"/>
                  <a:gd name="T6" fmla="*/ 0 w 198"/>
                  <a:gd name="T7" fmla="*/ 553 h 728"/>
                </a:gdLst>
                <a:ahLst/>
                <a:cxnLst>
                  <a:cxn ang="0">
                    <a:pos x="T0" y="T1"/>
                  </a:cxn>
                  <a:cxn ang="0">
                    <a:pos x="T2" y="T3"/>
                  </a:cxn>
                  <a:cxn ang="0">
                    <a:pos x="T4" y="T5"/>
                  </a:cxn>
                  <a:cxn ang="0">
                    <a:pos x="T6" y="T7"/>
                  </a:cxn>
                </a:cxnLst>
                <a:rect l="0" t="0" r="r" b="b"/>
                <a:pathLst>
                  <a:path w="198" h="728">
                    <a:moveTo>
                      <a:pt x="0" y="553"/>
                    </a:moveTo>
                    <a:lnTo>
                      <a:pt x="45" y="0"/>
                    </a:lnTo>
                    <a:cubicBezTo>
                      <a:pt x="45" y="0"/>
                      <a:pt x="198" y="388"/>
                      <a:pt x="147" y="558"/>
                    </a:cubicBezTo>
                    <a:cubicBezTo>
                      <a:pt x="96" y="728"/>
                      <a:pt x="0" y="553"/>
                      <a:pt x="0" y="55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8" name="Freeform 17227">
                <a:extLst>
                  <a:ext uri="{FF2B5EF4-FFF2-40B4-BE49-F238E27FC236}">
                    <a16:creationId xmlns:a16="http://schemas.microsoft.com/office/drawing/2014/main" id="{67D2A996-7B85-F7AE-4E2B-699C4BC411CB}"/>
                  </a:ext>
                </a:extLst>
              </p:cNvPr>
              <p:cNvSpPr>
                <a:spLocks/>
              </p:cNvSpPr>
              <p:nvPr/>
            </p:nvSpPr>
            <p:spPr bwMode="auto">
              <a:xfrm>
                <a:off x="5299075" y="4779963"/>
                <a:ext cx="76200" cy="122238"/>
              </a:xfrm>
              <a:custGeom>
                <a:avLst/>
                <a:gdLst>
                  <a:gd name="T0" fmla="*/ 48 w 48"/>
                  <a:gd name="T1" fmla="*/ 53 h 77"/>
                  <a:gd name="T2" fmla="*/ 24 w 48"/>
                  <a:gd name="T3" fmla="*/ 21 h 77"/>
                  <a:gd name="T4" fmla="*/ 23 w 48"/>
                  <a:gd name="T5" fmla="*/ 10 h 77"/>
                  <a:gd name="T6" fmla="*/ 25 w 48"/>
                  <a:gd name="T7" fmla="*/ 10 h 77"/>
                  <a:gd name="T8" fmla="*/ 22 w 48"/>
                  <a:gd name="T9" fmla="*/ 0 h 77"/>
                  <a:gd name="T10" fmla="*/ 2 w 48"/>
                  <a:gd name="T11" fmla="*/ 0 h 77"/>
                  <a:gd name="T12" fmla="*/ 0 w 48"/>
                  <a:gd name="T13" fmla="*/ 16 h 77"/>
                  <a:gd name="T14" fmla="*/ 3 w 48"/>
                  <a:gd name="T15" fmla="*/ 17 h 77"/>
                  <a:gd name="T16" fmla="*/ 3 w 48"/>
                  <a:gd name="T17" fmla="*/ 27 h 77"/>
                  <a:gd name="T18" fmla="*/ 7 w 48"/>
                  <a:gd name="T19" fmla="*/ 29 h 77"/>
                  <a:gd name="T20" fmla="*/ 21 w 48"/>
                  <a:gd name="T21" fmla="*/ 77 h 77"/>
                  <a:gd name="T22" fmla="*/ 48 w 48"/>
                  <a:gd name="T23"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77">
                    <a:moveTo>
                      <a:pt x="48" y="53"/>
                    </a:moveTo>
                    <a:lnTo>
                      <a:pt x="24" y="21"/>
                    </a:lnTo>
                    <a:lnTo>
                      <a:pt x="23" y="10"/>
                    </a:lnTo>
                    <a:lnTo>
                      <a:pt x="25" y="10"/>
                    </a:lnTo>
                    <a:lnTo>
                      <a:pt x="22" y="0"/>
                    </a:lnTo>
                    <a:lnTo>
                      <a:pt x="2" y="0"/>
                    </a:lnTo>
                    <a:lnTo>
                      <a:pt x="0" y="16"/>
                    </a:lnTo>
                    <a:lnTo>
                      <a:pt x="3" y="17"/>
                    </a:lnTo>
                    <a:lnTo>
                      <a:pt x="3" y="27"/>
                    </a:lnTo>
                    <a:lnTo>
                      <a:pt x="7" y="29"/>
                    </a:lnTo>
                    <a:lnTo>
                      <a:pt x="21" y="77"/>
                    </a:lnTo>
                    <a:lnTo>
                      <a:pt x="48" y="53"/>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9" name="Freeform 17228">
                <a:extLst>
                  <a:ext uri="{FF2B5EF4-FFF2-40B4-BE49-F238E27FC236}">
                    <a16:creationId xmlns:a16="http://schemas.microsoft.com/office/drawing/2014/main" id="{A964B79C-7F96-C73A-B6E3-B4215FA8E396}"/>
                  </a:ext>
                </a:extLst>
              </p:cNvPr>
              <p:cNvSpPr>
                <a:spLocks/>
              </p:cNvSpPr>
              <p:nvPr/>
            </p:nvSpPr>
            <p:spPr bwMode="auto">
              <a:xfrm>
                <a:off x="5294313" y="4854575"/>
                <a:ext cx="155575" cy="190500"/>
              </a:xfrm>
              <a:custGeom>
                <a:avLst/>
                <a:gdLst>
                  <a:gd name="T0" fmla="*/ 1023 w 1023"/>
                  <a:gd name="T1" fmla="*/ 118 h 1256"/>
                  <a:gd name="T2" fmla="*/ 479 w 1023"/>
                  <a:gd name="T3" fmla="*/ 0 h 1256"/>
                  <a:gd name="T4" fmla="*/ 0 w 1023"/>
                  <a:gd name="T5" fmla="*/ 1021 h 1256"/>
                  <a:gd name="T6" fmla="*/ 718 w 1023"/>
                  <a:gd name="T7" fmla="*/ 1076 h 1256"/>
                  <a:gd name="T8" fmla="*/ 1023 w 1023"/>
                  <a:gd name="T9" fmla="*/ 118 h 1256"/>
                </a:gdLst>
                <a:ahLst/>
                <a:cxnLst>
                  <a:cxn ang="0">
                    <a:pos x="T0" y="T1"/>
                  </a:cxn>
                  <a:cxn ang="0">
                    <a:pos x="T2" y="T3"/>
                  </a:cxn>
                  <a:cxn ang="0">
                    <a:pos x="T4" y="T5"/>
                  </a:cxn>
                  <a:cxn ang="0">
                    <a:pos x="T6" y="T7"/>
                  </a:cxn>
                  <a:cxn ang="0">
                    <a:pos x="T8" y="T9"/>
                  </a:cxn>
                </a:cxnLst>
                <a:rect l="0" t="0" r="r" b="b"/>
                <a:pathLst>
                  <a:path w="1023" h="1256">
                    <a:moveTo>
                      <a:pt x="1023" y="118"/>
                    </a:moveTo>
                    <a:lnTo>
                      <a:pt x="479" y="0"/>
                    </a:lnTo>
                    <a:cubicBezTo>
                      <a:pt x="479" y="0"/>
                      <a:pt x="11" y="69"/>
                      <a:pt x="0" y="1021"/>
                    </a:cubicBezTo>
                    <a:cubicBezTo>
                      <a:pt x="0" y="1026"/>
                      <a:pt x="715" y="1256"/>
                      <a:pt x="718" y="1076"/>
                    </a:cubicBezTo>
                    <a:cubicBezTo>
                      <a:pt x="727" y="626"/>
                      <a:pt x="1023" y="118"/>
                      <a:pt x="1023" y="118"/>
                    </a:cubicBez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0" name="Freeform 17229">
                <a:extLst>
                  <a:ext uri="{FF2B5EF4-FFF2-40B4-BE49-F238E27FC236}">
                    <a16:creationId xmlns:a16="http://schemas.microsoft.com/office/drawing/2014/main" id="{B843FB73-D3FE-81B1-5396-E199D2BF9872}"/>
                  </a:ext>
                </a:extLst>
              </p:cNvPr>
              <p:cNvSpPr>
                <a:spLocks/>
              </p:cNvSpPr>
              <p:nvPr/>
            </p:nvSpPr>
            <p:spPr bwMode="auto">
              <a:xfrm>
                <a:off x="5513388" y="4803775"/>
                <a:ext cx="73025" cy="69850"/>
              </a:xfrm>
              <a:custGeom>
                <a:avLst/>
                <a:gdLst>
                  <a:gd name="T0" fmla="*/ 20 w 472"/>
                  <a:gd name="T1" fmla="*/ 256 h 468"/>
                  <a:gd name="T2" fmla="*/ 472 w 472"/>
                  <a:gd name="T3" fmla="*/ 0 h 468"/>
                  <a:gd name="T4" fmla="*/ 112 w 472"/>
                  <a:gd name="T5" fmla="*/ 408 h 468"/>
                  <a:gd name="T6" fmla="*/ 20 w 472"/>
                  <a:gd name="T7" fmla="*/ 256 h 468"/>
                </a:gdLst>
                <a:ahLst/>
                <a:cxnLst>
                  <a:cxn ang="0">
                    <a:pos x="T0" y="T1"/>
                  </a:cxn>
                  <a:cxn ang="0">
                    <a:pos x="T2" y="T3"/>
                  </a:cxn>
                  <a:cxn ang="0">
                    <a:pos x="T4" y="T5"/>
                  </a:cxn>
                  <a:cxn ang="0">
                    <a:pos x="T6" y="T7"/>
                  </a:cxn>
                </a:cxnLst>
                <a:rect l="0" t="0" r="r" b="b"/>
                <a:pathLst>
                  <a:path w="472" h="468">
                    <a:moveTo>
                      <a:pt x="20" y="256"/>
                    </a:moveTo>
                    <a:lnTo>
                      <a:pt x="472" y="0"/>
                    </a:lnTo>
                    <a:cubicBezTo>
                      <a:pt x="472" y="0"/>
                      <a:pt x="223" y="349"/>
                      <a:pt x="112" y="408"/>
                    </a:cubicBezTo>
                    <a:cubicBezTo>
                      <a:pt x="0" y="468"/>
                      <a:pt x="20" y="256"/>
                      <a:pt x="20" y="256"/>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1" name="Freeform 17230">
                <a:extLst>
                  <a:ext uri="{FF2B5EF4-FFF2-40B4-BE49-F238E27FC236}">
                    <a16:creationId xmlns:a16="http://schemas.microsoft.com/office/drawing/2014/main" id="{52AFC93D-7635-9483-EC92-04641F3CBEB7}"/>
                  </a:ext>
                </a:extLst>
              </p:cNvPr>
              <p:cNvSpPr>
                <a:spLocks/>
              </p:cNvSpPr>
              <p:nvPr/>
            </p:nvSpPr>
            <p:spPr bwMode="auto">
              <a:xfrm>
                <a:off x="5419725" y="4832350"/>
                <a:ext cx="123825" cy="104775"/>
              </a:xfrm>
              <a:custGeom>
                <a:avLst/>
                <a:gdLst>
                  <a:gd name="T0" fmla="*/ 4 w 78"/>
                  <a:gd name="T1" fmla="*/ 27 h 66"/>
                  <a:gd name="T2" fmla="*/ 52 w 78"/>
                  <a:gd name="T3" fmla="*/ 4 h 66"/>
                  <a:gd name="T4" fmla="*/ 51 w 78"/>
                  <a:gd name="T5" fmla="*/ 2 h 66"/>
                  <a:gd name="T6" fmla="*/ 63 w 78"/>
                  <a:gd name="T7" fmla="*/ 0 h 66"/>
                  <a:gd name="T8" fmla="*/ 78 w 78"/>
                  <a:gd name="T9" fmla="*/ 20 h 66"/>
                  <a:gd name="T10" fmla="*/ 65 w 78"/>
                  <a:gd name="T11" fmla="*/ 29 h 66"/>
                  <a:gd name="T12" fmla="*/ 63 w 78"/>
                  <a:gd name="T13" fmla="*/ 25 h 66"/>
                  <a:gd name="T14" fmla="*/ 60 w 78"/>
                  <a:gd name="T15" fmla="*/ 20 h 66"/>
                  <a:gd name="T16" fmla="*/ 62 w 78"/>
                  <a:gd name="T17" fmla="*/ 26 h 66"/>
                  <a:gd name="T18" fmla="*/ 50 w 78"/>
                  <a:gd name="T19" fmla="*/ 38 h 66"/>
                  <a:gd name="T20" fmla="*/ 39 w 78"/>
                  <a:gd name="T21" fmla="*/ 39 h 66"/>
                  <a:gd name="T22" fmla="*/ 0 w 78"/>
                  <a:gd name="T23" fmla="*/ 66 h 66"/>
                  <a:gd name="T24" fmla="*/ 4 w 78"/>
                  <a:gd name="T25"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66">
                    <a:moveTo>
                      <a:pt x="4" y="27"/>
                    </a:moveTo>
                    <a:lnTo>
                      <a:pt x="52" y="4"/>
                    </a:lnTo>
                    <a:lnTo>
                      <a:pt x="51" y="2"/>
                    </a:lnTo>
                    <a:lnTo>
                      <a:pt x="63" y="0"/>
                    </a:lnTo>
                    <a:lnTo>
                      <a:pt x="78" y="20"/>
                    </a:lnTo>
                    <a:lnTo>
                      <a:pt x="65" y="29"/>
                    </a:lnTo>
                    <a:lnTo>
                      <a:pt x="63" y="25"/>
                    </a:lnTo>
                    <a:lnTo>
                      <a:pt x="60" y="20"/>
                    </a:lnTo>
                    <a:lnTo>
                      <a:pt x="62" y="26"/>
                    </a:lnTo>
                    <a:lnTo>
                      <a:pt x="50" y="38"/>
                    </a:lnTo>
                    <a:lnTo>
                      <a:pt x="39" y="39"/>
                    </a:lnTo>
                    <a:lnTo>
                      <a:pt x="0" y="66"/>
                    </a:lnTo>
                    <a:lnTo>
                      <a:pt x="4" y="27"/>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2" name="Freeform 17231">
                <a:extLst>
                  <a:ext uri="{FF2B5EF4-FFF2-40B4-BE49-F238E27FC236}">
                    <a16:creationId xmlns:a16="http://schemas.microsoft.com/office/drawing/2014/main" id="{39217614-1A9B-81F2-EEEF-FEC84EF19BF5}"/>
                  </a:ext>
                </a:extLst>
              </p:cNvPr>
              <p:cNvSpPr>
                <a:spLocks/>
              </p:cNvSpPr>
              <p:nvPr/>
            </p:nvSpPr>
            <p:spPr bwMode="auto">
              <a:xfrm>
                <a:off x="5346700" y="5013325"/>
                <a:ext cx="127000" cy="382588"/>
              </a:xfrm>
              <a:custGeom>
                <a:avLst/>
                <a:gdLst>
                  <a:gd name="T0" fmla="*/ 36 w 80"/>
                  <a:gd name="T1" fmla="*/ 2 h 241"/>
                  <a:gd name="T2" fmla="*/ 80 w 80"/>
                  <a:gd name="T3" fmla="*/ 241 h 241"/>
                  <a:gd name="T4" fmla="*/ 63 w 80"/>
                  <a:gd name="T5" fmla="*/ 240 h 241"/>
                  <a:gd name="T6" fmla="*/ 38 w 80"/>
                  <a:gd name="T7" fmla="*/ 163 h 241"/>
                  <a:gd name="T8" fmla="*/ 33 w 80"/>
                  <a:gd name="T9" fmla="*/ 140 h 241"/>
                  <a:gd name="T10" fmla="*/ 3 w 80"/>
                  <a:gd name="T11" fmla="*/ 48 h 241"/>
                  <a:gd name="T12" fmla="*/ 0 w 80"/>
                  <a:gd name="T13" fmla="*/ 0 h 241"/>
                  <a:gd name="T14" fmla="*/ 36 w 80"/>
                  <a:gd name="T15" fmla="*/ 2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41">
                    <a:moveTo>
                      <a:pt x="36" y="2"/>
                    </a:moveTo>
                    <a:lnTo>
                      <a:pt x="80" y="241"/>
                    </a:lnTo>
                    <a:lnTo>
                      <a:pt x="63" y="240"/>
                    </a:lnTo>
                    <a:lnTo>
                      <a:pt x="38" y="163"/>
                    </a:lnTo>
                    <a:lnTo>
                      <a:pt x="33" y="140"/>
                    </a:lnTo>
                    <a:lnTo>
                      <a:pt x="3" y="48"/>
                    </a:lnTo>
                    <a:lnTo>
                      <a:pt x="0" y="0"/>
                    </a:lnTo>
                    <a:lnTo>
                      <a:pt x="36" y="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3" name="Freeform 17232">
                <a:extLst>
                  <a:ext uri="{FF2B5EF4-FFF2-40B4-BE49-F238E27FC236}">
                    <a16:creationId xmlns:a16="http://schemas.microsoft.com/office/drawing/2014/main" id="{7AA48160-BB66-3003-2A1D-EEAC2F9221FA}"/>
                  </a:ext>
                </a:extLst>
              </p:cNvPr>
              <p:cNvSpPr>
                <a:spLocks/>
              </p:cNvSpPr>
              <p:nvPr/>
            </p:nvSpPr>
            <p:spPr bwMode="auto">
              <a:xfrm>
                <a:off x="5287963" y="5008563"/>
                <a:ext cx="73025" cy="392113"/>
              </a:xfrm>
              <a:custGeom>
                <a:avLst/>
                <a:gdLst>
                  <a:gd name="T0" fmla="*/ 21 w 46"/>
                  <a:gd name="T1" fmla="*/ 244 h 247"/>
                  <a:gd name="T2" fmla="*/ 26 w 46"/>
                  <a:gd name="T3" fmla="*/ 147 h 247"/>
                  <a:gd name="T4" fmla="*/ 34 w 46"/>
                  <a:gd name="T5" fmla="*/ 104 h 247"/>
                  <a:gd name="T6" fmla="*/ 46 w 46"/>
                  <a:gd name="T7" fmla="*/ 44 h 247"/>
                  <a:gd name="T8" fmla="*/ 42 w 46"/>
                  <a:gd name="T9" fmla="*/ 3 h 247"/>
                  <a:gd name="T10" fmla="*/ 5 w 46"/>
                  <a:gd name="T11" fmla="*/ 0 h 247"/>
                  <a:gd name="T12" fmla="*/ 6 w 46"/>
                  <a:gd name="T13" fmla="*/ 69 h 247"/>
                  <a:gd name="T14" fmla="*/ 1 w 46"/>
                  <a:gd name="T15" fmla="*/ 131 h 247"/>
                  <a:gd name="T16" fmla="*/ 0 w 46"/>
                  <a:gd name="T17" fmla="*/ 154 h 247"/>
                  <a:gd name="T18" fmla="*/ 1 w 46"/>
                  <a:gd name="T19" fmla="*/ 247 h 247"/>
                  <a:gd name="T20" fmla="*/ 21 w 46"/>
                  <a:gd name="T21" fmla="*/ 24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47">
                    <a:moveTo>
                      <a:pt x="21" y="244"/>
                    </a:moveTo>
                    <a:lnTo>
                      <a:pt x="26" y="147"/>
                    </a:lnTo>
                    <a:lnTo>
                      <a:pt x="34" y="104"/>
                    </a:lnTo>
                    <a:lnTo>
                      <a:pt x="46" y="44"/>
                    </a:lnTo>
                    <a:lnTo>
                      <a:pt x="42" y="3"/>
                    </a:lnTo>
                    <a:lnTo>
                      <a:pt x="5" y="0"/>
                    </a:lnTo>
                    <a:lnTo>
                      <a:pt x="6" y="69"/>
                    </a:lnTo>
                    <a:lnTo>
                      <a:pt x="1" y="131"/>
                    </a:lnTo>
                    <a:lnTo>
                      <a:pt x="0" y="154"/>
                    </a:lnTo>
                    <a:lnTo>
                      <a:pt x="1" y="247"/>
                    </a:lnTo>
                    <a:lnTo>
                      <a:pt x="21" y="2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4" name="Freeform 17233">
                <a:extLst>
                  <a:ext uri="{FF2B5EF4-FFF2-40B4-BE49-F238E27FC236}">
                    <a16:creationId xmlns:a16="http://schemas.microsoft.com/office/drawing/2014/main" id="{E701BD58-A715-A137-3368-F6E6D85ED82A}"/>
                  </a:ext>
                </a:extLst>
              </p:cNvPr>
              <p:cNvSpPr>
                <a:spLocks/>
              </p:cNvSpPr>
              <p:nvPr/>
            </p:nvSpPr>
            <p:spPr bwMode="auto">
              <a:xfrm>
                <a:off x="5568950" y="4776788"/>
                <a:ext cx="47625" cy="38100"/>
              </a:xfrm>
              <a:custGeom>
                <a:avLst/>
                <a:gdLst>
                  <a:gd name="T0" fmla="*/ 28 w 321"/>
                  <a:gd name="T1" fmla="*/ 232 h 255"/>
                  <a:gd name="T2" fmla="*/ 15 w 321"/>
                  <a:gd name="T3" fmla="*/ 120 h 255"/>
                  <a:gd name="T4" fmla="*/ 91 w 321"/>
                  <a:gd name="T5" fmla="*/ 20 h 255"/>
                  <a:gd name="T6" fmla="*/ 109 w 321"/>
                  <a:gd name="T7" fmla="*/ 2 h 255"/>
                  <a:gd name="T8" fmla="*/ 98 w 321"/>
                  <a:gd name="T9" fmla="*/ 61 h 255"/>
                  <a:gd name="T10" fmla="*/ 91 w 321"/>
                  <a:gd name="T11" fmla="*/ 99 h 255"/>
                  <a:gd name="T12" fmla="*/ 147 w 321"/>
                  <a:gd name="T13" fmla="*/ 66 h 255"/>
                  <a:gd name="T14" fmla="*/ 218 w 321"/>
                  <a:gd name="T15" fmla="*/ 32 h 255"/>
                  <a:gd name="T16" fmla="*/ 248 w 321"/>
                  <a:gd name="T17" fmla="*/ 12 h 255"/>
                  <a:gd name="T18" fmla="*/ 270 w 321"/>
                  <a:gd name="T19" fmla="*/ 0 h 255"/>
                  <a:gd name="T20" fmla="*/ 281 w 321"/>
                  <a:gd name="T21" fmla="*/ 15 h 255"/>
                  <a:gd name="T22" fmla="*/ 172 w 321"/>
                  <a:gd name="T23" fmla="*/ 100 h 255"/>
                  <a:gd name="T24" fmla="*/ 294 w 321"/>
                  <a:gd name="T25" fmla="*/ 48 h 255"/>
                  <a:gd name="T26" fmla="*/ 316 w 321"/>
                  <a:gd name="T27" fmla="*/ 52 h 255"/>
                  <a:gd name="T28" fmla="*/ 316 w 321"/>
                  <a:gd name="T29" fmla="*/ 61 h 255"/>
                  <a:gd name="T30" fmla="*/ 192 w 321"/>
                  <a:gd name="T31" fmla="*/ 151 h 255"/>
                  <a:gd name="T32" fmla="*/ 258 w 321"/>
                  <a:gd name="T33" fmla="*/ 132 h 255"/>
                  <a:gd name="T34" fmla="*/ 280 w 321"/>
                  <a:gd name="T35" fmla="*/ 135 h 255"/>
                  <a:gd name="T36" fmla="*/ 287 w 321"/>
                  <a:gd name="T37" fmla="*/ 145 h 255"/>
                  <a:gd name="T38" fmla="*/ 43 w 321"/>
                  <a:gd name="T39" fmla="*/ 255 h 255"/>
                  <a:gd name="T40" fmla="*/ 28 w 321"/>
                  <a:gd name="T41" fmla="*/ 23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255">
                    <a:moveTo>
                      <a:pt x="28" y="232"/>
                    </a:moveTo>
                    <a:cubicBezTo>
                      <a:pt x="28" y="232"/>
                      <a:pt x="0" y="142"/>
                      <a:pt x="15" y="120"/>
                    </a:cubicBezTo>
                    <a:cubicBezTo>
                      <a:pt x="30" y="98"/>
                      <a:pt x="91" y="20"/>
                      <a:pt x="91" y="20"/>
                    </a:cubicBezTo>
                    <a:lnTo>
                      <a:pt x="109" y="2"/>
                    </a:lnTo>
                    <a:cubicBezTo>
                      <a:pt x="109" y="2"/>
                      <a:pt x="140" y="10"/>
                      <a:pt x="98" y="61"/>
                    </a:cubicBezTo>
                    <a:cubicBezTo>
                      <a:pt x="57" y="113"/>
                      <a:pt x="91" y="99"/>
                      <a:pt x="91" y="99"/>
                    </a:cubicBezTo>
                    <a:lnTo>
                      <a:pt x="147" y="66"/>
                    </a:lnTo>
                    <a:lnTo>
                      <a:pt x="218" y="32"/>
                    </a:lnTo>
                    <a:lnTo>
                      <a:pt x="248" y="12"/>
                    </a:lnTo>
                    <a:cubicBezTo>
                      <a:pt x="248" y="12"/>
                      <a:pt x="264" y="0"/>
                      <a:pt x="270" y="0"/>
                    </a:cubicBezTo>
                    <a:cubicBezTo>
                      <a:pt x="289" y="1"/>
                      <a:pt x="281" y="15"/>
                      <a:pt x="281" y="15"/>
                    </a:cubicBezTo>
                    <a:lnTo>
                      <a:pt x="172" y="100"/>
                    </a:lnTo>
                    <a:lnTo>
                      <a:pt x="294" y="48"/>
                    </a:lnTo>
                    <a:cubicBezTo>
                      <a:pt x="294" y="48"/>
                      <a:pt x="311" y="44"/>
                      <a:pt x="316" y="52"/>
                    </a:cubicBezTo>
                    <a:cubicBezTo>
                      <a:pt x="321" y="58"/>
                      <a:pt x="316" y="61"/>
                      <a:pt x="316" y="61"/>
                    </a:cubicBezTo>
                    <a:lnTo>
                      <a:pt x="192" y="151"/>
                    </a:lnTo>
                    <a:lnTo>
                      <a:pt x="258" y="132"/>
                    </a:lnTo>
                    <a:cubicBezTo>
                      <a:pt x="258" y="132"/>
                      <a:pt x="274" y="128"/>
                      <a:pt x="280" y="135"/>
                    </a:cubicBezTo>
                    <a:cubicBezTo>
                      <a:pt x="285" y="143"/>
                      <a:pt x="287" y="145"/>
                      <a:pt x="287" y="145"/>
                    </a:cubicBezTo>
                    <a:lnTo>
                      <a:pt x="43" y="255"/>
                    </a:lnTo>
                    <a:lnTo>
                      <a:pt x="28" y="232"/>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5" name="Freeform 17234">
                <a:extLst>
                  <a:ext uri="{FF2B5EF4-FFF2-40B4-BE49-F238E27FC236}">
                    <a16:creationId xmlns:a16="http://schemas.microsoft.com/office/drawing/2014/main" id="{ECB1D4D3-39E6-A08F-119C-301E75ABE14F}"/>
                  </a:ext>
                </a:extLst>
              </p:cNvPr>
              <p:cNvSpPr>
                <a:spLocks/>
              </p:cNvSpPr>
              <p:nvPr/>
            </p:nvSpPr>
            <p:spPr bwMode="auto">
              <a:xfrm>
                <a:off x="5597525" y="4787900"/>
                <a:ext cx="19050" cy="11113"/>
              </a:xfrm>
              <a:custGeom>
                <a:avLst/>
                <a:gdLst>
                  <a:gd name="T0" fmla="*/ 0 w 132"/>
                  <a:gd name="T1" fmla="*/ 41 h 74"/>
                  <a:gd name="T2" fmla="*/ 88 w 132"/>
                  <a:gd name="T3" fmla="*/ 10 h 74"/>
                  <a:gd name="T4" fmla="*/ 119 w 132"/>
                  <a:gd name="T5" fmla="*/ 2 h 74"/>
                  <a:gd name="T6" fmla="*/ 131 w 132"/>
                  <a:gd name="T7" fmla="*/ 14 h 74"/>
                  <a:gd name="T8" fmla="*/ 3 w 132"/>
                  <a:gd name="T9" fmla="*/ 74 h 74"/>
                  <a:gd name="T10" fmla="*/ 0 w 132"/>
                  <a:gd name="T11" fmla="*/ 41 h 74"/>
                </a:gdLst>
                <a:ahLst/>
                <a:cxnLst>
                  <a:cxn ang="0">
                    <a:pos x="T0" y="T1"/>
                  </a:cxn>
                  <a:cxn ang="0">
                    <a:pos x="T2" y="T3"/>
                  </a:cxn>
                  <a:cxn ang="0">
                    <a:pos x="T4" y="T5"/>
                  </a:cxn>
                  <a:cxn ang="0">
                    <a:pos x="T6" y="T7"/>
                  </a:cxn>
                  <a:cxn ang="0">
                    <a:pos x="T8" y="T9"/>
                  </a:cxn>
                  <a:cxn ang="0">
                    <a:pos x="T10" y="T11"/>
                  </a:cxn>
                </a:cxnLst>
                <a:rect l="0" t="0" r="r" b="b"/>
                <a:pathLst>
                  <a:path w="132" h="74">
                    <a:moveTo>
                      <a:pt x="0" y="41"/>
                    </a:moveTo>
                    <a:lnTo>
                      <a:pt x="88" y="10"/>
                    </a:lnTo>
                    <a:cubicBezTo>
                      <a:pt x="88" y="10"/>
                      <a:pt x="107" y="0"/>
                      <a:pt x="119" y="2"/>
                    </a:cubicBezTo>
                    <a:cubicBezTo>
                      <a:pt x="132" y="3"/>
                      <a:pt x="131" y="14"/>
                      <a:pt x="131" y="14"/>
                    </a:cubicBezTo>
                    <a:lnTo>
                      <a:pt x="3" y="74"/>
                    </a:lnTo>
                    <a:lnTo>
                      <a:pt x="0" y="41"/>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6" name="Freeform 17235">
                <a:extLst>
                  <a:ext uri="{FF2B5EF4-FFF2-40B4-BE49-F238E27FC236}">
                    <a16:creationId xmlns:a16="http://schemas.microsoft.com/office/drawing/2014/main" id="{A26E1051-F3A3-CC29-0788-98F62574A77B}"/>
                  </a:ext>
                </a:extLst>
              </p:cNvPr>
              <p:cNvSpPr>
                <a:spLocks/>
              </p:cNvSpPr>
              <p:nvPr/>
            </p:nvSpPr>
            <p:spPr bwMode="auto">
              <a:xfrm>
                <a:off x="5292725" y="4672013"/>
                <a:ext cx="34925" cy="52388"/>
              </a:xfrm>
              <a:custGeom>
                <a:avLst/>
                <a:gdLst>
                  <a:gd name="T0" fmla="*/ 150 w 231"/>
                  <a:gd name="T1" fmla="*/ 342 h 350"/>
                  <a:gd name="T2" fmla="*/ 230 w 231"/>
                  <a:gd name="T3" fmla="*/ 262 h 350"/>
                  <a:gd name="T4" fmla="*/ 231 w 231"/>
                  <a:gd name="T5" fmla="*/ 136 h 350"/>
                  <a:gd name="T6" fmla="*/ 229 w 231"/>
                  <a:gd name="T7" fmla="*/ 111 h 350"/>
                  <a:gd name="T8" fmla="*/ 200 w 231"/>
                  <a:gd name="T9" fmla="*/ 164 h 350"/>
                  <a:gd name="T10" fmla="*/ 183 w 231"/>
                  <a:gd name="T11" fmla="*/ 198 h 350"/>
                  <a:gd name="T12" fmla="*/ 159 w 231"/>
                  <a:gd name="T13" fmla="*/ 138 h 350"/>
                  <a:gd name="T14" fmla="*/ 124 w 231"/>
                  <a:gd name="T15" fmla="*/ 67 h 350"/>
                  <a:gd name="T16" fmla="*/ 113 w 231"/>
                  <a:gd name="T17" fmla="*/ 33 h 350"/>
                  <a:gd name="T18" fmla="*/ 103 w 231"/>
                  <a:gd name="T19" fmla="*/ 10 h 350"/>
                  <a:gd name="T20" fmla="*/ 85 w 231"/>
                  <a:gd name="T21" fmla="*/ 15 h 350"/>
                  <a:gd name="T22" fmla="*/ 119 w 231"/>
                  <a:gd name="T23" fmla="*/ 149 h 350"/>
                  <a:gd name="T24" fmla="*/ 54 w 231"/>
                  <a:gd name="T25" fmla="*/ 33 h 350"/>
                  <a:gd name="T26" fmla="*/ 35 w 231"/>
                  <a:gd name="T27" fmla="*/ 22 h 350"/>
                  <a:gd name="T28" fmla="*/ 29 w 231"/>
                  <a:gd name="T29" fmla="*/ 30 h 350"/>
                  <a:gd name="T30" fmla="*/ 71 w 231"/>
                  <a:gd name="T31" fmla="*/ 178 h 350"/>
                  <a:gd name="T32" fmla="*/ 31 w 231"/>
                  <a:gd name="T33" fmla="*/ 122 h 350"/>
                  <a:gd name="T34" fmla="*/ 12 w 231"/>
                  <a:gd name="T35" fmla="*/ 111 h 350"/>
                  <a:gd name="T36" fmla="*/ 0 w 231"/>
                  <a:gd name="T37" fmla="*/ 113 h 350"/>
                  <a:gd name="T38" fmla="*/ 125 w 231"/>
                  <a:gd name="T39" fmla="*/ 350 h 350"/>
                  <a:gd name="T40" fmla="*/ 150 w 231"/>
                  <a:gd name="T41" fmla="*/ 3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350">
                    <a:moveTo>
                      <a:pt x="150" y="342"/>
                    </a:moveTo>
                    <a:cubicBezTo>
                      <a:pt x="150" y="342"/>
                      <a:pt x="228" y="289"/>
                      <a:pt x="230" y="262"/>
                    </a:cubicBezTo>
                    <a:cubicBezTo>
                      <a:pt x="231" y="235"/>
                      <a:pt x="231" y="136"/>
                      <a:pt x="231" y="136"/>
                    </a:cubicBezTo>
                    <a:lnTo>
                      <a:pt x="229" y="111"/>
                    </a:lnTo>
                    <a:cubicBezTo>
                      <a:pt x="229" y="111"/>
                      <a:pt x="199" y="98"/>
                      <a:pt x="200" y="164"/>
                    </a:cubicBezTo>
                    <a:cubicBezTo>
                      <a:pt x="201" y="231"/>
                      <a:pt x="183" y="198"/>
                      <a:pt x="183" y="198"/>
                    </a:cubicBezTo>
                    <a:lnTo>
                      <a:pt x="159" y="138"/>
                    </a:lnTo>
                    <a:lnTo>
                      <a:pt x="124" y="67"/>
                    </a:lnTo>
                    <a:lnTo>
                      <a:pt x="113" y="33"/>
                    </a:lnTo>
                    <a:cubicBezTo>
                      <a:pt x="113" y="33"/>
                      <a:pt x="108" y="14"/>
                      <a:pt x="103" y="10"/>
                    </a:cubicBezTo>
                    <a:cubicBezTo>
                      <a:pt x="87" y="0"/>
                      <a:pt x="85" y="15"/>
                      <a:pt x="85" y="15"/>
                    </a:cubicBezTo>
                    <a:lnTo>
                      <a:pt x="119" y="149"/>
                    </a:lnTo>
                    <a:lnTo>
                      <a:pt x="54" y="33"/>
                    </a:lnTo>
                    <a:cubicBezTo>
                      <a:pt x="54" y="33"/>
                      <a:pt x="43" y="20"/>
                      <a:pt x="35" y="22"/>
                    </a:cubicBezTo>
                    <a:cubicBezTo>
                      <a:pt x="27" y="25"/>
                      <a:pt x="29" y="30"/>
                      <a:pt x="29" y="30"/>
                    </a:cubicBezTo>
                    <a:lnTo>
                      <a:pt x="71" y="178"/>
                    </a:lnTo>
                    <a:lnTo>
                      <a:pt x="31" y="122"/>
                    </a:lnTo>
                    <a:cubicBezTo>
                      <a:pt x="31" y="122"/>
                      <a:pt x="20" y="109"/>
                      <a:pt x="12" y="111"/>
                    </a:cubicBezTo>
                    <a:cubicBezTo>
                      <a:pt x="3" y="113"/>
                      <a:pt x="0" y="113"/>
                      <a:pt x="0" y="113"/>
                    </a:cubicBezTo>
                    <a:lnTo>
                      <a:pt x="125" y="350"/>
                    </a:lnTo>
                    <a:lnTo>
                      <a:pt x="150" y="342"/>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7" name="Freeform 17236">
                <a:extLst>
                  <a:ext uri="{FF2B5EF4-FFF2-40B4-BE49-F238E27FC236}">
                    <a16:creationId xmlns:a16="http://schemas.microsoft.com/office/drawing/2014/main" id="{5C06D1D2-3EC9-05AC-F0F6-DAA033BF1B02}"/>
                  </a:ext>
                </a:extLst>
              </p:cNvPr>
              <p:cNvSpPr>
                <a:spLocks/>
              </p:cNvSpPr>
              <p:nvPr/>
            </p:nvSpPr>
            <p:spPr bwMode="auto">
              <a:xfrm>
                <a:off x="5294313" y="4678363"/>
                <a:ext cx="12700" cy="19050"/>
              </a:xfrm>
              <a:custGeom>
                <a:avLst/>
                <a:gdLst>
                  <a:gd name="T0" fmla="*/ 86 w 86"/>
                  <a:gd name="T1" fmla="*/ 111 h 135"/>
                  <a:gd name="T2" fmla="*/ 36 w 86"/>
                  <a:gd name="T3" fmla="*/ 32 h 135"/>
                  <a:gd name="T4" fmla="*/ 17 w 86"/>
                  <a:gd name="T5" fmla="*/ 7 h 135"/>
                  <a:gd name="T6" fmla="*/ 0 w 86"/>
                  <a:gd name="T7" fmla="*/ 9 h 135"/>
                  <a:gd name="T8" fmla="*/ 63 w 86"/>
                  <a:gd name="T9" fmla="*/ 135 h 135"/>
                  <a:gd name="T10" fmla="*/ 86 w 86"/>
                  <a:gd name="T11" fmla="*/ 111 h 135"/>
                </a:gdLst>
                <a:ahLst/>
                <a:cxnLst>
                  <a:cxn ang="0">
                    <a:pos x="T0" y="T1"/>
                  </a:cxn>
                  <a:cxn ang="0">
                    <a:pos x="T2" y="T3"/>
                  </a:cxn>
                  <a:cxn ang="0">
                    <a:pos x="T4" y="T5"/>
                  </a:cxn>
                  <a:cxn ang="0">
                    <a:pos x="T6" y="T7"/>
                  </a:cxn>
                  <a:cxn ang="0">
                    <a:pos x="T8" y="T9"/>
                  </a:cxn>
                  <a:cxn ang="0">
                    <a:pos x="T10" y="T11"/>
                  </a:cxn>
                </a:cxnLst>
                <a:rect l="0" t="0" r="r" b="b"/>
                <a:pathLst>
                  <a:path w="86" h="135">
                    <a:moveTo>
                      <a:pt x="86" y="111"/>
                    </a:moveTo>
                    <a:lnTo>
                      <a:pt x="36" y="32"/>
                    </a:lnTo>
                    <a:cubicBezTo>
                      <a:pt x="36" y="32"/>
                      <a:pt x="27" y="13"/>
                      <a:pt x="17" y="7"/>
                    </a:cubicBezTo>
                    <a:cubicBezTo>
                      <a:pt x="6" y="0"/>
                      <a:pt x="0" y="9"/>
                      <a:pt x="0" y="9"/>
                    </a:cubicBezTo>
                    <a:lnTo>
                      <a:pt x="63" y="135"/>
                    </a:lnTo>
                    <a:lnTo>
                      <a:pt x="86" y="111"/>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8" name="Freeform 17237">
                <a:extLst>
                  <a:ext uri="{FF2B5EF4-FFF2-40B4-BE49-F238E27FC236}">
                    <a16:creationId xmlns:a16="http://schemas.microsoft.com/office/drawing/2014/main" id="{90E8C593-F0E4-B600-7258-B218275F820E}"/>
                  </a:ext>
                </a:extLst>
              </p:cNvPr>
              <p:cNvSpPr>
                <a:spLocks/>
              </p:cNvSpPr>
              <p:nvPr/>
            </p:nvSpPr>
            <p:spPr bwMode="auto">
              <a:xfrm>
                <a:off x="5386388" y="4822825"/>
                <a:ext cx="41275" cy="50800"/>
              </a:xfrm>
              <a:custGeom>
                <a:avLst/>
                <a:gdLst>
                  <a:gd name="T0" fmla="*/ 41 w 269"/>
                  <a:gd name="T1" fmla="*/ 73 h 325"/>
                  <a:gd name="T2" fmla="*/ 2 w 269"/>
                  <a:gd name="T3" fmla="*/ 265 h 325"/>
                  <a:gd name="T4" fmla="*/ 182 w 269"/>
                  <a:gd name="T5" fmla="*/ 278 h 325"/>
                  <a:gd name="T6" fmla="*/ 255 w 269"/>
                  <a:gd name="T7" fmla="*/ 87 h 325"/>
                  <a:gd name="T8" fmla="*/ 41 w 269"/>
                  <a:gd name="T9" fmla="*/ 73 h 325"/>
                </a:gdLst>
                <a:ahLst/>
                <a:cxnLst>
                  <a:cxn ang="0">
                    <a:pos x="T0" y="T1"/>
                  </a:cxn>
                  <a:cxn ang="0">
                    <a:pos x="T2" y="T3"/>
                  </a:cxn>
                  <a:cxn ang="0">
                    <a:pos x="T4" y="T5"/>
                  </a:cxn>
                  <a:cxn ang="0">
                    <a:pos x="T6" y="T7"/>
                  </a:cxn>
                  <a:cxn ang="0">
                    <a:pos x="T8" y="T9"/>
                  </a:cxn>
                </a:cxnLst>
                <a:rect l="0" t="0" r="r" b="b"/>
                <a:pathLst>
                  <a:path w="269" h="325">
                    <a:moveTo>
                      <a:pt x="41" y="73"/>
                    </a:moveTo>
                    <a:cubicBezTo>
                      <a:pt x="10" y="194"/>
                      <a:pt x="0" y="257"/>
                      <a:pt x="2" y="265"/>
                    </a:cubicBezTo>
                    <a:cubicBezTo>
                      <a:pt x="17" y="325"/>
                      <a:pt x="180" y="312"/>
                      <a:pt x="182" y="278"/>
                    </a:cubicBezTo>
                    <a:cubicBezTo>
                      <a:pt x="184" y="244"/>
                      <a:pt x="242" y="106"/>
                      <a:pt x="255" y="87"/>
                    </a:cubicBezTo>
                    <a:cubicBezTo>
                      <a:pt x="269" y="68"/>
                      <a:pt x="59" y="0"/>
                      <a:pt x="41" y="73"/>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9" name="Freeform 17238">
                <a:extLst>
                  <a:ext uri="{FF2B5EF4-FFF2-40B4-BE49-F238E27FC236}">
                    <a16:creationId xmlns:a16="http://schemas.microsoft.com/office/drawing/2014/main" id="{872B16B2-4F69-5C42-B598-044F9EFE1E34}"/>
                  </a:ext>
                </a:extLst>
              </p:cNvPr>
              <p:cNvSpPr>
                <a:spLocks/>
              </p:cNvSpPr>
              <p:nvPr/>
            </p:nvSpPr>
            <p:spPr bwMode="auto">
              <a:xfrm>
                <a:off x="5387975" y="4829175"/>
                <a:ext cx="36512" cy="30163"/>
              </a:xfrm>
              <a:custGeom>
                <a:avLst/>
                <a:gdLst>
                  <a:gd name="T0" fmla="*/ 140 w 238"/>
                  <a:gd name="T1" fmla="*/ 7 h 194"/>
                  <a:gd name="T2" fmla="*/ 238 w 238"/>
                  <a:gd name="T3" fmla="*/ 38 h 194"/>
                  <a:gd name="T4" fmla="*/ 183 w 238"/>
                  <a:gd name="T5" fmla="*/ 126 h 194"/>
                  <a:gd name="T6" fmla="*/ 32 w 238"/>
                  <a:gd name="T7" fmla="*/ 193 h 194"/>
                  <a:gd name="T8" fmla="*/ 0 w 238"/>
                  <a:gd name="T9" fmla="*/ 191 h 194"/>
                  <a:gd name="T10" fmla="*/ 36 w 238"/>
                  <a:gd name="T11" fmla="*/ 37 h 194"/>
                  <a:gd name="T12" fmla="*/ 140 w 238"/>
                  <a:gd name="T13" fmla="*/ 7 h 194"/>
                </a:gdLst>
                <a:ahLst/>
                <a:cxnLst>
                  <a:cxn ang="0">
                    <a:pos x="T0" y="T1"/>
                  </a:cxn>
                  <a:cxn ang="0">
                    <a:pos x="T2" y="T3"/>
                  </a:cxn>
                  <a:cxn ang="0">
                    <a:pos x="T4" y="T5"/>
                  </a:cxn>
                  <a:cxn ang="0">
                    <a:pos x="T6" y="T7"/>
                  </a:cxn>
                  <a:cxn ang="0">
                    <a:pos x="T8" y="T9"/>
                  </a:cxn>
                  <a:cxn ang="0">
                    <a:pos x="T10" y="T11"/>
                  </a:cxn>
                  <a:cxn ang="0">
                    <a:pos x="T12" y="T13"/>
                  </a:cxn>
                </a:cxnLst>
                <a:rect l="0" t="0" r="r" b="b"/>
                <a:pathLst>
                  <a:path w="238" h="194">
                    <a:moveTo>
                      <a:pt x="140" y="7"/>
                    </a:moveTo>
                    <a:cubicBezTo>
                      <a:pt x="181" y="15"/>
                      <a:pt x="219" y="27"/>
                      <a:pt x="238" y="38"/>
                    </a:cubicBezTo>
                    <a:cubicBezTo>
                      <a:pt x="218" y="72"/>
                      <a:pt x="198" y="105"/>
                      <a:pt x="183" y="126"/>
                    </a:cubicBezTo>
                    <a:cubicBezTo>
                      <a:pt x="140" y="185"/>
                      <a:pt x="75" y="187"/>
                      <a:pt x="32" y="193"/>
                    </a:cubicBezTo>
                    <a:cubicBezTo>
                      <a:pt x="22" y="194"/>
                      <a:pt x="12" y="193"/>
                      <a:pt x="0" y="191"/>
                    </a:cubicBezTo>
                    <a:cubicBezTo>
                      <a:pt x="3" y="169"/>
                      <a:pt x="14" y="124"/>
                      <a:pt x="36" y="37"/>
                    </a:cubicBezTo>
                    <a:cubicBezTo>
                      <a:pt x="44" y="4"/>
                      <a:pt x="92" y="0"/>
                      <a:pt x="140" y="7"/>
                    </a:cubicBezTo>
                    <a:close/>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0" name="Freeform 17239">
                <a:extLst>
                  <a:ext uri="{FF2B5EF4-FFF2-40B4-BE49-F238E27FC236}">
                    <a16:creationId xmlns:a16="http://schemas.microsoft.com/office/drawing/2014/main" id="{22C2DA9D-441B-27EA-A22F-5F546D691B71}"/>
                  </a:ext>
                </a:extLst>
              </p:cNvPr>
              <p:cNvSpPr>
                <a:spLocks/>
              </p:cNvSpPr>
              <p:nvPr/>
            </p:nvSpPr>
            <p:spPr bwMode="auto">
              <a:xfrm>
                <a:off x="5373688" y="4784725"/>
                <a:ext cx="66675" cy="68263"/>
              </a:xfrm>
              <a:custGeom>
                <a:avLst/>
                <a:gdLst>
                  <a:gd name="T0" fmla="*/ 210 w 440"/>
                  <a:gd name="T1" fmla="*/ 0 h 448"/>
                  <a:gd name="T2" fmla="*/ 40 w 440"/>
                  <a:gd name="T3" fmla="*/ 292 h 448"/>
                  <a:gd name="T4" fmla="*/ 21 w 440"/>
                  <a:gd name="T5" fmla="*/ 387 h 448"/>
                  <a:gd name="T6" fmla="*/ 158 w 440"/>
                  <a:gd name="T7" fmla="*/ 442 h 448"/>
                  <a:gd name="T8" fmla="*/ 309 w 440"/>
                  <a:gd name="T9" fmla="*/ 376 h 448"/>
                  <a:gd name="T10" fmla="*/ 433 w 440"/>
                  <a:gd name="T11" fmla="*/ 163 h 448"/>
                  <a:gd name="T12" fmla="*/ 330 w 440"/>
                  <a:gd name="T13" fmla="*/ 77 h 448"/>
                  <a:gd name="T14" fmla="*/ 210 w 440"/>
                  <a:gd name="T15" fmla="*/ 0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448">
                    <a:moveTo>
                      <a:pt x="210" y="0"/>
                    </a:moveTo>
                    <a:lnTo>
                      <a:pt x="40" y="292"/>
                    </a:lnTo>
                    <a:cubicBezTo>
                      <a:pt x="40" y="292"/>
                      <a:pt x="0" y="361"/>
                      <a:pt x="21" y="387"/>
                    </a:cubicBezTo>
                    <a:cubicBezTo>
                      <a:pt x="41" y="412"/>
                      <a:pt x="115" y="448"/>
                      <a:pt x="158" y="442"/>
                    </a:cubicBezTo>
                    <a:cubicBezTo>
                      <a:pt x="201" y="436"/>
                      <a:pt x="266" y="434"/>
                      <a:pt x="309" y="376"/>
                    </a:cubicBezTo>
                    <a:cubicBezTo>
                      <a:pt x="352" y="317"/>
                      <a:pt x="433" y="163"/>
                      <a:pt x="433" y="163"/>
                    </a:cubicBezTo>
                    <a:cubicBezTo>
                      <a:pt x="433" y="163"/>
                      <a:pt x="440" y="101"/>
                      <a:pt x="330" y="77"/>
                    </a:cubicBezTo>
                    <a:cubicBezTo>
                      <a:pt x="221" y="53"/>
                      <a:pt x="210" y="0"/>
                      <a:pt x="210" y="0"/>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1" name="Freeform 17240">
                <a:extLst>
                  <a:ext uri="{FF2B5EF4-FFF2-40B4-BE49-F238E27FC236}">
                    <a16:creationId xmlns:a16="http://schemas.microsoft.com/office/drawing/2014/main" id="{83C5B5D1-9549-2D32-7B07-19135864BE32}"/>
                  </a:ext>
                </a:extLst>
              </p:cNvPr>
              <p:cNvSpPr>
                <a:spLocks/>
              </p:cNvSpPr>
              <p:nvPr/>
            </p:nvSpPr>
            <p:spPr bwMode="auto">
              <a:xfrm>
                <a:off x="5400675" y="4773613"/>
                <a:ext cx="42862" cy="31750"/>
              </a:xfrm>
              <a:custGeom>
                <a:avLst/>
                <a:gdLst>
                  <a:gd name="T0" fmla="*/ 77 w 274"/>
                  <a:gd name="T1" fmla="*/ 6 h 207"/>
                  <a:gd name="T2" fmla="*/ 18 w 274"/>
                  <a:gd name="T3" fmla="*/ 19 h 207"/>
                  <a:gd name="T4" fmla="*/ 18 w 274"/>
                  <a:gd name="T5" fmla="*/ 100 h 207"/>
                  <a:gd name="T6" fmla="*/ 178 w 274"/>
                  <a:gd name="T7" fmla="*/ 193 h 207"/>
                  <a:gd name="T8" fmla="*/ 256 w 274"/>
                  <a:gd name="T9" fmla="*/ 191 h 207"/>
                  <a:gd name="T10" fmla="*/ 213 w 274"/>
                  <a:gd name="T11" fmla="*/ 111 h 207"/>
                  <a:gd name="T12" fmla="*/ 77 w 274"/>
                  <a:gd name="T13" fmla="*/ 6 h 207"/>
                </a:gdLst>
                <a:ahLst/>
                <a:cxnLst>
                  <a:cxn ang="0">
                    <a:pos x="T0" y="T1"/>
                  </a:cxn>
                  <a:cxn ang="0">
                    <a:pos x="T2" y="T3"/>
                  </a:cxn>
                  <a:cxn ang="0">
                    <a:pos x="T4" y="T5"/>
                  </a:cxn>
                  <a:cxn ang="0">
                    <a:pos x="T6" y="T7"/>
                  </a:cxn>
                  <a:cxn ang="0">
                    <a:pos x="T8" y="T9"/>
                  </a:cxn>
                  <a:cxn ang="0">
                    <a:pos x="T10" y="T11"/>
                  </a:cxn>
                  <a:cxn ang="0">
                    <a:pos x="T12" y="T13"/>
                  </a:cxn>
                </a:cxnLst>
                <a:rect l="0" t="0" r="r" b="b"/>
                <a:pathLst>
                  <a:path w="274" h="207">
                    <a:moveTo>
                      <a:pt x="77" y="6"/>
                    </a:moveTo>
                    <a:cubicBezTo>
                      <a:pt x="63" y="2"/>
                      <a:pt x="36" y="0"/>
                      <a:pt x="18" y="19"/>
                    </a:cubicBezTo>
                    <a:cubicBezTo>
                      <a:pt x="0" y="38"/>
                      <a:pt x="1" y="84"/>
                      <a:pt x="18" y="100"/>
                    </a:cubicBezTo>
                    <a:cubicBezTo>
                      <a:pt x="34" y="116"/>
                      <a:pt x="159" y="189"/>
                      <a:pt x="178" y="193"/>
                    </a:cubicBezTo>
                    <a:cubicBezTo>
                      <a:pt x="196" y="196"/>
                      <a:pt x="229" y="207"/>
                      <a:pt x="256" y="191"/>
                    </a:cubicBezTo>
                    <a:cubicBezTo>
                      <a:pt x="274" y="180"/>
                      <a:pt x="246" y="119"/>
                      <a:pt x="213" y="111"/>
                    </a:cubicBezTo>
                    <a:cubicBezTo>
                      <a:pt x="129" y="91"/>
                      <a:pt x="133" y="21"/>
                      <a:pt x="77" y="6"/>
                    </a:cubicBez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2" name="Freeform 17241">
                <a:extLst>
                  <a:ext uri="{FF2B5EF4-FFF2-40B4-BE49-F238E27FC236}">
                    <a16:creationId xmlns:a16="http://schemas.microsoft.com/office/drawing/2014/main" id="{6FE0C832-5F4A-A5E0-9F38-8B564CF4F6F9}"/>
                  </a:ext>
                </a:extLst>
              </p:cNvPr>
              <p:cNvSpPr>
                <a:spLocks/>
              </p:cNvSpPr>
              <p:nvPr/>
            </p:nvSpPr>
            <p:spPr bwMode="auto">
              <a:xfrm>
                <a:off x="5419725" y="4799013"/>
                <a:ext cx="28575" cy="34925"/>
              </a:xfrm>
              <a:custGeom>
                <a:avLst/>
                <a:gdLst>
                  <a:gd name="T0" fmla="*/ 102 w 187"/>
                  <a:gd name="T1" fmla="*/ 13 h 235"/>
                  <a:gd name="T2" fmla="*/ 29 w 187"/>
                  <a:gd name="T3" fmla="*/ 139 h 235"/>
                  <a:gd name="T4" fmla="*/ 0 w 187"/>
                  <a:gd name="T5" fmla="*/ 211 h 235"/>
                  <a:gd name="T6" fmla="*/ 15 w 187"/>
                  <a:gd name="T7" fmla="*/ 220 h 235"/>
                  <a:gd name="T8" fmla="*/ 42 w 187"/>
                  <a:gd name="T9" fmla="*/ 235 h 235"/>
                  <a:gd name="T10" fmla="*/ 156 w 187"/>
                  <a:gd name="T11" fmla="*/ 44 h 235"/>
                  <a:gd name="T12" fmla="*/ 102 w 187"/>
                  <a:gd name="T13" fmla="*/ 13 h 235"/>
                </a:gdLst>
                <a:ahLst/>
                <a:cxnLst>
                  <a:cxn ang="0">
                    <a:pos x="T0" y="T1"/>
                  </a:cxn>
                  <a:cxn ang="0">
                    <a:pos x="T2" y="T3"/>
                  </a:cxn>
                  <a:cxn ang="0">
                    <a:pos x="T4" y="T5"/>
                  </a:cxn>
                  <a:cxn ang="0">
                    <a:pos x="T6" y="T7"/>
                  </a:cxn>
                  <a:cxn ang="0">
                    <a:pos x="T8" y="T9"/>
                  </a:cxn>
                  <a:cxn ang="0">
                    <a:pos x="T10" y="T11"/>
                  </a:cxn>
                  <a:cxn ang="0">
                    <a:pos x="T12" y="T13"/>
                  </a:cxn>
                </a:cxnLst>
                <a:rect l="0" t="0" r="r" b="b"/>
                <a:pathLst>
                  <a:path w="187" h="235">
                    <a:moveTo>
                      <a:pt x="102" y="13"/>
                    </a:moveTo>
                    <a:lnTo>
                      <a:pt x="29" y="139"/>
                    </a:lnTo>
                    <a:lnTo>
                      <a:pt x="0" y="211"/>
                    </a:lnTo>
                    <a:lnTo>
                      <a:pt x="15" y="220"/>
                    </a:lnTo>
                    <a:lnTo>
                      <a:pt x="42" y="235"/>
                    </a:lnTo>
                    <a:cubicBezTo>
                      <a:pt x="42" y="235"/>
                      <a:pt x="187" y="88"/>
                      <a:pt x="156" y="44"/>
                    </a:cubicBezTo>
                    <a:cubicBezTo>
                      <a:pt x="126" y="0"/>
                      <a:pt x="110" y="4"/>
                      <a:pt x="102" y="13"/>
                    </a:cubicBezTo>
                    <a:close/>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3" name="Freeform 17242">
                <a:extLst>
                  <a:ext uri="{FF2B5EF4-FFF2-40B4-BE49-F238E27FC236}">
                    <a16:creationId xmlns:a16="http://schemas.microsoft.com/office/drawing/2014/main" id="{A61E5F73-34A9-EDC7-D3CC-8B7A0E33AE99}"/>
                  </a:ext>
                </a:extLst>
              </p:cNvPr>
              <p:cNvSpPr>
                <a:spLocks/>
              </p:cNvSpPr>
              <p:nvPr/>
            </p:nvSpPr>
            <p:spPr bwMode="auto">
              <a:xfrm>
                <a:off x="5419725" y="4824413"/>
                <a:ext cx="14287" cy="15875"/>
              </a:xfrm>
              <a:custGeom>
                <a:avLst/>
                <a:gdLst>
                  <a:gd name="T0" fmla="*/ 6 w 90"/>
                  <a:gd name="T1" fmla="*/ 61 h 105"/>
                  <a:gd name="T2" fmla="*/ 15 w 90"/>
                  <a:gd name="T3" fmla="*/ 92 h 105"/>
                  <a:gd name="T4" fmla="*/ 26 w 90"/>
                  <a:gd name="T5" fmla="*/ 99 h 105"/>
                  <a:gd name="T6" fmla="*/ 57 w 90"/>
                  <a:gd name="T7" fmla="*/ 91 h 105"/>
                  <a:gd name="T8" fmla="*/ 84 w 90"/>
                  <a:gd name="T9" fmla="*/ 45 h 105"/>
                  <a:gd name="T10" fmla="*/ 76 w 90"/>
                  <a:gd name="T11" fmla="*/ 13 h 105"/>
                  <a:gd name="T12" fmla="*/ 64 w 90"/>
                  <a:gd name="T13" fmla="*/ 6 h 105"/>
                  <a:gd name="T14" fmla="*/ 33 w 90"/>
                  <a:gd name="T15" fmla="*/ 15 h 105"/>
                  <a:gd name="T16" fmla="*/ 6 w 90"/>
                  <a:gd name="T17"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5">
                    <a:moveTo>
                      <a:pt x="6" y="61"/>
                    </a:moveTo>
                    <a:cubicBezTo>
                      <a:pt x="0" y="72"/>
                      <a:pt x="3" y="86"/>
                      <a:pt x="15" y="92"/>
                    </a:cubicBezTo>
                    <a:lnTo>
                      <a:pt x="26" y="99"/>
                    </a:lnTo>
                    <a:cubicBezTo>
                      <a:pt x="37" y="105"/>
                      <a:pt x="51" y="102"/>
                      <a:pt x="57" y="91"/>
                    </a:cubicBezTo>
                    <a:lnTo>
                      <a:pt x="84" y="45"/>
                    </a:lnTo>
                    <a:cubicBezTo>
                      <a:pt x="90" y="34"/>
                      <a:pt x="87" y="20"/>
                      <a:pt x="76" y="13"/>
                    </a:cubicBezTo>
                    <a:lnTo>
                      <a:pt x="64" y="6"/>
                    </a:lnTo>
                    <a:cubicBezTo>
                      <a:pt x="53" y="0"/>
                      <a:pt x="39" y="4"/>
                      <a:pt x="33" y="15"/>
                    </a:cubicBezTo>
                    <a:lnTo>
                      <a:pt x="6" y="61"/>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4" name="Freeform 17243">
                <a:extLst>
                  <a:ext uri="{FF2B5EF4-FFF2-40B4-BE49-F238E27FC236}">
                    <a16:creationId xmlns:a16="http://schemas.microsoft.com/office/drawing/2014/main" id="{D9955206-3D47-09CA-CE6A-4CCD8CF8E8F3}"/>
                  </a:ext>
                </a:extLst>
              </p:cNvPr>
              <p:cNvSpPr>
                <a:spLocks/>
              </p:cNvSpPr>
              <p:nvPr/>
            </p:nvSpPr>
            <p:spPr bwMode="auto">
              <a:xfrm>
                <a:off x="5326063" y="4868863"/>
                <a:ext cx="63500" cy="130175"/>
              </a:xfrm>
              <a:custGeom>
                <a:avLst/>
                <a:gdLst>
                  <a:gd name="T0" fmla="*/ 419 w 419"/>
                  <a:gd name="T1" fmla="*/ 0 h 862"/>
                  <a:gd name="T2" fmla="*/ 7 w 419"/>
                  <a:gd name="T3" fmla="*/ 790 h 862"/>
                  <a:gd name="T4" fmla="*/ 27 w 419"/>
                  <a:gd name="T5" fmla="*/ 862 h 862"/>
                  <a:gd name="T6" fmla="*/ 91 w 419"/>
                  <a:gd name="T7" fmla="*/ 828 h 862"/>
                  <a:gd name="T8" fmla="*/ 419 w 419"/>
                  <a:gd name="T9" fmla="*/ 0 h 862"/>
                </a:gdLst>
                <a:ahLst/>
                <a:cxnLst>
                  <a:cxn ang="0">
                    <a:pos x="T0" y="T1"/>
                  </a:cxn>
                  <a:cxn ang="0">
                    <a:pos x="T2" y="T3"/>
                  </a:cxn>
                  <a:cxn ang="0">
                    <a:pos x="T4" y="T5"/>
                  </a:cxn>
                  <a:cxn ang="0">
                    <a:pos x="T6" y="T7"/>
                  </a:cxn>
                  <a:cxn ang="0">
                    <a:pos x="T8" y="T9"/>
                  </a:cxn>
                </a:cxnLst>
                <a:rect l="0" t="0" r="r" b="b"/>
                <a:pathLst>
                  <a:path w="419" h="862">
                    <a:moveTo>
                      <a:pt x="419" y="0"/>
                    </a:moveTo>
                    <a:cubicBezTo>
                      <a:pt x="419" y="0"/>
                      <a:pt x="95" y="333"/>
                      <a:pt x="7" y="790"/>
                    </a:cubicBezTo>
                    <a:cubicBezTo>
                      <a:pt x="0" y="826"/>
                      <a:pt x="27" y="862"/>
                      <a:pt x="27" y="862"/>
                    </a:cubicBezTo>
                    <a:lnTo>
                      <a:pt x="91" y="828"/>
                    </a:lnTo>
                    <a:cubicBezTo>
                      <a:pt x="91" y="828"/>
                      <a:pt x="249" y="330"/>
                      <a:pt x="4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5" name="Freeform 17244">
                <a:extLst>
                  <a:ext uri="{FF2B5EF4-FFF2-40B4-BE49-F238E27FC236}">
                    <a16:creationId xmlns:a16="http://schemas.microsoft.com/office/drawing/2014/main" id="{CF7999D7-2B37-A2D4-A856-FA9352263F37}"/>
                  </a:ext>
                </a:extLst>
              </p:cNvPr>
              <p:cNvSpPr>
                <a:spLocks/>
              </p:cNvSpPr>
              <p:nvPr/>
            </p:nvSpPr>
            <p:spPr bwMode="auto">
              <a:xfrm>
                <a:off x="5387975" y="4865688"/>
                <a:ext cx="26987" cy="14288"/>
              </a:xfrm>
              <a:custGeom>
                <a:avLst/>
                <a:gdLst>
                  <a:gd name="T0" fmla="*/ 2 w 17"/>
                  <a:gd name="T1" fmla="*/ 1 h 9"/>
                  <a:gd name="T2" fmla="*/ 0 w 17"/>
                  <a:gd name="T3" fmla="*/ 9 h 9"/>
                  <a:gd name="T4" fmla="*/ 17 w 17"/>
                  <a:gd name="T5" fmla="*/ 2 h 9"/>
                  <a:gd name="T6" fmla="*/ 17 w 17"/>
                  <a:gd name="T7" fmla="*/ 0 h 9"/>
                  <a:gd name="T8" fmla="*/ 2 w 17"/>
                  <a:gd name="T9" fmla="*/ 1 h 9"/>
                </a:gdLst>
                <a:ahLst/>
                <a:cxnLst>
                  <a:cxn ang="0">
                    <a:pos x="T0" y="T1"/>
                  </a:cxn>
                  <a:cxn ang="0">
                    <a:pos x="T2" y="T3"/>
                  </a:cxn>
                  <a:cxn ang="0">
                    <a:pos x="T4" y="T5"/>
                  </a:cxn>
                  <a:cxn ang="0">
                    <a:pos x="T6" y="T7"/>
                  </a:cxn>
                  <a:cxn ang="0">
                    <a:pos x="T8" y="T9"/>
                  </a:cxn>
                </a:cxnLst>
                <a:rect l="0" t="0" r="r" b="b"/>
                <a:pathLst>
                  <a:path w="17" h="9">
                    <a:moveTo>
                      <a:pt x="2" y="1"/>
                    </a:moveTo>
                    <a:lnTo>
                      <a:pt x="0" y="9"/>
                    </a:lnTo>
                    <a:lnTo>
                      <a:pt x="17" y="2"/>
                    </a:lnTo>
                    <a:lnTo>
                      <a:pt x="17" y="0"/>
                    </a:lnTo>
                    <a:lnTo>
                      <a:pt x="2" y="1"/>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6" name="Freeform 17245">
                <a:extLst>
                  <a:ext uri="{FF2B5EF4-FFF2-40B4-BE49-F238E27FC236}">
                    <a16:creationId xmlns:a16="http://schemas.microsoft.com/office/drawing/2014/main" id="{0FC95A19-CF17-284C-3E25-6F040D111546}"/>
                  </a:ext>
                </a:extLst>
              </p:cNvPr>
              <p:cNvSpPr>
                <a:spLocks/>
              </p:cNvSpPr>
              <p:nvPr/>
            </p:nvSpPr>
            <p:spPr bwMode="auto">
              <a:xfrm>
                <a:off x="5380038" y="4860925"/>
                <a:ext cx="11112" cy="11113"/>
              </a:xfrm>
              <a:custGeom>
                <a:avLst/>
                <a:gdLst>
                  <a:gd name="T0" fmla="*/ 4 w 7"/>
                  <a:gd name="T1" fmla="*/ 0 h 7"/>
                  <a:gd name="T2" fmla="*/ 0 w 7"/>
                  <a:gd name="T3" fmla="*/ 7 h 7"/>
                  <a:gd name="T4" fmla="*/ 7 w 7"/>
                  <a:gd name="T5" fmla="*/ 4 h 7"/>
                  <a:gd name="T6" fmla="*/ 4 w 7"/>
                  <a:gd name="T7" fmla="*/ 0 h 7"/>
                </a:gdLst>
                <a:ahLst/>
                <a:cxnLst>
                  <a:cxn ang="0">
                    <a:pos x="T0" y="T1"/>
                  </a:cxn>
                  <a:cxn ang="0">
                    <a:pos x="T2" y="T3"/>
                  </a:cxn>
                  <a:cxn ang="0">
                    <a:pos x="T4" y="T5"/>
                  </a:cxn>
                  <a:cxn ang="0">
                    <a:pos x="T6" y="T7"/>
                  </a:cxn>
                </a:cxnLst>
                <a:rect l="0" t="0" r="r" b="b"/>
                <a:pathLst>
                  <a:path w="7" h="7">
                    <a:moveTo>
                      <a:pt x="4" y="0"/>
                    </a:moveTo>
                    <a:lnTo>
                      <a:pt x="0" y="7"/>
                    </a:lnTo>
                    <a:lnTo>
                      <a:pt x="7" y="4"/>
                    </a:lnTo>
                    <a:lnTo>
                      <a:pt x="4" y="0"/>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grpSp>
          <p:nvGrpSpPr>
            <p:cNvPr id="9" name="그룹 190">
              <a:extLst>
                <a:ext uri="{FF2B5EF4-FFF2-40B4-BE49-F238E27FC236}">
                  <a16:creationId xmlns:a16="http://schemas.microsoft.com/office/drawing/2014/main" id="{7FCA0930-DD5D-D4AA-B7B0-5B9F67937F07}"/>
                </a:ext>
              </a:extLst>
            </p:cNvPr>
            <p:cNvGrpSpPr/>
            <p:nvPr/>
          </p:nvGrpSpPr>
          <p:grpSpPr>
            <a:xfrm>
              <a:off x="8362419" y="3057525"/>
              <a:ext cx="993776" cy="2833861"/>
              <a:chOff x="8445552" y="3057525"/>
              <a:chExt cx="993776" cy="2833861"/>
            </a:xfrm>
          </p:grpSpPr>
          <p:sp>
            <p:nvSpPr>
              <p:cNvPr id="97" name="Freeform 15005">
                <a:extLst>
                  <a:ext uri="{FF2B5EF4-FFF2-40B4-BE49-F238E27FC236}">
                    <a16:creationId xmlns:a16="http://schemas.microsoft.com/office/drawing/2014/main" id="{64EC81EF-6050-C022-7C63-8B804755C25B}"/>
                  </a:ext>
                </a:extLst>
              </p:cNvPr>
              <p:cNvSpPr>
                <a:spLocks/>
              </p:cNvSpPr>
              <p:nvPr/>
            </p:nvSpPr>
            <p:spPr bwMode="auto">
              <a:xfrm>
                <a:off x="8948852" y="4820674"/>
                <a:ext cx="275692" cy="936072"/>
              </a:xfrm>
              <a:custGeom>
                <a:avLst/>
                <a:gdLst>
                  <a:gd name="T0" fmla="*/ 781 w 902"/>
                  <a:gd name="T1" fmla="*/ 25 h 3046"/>
                  <a:gd name="T2" fmla="*/ 552 w 902"/>
                  <a:gd name="T3" fmla="*/ 281 h 3046"/>
                  <a:gd name="T4" fmla="*/ 368 w 902"/>
                  <a:gd name="T5" fmla="*/ 968 h 3046"/>
                  <a:gd name="T6" fmla="*/ 145 w 902"/>
                  <a:gd name="T7" fmla="*/ 2444 h 3046"/>
                  <a:gd name="T8" fmla="*/ 166 w 902"/>
                  <a:gd name="T9" fmla="*/ 3000 h 3046"/>
                  <a:gd name="T10" fmla="*/ 438 w 902"/>
                  <a:gd name="T11" fmla="*/ 1752 h 3046"/>
                  <a:gd name="T12" fmla="*/ 781 w 902"/>
                  <a:gd name="T13" fmla="*/ 25 h 3046"/>
                </a:gdLst>
                <a:ahLst/>
                <a:cxnLst>
                  <a:cxn ang="0">
                    <a:pos x="T0" y="T1"/>
                  </a:cxn>
                  <a:cxn ang="0">
                    <a:pos x="T2" y="T3"/>
                  </a:cxn>
                  <a:cxn ang="0">
                    <a:pos x="T4" y="T5"/>
                  </a:cxn>
                  <a:cxn ang="0">
                    <a:pos x="T6" y="T7"/>
                  </a:cxn>
                  <a:cxn ang="0">
                    <a:pos x="T8" y="T9"/>
                  </a:cxn>
                  <a:cxn ang="0">
                    <a:pos x="T10" y="T11"/>
                  </a:cxn>
                  <a:cxn ang="0">
                    <a:pos x="T12" y="T13"/>
                  </a:cxn>
                </a:cxnLst>
                <a:rect l="0" t="0" r="r" b="b"/>
                <a:pathLst>
                  <a:path w="902" h="3046">
                    <a:moveTo>
                      <a:pt x="781" y="25"/>
                    </a:moveTo>
                    <a:cubicBezTo>
                      <a:pt x="742" y="0"/>
                      <a:pt x="608" y="150"/>
                      <a:pt x="552" y="281"/>
                    </a:cubicBezTo>
                    <a:cubicBezTo>
                      <a:pt x="440" y="540"/>
                      <a:pt x="411" y="683"/>
                      <a:pt x="368" y="968"/>
                    </a:cubicBezTo>
                    <a:cubicBezTo>
                      <a:pt x="300" y="1420"/>
                      <a:pt x="184" y="2138"/>
                      <a:pt x="145" y="2444"/>
                    </a:cubicBezTo>
                    <a:cubicBezTo>
                      <a:pt x="111" y="2720"/>
                      <a:pt x="0" y="3046"/>
                      <a:pt x="166" y="3000"/>
                    </a:cubicBezTo>
                    <a:cubicBezTo>
                      <a:pt x="163" y="2621"/>
                      <a:pt x="337" y="2051"/>
                      <a:pt x="438" y="1752"/>
                    </a:cubicBezTo>
                    <a:cubicBezTo>
                      <a:pt x="782" y="729"/>
                      <a:pt x="902" y="98"/>
                      <a:pt x="781" y="25"/>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8" name="Freeform 15006">
                <a:extLst>
                  <a:ext uri="{FF2B5EF4-FFF2-40B4-BE49-F238E27FC236}">
                    <a16:creationId xmlns:a16="http://schemas.microsoft.com/office/drawing/2014/main" id="{1ADDC181-FC3E-9567-E2B3-BB74FE414E74}"/>
                  </a:ext>
                </a:extLst>
              </p:cNvPr>
              <p:cNvSpPr>
                <a:spLocks/>
              </p:cNvSpPr>
              <p:nvPr/>
            </p:nvSpPr>
            <p:spPr bwMode="auto">
              <a:xfrm>
                <a:off x="8862296" y="4788617"/>
                <a:ext cx="214783" cy="1009804"/>
              </a:xfrm>
              <a:custGeom>
                <a:avLst/>
                <a:gdLst>
                  <a:gd name="T0" fmla="*/ 278 w 699"/>
                  <a:gd name="T1" fmla="*/ 370 h 3291"/>
                  <a:gd name="T2" fmla="*/ 322 w 699"/>
                  <a:gd name="T3" fmla="*/ 156 h 3291"/>
                  <a:gd name="T4" fmla="*/ 453 w 699"/>
                  <a:gd name="T5" fmla="*/ 8 h 3291"/>
                  <a:gd name="T6" fmla="*/ 293 w 699"/>
                  <a:gd name="T7" fmla="*/ 2011 h 3291"/>
                  <a:gd name="T8" fmla="*/ 2 w 699"/>
                  <a:gd name="T9" fmla="*/ 3261 h 3291"/>
                  <a:gd name="T10" fmla="*/ 278 w 699"/>
                  <a:gd name="T11" fmla="*/ 370 h 3291"/>
                </a:gdLst>
                <a:ahLst/>
                <a:cxnLst>
                  <a:cxn ang="0">
                    <a:pos x="T0" y="T1"/>
                  </a:cxn>
                  <a:cxn ang="0">
                    <a:pos x="T2" y="T3"/>
                  </a:cxn>
                  <a:cxn ang="0">
                    <a:pos x="T4" y="T5"/>
                  </a:cxn>
                  <a:cxn ang="0">
                    <a:pos x="T6" y="T7"/>
                  </a:cxn>
                  <a:cxn ang="0">
                    <a:pos x="T8" y="T9"/>
                  </a:cxn>
                  <a:cxn ang="0">
                    <a:pos x="T10" y="T11"/>
                  </a:cxn>
                </a:cxnLst>
                <a:rect l="0" t="0" r="r" b="b"/>
                <a:pathLst>
                  <a:path w="699" h="3291">
                    <a:moveTo>
                      <a:pt x="278" y="370"/>
                    </a:moveTo>
                    <a:cubicBezTo>
                      <a:pt x="292" y="298"/>
                      <a:pt x="307" y="226"/>
                      <a:pt x="322" y="156"/>
                    </a:cubicBezTo>
                    <a:cubicBezTo>
                      <a:pt x="374" y="54"/>
                      <a:pt x="418" y="0"/>
                      <a:pt x="453" y="8"/>
                    </a:cubicBezTo>
                    <a:cubicBezTo>
                      <a:pt x="582" y="38"/>
                      <a:pt x="699" y="623"/>
                      <a:pt x="293" y="2011"/>
                    </a:cubicBezTo>
                    <a:cubicBezTo>
                      <a:pt x="272" y="2081"/>
                      <a:pt x="0" y="3291"/>
                      <a:pt x="2" y="3261"/>
                    </a:cubicBezTo>
                    <a:cubicBezTo>
                      <a:pt x="49" y="2484"/>
                      <a:pt x="60" y="1446"/>
                      <a:pt x="278" y="370"/>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9" name="Freeform 15007">
                <a:extLst>
                  <a:ext uri="{FF2B5EF4-FFF2-40B4-BE49-F238E27FC236}">
                    <a16:creationId xmlns:a16="http://schemas.microsoft.com/office/drawing/2014/main" id="{C3789244-40F9-ED5C-6F4D-4EBE7305BE22}"/>
                  </a:ext>
                </a:extLst>
              </p:cNvPr>
              <p:cNvSpPr>
                <a:spLocks/>
              </p:cNvSpPr>
              <p:nvPr/>
            </p:nvSpPr>
            <p:spPr bwMode="auto">
              <a:xfrm>
                <a:off x="8788565" y="5721482"/>
                <a:ext cx="99376" cy="169904"/>
              </a:xfrm>
              <a:custGeom>
                <a:avLst/>
                <a:gdLst>
                  <a:gd name="T0" fmla="*/ 232 w 329"/>
                  <a:gd name="T1" fmla="*/ 309 h 550"/>
                  <a:gd name="T2" fmla="*/ 38 w 329"/>
                  <a:gd name="T3" fmla="*/ 532 h 550"/>
                  <a:gd name="T4" fmla="*/ 97 w 329"/>
                  <a:gd name="T5" fmla="*/ 241 h 550"/>
                  <a:gd name="T6" fmla="*/ 291 w 329"/>
                  <a:gd name="T7" fmla="*/ 18 h 550"/>
                  <a:gd name="T8" fmla="*/ 232 w 329"/>
                  <a:gd name="T9" fmla="*/ 309 h 550"/>
                </a:gdLst>
                <a:ahLst/>
                <a:cxnLst>
                  <a:cxn ang="0">
                    <a:pos x="T0" y="T1"/>
                  </a:cxn>
                  <a:cxn ang="0">
                    <a:pos x="T2" y="T3"/>
                  </a:cxn>
                  <a:cxn ang="0">
                    <a:pos x="T4" y="T5"/>
                  </a:cxn>
                  <a:cxn ang="0">
                    <a:pos x="T6" y="T7"/>
                  </a:cxn>
                  <a:cxn ang="0">
                    <a:pos x="T8" y="T9"/>
                  </a:cxn>
                </a:cxnLst>
                <a:rect l="0" t="0" r="r" b="b"/>
                <a:pathLst>
                  <a:path w="329" h="550">
                    <a:moveTo>
                      <a:pt x="232" y="309"/>
                    </a:moveTo>
                    <a:cubicBezTo>
                      <a:pt x="162" y="450"/>
                      <a:pt x="75" y="550"/>
                      <a:pt x="38" y="532"/>
                    </a:cubicBezTo>
                    <a:cubicBezTo>
                      <a:pt x="0" y="513"/>
                      <a:pt x="27" y="383"/>
                      <a:pt x="97" y="241"/>
                    </a:cubicBezTo>
                    <a:cubicBezTo>
                      <a:pt x="166" y="100"/>
                      <a:pt x="254" y="0"/>
                      <a:pt x="291" y="18"/>
                    </a:cubicBezTo>
                    <a:cubicBezTo>
                      <a:pt x="329" y="37"/>
                      <a:pt x="302" y="167"/>
                      <a:pt x="232" y="309"/>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0" name="Freeform 15008">
                <a:extLst>
                  <a:ext uri="{FF2B5EF4-FFF2-40B4-BE49-F238E27FC236}">
                    <a16:creationId xmlns:a16="http://schemas.microsoft.com/office/drawing/2014/main" id="{5B61793C-9D51-6446-DFE9-5856A35E0EB6}"/>
                  </a:ext>
                </a:extLst>
              </p:cNvPr>
              <p:cNvSpPr>
                <a:spLocks/>
              </p:cNvSpPr>
              <p:nvPr/>
            </p:nvSpPr>
            <p:spPr bwMode="auto">
              <a:xfrm>
                <a:off x="8807800" y="5663779"/>
                <a:ext cx="99376" cy="185932"/>
              </a:xfrm>
              <a:custGeom>
                <a:avLst/>
                <a:gdLst>
                  <a:gd name="T0" fmla="*/ 188 w 323"/>
                  <a:gd name="T1" fmla="*/ 417 h 609"/>
                  <a:gd name="T2" fmla="*/ 38 w 323"/>
                  <a:gd name="T3" fmla="*/ 590 h 609"/>
                  <a:gd name="T4" fmla="*/ 70 w 323"/>
                  <a:gd name="T5" fmla="*/ 374 h 609"/>
                  <a:gd name="T6" fmla="*/ 175 w 323"/>
                  <a:gd name="T7" fmla="*/ 115 h 609"/>
                  <a:gd name="T8" fmla="*/ 188 w 323"/>
                  <a:gd name="T9" fmla="*/ 417 h 609"/>
                </a:gdLst>
                <a:ahLst/>
                <a:cxnLst>
                  <a:cxn ang="0">
                    <a:pos x="T0" y="T1"/>
                  </a:cxn>
                  <a:cxn ang="0">
                    <a:pos x="T2" y="T3"/>
                  </a:cxn>
                  <a:cxn ang="0">
                    <a:pos x="T4" y="T5"/>
                  </a:cxn>
                  <a:cxn ang="0">
                    <a:pos x="T6" y="T7"/>
                  </a:cxn>
                  <a:cxn ang="0">
                    <a:pos x="T8" y="T9"/>
                  </a:cxn>
                </a:cxnLst>
                <a:rect l="0" t="0" r="r" b="b"/>
                <a:pathLst>
                  <a:path w="323" h="609">
                    <a:moveTo>
                      <a:pt x="188" y="417"/>
                    </a:moveTo>
                    <a:cubicBezTo>
                      <a:pt x="152" y="529"/>
                      <a:pt x="75" y="609"/>
                      <a:pt x="38" y="590"/>
                    </a:cubicBezTo>
                    <a:cubicBezTo>
                      <a:pt x="0" y="572"/>
                      <a:pt x="14" y="477"/>
                      <a:pt x="70" y="374"/>
                    </a:cubicBezTo>
                    <a:cubicBezTo>
                      <a:pt x="142" y="245"/>
                      <a:pt x="169" y="208"/>
                      <a:pt x="175" y="115"/>
                    </a:cubicBezTo>
                    <a:cubicBezTo>
                      <a:pt x="181" y="29"/>
                      <a:pt x="323" y="0"/>
                      <a:pt x="188" y="417"/>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1" name="Freeform 15009">
                <a:extLst>
                  <a:ext uri="{FF2B5EF4-FFF2-40B4-BE49-F238E27FC236}">
                    <a16:creationId xmlns:a16="http://schemas.microsoft.com/office/drawing/2014/main" id="{41C47240-8A37-BF2E-B087-44EF4DE0B93B}"/>
                  </a:ext>
                </a:extLst>
              </p:cNvPr>
              <p:cNvSpPr>
                <a:spLocks/>
              </p:cNvSpPr>
              <p:nvPr/>
            </p:nvSpPr>
            <p:spPr bwMode="auto">
              <a:xfrm>
                <a:off x="8958468" y="5663779"/>
                <a:ext cx="131434" cy="86556"/>
              </a:xfrm>
              <a:custGeom>
                <a:avLst/>
                <a:gdLst>
                  <a:gd name="T0" fmla="*/ 419 w 430"/>
                  <a:gd name="T1" fmla="*/ 198 h 274"/>
                  <a:gd name="T2" fmla="*/ 278 w 430"/>
                  <a:gd name="T3" fmla="*/ 162 h 274"/>
                  <a:gd name="T4" fmla="*/ 149 w 430"/>
                  <a:gd name="T5" fmla="*/ 128 h 274"/>
                  <a:gd name="T6" fmla="*/ 116 w 430"/>
                  <a:gd name="T7" fmla="*/ 4 h 274"/>
                  <a:gd name="T8" fmla="*/ 50 w 430"/>
                  <a:gd name="T9" fmla="*/ 249 h 274"/>
                  <a:gd name="T10" fmla="*/ 407 w 430"/>
                  <a:gd name="T11" fmla="*/ 239 h 274"/>
                  <a:gd name="T12" fmla="*/ 419 w 430"/>
                  <a:gd name="T13" fmla="*/ 198 h 274"/>
                </a:gdLst>
                <a:ahLst/>
                <a:cxnLst>
                  <a:cxn ang="0">
                    <a:pos x="T0" y="T1"/>
                  </a:cxn>
                  <a:cxn ang="0">
                    <a:pos x="T2" y="T3"/>
                  </a:cxn>
                  <a:cxn ang="0">
                    <a:pos x="T4" y="T5"/>
                  </a:cxn>
                  <a:cxn ang="0">
                    <a:pos x="T6" y="T7"/>
                  </a:cxn>
                  <a:cxn ang="0">
                    <a:pos x="T8" y="T9"/>
                  </a:cxn>
                  <a:cxn ang="0">
                    <a:pos x="T10" y="T11"/>
                  </a:cxn>
                  <a:cxn ang="0">
                    <a:pos x="T12" y="T13"/>
                  </a:cxn>
                </a:cxnLst>
                <a:rect l="0" t="0" r="r" b="b"/>
                <a:pathLst>
                  <a:path w="430" h="274">
                    <a:moveTo>
                      <a:pt x="419" y="198"/>
                    </a:moveTo>
                    <a:cubicBezTo>
                      <a:pt x="419" y="198"/>
                      <a:pt x="381" y="182"/>
                      <a:pt x="278" y="162"/>
                    </a:cubicBezTo>
                    <a:cubicBezTo>
                      <a:pt x="217" y="151"/>
                      <a:pt x="171" y="151"/>
                      <a:pt x="149" y="128"/>
                    </a:cubicBezTo>
                    <a:cubicBezTo>
                      <a:pt x="114" y="91"/>
                      <a:pt x="133" y="0"/>
                      <a:pt x="116" y="4"/>
                    </a:cubicBezTo>
                    <a:cubicBezTo>
                      <a:pt x="30" y="24"/>
                      <a:pt x="0" y="224"/>
                      <a:pt x="50" y="249"/>
                    </a:cubicBezTo>
                    <a:cubicBezTo>
                      <a:pt x="100" y="274"/>
                      <a:pt x="383" y="241"/>
                      <a:pt x="407" y="239"/>
                    </a:cubicBezTo>
                    <a:cubicBezTo>
                      <a:pt x="430" y="237"/>
                      <a:pt x="426" y="193"/>
                      <a:pt x="419" y="198"/>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2" name="Freeform 15010">
                <a:extLst>
                  <a:ext uri="{FF2B5EF4-FFF2-40B4-BE49-F238E27FC236}">
                    <a16:creationId xmlns:a16="http://schemas.microsoft.com/office/drawing/2014/main" id="{0E1EF7D0-8B73-A687-44D9-45E9EA744061}"/>
                  </a:ext>
                </a:extLst>
              </p:cNvPr>
              <p:cNvSpPr>
                <a:spLocks/>
              </p:cNvSpPr>
              <p:nvPr/>
            </p:nvSpPr>
            <p:spPr bwMode="auto">
              <a:xfrm>
                <a:off x="8961675" y="5718277"/>
                <a:ext cx="224401" cy="28853"/>
              </a:xfrm>
              <a:custGeom>
                <a:avLst/>
                <a:gdLst>
                  <a:gd name="T0" fmla="*/ 352 w 734"/>
                  <a:gd name="T1" fmla="*/ 2 h 93"/>
                  <a:gd name="T2" fmla="*/ 107 w 734"/>
                  <a:gd name="T3" fmla="*/ 24 h 93"/>
                  <a:gd name="T4" fmla="*/ 23 w 734"/>
                  <a:gd name="T5" fmla="*/ 2 h 93"/>
                  <a:gd name="T6" fmla="*/ 17 w 734"/>
                  <a:gd name="T7" fmla="*/ 2 h 93"/>
                  <a:gd name="T8" fmla="*/ 16 w 734"/>
                  <a:gd name="T9" fmla="*/ 7 h 93"/>
                  <a:gd name="T10" fmla="*/ 59 w 734"/>
                  <a:gd name="T11" fmla="*/ 93 h 93"/>
                  <a:gd name="T12" fmla="*/ 430 w 734"/>
                  <a:gd name="T13" fmla="*/ 93 h 93"/>
                  <a:gd name="T14" fmla="*/ 352 w 734"/>
                  <a:gd name="T15" fmla="*/ 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4" h="93">
                    <a:moveTo>
                      <a:pt x="352" y="2"/>
                    </a:moveTo>
                    <a:cubicBezTo>
                      <a:pt x="368" y="69"/>
                      <a:pt x="161" y="42"/>
                      <a:pt x="107" y="24"/>
                    </a:cubicBezTo>
                    <a:cubicBezTo>
                      <a:pt x="56" y="8"/>
                      <a:pt x="23" y="2"/>
                      <a:pt x="23" y="2"/>
                    </a:cubicBezTo>
                    <a:cubicBezTo>
                      <a:pt x="21" y="2"/>
                      <a:pt x="19" y="2"/>
                      <a:pt x="17" y="2"/>
                    </a:cubicBezTo>
                    <a:cubicBezTo>
                      <a:pt x="17" y="4"/>
                      <a:pt x="16" y="5"/>
                      <a:pt x="16" y="7"/>
                    </a:cubicBezTo>
                    <a:cubicBezTo>
                      <a:pt x="16" y="44"/>
                      <a:pt x="0" y="93"/>
                      <a:pt x="59" y="93"/>
                    </a:cubicBezTo>
                    <a:lnTo>
                      <a:pt x="430" y="93"/>
                    </a:lnTo>
                    <a:cubicBezTo>
                      <a:pt x="734" y="93"/>
                      <a:pt x="352" y="0"/>
                      <a:pt x="352" y="2"/>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3" name="Freeform 15011">
                <a:extLst>
                  <a:ext uri="{FF2B5EF4-FFF2-40B4-BE49-F238E27FC236}">
                    <a16:creationId xmlns:a16="http://schemas.microsoft.com/office/drawing/2014/main" id="{A47DC5EA-EDEE-C0D0-0A4E-9C25F18E89D2}"/>
                  </a:ext>
                </a:extLst>
              </p:cNvPr>
              <p:cNvSpPr>
                <a:spLocks/>
              </p:cNvSpPr>
              <p:nvPr/>
            </p:nvSpPr>
            <p:spPr bwMode="auto">
              <a:xfrm>
                <a:off x="8996937" y="3057525"/>
                <a:ext cx="278897" cy="397510"/>
              </a:xfrm>
              <a:custGeom>
                <a:avLst/>
                <a:gdLst>
                  <a:gd name="T0" fmla="*/ 826 w 908"/>
                  <a:gd name="T1" fmla="*/ 831 h 1292"/>
                  <a:gd name="T2" fmla="*/ 908 w 908"/>
                  <a:gd name="T3" fmla="*/ 281 h 1292"/>
                  <a:gd name="T4" fmla="*/ 602 w 908"/>
                  <a:gd name="T5" fmla="*/ 38 h 1292"/>
                  <a:gd name="T6" fmla="*/ 51 w 908"/>
                  <a:gd name="T7" fmla="*/ 583 h 1292"/>
                  <a:gd name="T8" fmla="*/ 419 w 908"/>
                  <a:gd name="T9" fmla="*/ 1265 h 1292"/>
                  <a:gd name="T10" fmla="*/ 876 w 908"/>
                  <a:gd name="T11" fmla="*/ 995 h 1292"/>
                  <a:gd name="T12" fmla="*/ 826 w 908"/>
                  <a:gd name="T13" fmla="*/ 831 h 1292"/>
                </a:gdLst>
                <a:ahLst/>
                <a:cxnLst>
                  <a:cxn ang="0">
                    <a:pos x="T0" y="T1"/>
                  </a:cxn>
                  <a:cxn ang="0">
                    <a:pos x="T2" y="T3"/>
                  </a:cxn>
                  <a:cxn ang="0">
                    <a:pos x="T4" y="T5"/>
                  </a:cxn>
                  <a:cxn ang="0">
                    <a:pos x="T6" y="T7"/>
                  </a:cxn>
                  <a:cxn ang="0">
                    <a:pos x="T8" y="T9"/>
                  </a:cxn>
                  <a:cxn ang="0">
                    <a:pos x="T10" y="T11"/>
                  </a:cxn>
                  <a:cxn ang="0">
                    <a:pos x="T12" y="T13"/>
                  </a:cxn>
                </a:cxnLst>
                <a:rect l="0" t="0" r="r" b="b"/>
                <a:pathLst>
                  <a:path w="908" h="1292">
                    <a:moveTo>
                      <a:pt x="826" y="831"/>
                    </a:moveTo>
                    <a:lnTo>
                      <a:pt x="908" y="281"/>
                    </a:lnTo>
                    <a:cubicBezTo>
                      <a:pt x="842" y="150"/>
                      <a:pt x="734" y="58"/>
                      <a:pt x="602" y="38"/>
                    </a:cubicBezTo>
                    <a:cubicBezTo>
                      <a:pt x="349" y="0"/>
                      <a:pt x="102" y="244"/>
                      <a:pt x="51" y="583"/>
                    </a:cubicBezTo>
                    <a:cubicBezTo>
                      <a:pt x="0" y="921"/>
                      <a:pt x="165" y="1227"/>
                      <a:pt x="419" y="1265"/>
                    </a:cubicBezTo>
                    <a:cubicBezTo>
                      <a:pt x="596" y="1292"/>
                      <a:pt x="770" y="1180"/>
                      <a:pt x="876" y="995"/>
                    </a:cubicBezTo>
                    <a:cubicBezTo>
                      <a:pt x="837" y="950"/>
                      <a:pt x="816" y="892"/>
                      <a:pt x="826" y="831"/>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4" name="Freeform 15012">
                <a:extLst>
                  <a:ext uri="{FF2B5EF4-FFF2-40B4-BE49-F238E27FC236}">
                    <a16:creationId xmlns:a16="http://schemas.microsoft.com/office/drawing/2014/main" id="{7E44C109-041D-5A5C-FDAB-AEE13534773A}"/>
                  </a:ext>
                </a:extLst>
              </p:cNvPr>
              <p:cNvSpPr>
                <a:spLocks/>
              </p:cNvSpPr>
              <p:nvPr/>
            </p:nvSpPr>
            <p:spPr bwMode="auto">
              <a:xfrm>
                <a:off x="8913588" y="3057525"/>
                <a:ext cx="326984" cy="381483"/>
              </a:xfrm>
              <a:custGeom>
                <a:avLst/>
                <a:gdLst>
                  <a:gd name="T0" fmla="*/ 35 w 1064"/>
                  <a:gd name="T1" fmla="*/ 852 h 1248"/>
                  <a:gd name="T2" fmla="*/ 180 w 1064"/>
                  <a:gd name="T3" fmla="*/ 1088 h 1248"/>
                  <a:gd name="T4" fmla="*/ 442 w 1064"/>
                  <a:gd name="T5" fmla="*/ 1199 h 1248"/>
                  <a:gd name="T6" fmla="*/ 713 w 1064"/>
                  <a:gd name="T7" fmla="*/ 1140 h 1248"/>
                  <a:gd name="T8" fmla="*/ 1029 w 1064"/>
                  <a:gd name="T9" fmla="*/ 397 h 1248"/>
                  <a:gd name="T10" fmla="*/ 884 w 1064"/>
                  <a:gd name="T11" fmla="*/ 161 h 1248"/>
                  <a:gd name="T12" fmla="*/ 622 w 1064"/>
                  <a:gd name="T13" fmla="*/ 49 h 1248"/>
                  <a:gd name="T14" fmla="*/ 351 w 1064"/>
                  <a:gd name="T15" fmla="*/ 109 h 1248"/>
                  <a:gd name="T16" fmla="*/ 35 w 1064"/>
                  <a:gd name="T17" fmla="*/ 85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4" h="1248">
                    <a:moveTo>
                      <a:pt x="35" y="852"/>
                    </a:moveTo>
                    <a:cubicBezTo>
                      <a:pt x="0" y="934"/>
                      <a:pt x="65" y="1039"/>
                      <a:pt x="180" y="1088"/>
                    </a:cubicBezTo>
                    <a:lnTo>
                      <a:pt x="442" y="1199"/>
                    </a:lnTo>
                    <a:cubicBezTo>
                      <a:pt x="557" y="1248"/>
                      <a:pt x="678" y="1222"/>
                      <a:pt x="713" y="1140"/>
                    </a:cubicBezTo>
                    <a:lnTo>
                      <a:pt x="1029" y="397"/>
                    </a:lnTo>
                    <a:cubicBezTo>
                      <a:pt x="1064" y="315"/>
                      <a:pt x="999" y="210"/>
                      <a:pt x="884" y="161"/>
                    </a:cubicBezTo>
                    <a:lnTo>
                      <a:pt x="622" y="49"/>
                    </a:lnTo>
                    <a:cubicBezTo>
                      <a:pt x="507" y="0"/>
                      <a:pt x="386" y="27"/>
                      <a:pt x="351" y="109"/>
                    </a:cubicBezTo>
                    <a:lnTo>
                      <a:pt x="35" y="852"/>
                    </a:lnTo>
                    <a:close/>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5" name="Freeform 15013">
                <a:extLst>
                  <a:ext uri="{FF2B5EF4-FFF2-40B4-BE49-F238E27FC236}">
                    <a16:creationId xmlns:a16="http://schemas.microsoft.com/office/drawing/2014/main" id="{4C11B721-B7A7-078E-BED8-E1891B2CCB78}"/>
                  </a:ext>
                </a:extLst>
              </p:cNvPr>
              <p:cNvSpPr>
                <a:spLocks/>
              </p:cNvSpPr>
              <p:nvPr/>
            </p:nvSpPr>
            <p:spPr bwMode="auto">
              <a:xfrm>
                <a:off x="8920000" y="3297954"/>
                <a:ext cx="317365" cy="224401"/>
              </a:xfrm>
              <a:custGeom>
                <a:avLst/>
                <a:gdLst>
                  <a:gd name="T0" fmla="*/ 776 w 1028"/>
                  <a:gd name="T1" fmla="*/ 542 h 721"/>
                  <a:gd name="T2" fmla="*/ 900 w 1028"/>
                  <a:gd name="T3" fmla="*/ 646 h 721"/>
                  <a:gd name="T4" fmla="*/ 7 w 1028"/>
                  <a:gd name="T5" fmla="*/ 519 h 721"/>
                  <a:gd name="T6" fmla="*/ 321 w 1028"/>
                  <a:gd name="T7" fmla="*/ 443 h 721"/>
                  <a:gd name="T8" fmla="*/ 309 w 1028"/>
                  <a:gd name="T9" fmla="*/ 22 h 721"/>
                  <a:gd name="T10" fmla="*/ 330 w 1028"/>
                  <a:gd name="T11" fmla="*/ 1 h 721"/>
                  <a:gd name="T12" fmla="*/ 510 w 1028"/>
                  <a:gd name="T13" fmla="*/ 5 h 721"/>
                  <a:gd name="T14" fmla="*/ 611 w 1028"/>
                  <a:gd name="T15" fmla="*/ 87 h 721"/>
                  <a:gd name="T16" fmla="*/ 776 w 1028"/>
                  <a:gd name="T17" fmla="*/ 54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8" h="721">
                    <a:moveTo>
                      <a:pt x="776" y="542"/>
                    </a:moveTo>
                    <a:cubicBezTo>
                      <a:pt x="944" y="614"/>
                      <a:pt x="1028" y="592"/>
                      <a:pt x="900" y="646"/>
                    </a:cubicBezTo>
                    <a:cubicBezTo>
                      <a:pt x="838" y="721"/>
                      <a:pt x="50" y="616"/>
                      <a:pt x="7" y="519"/>
                    </a:cubicBezTo>
                    <a:cubicBezTo>
                      <a:pt x="0" y="502"/>
                      <a:pt x="320" y="455"/>
                      <a:pt x="321" y="443"/>
                    </a:cubicBezTo>
                    <a:cubicBezTo>
                      <a:pt x="341" y="301"/>
                      <a:pt x="349" y="181"/>
                      <a:pt x="309" y="22"/>
                    </a:cubicBezTo>
                    <a:cubicBezTo>
                      <a:pt x="311" y="10"/>
                      <a:pt x="320" y="0"/>
                      <a:pt x="330" y="1"/>
                    </a:cubicBezTo>
                    <a:cubicBezTo>
                      <a:pt x="390" y="2"/>
                      <a:pt x="450" y="3"/>
                      <a:pt x="510" y="5"/>
                    </a:cubicBezTo>
                    <a:cubicBezTo>
                      <a:pt x="520" y="5"/>
                      <a:pt x="637" y="31"/>
                      <a:pt x="611" y="87"/>
                    </a:cubicBezTo>
                    <a:cubicBezTo>
                      <a:pt x="598" y="242"/>
                      <a:pt x="598" y="465"/>
                      <a:pt x="776" y="542"/>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6" name="Freeform 15014">
                <a:extLst>
                  <a:ext uri="{FF2B5EF4-FFF2-40B4-BE49-F238E27FC236}">
                    <a16:creationId xmlns:a16="http://schemas.microsoft.com/office/drawing/2014/main" id="{7358F504-B02C-B066-2FFF-4762801884FB}"/>
                  </a:ext>
                </a:extLst>
              </p:cNvPr>
              <p:cNvSpPr>
                <a:spLocks/>
              </p:cNvSpPr>
              <p:nvPr/>
            </p:nvSpPr>
            <p:spPr bwMode="auto">
              <a:xfrm>
                <a:off x="9045023" y="3102406"/>
                <a:ext cx="182726" cy="282104"/>
              </a:xfrm>
              <a:custGeom>
                <a:avLst/>
                <a:gdLst>
                  <a:gd name="T0" fmla="*/ 397 w 592"/>
                  <a:gd name="T1" fmla="*/ 817 h 926"/>
                  <a:gd name="T2" fmla="*/ 410 w 592"/>
                  <a:gd name="T3" fmla="*/ 803 h 926"/>
                  <a:gd name="T4" fmla="*/ 414 w 592"/>
                  <a:gd name="T5" fmla="*/ 798 h 926"/>
                  <a:gd name="T6" fmla="*/ 429 w 592"/>
                  <a:gd name="T7" fmla="*/ 780 h 926"/>
                  <a:gd name="T8" fmla="*/ 433 w 592"/>
                  <a:gd name="T9" fmla="*/ 775 h 926"/>
                  <a:gd name="T10" fmla="*/ 443 w 592"/>
                  <a:gd name="T11" fmla="*/ 760 h 926"/>
                  <a:gd name="T12" fmla="*/ 449 w 592"/>
                  <a:gd name="T13" fmla="*/ 752 h 926"/>
                  <a:gd name="T14" fmla="*/ 458 w 592"/>
                  <a:gd name="T15" fmla="*/ 739 h 926"/>
                  <a:gd name="T16" fmla="*/ 464 w 592"/>
                  <a:gd name="T17" fmla="*/ 730 h 926"/>
                  <a:gd name="T18" fmla="*/ 475 w 592"/>
                  <a:gd name="T19" fmla="*/ 713 h 926"/>
                  <a:gd name="T20" fmla="*/ 482 w 592"/>
                  <a:gd name="T21" fmla="*/ 699 h 926"/>
                  <a:gd name="T22" fmla="*/ 490 w 592"/>
                  <a:gd name="T23" fmla="*/ 687 h 926"/>
                  <a:gd name="T24" fmla="*/ 496 w 592"/>
                  <a:gd name="T25" fmla="*/ 674 h 926"/>
                  <a:gd name="T26" fmla="*/ 502 w 592"/>
                  <a:gd name="T27" fmla="*/ 663 h 926"/>
                  <a:gd name="T28" fmla="*/ 507 w 592"/>
                  <a:gd name="T29" fmla="*/ 654 h 926"/>
                  <a:gd name="T30" fmla="*/ 507 w 592"/>
                  <a:gd name="T31" fmla="*/ 654 h 926"/>
                  <a:gd name="T32" fmla="*/ 585 w 592"/>
                  <a:gd name="T33" fmla="*/ 203 h 926"/>
                  <a:gd name="T34" fmla="*/ 549 w 592"/>
                  <a:gd name="T35" fmla="*/ 166 h 926"/>
                  <a:gd name="T36" fmla="*/ 7 w 592"/>
                  <a:gd name="T37" fmla="*/ 400 h 926"/>
                  <a:gd name="T38" fmla="*/ 7 w 592"/>
                  <a:gd name="T39" fmla="*/ 400 h 926"/>
                  <a:gd name="T40" fmla="*/ 3 w 592"/>
                  <a:gd name="T41" fmla="*/ 450 h 926"/>
                  <a:gd name="T42" fmla="*/ 2 w 592"/>
                  <a:gd name="T43" fmla="*/ 454 h 926"/>
                  <a:gd name="T44" fmla="*/ 0 w 592"/>
                  <a:gd name="T45" fmla="*/ 500 h 926"/>
                  <a:gd name="T46" fmla="*/ 0 w 592"/>
                  <a:gd name="T47" fmla="*/ 503 h 926"/>
                  <a:gd name="T48" fmla="*/ 0 w 592"/>
                  <a:gd name="T49" fmla="*/ 549 h 926"/>
                  <a:gd name="T50" fmla="*/ 0 w 592"/>
                  <a:gd name="T51" fmla="*/ 550 h 926"/>
                  <a:gd name="T52" fmla="*/ 182 w 592"/>
                  <a:gd name="T53" fmla="*/ 911 h 926"/>
                  <a:gd name="T54" fmla="*/ 377 w 592"/>
                  <a:gd name="T55" fmla="*/ 837 h 926"/>
                  <a:gd name="T56" fmla="*/ 378 w 592"/>
                  <a:gd name="T57" fmla="*/ 837 h 926"/>
                  <a:gd name="T58" fmla="*/ 379 w 592"/>
                  <a:gd name="T59" fmla="*/ 835 h 926"/>
                  <a:gd name="T60" fmla="*/ 393 w 592"/>
                  <a:gd name="T61" fmla="*/ 821 h 926"/>
                  <a:gd name="T62" fmla="*/ 397 w 592"/>
                  <a:gd name="T63" fmla="*/ 81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2" h="926">
                    <a:moveTo>
                      <a:pt x="397" y="817"/>
                    </a:moveTo>
                    <a:cubicBezTo>
                      <a:pt x="401" y="812"/>
                      <a:pt x="406" y="808"/>
                      <a:pt x="410" y="803"/>
                    </a:cubicBezTo>
                    <a:cubicBezTo>
                      <a:pt x="411" y="801"/>
                      <a:pt x="412" y="800"/>
                      <a:pt x="414" y="798"/>
                    </a:cubicBezTo>
                    <a:cubicBezTo>
                      <a:pt x="419" y="793"/>
                      <a:pt x="424" y="786"/>
                      <a:pt x="429" y="780"/>
                    </a:cubicBezTo>
                    <a:cubicBezTo>
                      <a:pt x="430" y="778"/>
                      <a:pt x="431" y="777"/>
                      <a:pt x="433" y="775"/>
                    </a:cubicBezTo>
                    <a:cubicBezTo>
                      <a:pt x="436" y="770"/>
                      <a:pt x="440" y="765"/>
                      <a:pt x="443" y="760"/>
                    </a:cubicBezTo>
                    <a:cubicBezTo>
                      <a:pt x="445" y="757"/>
                      <a:pt x="447" y="755"/>
                      <a:pt x="449" y="752"/>
                    </a:cubicBezTo>
                    <a:cubicBezTo>
                      <a:pt x="452" y="748"/>
                      <a:pt x="455" y="744"/>
                      <a:pt x="458" y="739"/>
                    </a:cubicBezTo>
                    <a:cubicBezTo>
                      <a:pt x="460" y="736"/>
                      <a:pt x="462" y="733"/>
                      <a:pt x="464" y="730"/>
                    </a:cubicBezTo>
                    <a:cubicBezTo>
                      <a:pt x="467" y="724"/>
                      <a:pt x="471" y="719"/>
                      <a:pt x="475" y="713"/>
                    </a:cubicBezTo>
                    <a:cubicBezTo>
                      <a:pt x="477" y="708"/>
                      <a:pt x="480" y="704"/>
                      <a:pt x="482" y="699"/>
                    </a:cubicBezTo>
                    <a:cubicBezTo>
                      <a:pt x="485" y="695"/>
                      <a:pt x="487" y="691"/>
                      <a:pt x="490" y="687"/>
                    </a:cubicBezTo>
                    <a:cubicBezTo>
                      <a:pt x="492" y="683"/>
                      <a:pt x="494" y="678"/>
                      <a:pt x="496" y="674"/>
                    </a:cubicBezTo>
                    <a:cubicBezTo>
                      <a:pt x="498" y="671"/>
                      <a:pt x="500" y="667"/>
                      <a:pt x="502" y="663"/>
                    </a:cubicBezTo>
                    <a:cubicBezTo>
                      <a:pt x="504" y="660"/>
                      <a:pt x="505" y="657"/>
                      <a:pt x="507" y="654"/>
                    </a:cubicBezTo>
                    <a:lnTo>
                      <a:pt x="507" y="654"/>
                    </a:lnTo>
                    <a:cubicBezTo>
                      <a:pt x="533" y="602"/>
                      <a:pt x="592" y="339"/>
                      <a:pt x="585" y="203"/>
                    </a:cubicBezTo>
                    <a:cubicBezTo>
                      <a:pt x="585" y="186"/>
                      <a:pt x="572" y="170"/>
                      <a:pt x="549" y="166"/>
                    </a:cubicBezTo>
                    <a:cubicBezTo>
                      <a:pt x="412" y="140"/>
                      <a:pt x="14" y="0"/>
                      <a:pt x="7" y="400"/>
                    </a:cubicBezTo>
                    <a:lnTo>
                      <a:pt x="7" y="400"/>
                    </a:lnTo>
                    <a:cubicBezTo>
                      <a:pt x="7" y="401"/>
                      <a:pt x="4" y="435"/>
                      <a:pt x="3" y="450"/>
                    </a:cubicBezTo>
                    <a:lnTo>
                      <a:pt x="2" y="454"/>
                    </a:lnTo>
                    <a:cubicBezTo>
                      <a:pt x="1" y="470"/>
                      <a:pt x="0" y="485"/>
                      <a:pt x="0" y="500"/>
                    </a:cubicBezTo>
                    <a:lnTo>
                      <a:pt x="0" y="503"/>
                    </a:lnTo>
                    <a:cubicBezTo>
                      <a:pt x="0" y="519"/>
                      <a:pt x="0" y="534"/>
                      <a:pt x="0" y="549"/>
                    </a:cubicBezTo>
                    <a:lnTo>
                      <a:pt x="0" y="550"/>
                    </a:lnTo>
                    <a:cubicBezTo>
                      <a:pt x="6" y="742"/>
                      <a:pt x="72" y="886"/>
                      <a:pt x="182" y="911"/>
                    </a:cubicBezTo>
                    <a:cubicBezTo>
                      <a:pt x="246" y="926"/>
                      <a:pt x="314" y="897"/>
                      <a:pt x="377" y="837"/>
                    </a:cubicBezTo>
                    <a:lnTo>
                      <a:pt x="378" y="837"/>
                    </a:lnTo>
                    <a:lnTo>
                      <a:pt x="379" y="835"/>
                    </a:lnTo>
                    <a:cubicBezTo>
                      <a:pt x="384" y="831"/>
                      <a:pt x="388" y="826"/>
                      <a:pt x="393" y="821"/>
                    </a:cubicBezTo>
                    <a:lnTo>
                      <a:pt x="397" y="817"/>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7" name="Freeform 15015">
                <a:extLst>
                  <a:ext uri="{FF2B5EF4-FFF2-40B4-BE49-F238E27FC236}">
                    <a16:creationId xmlns:a16="http://schemas.microsoft.com/office/drawing/2014/main" id="{90EBD82B-F148-C117-C86D-2CFC0687F036}"/>
                  </a:ext>
                </a:extLst>
              </p:cNvPr>
              <p:cNvSpPr>
                <a:spLocks/>
              </p:cNvSpPr>
              <p:nvPr/>
            </p:nvSpPr>
            <p:spPr bwMode="auto">
              <a:xfrm>
                <a:off x="8445552" y="3313983"/>
                <a:ext cx="22439" cy="112201"/>
              </a:xfrm>
              <a:custGeom>
                <a:avLst/>
                <a:gdLst>
                  <a:gd name="T0" fmla="*/ 72 w 72"/>
                  <a:gd name="T1" fmla="*/ 351 h 365"/>
                  <a:gd name="T2" fmla="*/ 30 w 72"/>
                  <a:gd name="T3" fmla="*/ 343 h 365"/>
                  <a:gd name="T4" fmla="*/ 2 w 72"/>
                  <a:gd name="T5" fmla="*/ 192 h 365"/>
                  <a:gd name="T6" fmla="*/ 20 w 72"/>
                  <a:gd name="T7" fmla="*/ 0 h 365"/>
                  <a:gd name="T8" fmla="*/ 45 w 72"/>
                  <a:gd name="T9" fmla="*/ 113 h 365"/>
                  <a:gd name="T10" fmla="*/ 72 w 72"/>
                  <a:gd name="T11" fmla="*/ 351 h 365"/>
                </a:gdLst>
                <a:ahLst/>
                <a:cxnLst>
                  <a:cxn ang="0">
                    <a:pos x="T0" y="T1"/>
                  </a:cxn>
                  <a:cxn ang="0">
                    <a:pos x="T2" y="T3"/>
                  </a:cxn>
                  <a:cxn ang="0">
                    <a:pos x="T4" y="T5"/>
                  </a:cxn>
                  <a:cxn ang="0">
                    <a:pos x="T6" y="T7"/>
                  </a:cxn>
                  <a:cxn ang="0">
                    <a:pos x="T8" y="T9"/>
                  </a:cxn>
                  <a:cxn ang="0">
                    <a:pos x="T10" y="T11"/>
                  </a:cxn>
                </a:cxnLst>
                <a:rect l="0" t="0" r="r" b="b"/>
                <a:pathLst>
                  <a:path w="72" h="365">
                    <a:moveTo>
                      <a:pt x="72" y="351"/>
                    </a:moveTo>
                    <a:cubicBezTo>
                      <a:pt x="72" y="351"/>
                      <a:pt x="43" y="365"/>
                      <a:pt x="30" y="343"/>
                    </a:cubicBezTo>
                    <a:cubicBezTo>
                      <a:pt x="10" y="306"/>
                      <a:pt x="3" y="222"/>
                      <a:pt x="2" y="192"/>
                    </a:cubicBezTo>
                    <a:cubicBezTo>
                      <a:pt x="0" y="158"/>
                      <a:pt x="20" y="0"/>
                      <a:pt x="20" y="0"/>
                    </a:cubicBezTo>
                    <a:cubicBezTo>
                      <a:pt x="20" y="0"/>
                      <a:pt x="52" y="49"/>
                      <a:pt x="45" y="113"/>
                    </a:cubicBezTo>
                    <a:cubicBezTo>
                      <a:pt x="34" y="206"/>
                      <a:pt x="72" y="351"/>
                      <a:pt x="72" y="351"/>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8" name="Freeform 15016">
                <a:extLst>
                  <a:ext uri="{FF2B5EF4-FFF2-40B4-BE49-F238E27FC236}">
                    <a16:creationId xmlns:a16="http://schemas.microsoft.com/office/drawing/2014/main" id="{5F1B6D09-2BB3-460C-72FA-3FBD8B9D5859}"/>
                  </a:ext>
                </a:extLst>
              </p:cNvPr>
              <p:cNvSpPr>
                <a:spLocks/>
              </p:cNvSpPr>
              <p:nvPr/>
            </p:nvSpPr>
            <p:spPr bwMode="auto">
              <a:xfrm>
                <a:off x="8448759" y="3317188"/>
                <a:ext cx="38469" cy="141052"/>
              </a:xfrm>
              <a:custGeom>
                <a:avLst/>
                <a:gdLst>
                  <a:gd name="T0" fmla="*/ 57 w 126"/>
                  <a:gd name="T1" fmla="*/ 318 h 457"/>
                  <a:gd name="T2" fmla="*/ 80 w 126"/>
                  <a:gd name="T3" fmla="*/ 119 h 457"/>
                  <a:gd name="T4" fmla="*/ 90 w 126"/>
                  <a:gd name="T5" fmla="*/ 0 h 457"/>
                  <a:gd name="T6" fmla="*/ 22 w 126"/>
                  <a:gd name="T7" fmla="*/ 163 h 457"/>
                  <a:gd name="T8" fmla="*/ 1 w 126"/>
                  <a:gd name="T9" fmla="*/ 268 h 457"/>
                  <a:gd name="T10" fmla="*/ 57 w 126"/>
                  <a:gd name="T11" fmla="*/ 318 h 457"/>
                </a:gdLst>
                <a:ahLst/>
                <a:cxnLst>
                  <a:cxn ang="0">
                    <a:pos x="T0" y="T1"/>
                  </a:cxn>
                  <a:cxn ang="0">
                    <a:pos x="T2" y="T3"/>
                  </a:cxn>
                  <a:cxn ang="0">
                    <a:pos x="T4" y="T5"/>
                  </a:cxn>
                  <a:cxn ang="0">
                    <a:pos x="T6" y="T7"/>
                  </a:cxn>
                  <a:cxn ang="0">
                    <a:pos x="T8" y="T9"/>
                  </a:cxn>
                  <a:cxn ang="0">
                    <a:pos x="T10" y="T11"/>
                  </a:cxn>
                </a:cxnLst>
                <a:rect l="0" t="0" r="r" b="b"/>
                <a:pathLst>
                  <a:path w="126" h="457">
                    <a:moveTo>
                      <a:pt x="57" y="318"/>
                    </a:moveTo>
                    <a:cubicBezTo>
                      <a:pt x="31" y="264"/>
                      <a:pt x="44" y="195"/>
                      <a:pt x="80" y="119"/>
                    </a:cubicBezTo>
                    <a:cubicBezTo>
                      <a:pt x="114" y="46"/>
                      <a:pt x="90" y="0"/>
                      <a:pt x="90" y="0"/>
                    </a:cubicBezTo>
                    <a:cubicBezTo>
                      <a:pt x="90" y="0"/>
                      <a:pt x="63" y="45"/>
                      <a:pt x="22" y="163"/>
                    </a:cubicBezTo>
                    <a:cubicBezTo>
                      <a:pt x="11" y="197"/>
                      <a:pt x="0" y="233"/>
                      <a:pt x="1" y="268"/>
                    </a:cubicBezTo>
                    <a:cubicBezTo>
                      <a:pt x="5" y="373"/>
                      <a:pt x="126" y="457"/>
                      <a:pt x="57" y="318"/>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9" name="Freeform 15017">
                <a:extLst>
                  <a:ext uri="{FF2B5EF4-FFF2-40B4-BE49-F238E27FC236}">
                    <a16:creationId xmlns:a16="http://schemas.microsoft.com/office/drawing/2014/main" id="{7D7003AF-2F91-9197-297B-89307B40B6A4}"/>
                  </a:ext>
                </a:extLst>
              </p:cNvPr>
              <p:cNvSpPr>
                <a:spLocks/>
              </p:cNvSpPr>
              <p:nvPr/>
            </p:nvSpPr>
            <p:spPr bwMode="auto">
              <a:xfrm>
                <a:off x="8673160" y="3605703"/>
                <a:ext cx="176314" cy="426362"/>
              </a:xfrm>
              <a:custGeom>
                <a:avLst/>
                <a:gdLst>
                  <a:gd name="T0" fmla="*/ 453 w 570"/>
                  <a:gd name="T1" fmla="*/ 43 h 1389"/>
                  <a:gd name="T2" fmla="*/ 59 w 570"/>
                  <a:gd name="T3" fmla="*/ 806 h 1389"/>
                  <a:gd name="T4" fmla="*/ 21 w 570"/>
                  <a:gd name="T5" fmla="*/ 1056 h 1389"/>
                  <a:gd name="T6" fmla="*/ 471 w 570"/>
                  <a:gd name="T7" fmla="*/ 481 h 1389"/>
                  <a:gd name="T8" fmla="*/ 453 w 570"/>
                  <a:gd name="T9" fmla="*/ 43 h 1389"/>
                </a:gdLst>
                <a:ahLst/>
                <a:cxnLst>
                  <a:cxn ang="0">
                    <a:pos x="T0" y="T1"/>
                  </a:cxn>
                  <a:cxn ang="0">
                    <a:pos x="T2" y="T3"/>
                  </a:cxn>
                  <a:cxn ang="0">
                    <a:pos x="T4" y="T5"/>
                  </a:cxn>
                  <a:cxn ang="0">
                    <a:pos x="T6" y="T7"/>
                  </a:cxn>
                  <a:cxn ang="0">
                    <a:pos x="T8" y="T9"/>
                  </a:cxn>
                </a:cxnLst>
                <a:rect l="0" t="0" r="r" b="b"/>
                <a:pathLst>
                  <a:path w="570" h="1389">
                    <a:moveTo>
                      <a:pt x="453" y="43"/>
                    </a:moveTo>
                    <a:cubicBezTo>
                      <a:pt x="300" y="156"/>
                      <a:pt x="164" y="554"/>
                      <a:pt x="59" y="806"/>
                    </a:cubicBezTo>
                    <a:cubicBezTo>
                      <a:pt x="0" y="948"/>
                      <a:pt x="21" y="1056"/>
                      <a:pt x="21" y="1056"/>
                    </a:cubicBezTo>
                    <a:cubicBezTo>
                      <a:pt x="21" y="1056"/>
                      <a:pt x="73" y="1389"/>
                      <a:pt x="471" y="481"/>
                    </a:cubicBezTo>
                    <a:cubicBezTo>
                      <a:pt x="570" y="253"/>
                      <a:pt x="511" y="0"/>
                      <a:pt x="453" y="43"/>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0" name="Freeform 15018">
                <a:extLst>
                  <a:ext uri="{FF2B5EF4-FFF2-40B4-BE49-F238E27FC236}">
                    <a16:creationId xmlns:a16="http://schemas.microsoft.com/office/drawing/2014/main" id="{41F0F054-B07C-8C63-D441-D4E4491A0EC0}"/>
                  </a:ext>
                </a:extLst>
              </p:cNvPr>
              <p:cNvSpPr>
                <a:spLocks/>
              </p:cNvSpPr>
              <p:nvPr/>
            </p:nvSpPr>
            <p:spPr bwMode="auto">
              <a:xfrm>
                <a:off x="8451963" y="3378098"/>
                <a:ext cx="147463" cy="317368"/>
              </a:xfrm>
              <a:custGeom>
                <a:avLst/>
                <a:gdLst>
                  <a:gd name="T0" fmla="*/ 43 w 478"/>
                  <a:gd name="T1" fmla="*/ 57 h 1034"/>
                  <a:gd name="T2" fmla="*/ 17 w 478"/>
                  <a:gd name="T3" fmla="*/ 73 h 1034"/>
                  <a:gd name="T4" fmla="*/ 0 w 478"/>
                  <a:gd name="T5" fmla="*/ 176 h 1034"/>
                  <a:gd name="T6" fmla="*/ 89 w 478"/>
                  <a:gd name="T7" fmla="*/ 420 h 1034"/>
                  <a:gd name="T8" fmla="*/ 329 w 478"/>
                  <a:gd name="T9" fmla="*/ 995 h 1034"/>
                  <a:gd name="T10" fmla="*/ 478 w 478"/>
                  <a:gd name="T11" fmla="*/ 901 h 1034"/>
                  <a:gd name="T12" fmla="*/ 218 w 478"/>
                  <a:gd name="T13" fmla="*/ 447 h 1034"/>
                  <a:gd name="T14" fmla="*/ 150 w 478"/>
                  <a:gd name="T15" fmla="*/ 115 h 1034"/>
                  <a:gd name="T16" fmla="*/ 114 w 478"/>
                  <a:gd name="T17" fmla="*/ 0 h 1034"/>
                  <a:gd name="T18" fmla="*/ 111 w 478"/>
                  <a:gd name="T19" fmla="*/ 140 h 1034"/>
                  <a:gd name="T20" fmla="*/ 80 w 478"/>
                  <a:gd name="T21" fmla="*/ 165 h 1034"/>
                  <a:gd name="T22" fmla="*/ 43 w 478"/>
                  <a:gd name="T23" fmla="*/ 57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1034">
                    <a:moveTo>
                      <a:pt x="43" y="57"/>
                    </a:moveTo>
                    <a:lnTo>
                      <a:pt x="17" y="73"/>
                    </a:lnTo>
                    <a:lnTo>
                      <a:pt x="0" y="176"/>
                    </a:lnTo>
                    <a:cubicBezTo>
                      <a:pt x="0" y="176"/>
                      <a:pt x="47" y="358"/>
                      <a:pt x="89" y="420"/>
                    </a:cubicBezTo>
                    <a:cubicBezTo>
                      <a:pt x="131" y="483"/>
                      <a:pt x="301" y="973"/>
                      <a:pt x="329" y="995"/>
                    </a:cubicBezTo>
                    <a:cubicBezTo>
                      <a:pt x="379" y="1034"/>
                      <a:pt x="478" y="901"/>
                      <a:pt x="478" y="901"/>
                    </a:cubicBezTo>
                    <a:cubicBezTo>
                      <a:pt x="478" y="901"/>
                      <a:pt x="262" y="558"/>
                      <a:pt x="218" y="447"/>
                    </a:cubicBezTo>
                    <a:cubicBezTo>
                      <a:pt x="174" y="337"/>
                      <a:pt x="166" y="159"/>
                      <a:pt x="150" y="115"/>
                    </a:cubicBezTo>
                    <a:cubicBezTo>
                      <a:pt x="123" y="40"/>
                      <a:pt x="114" y="0"/>
                      <a:pt x="114" y="0"/>
                    </a:cubicBezTo>
                    <a:cubicBezTo>
                      <a:pt x="114" y="0"/>
                      <a:pt x="76" y="20"/>
                      <a:pt x="111" y="140"/>
                    </a:cubicBezTo>
                    <a:cubicBezTo>
                      <a:pt x="120" y="171"/>
                      <a:pt x="80" y="165"/>
                      <a:pt x="80" y="165"/>
                    </a:cubicBezTo>
                    <a:lnTo>
                      <a:pt x="43" y="57"/>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1" name="Freeform 15019">
                <a:extLst>
                  <a:ext uri="{FF2B5EF4-FFF2-40B4-BE49-F238E27FC236}">
                    <a16:creationId xmlns:a16="http://schemas.microsoft.com/office/drawing/2014/main" id="{21E28718-2F9B-22A8-8AFB-23F2149A4A43}"/>
                  </a:ext>
                </a:extLst>
              </p:cNvPr>
              <p:cNvSpPr>
                <a:spLocks/>
              </p:cNvSpPr>
              <p:nvPr/>
            </p:nvSpPr>
            <p:spPr bwMode="auto">
              <a:xfrm>
                <a:off x="8881531" y="3422978"/>
                <a:ext cx="381480" cy="371864"/>
              </a:xfrm>
              <a:custGeom>
                <a:avLst/>
                <a:gdLst>
                  <a:gd name="T0" fmla="*/ 6 w 119"/>
                  <a:gd name="T1" fmla="*/ 116 h 116"/>
                  <a:gd name="T2" fmla="*/ 107 w 119"/>
                  <a:gd name="T3" fmla="*/ 115 h 116"/>
                  <a:gd name="T4" fmla="*/ 119 w 119"/>
                  <a:gd name="T5" fmla="*/ 0 h 116"/>
                  <a:gd name="T6" fmla="*/ 0 w 119"/>
                  <a:gd name="T7" fmla="*/ 12 h 116"/>
                  <a:gd name="T8" fmla="*/ 6 w 119"/>
                  <a:gd name="T9" fmla="*/ 116 h 116"/>
                </a:gdLst>
                <a:ahLst/>
                <a:cxnLst>
                  <a:cxn ang="0">
                    <a:pos x="T0" y="T1"/>
                  </a:cxn>
                  <a:cxn ang="0">
                    <a:pos x="T2" y="T3"/>
                  </a:cxn>
                  <a:cxn ang="0">
                    <a:pos x="T4" y="T5"/>
                  </a:cxn>
                  <a:cxn ang="0">
                    <a:pos x="T6" y="T7"/>
                  </a:cxn>
                  <a:cxn ang="0">
                    <a:pos x="T8" y="T9"/>
                  </a:cxn>
                </a:cxnLst>
                <a:rect l="0" t="0" r="r" b="b"/>
                <a:pathLst>
                  <a:path w="119" h="116">
                    <a:moveTo>
                      <a:pt x="6" y="116"/>
                    </a:moveTo>
                    <a:lnTo>
                      <a:pt x="107" y="115"/>
                    </a:lnTo>
                    <a:lnTo>
                      <a:pt x="119" y="0"/>
                    </a:lnTo>
                    <a:lnTo>
                      <a:pt x="0" y="12"/>
                    </a:lnTo>
                    <a:lnTo>
                      <a:pt x="6" y="1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2" name="Freeform 15020">
                <a:extLst>
                  <a:ext uri="{FF2B5EF4-FFF2-40B4-BE49-F238E27FC236}">
                    <a16:creationId xmlns:a16="http://schemas.microsoft.com/office/drawing/2014/main" id="{F6C68FE4-36E6-0DAC-A61F-900E0DA1857C}"/>
                  </a:ext>
                </a:extLst>
              </p:cNvPr>
              <p:cNvSpPr>
                <a:spLocks/>
              </p:cNvSpPr>
              <p:nvPr/>
            </p:nvSpPr>
            <p:spPr bwMode="auto">
              <a:xfrm>
                <a:off x="8782155" y="3785224"/>
                <a:ext cx="657173" cy="1138034"/>
              </a:xfrm>
              <a:custGeom>
                <a:avLst/>
                <a:gdLst>
                  <a:gd name="T0" fmla="*/ 1502 w 2148"/>
                  <a:gd name="T1" fmla="*/ 3616 h 3697"/>
                  <a:gd name="T2" fmla="*/ 297 w 2148"/>
                  <a:gd name="T3" fmla="*/ 3544 h 3697"/>
                  <a:gd name="T4" fmla="*/ 170 w 2148"/>
                  <a:gd name="T5" fmla="*/ 1440 h 3697"/>
                  <a:gd name="T6" fmla="*/ 388 w 2148"/>
                  <a:gd name="T7" fmla="*/ 20 h 3697"/>
                  <a:gd name="T8" fmla="*/ 1448 w 2148"/>
                  <a:gd name="T9" fmla="*/ 0 h 3697"/>
                  <a:gd name="T10" fmla="*/ 1502 w 2148"/>
                  <a:gd name="T11" fmla="*/ 3616 h 3697"/>
                </a:gdLst>
                <a:ahLst/>
                <a:cxnLst>
                  <a:cxn ang="0">
                    <a:pos x="T0" y="T1"/>
                  </a:cxn>
                  <a:cxn ang="0">
                    <a:pos x="T2" y="T3"/>
                  </a:cxn>
                  <a:cxn ang="0">
                    <a:pos x="T4" y="T5"/>
                  </a:cxn>
                  <a:cxn ang="0">
                    <a:pos x="T6" y="T7"/>
                  </a:cxn>
                  <a:cxn ang="0">
                    <a:pos x="T8" y="T9"/>
                  </a:cxn>
                  <a:cxn ang="0">
                    <a:pos x="T10" y="T11"/>
                  </a:cxn>
                </a:cxnLst>
                <a:rect l="0" t="0" r="r" b="b"/>
                <a:pathLst>
                  <a:path w="2148" h="3697">
                    <a:moveTo>
                      <a:pt x="1502" y="3616"/>
                    </a:moveTo>
                    <a:cubicBezTo>
                      <a:pt x="985" y="3697"/>
                      <a:pt x="891" y="3628"/>
                      <a:pt x="297" y="3544"/>
                    </a:cubicBezTo>
                    <a:cubicBezTo>
                      <a:pt x="241" y="3544"/>
                      <a:pt x="0" y="2966"/>
                      <a:pt x="170" y="1440"/>
                    </a:cubicBezTo>
                    <a:cubicBezTo>
                      <a:pt x="205" y="1126"/>
                      <a:pt x="442" y="873"/>
                      <a:pt x="388" y="20"/>
                    </a:cubicBezTo>
                    <a:cubicBezTo>
                      <a:pt x="741" y="13"/>
                      <a:pt x="1095" y="6"/>
                      <a:pt x="1448" y="0"/>
                    </a:cubicBezTo>
                    <a:cubicBezTo>
                      <a:pt x="1308" y="775"/>
                      <a:pt x="2148" y="896"/>
                      <a:pt x="1502" y="361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3" name="Freeform 15021">
                <a:extLst>
                  <a:ext uri="{FF2B5EF4-FFF2-40B4-BE49-F238E27FC236}">
                    <a16:creationId xmlns:a16="http://schemas.microsoft.com/office/drawing/2014/main" id="{BB66AE9E-A2FB-09DE-61D4-3D8373CD007C}"/>
                  </a:ext>
                </a:extLst>
              </p:cNvPr>
              <p:cNvSpPr>
                <a:spLocks/>
              </p:cNvSpPr>
              <p:nvPr/>
            </p:nvSpPr>
            <p:spPr bwMode="auto">
              <a:xfrm>
                <a:off x="9208515" y="3419771"/>
                <a:ext cx="137845" cy="500093"/>
              </a:xfrm>
              <a:custGeom>
                <a:avLst/>
                <a:gdLst>
                  <a:gd name="T0" fmla="*/ 149 w 454"/>
                  <a:gd name="T1" fmla="*/ 1540 h 1628"/>
                  <a:gd name="T2" fmla="*/ 0 w 454"/>
                  <a:gd name="T3" fmla="*/ 485 h 1628"/>
                  <a:gd name="T4" fmla="*/ 37 w 454"/>
                  <a:gd name="T5" fmla="*/ 60 h 1628"/>
                  <a:gd name="T6" fmla="*/ 128 w 454"/>
                  <a:gd name="T7" fmla="*/ 14 h 1628"/>
                  <a:gd name="T8" fmla="*/ 151 w 454"/>
                  <a:gd name="T9" fmla="*/ 11 h 1628"/>
                  <a:gd name="T10" fmla="*/ 336 w 454"/>
                  <a:gd name="T11" fmla="*/ 185 h 1628"/>
                  <a:gd name="T12" fmla="*/ 454 w 454"/>
                  <a:gd name="T13" fmla="*/ 1628 h 1628"/>
                  <a:gd name="T14" fmla="*/ 149 w 454"/>
                  <a:gd name="T15" fmla="*/ 1540 h 1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1628">
                    <a:moveTo>
                      <a:pt x="149" y="1540"/>
                    </a:moveTo>
                    <a:lnTo>
                      <a:pt x="0" y="485"/>
                    </a:lnTo>
                    <a:lnTo>
                      <a:pt x="37" y="60"/>
                    </a:lnTo>
                    <a:cubicBezTo>
                      <a:pt x="61" y="35"/>
                      <a:pt x="93" y="19"/>
                      <a:pt x="128" y="14"/>
                    </a:cubicBezTo>
                    <a:lnTo>
                      <a:pt x="151" y="11"/>
                    </a:lnTo>
                    <a:cubicBezTo>
                      <a:pt x="244" y="0"/>
                      <a:pt x="326" y="78"/>
                      <a:pt x="336" y="185"/>
                    </a:cubicBezTo>
                    <a:lnTo>
                      <a:pt x="454" y="1628"/>
                    </a:lnTo>
                    <a:lnTo>
                      <a:pt x="149" y="15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4" name="Freeform 15022">
                <a:extLst>
                  <a:ext uri="{FF2B5EF4-FFF2-40B4-BE49-F238E27FC236}">
                    <a16:creationId xmlns:a16="http://schemas.microsoft.com/office/drawing/2014/main" id="{FF9C1A8D-5598-5632-6BB8-587E3614342B}"/>
                  </a:ext>
                </a:extLst>
              </p:cNvPr>
              <p:cNvSpPr>
                <a:spLocks/>
              </p:cNvSpPr>
              <p:nvPr/>
            </p:nvSpPr>
            <p:spPr bwMode="auto">
              <a:xfrm>
                <a:off x="8673160" y="3451828"/>
                <a:ext cx="253251" cy="480859"/>
              </a:xfrm>
              <a:custGeom>
                <a:avLst/>
                <a:gdLst>
                  <a:gd name="T0" fmla="*/ 203 w 825"/>
                  <a:gd name="T1" fmla="*/ 1560 h 1560"/>
                  <a:gd name="T2" fmla="*/ 680 w 825"/>
                  <a:gd name="T3" fmla="*/ 640 h 1560"/>
                  <a:gd name="T4" fmla="*/ 825 w 825"/>
                  <a:gd name="T5" fmla="*/ 102 h 1560"/>
                  <a:gd name="T6" fmla="*/ 747 w 825"/>
                  <a:gd name="T7" fmla="*/ 41 h 1560"/>
                  <a:gd name="T8" fmla="*/ 724 w 825"/>
                  <a:gd name="T9" fmla="*/ 32 h 1560"/>
                  <a:gd name="T10" fmla="*/ 509 w 825"/>
                  <a:gd name="T11" fmla="*/ 130 h 1560"/>
                  <a:gd name="T12" fmla="*/ 0 w 825"/>
                  <a:gd name="T13" fmla="*/ 1182 h 1560"/>
                  <a:gd name="T14" fmla="*/ 203 w 825"/>
                  <a:gd name="T15" fmla="*/ 1560 h 15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60">
                    <a:moveTo>
                      <a:pt x="203" y="1560"/>
                    </a:moveTo>
                    <a:lnTo>
                      <a:pt x="680" y="640"/>
                    </a:lnTo>
                    <a:lnTo>
                      <a:pt x="825" y="102"/>
                    </a:lnTo>
                    <a:cubicBezTo>
                      <a:pt x="806" y="75"/>
                      <a:pt x="780" y="53"/>
                      <a:pt x="747" y="41"/>
                    </a:cubicBezTo>
                    <a:lnTo>
                      <a:pt x="724" y="32"/>
                    </a:lnTo>
                    <a:cubicBezTo>
                      <a:pt x="638" y="0"/>
                      <a:pt x="541" y="44"/>
                      <a:pt x="509" y="130"/>
                    </a:cubicBezTo>
                    <a:lnTo>
                      <a:pt x="0" y="1182"/>
                    </a:lnTo>
                    <a:lnTo>
                      <a:pt x="203" y="15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5" name="Freeform 15023">
                <a:extLst>
                  <a:ext uri="{FF2B5EF4-FFF2-40B4-BE49-F238E27FC236}">
                    <a16:creationId xmlns:a16="http://schemas.microsoft.com/office/drawing/2014/main" id="{C60F9C0D-823A-84BB-3F31-F45F98100108}"/>
                  </a:ext>
                </a:extLst>
              </p:cNvPr>
              <p:cNvSpPr>
                <a:spLocks/>
              </p:cNvSpPr>
              <p:nvPr/>
            </p:nvSpPr>
            <p:spPr bwMode="auto">
              <a:xfrm>
                <a:off x="8455170" y="3339629"/>
                <a:ext cx="35262" cy="96172"/>
              </a:xfrm>
              <a:custGeom>
                <a:avLst/>
                <a:gdLst>
                  <a:gd name="T0" fmla="*/ 30 w 112"/>
                  <a:gd name="T1" fmla="*/ 312 h 312"/>
                  <a:gd name="T2" fmla="*/ 15 w 112"/>
                  <a:gd name="T3" fmla="*/ 175 h 312"/>
                  <a:gd name="T4" fmla="*/ 98 w 112"/>
                  <a:gd name="T5" fmla="*/ 0 h 312"/>
                  <a:gd name="T6" fmla="*/ 83 w 112"/>
                  <a:gd name="T7" fmla="*/ 115 h 312"/>
                  <a:gd name="T8" fmla="*/ 30 w 112"/>
                  <a:gd name="T9" fmla="*/ 312 h 312"/>
                </a:gdLst>
                <a:ahLst/>
                <a:cxnLst>
                  <a:cxn ang="0">
                    <a:pos x="T0" y="T1"/>
                  </a:cxn>
                  <a:cxn ang="0">
                    <a:pos x="T2" y="T3"/>
                  </a:cxn>
                  <a:cxn ang="0">
                    <a:pos x="T4" y="T5"/>
                  </a:cxn>
                  <a:cxn ang="0">
                    <a:pos x="T6" y="T7"/>
                  </a:cxn>
                  <a:cxn ang="0">
                    <a:pos x="T8" y="T9"/>
                  </a:cxn>
                </a:cxnLst>
                <a:rect l="0" t="0" r="r" b="b"/>
                <a:pathLst>
                  <a:path w="112" h="312">
                    <a:moveTo>
                      <a:pt x="30" y="312"/>
                    </a:moveTo>
                    <a:cubicBezTo>
                      <a:pt x="30" y="312"/>
                      <a:pt x="0" y="221"/>
                      <a:pt x="15" y="175"/>
                    </a:cubicBezTo>
                    <a:cubicBezTo>
                      <a:pt x="26" y="143"/>
                      <a:pt x="98" y="0"/>
                      <a:pt x="98" y="0"/>
                    </a:cubicBezTo>
                    <a:cubicBezTo>
                      <a:pt x="98" y="0"/>
                      <a:pt x="112" y="58"/>
                      <a:pt x="83" y="115"/>
                    </a:cubicBezTo>
                    <a:cubicBezTo>
                      <a:pt x="40" y="199"/>
                      <a:pt x="30" y="312"/>
                      <a:pt x="30" y="312"/>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6" name="Freeform 15024">
                <a:extLst>
                  <a:ext uri="{FF2B5EF4-FFF2-40B4-BE49-F238E27FC236}">
                    <a16:creationId xmlns:a16="http://schemas.microsoft.com/office/drawing/2014/main" id="{AD7A569A-2DF5-B8C8-80C0-BDCFB3F14182}"/>
                  </a:ext>
                </a:extLst>
              </p:cNvPr>
              <p:cNvSpPr>
                <a:spLocks/>
              </p:cNvSpPr>
              <p:nvPr/>
            </p:nvSpPr>
            <p:spPr bwMode="auto">
              <a:xfrm>
                <a:off x="8474404" y="3416566"/>
                <a:ext cx="16028" cy="57703"/>
              </a:xfrm>
              <a:custGeom>
                <a:avLst/>
                <a:gdLst>
                  <a:gd name="T0" fmla="*/ 14 w 54"/>
                  <a:gd name="T1" fmla="*/ 39 h 186"/>
                  <a:gd name="T2" fmla="*/ 49 w 54"/>
                  <a:gd name="T3" fmla="*/ 37 h 186"/>
                  <a:gd name="T4" fmla="*/ 47 w 54"/>
                  <a:gd name="T5" fmla="*/ 62 h 186"/>
                  <a:gd name="T6" fmla="*/ 54 w 54"/>
                  <a:gd name="T7" fmla="*/ 186 h 186"/>
                  <a:gd name="T8" fmla="*/ 21 w 54"/>
                  <a:gd name="T9" fmla="*/ 88 h 186"/>
                  <a:gd name="T10" fmla="*/ 1 w 54"/>
                  <a:gd name="T11" fmla="*/ 16 h 186"/>
                  <a:gd name="T12" fmla="*/ 1 w 54"/>
                  <a:gd name="T13" fmla="*/ 0 h 186"/>
                  <a:gd name="T14" fmla="*/ 14 w 54"/>
                  <a:gd name="T15" fmla="*/ 39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86">
                    <a:moveTo>
                      <a:pt x="14" y="39"/>
                    </a:moveTo>
                    <a:cubicBezTo>
                      <a:pt x="14" y="39"/>
                      <a:pt x="41" y="45"/>
                      <a:pt x="49" y="37"/>
                    </a:cubicBezTo>
                    <a:cubicBezTo>
                      <a:pt x="50" y="46"/>
                      <a:pt x="48" y="55"/>
                      <a:pt x="47" y="62"/>
                    </a:cubicBezTo>
                    <a:cubicBezTo>
                      <a:pt x="45" y="78"/>
                      <a:pt x="54" y="186"/>
                      <a:pt x="54" y="186"/>
                    </a:cubicBezTo>
                    <a:cubicBezTo>
                      <a:pt x="54" y="186"/>
                      <a:pt x="32" y="109"/>
                      <a:pt x="21" y="88"/>
                    </a:cubicBezTo>
                    <a:cubicBezTo>
                      <a:pt x="15" y="75"/>
                      <a:pt x="7" y="43"/>
                      <a:pt x="1" y="16"/>
                    </a:cubicBezTo>
                    <a:cubicBezTo>
                      <a:pt x="0" y="13"/>
                      <a:pt x="1" y="7"/>
                      <a:pt x="1" y="0"/>
                    </a:cubicBezTo>
                    <a:lnTo>
                      <a:pt x="14" y="39"/>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7" name="Freeform 15025">
                <a:extLst>
                  <a:ext uri="{FF2B5EF4-FFF2-40B4-BE49-F238E27FC236}">
                    <a16:creationId xmlns:a16="http://schemas.microsoft.com/office/drawing/2014/main" id="{F2D9E8D3-A3C3-CC6E-854A-C36591D66088}"/>
                  </a:ext>
                </a:extLst>
              </p:cNvPr>
              <p:cNvSpPr>
                <a:spLocks/>
              </p:cNvSpPr>
              <p:nvPr/>
            </p:nvSpPr>
            <p:spPr bwMode="auto">
              <a:xfrm>
                <a:off x="8480816" y="3381302"/>
                <a:ext cx="19234" cy="83349"/>
              </a:xfrm>
              <a:custGeom>
                <a:avLst/>
                <a:gdLst>
                  <a:gd name="T0" fmla="*/ 26 w 67"/>
                  <a:gd name="T1" fmla="*/ 131 h 270"/>
                  <a:gd name="T2" fmla="*/ 21 w 67"/>
                  <a:gd name="T3" fmla="*/ 0 h 270"/>
                  <a:gd name="T4" fmla="*/ 50 w 67"/>
                  <a:gd name="T5" fmla="*/ 92 h 270"/>
                  <a:gd name="T6" fmla="*/ 66 w 67"/>
                  <a:gd name="T7" fmla="*/ 178 h 270"/>
                  <a:gd name="T8" fmla="*/ 27 w 67"/>
                  <a:gd name="T9" fmla="*/ 258 h 270"/>
                  <a:gd name="T10" fmla="*/ 0 w 67"/>
                  <a:gd name="T11" fmla="*/ 156 h 270"/>
                  <a:gd name="T12" fmla="*/ 26 w 67"/>
                  <a:gd name="T13" fmla="*/ 131 h 270"/>
                </a:gdLst>
                <a:ahLst/>
                <a:cxnLst>
                  <a:cxn ang="0">
                    <a:pos x="T0" y="T1"/>
                  </a:cxn>
                  <a:cxn ang="0">
                    <a:pos x="T2" y="T3"/>
                  </a:cxn>
                  <a:cxn ang="0">
                    <a:pos x="T4" y="T5"/>
                  </a:cxn>
                  <a:cxn ang="0">
                    <a:pos x="T6" y="T7"/>
                  </a:cxn>
                  <a:cxn ang="0">
                    <a:pos x="T8" y="T9"/>
                  </a:cxn>
                  <a:cxn ang="0">
                    <a:pos x="T10" y="T11"/>
                  </a:cxn>
                  <a:cxn ang="0">
                    <a:pos x="T12" y="T13"/>
                  </a:cxn>
                </a:cxnLst>
                <a:rect l="0" t="0" r="r" b="b"/>
                <a:pathLst>
                  <a:path w="67" h="270">
                    <a:moveTo>
                      <a:pt x="26" y="131"/>
                    </a:moveTo>
                    <a:cubicBezTo>
                      <a:pt x="3" y="50"/>
                      <a:pt x="12" y="15"/>
                      <a:pt x="21" y="0"/>
                    </a:cubicBezTo>
                    <a:cubicBezTo>
                      <a:pt x="26" y="20"/>
                      <a:pt x="35" y="50"/>
                      <a:pt x="50" y="92"/>
                    </a:cubicBezTo>
                    <a:cubicBezTo>
                      <a:pt x="56" y="107"/>
                      <a:pt x="61" y="139"/>
                      <a:pt x="66" y="178"/>
                    </a:cubicBezTo>
                    <a:cubicBezTo>
                      <a:pt x="67" y="186"/>
                      <a:pt x="39" y="193"/>
                      <a:pt x="27" y="258"/>
                    </a:cubicBezTo>
                    <a:cubicBezTo>
                      <a:pt x="26" y="270"/>
                      <a:pt x="4" y="199"/>
                      <a:pt x="0" y="156"/>
                    </a:cubicBezTo>
                    <a:cubicBezTo>
                      <a:pt x="11" y="157"/>
                      <a:pt x="33" y="155"/>
                      <a:pt x="26" y="131"/>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8" name="Freeform 15026">
                <a:extLst>
                  <a:ext uri="{FF2B5EF4-FFF2-40B4-BE49-F238E27FC236}">
                    <a16:creationId xmlns:a16="http://schemas.microsoft.com/office/drawing/2014/main" id="{2B592D97-03A3-DF0E-0C3B-1D0C7ADEA022}"/>
                  </a:ext>
                </a:extLst>
              </p:cNvPr>
              <p:cNvSpPr>
                <a:spLocks/>
              </p:cNvSpPr>
              <p:nvPr/>
            </p:nvSpPr>
            <p:spPr bwMode="auto">
              <a:xfrm>
                <a:off x="8916794" y="3057525"/>
                <a:ext cx="195548" cy="330190"/>
              </a:xfrm>
              <a:custGeom>
                <a:avLst/>
                <a:gdLst>
                  <a:gd name="T0" fmla="*/ 601 w 633"/>
                  <a:gd name="T1" fmla="*/ 784 h 1081"/>
                  <a:gd name="T2" fmla="*/ 550 w 633"/>
                  <a:gd name="T3" fmla="*/ 621 h 1081"/>
                  <a:gd name="T4" fmla="*/ 633 w 633"/>
                  <a:gd name="T5" fmla="*/ 70 h 1081"/>
                  <a:gd name="T6" fmla="*/ 622 w 633"/>
                  <a:gd name="T7" fmla="*/ 53 h 1081"/>
                  <a:gd name="T8" fmla="*/ 613 w 633"/>
                  <a:gd name="T9" fmla="*/ 49 h 1081"/>
                  <a:gd name="T10" fmla="*/ 343 w 633"/>
                  <a:gd name="T11" fmla="*/ 108 h 1081"/>
                  <a:gd name="T12" fmla="*/ 26 w 633"/>
                  <a:gd name="T13" fmla="*/ 851 h 1081"/>
                  <a:gd name="T14" fmla="*/ 102 w 633"/>
                  <a:gd name="T15" fmla="*/ 1046 h 1081"/>
                  <a:gd name="T16" fmla="*/ 144 w 633"/>
                  <a:gd name="T17" fmla="*/ 1054 h 1081"/>
                  <a:gd name="T18" fmla="*/ 601 w 633"/>
                  <a:gd name="T19" fmla="*/ 78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3" h="1081">
                    <a:moveTo>
                      <a:pt x="601" y="784"/>
                    </a:moveTo>
                    <a:cubicBezTo>
                      <a:pt x="562" y="740"/>
                      <a:pt x="541" y="681"/>
                      <a:pt x="550" y="621"/>
                    </a:cubicBezTo>
                    <a:lnTo>
                      <a:pt x="633" y="70"/>
                    </a:lnTo>
                    <a:cubicBezTo>
                      <a:pt x="629" y="64"/>
                      <a:pt x="626" y="59"/>
                      <a:pt x="622" y="53"/>
                    </a:cubicBezTo>
                    <a:lnTo>
                      <a:pt x="613" y="49"/>
                    </a:lnTo>
                    <a:cubicBezTo>
                      <a:pt x="499" y="0"/>
                      <a:pt x="377" y="26"/>
                      <a:pt x="343" y="108"/>
                    </a:cubicBezTo>
                    <a:lnTo>
                      <a:pt x="26" y="851"/>
                    </a:lnTo>
                    <a:cubicBezTo>
                      <a:pt x="0" y="914"/>
                      <a:pt x="33" y="991"/>
                      <a:pt x="102" y="1046"/>
                    </a:cubicBezTo>
                    <a:cubicBezTo>
                      <a:pt x="116" y="1049"/>
                      <a:pt x="129" y="1052"/>
                      <a:pt x="144" y="1054"/>
                    </a:cubicBezTo>
                    <a:cubicBezTo>
                      <a:pt x="321" y="1081"/>
                      <a:pt x="495" y="970"/>
                      <a:pt x="601" y="784"/>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9" name="Freeform 15027">
                <a:extLst>
                  <a:ext uri="{FF2B5EF4-FFF2-40B4-BE49-F238E27FC236}">
                    <a16:creationId xmlns:a16="http://schemas.microsoft.com/office/drawing/2014/main" id="{BD1D95CB-A4F8-3D55-437C-963829898E82}"/>
                  </a:ext>
                </a:extLst>
              </p:cNvPr>
              <p:cNvSpPr>
                <a:spLocks/>
              </p:cNvSpPr>
              <p:nvPr/>
            </p:nvSpPr>
            <p:spPr bwMode="auto">
              <a:xfrm>
                <a:off x="8903972" y="3522354"/>
                <a:ext cx="426360" cy="471243"/>
              </a:xfrm>
              <a:custGeom>
                <a:avLst/>
                <a:gdLst>
                  <a:gd name="T0" fmla="*/ 27 w 133"/>
                  <a:gd name="T1" fmla="*/ 10 h 147"/>
                  <a:gd name="T2" fmla="*/ 133 w 133"/>
                  <a:gd name="T3" fmla="*/ 0 h 147"/>
                  <a:gd name="T4" fmla="*/ 97 w 133"/>
                  <a:gd name="T5" fmla="*/ 137 h 147"/>
                  <a:gd name="T6" fmla="*/ 0 w 133"/>
                  <a:gd name="T7" fmla="*/ 147 h 147"/>
                  <a:gd name="T8" fmla="*/ 27 w 133"/>
                  <a:gd name="T9" fmla="*/ 10 h 147"/>
                </a:gdLst>
                <a:ahLst/>
                <a:cxnLst>
                  <a:cxn ang="0">
                    <a:pos x="T0" y="T1"/>
                  </a:cxn>
                  <a:cxn ang="0">
                    <a:pos x="T2" y="T3"/>
                  </a:cxn>
                  <a:cxn ang="0">
                    <a:pos x="T4" y="T5"/>
                  </a:cxn>
                  <a:cxn ang="0">
                    <a:pos x="T6" y="T7"/>
                  </a:cxn>
                  <a:cxn ang="0">
                    <a:pos x="T8" y="T9"/>
                  </a:cxn>
                </a:cxnLst>
                <a:rect l="0" t="0" r="r" b="b"/>
                <a:pathLst>
                  <a:path w="133" h="147">
                    <a:moveTo>
                      <a:pt x="27" y="10"/>
                    </a:moveTo>
                    <a:lnTo>
                      <a:pt x="133" y="0"/>
                    </a:lnTo>
                    <a:lnTo>
                      <a:pt x="97" y="137"/>
                    </a:lnTo>
                    <a:lnTo>
                      <a:pt x="0" y="147"/>
                    </a:lnTo>
                    <a:lnTo>
                      <a:pt x="27" y="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0" name="Freeform 15028">
                <a:extLst>
                  <a:ext uri="{FF2B5EF4-FFF2-40B4-BE49-F238E27FC236}">
                    <a16:creationId xmlns:a16="http://schemas.microsoft.com/office/drawing/2014/main" id="{3B52B478-85FA-00B2-A55C-FCC23D7315C1}"/>
                  </a:ext>
                </a:extLst>
              </p:cNvPr>
              <p:cNvSpPr>
                <a:spLocks/>
              </p:cNvSpPr>
              <p:nvPr/>
            </p:nvSpPr>
            <p:spPr bwMode="auto">
              <a:xfrm>
                <a:off x="9096315" y="3512738"/>
                <a:ext cx="108995" cy="275692"/>
              </a:xfrm>
              <a:custGeom>
                <a:avLst/>
                <a:gdLst>
                  <a:gd name="T0" fmla="*/ 273 w 363"/>
                  <a:gd name="T1" fmla="*/ 760 h 898"/>
                  <a:gd name="T2" fmla="*/ 162 w 363"/>
                  <a:gd name="T3" fmla="*/ 336 h 898"/>
                  <a:gd name="T4" fmla="*/ 131 w 363"/>
                  <a:gd name="T5" fmla="*/ 141 h 898"/>
                  <a:gd name="T6" fmla="*/ 118 w 363"/>
                  <a:gd name="T7" fmla="*/ 341 h 898"/>
                  <a:gd name="T8" fmla="*/ 72 w 363"/>
                  <a:gd name="T9" fmla="*/ 307 h 898"/>
                  <a:gd name="T10" fmla="*/ 65 w 363"/>
                  <a:gd name="T11" fmla="*/ 90 h 898"/>
                  <a:gd name="T12" fmla="*/ 53 w 363"/>
                  <a:gd name="T13" fmla="*/ 0 h 898"/>
                  <a:gd name="T14" fmla="*/ 12 w 363"/>
                  <a:gd name="T15" fmla="*/ 186 h 898"/>
                  <a:gd name="T16" fmla="*/ 16 w 363"/>
                  <a:gd name="T17" fmla="*/ 456 h 898"/>
                  <a:gd name="T18" fmla="*/ 177 w 363"/>
                  <a:gd name="T19" fmla="*/ 722 h 898"/>
                  <a:gd name="T20" fmla="*/ 273 w 363"/>
                  <a:gd name="T21" fmla="*/ 76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898">
                    <a:moveTo>
                      <a:pt x="273" y="760"/>
                    </a:moveTo>
                    <a:cubicBezTo>
                      <a:pt x="149" y="568"/>
                      <a:pt x="184" y="430"/>
                      <a:pt x="162" y="336"/>
                    </a:cubicBezTo>
                    <a:cubicBezTo>
                      <a:pt x="140" y="243"/>
                      <a:pt x="132" y="140"/>
                      <a:pt x="131" y="141"/>
                    </a:cubicBezTo>
                    <a:cubicBezTo>
                      <a:pt x="84" y="231"/>
                      <a:pt x="122" y="295"/>
                      <a:pt x="118" y="341"/>
                    </a:cubicBezTo>
                    <a:cubicBezTo>
                      <a:pt x="114" y="388"/>
                      <a:pt x="121" y="372"/>
                      <a:pt x="72" y="307"/>
                    </a:cubicBezTo>
                    <a:cubicBezTo>
                      <a:pt x="44" y="269"/>
                      <a:pt x="62" y="161"/>
                      <a:pt x="65" y="90"/>
                    </a:cubicBezTo>
                    <a:cubicBezTo>
                      <a:pt x="68" y="28"/>
                      <a:pt x="53" y="0"/>
                      <a:pt x="53" y="0"/>
                    </a:cubicBezTo>
                    <a:cubicBezTo>
                      <a:pt x="53" y="0"/>
                      <a:pt x="22" y="90"/>
                      <a:pt x="12" y="186"/>
                    </a:cubicBezTo>
                    <a:cubicBezTo>
                      <a:pt x="0" y="301"/>
                      <a:pt x="10" y="429"/>
                      <a:pt x="16" y="456"/>
                    </a:cubicBezTo>
                    <a:cubicBezTo>
                      <a:pt x="28" y="507"/>
                      <a:pt x="107" y="637"/>
                      <a:pt x="177" y="722"/>
                    </a:cubicBezTo>
                    <a:cubicBezTo>
                      <a:pt x="257" y="817"/>
                      <a:pt x="363" y="898"/>
                      <a:pt x="273" y="760"/>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1" name="Freeform 15029">
                <a:extLst>
                  <a:ext uri="{FF2B5EF4-FFF2-40B4-BE49-F238E27FC236}">
                    <a16:creationId xmlns:a16="http://schemas.microsoft.com/office/drawing/2014/main" id="{A0FCD84B-C80B-06D4-7564-B534935ED084}"/>
                  </a:ext>
                </a:extLst>
              </p:cNvPr>
              <p:cNvSpPr>
                <a:spLocks/>
              </p:cNvSpPr>
              <p:nvPr/>
            </p:nvSpPr>
            <p:spPr bwMode="auto">
              <a:xfrm>
                <a:off x="9115549" y="3682641"/>
                <a:ext cx="234017" cy="262870"/>
              </a:xfrm>
              <a:custGeom>
                <a:avLst/>
                <a:gdLst>
                  <a:gd name="T0" fmla="*/ 629 w 764"/>
                  <a:gd name="T1" fmla="*/ 693 h 856"/>
                  <a:gd name="T2" fmla="*/ 0 w 764"/>
                  <a:gd name="T3" fmla="*/ 0 h 856"/>
                  <a:gd name="T4" fmla="*/ 492 w 764"/>
                  <a:gd name="T5" fmla="*/ 842 h 856"/>
                  <a:gd name="T6" fmla="*/ 629 w 764"/>
                  <a:gd name="T7" fmla="*/ 693 h 856"/>
                </a:gdLst>
                <a:ahLst/>
                <a:cxnLst>
                  <a:cxn ang="0">
                    <a:pos x="T0" y="T1"/>
                  </a:cxn>
                  <a:cxn ang="0">
                    <a:pos x="T2" y="T3"/>
                  </a:cxn>
                  <a:cxn ang="0">
                    <a:pos x="T4" y="T5"/>
                  </a:cxn>
                  <a:cxn ang="0">
                    <a:pos x="T6" y="T7"/>
                  </a:cxn>
                </a:cxnLst>
                <a:rect l="0" t="0" r="r" b="b"/>
                <a:pathLst>
                  <a:path w="764" h="856">
                    <a:moveTo>
                      <a:pt x="629" y="693"/>
                    </a:moveTo>
                    <a:cubicBezTo>
                      <a:pt x="359" y="369"/>
                      <a:pt x="0" y="0"/>
                      <a:pt x="0" y="0"/>
                    </a:cubicBezTo>
                    <a:lnTo>
                      <a:pt x="492" y="842"/>
                    </a:lnTo>
                    <a:cubicBezTo>
                      <a:pt x="492" y="842"/>
                      <a:pt x="764" y="856"/>
                      <a:pt x="629" y="69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2" name="Freeform 15030">
                <a:extLst>
                  <a:ext uri="{FF2B5EF4-FFF2-40B4-BE49-F238E27FC236}">
                    <a16:creationId xmlns:a16="http://schemas.microsoft.com/office/drawing/2014/main" id="{9C6DABEB-976E-142C-47F3-F8800A7CB81C}"/>
                  </a:ext>
                </a:extLst>
              </p:cNvPr>
              <p:cNvSpPr>
                <a:spLocks/>
              </p:cNvSpPr>
              <p:nvPr/>
            </p:nvSpPr>
            <p:spPr bwMode="auto">
              <a:xfrm>
                <a:off x="9205310" y="3791635"/>
                <a:ext cx="173110" cy="189139"/>
              </a:xfrm>
              <a:custGeom>
                <a:avLst/>
                <a:gdLst>
                  <a:gd name="T0" fmla="*/ 390 w 564"/>
                  <a:gd name="T1" fmla="*/ 244 h 615"/>
                  <a:gd name="T2" fmla="*/ 407 w 564"/>
                  <a:gd name="T3" fmla="*/ 565 h 615"/>
                  <a:gd name="T4" fmla="*/ 196 w 564"/>
                  <a:gd name="T5" fmla="*/ 512 h 615"/>
                  <a:gd name="T6" fmla="*/ 0 w 564"/>
                  <a:gd name="T7" fmla="*/ 222 h 615"/>
                  <a:gd name="T8" fmla="*/ 169 w 564"/>
                  <a:gd name="T9" fmla="*/ 0 h 615"/>
                  <a:gd name="T10" fmla="*/ 390 w 564"/>
                  <a:gd name="T11" fmla="*/ 244 h 615"/>
                </a:gdLst>
                <a:ahLst/>
                <a:cxnLst>
                  <a:cxn ang="0">
                    <a:pos x="T0" y="T1"/>
                  </a:cxn>
                  <a:cxn ang="0">
                    <a:pos x="T2" y="T3"/>
                  </a:cxn>
                  <a:cxn ang="0">
                    <a:pos x="T4" y="T5"/>
                  </a:cxn>
                  <a:cxn ang="0">
                    <a:pos x="T6" y="T7"/>
                  </a:cxn>
                  <a:cxn ang="0">
                    <a:pos x="T8" y="T9"/>
                  </a:cxn>
                  <a:cxn ang="0">
                    <a:pos x="T10" y="T11"/>
                  </a:cxn>
                </a:cxnLst>
                <a:rect l="0" t="0" r="r" b="b"/>
                <a:pathLst>
                  <a:path w="564" h="615">
                    <a:moveTo>
                      <a:pt x="390" y="244"/>
                    </a:moveTo>
                    <a:cubicBezTo>
                      <a:pt x="390" y="244"/>
                      <a:pt x="564" y="479"/>
                      <a:pt x="407" y="565"/>
                    </a:cubicBezTo>
                    <a:cubicBezTo>
                      <a:pt x="318" y="615"/>
                      <a:pt x="247" y="584"/>
                      <a:pt x="196" y="512"/>
                    </a:cubicBezTo>
                    <a:cubicBezTo>
                      <a:pt x="100" y="379"/>
                      <a:pt x="0" y="222"/>
                      <a:pt x="0" y="222"/>
                    </a:cubicBezTo>
                    <a:lnTo>
                      <a:pt x="169" y="0"/>
                    </a:lnTo>
                    <a:lnTo>
                      <a:pt x="390" y="2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3" name="Freeform 15031">
                <a:extLst>
                  <a:ext uri="{FF2B5EF4-FFF2-40B4-BE49-F238E27FC236}">
                    <a16:creationId xmlns:a16="http://schemas.microsoft.com/office/drawing/2014/main" id="{5BBB6A15-B0A5-9D2C-801B-526B4F81FDFE}"/>
                  </a:ext>
                </a:extLst>
              </p:cNvPr>
              <p:cNvSpPr>
                <a:spLocks/>
              </p:cNvSpPr>
              <p:nvPr/>
            </p:nvSpPr>
            <p:spPr bwMode="auto">
              <a:xfrm>
                <a:off x="9083492" y="3519150"/>
                <a:ext cx="19234" cy="108995"/>
              </a:xfrm>
              <a:custGeom>
                <a:avLst/>
                <a:gdLst>
                  <a:gd name="T0" fmla="*/ 50 w 59"/>
                  <a:gd name="T1" fmla="*/ 353 h 353"/>
                  <a:gd name="T2" fmla="*/ 3 w 59"/>
                  <a:gd name="T3" fmla="*/ 145 h 353"/>
                  <a:gd name="T4" fmla="*/ 35 w 59"/>
                  <a:gd name="T5" fmla="*/ 0 h 353"/>
                  <a:gd name="T6" fmla="*/ 49 w 59"/>
                  <a:gd name="T7" fmla="*/ 110 h 353"/>
                  <a:gd name="T8" fmla="*/ 50 w 59"/>
                  <a:gd name="T9" fmla="*/ 353 h 353"/>
                </a:gdLst>
                <a:ahLst/>
                <a:cxnLst>
                  <a:cxn ang="0">
                    <a:pos x="T0" y="T1"/>
                  </a:cxn>
                  <a:cxn ang="0">
                    <a:pos x="T2" y="T3"/>
                  </a:cxn>
                  <a:cxn ang="0">
                    <a:pos x="T4" y="T5"/>
                  </a:cxn>
                  <a:cxn ang="0">
                    <a:pos x="T6" y="T7"/>
                  </a:cxn>
                  <a:cxn ang="0">
                    <a:pos x="T8" y="T9"/>
                  </a:cxn>
                </a:cxnLst>
                <a:rect l="0" t="0" r="r" b="b"/>
                <a:pathLst>
                  <a:path w="59" h="353">
                    <a:moveTo>
                      <a:pt x="50" y="353"/>
                    </a:moveTo>
                    <a:cubicBezTo>
                      <a:pt x="50" y="353"/>
                      <a:pt x="0" y="182"/>
                      <a:pt x="3" y="145"/>
                    </a:cubicBezTo>
                    <a:cubicBezTo>
                      <a:pt x="5" y="119"/>
                      <a:pt x="35" y="0"/>
                      <a:pt x="35" y="0"/>
                    </a:cubicBezTo>
                    <a:cubicBezTo>
                      <a:pt x="35" y="0"/>
                      <a:pt x="59" y="61"/>
                      <a:pt x="49" y="110"/>
                    </a:cubicBezTo>
                    <a:cubicBezTo>
                      <a:pt x="40" y="159"/>
                      <a:pt x="50" y="353"/>
                      <a:pt x="50" y="353"/>
                    </a:cubicBezTo>
                    <a:close/>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4" name="Freeform 15032">
                <a:extLst>
                  <a:ext uri="{FF2B5EF4-FFF2-40B4-BE49-F238E27FC236}">
                    <a16:creationId xmlns:a16="http://schemas.microsoft.com/office/drawing/2014/main" id="{9E604CE0-C14F-7652-C1CD-02831A8A10D0}"/>
                  </a:ext>
                </a:extLst>
              </p:cNvPr>
              <p:cNvSpPr>
                <a:spLocks/>
              </p:cNvSpPr>
              <p:nvPr/>
            </p:nvSpPr>
            <p:spPr bwMode="auto">
              <a:xfrm>
                <a:off x="8525697" y="3624938"/>
                <a:ext cx="227605" cy="355837"/>
              </a:xfrm>
              <a:custGeom>
                <a:avLst/>
                <a:gdLst>
                  <a:gd name="T0" fmla="*/ 216 w 743"/>
                  <a:gd name="T1" fmla="*/ 0 h 1162"/>
                  <a:gd name="T2" fmla="*/ 27 w 743"/>
                  <a:gd name="T3" fmla="*/ 189 h 1162"/>
                  <a:gd name="T4" fmla="*/ 473 w 743"/>
                  <a:gd name="T5" fmla="*/ 1095 h 1162"/>
                  <a:gd name="T6" fmla="*/ 729 w 743"/>
                  <a:gd name="T7" fmla="*/ 892 h 1162"/>
                  <a:gd name="T8" fmla="*/ 216 w 743"/>
                  <a:gd name="T9" fmla="*/ 0 h 1162"/>
                </a:gdLst>
                <a:ahLst/>
                <a:cxnLst>
                  <a:cxn ang="0">
                    <a:pos x="T0" y="T1"/>
                  </a:cxn>
                  <a:cxn ang="0">
                    <a:pos x="T2" y="T3"/>
                  </a:cxn>
                  <a:cxn ang="0">
                    <a:pos x="T4" y="T5"/>
                  </a:cxn>
                  <a:cxn ang="0">
                    <a:pos x="T6" y="T7"/>
                  </a:cxn>
                  <a:cxn ang="0">
                    <a:pos x="T8" y="T9"/>
                  </a:cxn>
                </a:cxnLst>
                <a:rect l="0" t="0" r="r" b="b"/>
                <a:pathLst>
                  <a:path w="743" h="1162">
                    <a:moveTo>
                      <a:pt x="216" y="0"/>
                    </a:moveTo>
                    <a:cubicBezTo>
                      <a:pt x="216" y="0"/>
                      <a:pt x="0" y="95"/>
                      <a:pt x="27" y="189"/>
                    </a:cubicBezTo>
                    <a:cubicBezTo>
                      <a:pt x="54" y="284"/>
                      <a:pt x="310" y="1027"/>
                      <a:pt x="473" y="1095"/>
                    </a:cubicBezTo>
                    <a:cubicBezTo>
                      <a:pt x="635" y="1162"/>
                      <a:pt x="716" y="946"/>
                      <a:pt x="729" y="892"/>
                    </a:cubicBezTo>
                    <a:cubicBezTo>
                      <a:pt x="743" y="838"/>
                      <a:pt x="216" y="0"/>
                      <a:pt x="21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10" name="Freeform 15707">
              <a:extLst>
                <a:ext uri="{FF2B5EF4-FFF2-40B4-BE49-F238E27FC236}">
                  <a16:creationId xmlns:a16="http://schemas.microsoft.com/office/drawing/2014/main" id="{7BE85B4B-ABF5-E278-2A51-1CF56643079B}"/>
                </a:ext>
              </a:extLst>
            </p:cNvPr>
            <p:cNvSpPr>
              <a:spLocks/>
            </p:cNvSpPr>
            <p:nvPr/>
          </p:nvSpPr>
          <p:spPr bwMode="auto">
            <a:xfrm>
              <a:off x="7442159" y="4573832"/>
              <a:ext cx="169902" cy="689232"/>
            </a:xfrm>
            <a:custGeom>
              <a:avLst/>
              <a:gdLst>
                <a:gd name="T0" fmla="*/ 390 w 550"/>
                <a:gd name="T1" fmla="*/ 2242 h 2242"/>
                <a:gd name="T2" fmla="*/ 163 w 550"/>
                <a:gd name="T3" fmla="*/ 2160 h 2242"/>
                <a:gd name="T4" fmla="*/ 16 w 550"/>
                <a:gd name="T5" fmla="*/ 1636 h 2242"/>
                <a:gd name="T6" fmla="*/ 164 w 550"/>
                <a:gd name="T7" fmla="*/ 1119 h 2242"/>
                <a:gd name="T8" fmla="*/ 345 w 550"/>
                <a:gd name="T9" fmla="*/ 20 h 2242"/>
                <a:gd name="T10" fmla="*/ 475 w 550"/>
                <a:gd name="T11" fmla="*/ 0 h 2242"/>
                <a:gd name="T12" fmla="*/ 286 w 550"/>
                <a:gd name="T13" fmla="*/ 1166 h 2242"/>
                <a:gd name="T14" fmla="*/ 147 w 550"/>
                <a:gd name="T15" fmla="*/ 1645 h 2242"/>
                <a:gd name="T16" fmla="*/ 248 w 550"/>
                <a:gd name="T17" fmla="*/ 2060 h 2242"/>
                <a:gd name="T18" fmla="*/ 421 w 550"/>
                <a:gd name="T19" fmla="*/ 2109 h 2242"/>
                <a:gd name="T20" fmla="*/ 448 w 550"/>
                <a:gd name="T21" fmla="*/ 2238 h 2242"/>
                <a:gd name="T22" fmla="*/ 390 w 550"/>
                <a:gd name="T23" fmla="*/ 2242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2242">
                  <a:moveTo>
                    <a:pt x="390" y="2242"/>
                  </a:moveTo>
                  <a:cubicBezTo>
                    <a:pt x="333" y="2242"/>
                    <a:pt x="243" y="2229"/>
                    <a:pt x="163" y="2160"/>
                  </a:cubicBezTo>
                  <a:cubicBezTo>
                    <a:pt x="49" y="2061"/>
                    <a:pt x="0" y="1885"/>
                    <a:pt x="16" y="1636"/>
                  </a:cubicBezTo>
                  <a:cubicBezTo>
                    <a:pt x="28" y="1468"/>
                    <a:pt x="94" y="1299"/>
                    <a:pt x="164" y="1119"/>
                  </a:cubicBezTo>
                  <a:cubicBezTo>
                    <a:pt x="281" y="816"/>
                    <a:pt x="415" y="473"/>
                    <a:pt x="345" y="20"/>
                  </a:cubicBezTo>
                  <a:lnTo>
                    <a:pt x="475" y="0"/>
                  </a:lnTo>
                  <a:cubicBezTo>
                    <a:pt x="550" y="488"/>
                    <a:pt x="403" y="864"/>
                    <a:pt x="286" y="1166"/>
                  </a:cubicBezTo>
                  <a:cubicBezTo>
                    <a:pt x="217" y="1344"/>
                    <a:pt x="157" y="1497"/>
                    <a:pt x="147" y="1645"/>
                  </a:cubicBezTo>
                  <a:cubicBezTo>
                    <a:pt x="134" y="1847"/>
                    <a:pt x="169" y="1990"/>
                    <a:pt x="248" y="2060"/>
                  </a:cubicBezTo>
                  <a:cubicBezTo>
                    <a:pt x="323" y="2127"/>
                    <a:pt x="417" y="2110"/>
                    <a:pt x="421" y="2109"/>
                  </a:cubicBezTo>
                  <a:lnTo>
                    <a:pt x="448" y="2238"/>
                  </a:lnTo>
                  <a:cubicBezTo>
                    <a:pt x="445" y="2238"/>
                    <a:pt x="423" y="2242"/>
                    <a:pt x="390" y="2242"/>
                  </a:cubicBezTo>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 name="Freeform 15708">
              <a:extLst>
                <a:ext uri="{FF2B5EF4-FFF2-40B4-BE49-F238E27FC236}">
                  <a16:creationId xmlns:a16="http://schemas.microsoft.com/office/drawing/2014/main" id="{0652E688-2006-94B8-BBC6-BCC351E64D2F}"/>
                </a:ext>
              </a:extLst>
            </p:cNvPr>
            <p:cNvSpPr>
              <a:spLocks/>
            </p:cNvSpPr>
            <p:nvPr/>
          </p:nvSpPr>
          <p:spPr bwMode="auto">
            <a:xfrm>
              <a:off x="7557565" y="5583635"/>
              <a:ext cx="352630" cy="166698"/>
            </a:xfrm>
            <a:custGeom>
              <a:avLst/>
              <a:gdLst>
                <a:gd name="T0" fmla="*/ 1016 w 1144"/>
                <a:gd name="T1" fmla="*/ 0 h 538"/>
                <a:gd name="T2" fmla="*/ 1144 w 1144"/>
                <a:gd name="T3" fmla="*/ 194 h 538"/>
                <a:gd name="T4" fmla="*/ 71 w 1144"/>
                <a:gd name="T5" fmla="*/ 538 h 538"/>
                <a:gd name="T6" fmla="*/ 263 w 1144"/>
                <a:gd name="T7" fmla="*/ 332 h 538"/>
                <a:gd name="T8" fmla="*/ 1016 w 1144"/>
                <a:gd name="T9" fmla="*/ 0 h 538"/>
              </a:gdLst>
              <a:ahLst/>
              <a:cxnLst>
                <a:cxn ang="0">
                  <a:pos x="T0" y="T1"/>
                </a:cxn>
                <a:cxn ang="0">
                  <a:pos x="T2" y="T3"/>
                </a:cxn>
                <a:cxn ang="0">
                  <a:pos x="T4" y="T5"/>
                </a:cxn>
                <a:cxn ang="0">
                  <a:pos x="T6" y="T7"/>
                </a:cxn>
                <a:cxn ang="0">
                  <a:pos x="T8" y="T9"/>
                </a:cxn>
              </a:cxnLst>
              <a:rect l="0" t="0" r="r" b="b"/>
              <a:pathLst>
                <a:path w="1144" h="538">
                  <a:moveTo>
                    <a:pt x="1016" y="0"/>
                  </a:moveTo>
                  <a:lnTo>
                    <a:pt x="1144" y="194"/>
                  </a:lnTo>
                  <a:lnTo>
                    <a:pt x="71" y="538"/>
                  </a:lnTo>
                  <a:cubicBezTo>
                    <a:pt x="71" y="538"/>
                    <a:pt x="0" y="469"/>
                    <a:pt x="263" y="332"/>
                  </a:cubicBezTo>
                  <a:cubicBezTo>
                    <a:pt x="570" y="171"/>
                    <a:pt x="1016" y="0"/>
                    <a:pt x="1016" y="0"/>
                  </a:cubicBezTo>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Freeform 15709">
              <a:extLst>
                <a:ext uri="{FF2B5EF4-FFF2-40B4-BE49-F238E27FC236}">
                  <a16:creationId xmlns:a16="http://schemas.microsoft.com/office/drawing/2014/main" id="{155341F7-1455-3D24-3347-A5AB4F0DBB27}"/>
                </a:ext>
              </a:extLst>
            </p:cNvPr>
            <p:cNvSpPr>
              <a:spLocks/>
            </p:cNvSpPr>
            <p:nvPr/>
          </p:nvSpPr>
          <p:spPr bwMode="auto">
            <a:xfrm>
              <a:off x="7887756" y="5583635"/>
              <a:ext cx="352630" cy="166698"/>
            </a:xfrm>
            <a:custGeom>
              <a:avLst/>
              <a:gdLst>
                <a:gd name="T0" fmla="*/ 128 w 1144"/>
                <a:gd name="T1" fmla="*/ 0 h 538"/>
                <a:gd name="T2" fmla="*/ 0 w 1144"/>
                <a:gd name="T3" fmla="*/ 194 h 538"/>
                <a:gd name="T4" fmla="*/ 1072 w 1144"/>
                <a:gd name="T5" fmla="*/ 538 h 538"/>
                <a:gd name="T6" fmla="*/ 881 w 1144"/>
                <a:gd name="T7" fmla="*/ 332 h 538"/>
                <a:gd name="T8" fmla="*/ 128 w 1144"/>
                <a:gd name="T9" fmla="*/ 0 h 538"/>
              </a:gdLst>
              <a:ahLst/>
              <a:cxnLst>
                <a:cxn ang="0">
                  <a:pos x="T0" y="T1"/>
                </a:cxn>
                <a:cxn ang="0">
                  <a:pos x="T2" y="T3"/>
                </a:cxn>
                <a:cxn ang="0">
                  <a:pos x="T4" y="T5"/>
                </a:cxn>
                <a:cxn ang="0">
                  <a:pos x="T6" y="T7"/>
                </a:cxn>
                <a:cxn ang="0">
                  <a:pos x="T8" y="T9"/>
                </a:cxn>
              </a:cxnLst>
              <a:rect l="0" t="0" r="r" b="b"/>
              <a:pathLst>
                <a:path w="1144" h="538">
                  <a:moveTo>
                    <a:pt x="128" y="0"/>
                  </a:moveTo>
                  <a:lnTo>
                    <a:pt x="0" y="194"/>
                  </a:lnTo>
                  <a:lnTo>
                    <a:pt x="1072" y="538"/>
                  </a:lnTo>
                  <a:cubicBezTo>
                    <a:pt x="1072" y="538"/>
                    <a:pt x="1144" y="469"/>
                    <a:pt x="881" y="332"/>
                  </a:cubicBezTo>
                  <a:cubicBezTo>
                    <a:pt x="574" y="171"/>
                    <a:pt x="128" y="0"/>
                    <a:pt x="128" y="0"/>
                  </a:cubicBezTo>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 name="Rectangle 15710">
              <a:extLst>
                <a:ext uri="{FF2B5EF4-FFF2-40B4-BE49-F238E27FC236}">
                  <a16:creationId xmlns:a16="http://schemas.microsoft.com/office/drawing/2014/main" id="{6DF41298-99E7-A604-5E8A-2B8E7E503B4B}"/>
                </a:ext>
              </a:extLst>
            </p:cNvPr>
            <p:cNvSpPr>
              <a:spLocks noChangeArrowheads="1"/>
            </p:cNvSpPr>
            <p:nvPr/>
          </p:nvSpPr>
          <p:spPr bwMode="auto">
            <a:xfrm>
              <a:off x="7865315" y="5404115"/>
              <a:ext cx="67319" cy="246842"/>
            </a:xfrm>
            <a:prstGeom prst="rect">
              <a:avLst/>
            </a:prstGeom>
            <a:solidFill>
              <a:srgbClr val="88B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 name="Freeform 15711">
              <a:extLst>
                <a:ext uri="{FF2B5EF4-FFF2-40B4-BE49-F238E27FC236}">
                  <a16:creationId xmlns:a16="http://schemas.microsoft.com/office/drawing/2014/main" id="{9A5D1FF6-C881-8A22-E6EA-683D2A6B7BF8}"/>
                </a:ext>
              </a:extLst>
            </p:cNvPr>
            <p:cNvSpPr>
              <a:spLocks/>
            </p:cNvSpPr>
            <p:nvPr/>
          </p:nvSpPr>
          <p:spPr bwMode="auto">
            <a:xfrm>
              <a:off x="7599241" y="5596458"/>
              <a:ext cx="301339" cy="157082"/>
            </a:xfrm>
            <a:custGeom>
              <a:avLst/>
              <a:gdLst>
                <a:gd name="T0" fmla="*/ 870 w 979"/>
                <a:gd name="T1" fmla="*/ 0 h 513"/>
                <a:gd name="T2" fmla="*/ 979 w 979"/>
                <a:gd name="T3" fmla="*/ 185 h 513"/>
                <a:gd name="T4" fmla="*/ 62 w 979"/>
                <a:gd name="T5" fmla="*/ 513 h 513"/>
                <a:gd name="T6" fmla="*/ 225 w 979"/>
                <a:gd name="T7" fmla="*/ 316 h 513"/>
                <a:gd name="T8" fmla="*/ 870 w 979"/>
                <a:gd name="T9" fmla="*/ 0 h 513"/>
              </a:gdLst>
              <a:ahLst/>
              <a:cxnLst>
                <a:cxn ang="0">
                  <a:pos x="T0" y="T1"/>
                </a:cxn>
                <a:cxn ang="0">
                  <a:pos x="T2" y="T3"/>
                </a:cxn>
                <a:cxn ang="0">
                  <a:pos x="T4" y="T5"/>
                </a:cxn>
                <a:cxn ang="0">
                  <a:pos x="T6" y="T7"/>
                </a:cxn>
                <a:cxn ang="0">
                  <a:pos x="T8" y="T9"/>
                </a:cxn>
              </a:cxnLst>
              <a:rect l="0" t="0" r="r" b="b"/>
              <a:pathLst>
                <a:path w="979" h="513">
                  <a:moveTo>
                    <a:pt x="870" y="0"/>
                  </a:moveTo>
                  <a:lnTo>
                    <a:pt x="979" y="185"/>
                  </a:lnTo>
                  <a:lnTo>
                    <a:pt x="62" y="513"/>
                  </a:lnTo>
                  <a:cubicBezTo>
                    <a:pt x="62" y="513"/>
                    <a:pt x="0" y="448"/>
                    <a:pt x="225" y="316"/>
                  </a:cubicBezTo>
                  <a:cubicBezTo>
                    <a:pt x="487" y="163"/>
                    <a:pt x="870" y="0"/>
                    <a:pt x="870" y="0"/>
                  </a:cubicBezTo>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5" name="Freeform 15712">
              <a:extLst>
                <a:ext uri="{FF2B5EF4-FFF2-40B4-BE49-F238E27FC236}">
                  <a16:creationId xmlns:a16="http://schemas.microsoft.com/office/drawing/2014/main" id="{31148A15-FC41-1818-65B9-E494E7DB26A5}"/>
                </a:ext>
              </a:extLst>
            </p:cNvPr>
            <p:cNvSpPr>
              <a:spLocks/>
            </p:cNvSpPr>
            <p:nvPr/>
          </p:nvSpPr>
          <p:spPr bwMode="auto">
            <a:xfrm>
              <a:off x="7900578" y="5596458"/>
              <a:ext cx="298131" cy="157082"/>
            </a:xfrm>
            <a:custGeom>
              <a:avLst/>
              <a:gdLst>
                <a:gd name="T0" fmla="*/ 109 w 979"/>
                <a:gd name="T1" fmla="*/ 0 h 513"/>
                <a:gd name="T2" fmla="*/ 0 w 979"/>
                <a:gd name="T3" fmla="*/ 185 h 513"/>
                <a:gd name="T4" fmla="*/ 918 w 979"/>
                <a:gd name="T5" fmla="*/ 513 h 513"/>
                <a:gd name="T6" fmla="*/ 754 w 979"/>
                <a:gd name="T7" fmla="*/ 317 h 513"/>
                <a:gd name="T8" fmla="*/ 109 w 979"/>
                <a:gd name="T9" fmla="*/ 0 h 513"/>
              </a:gdLst>
              <a:ahLst/>
              <a:cxnLst>
                <a:cxn ang="0">
                  <a:pos x="T0" y="T1"/>
                </a:cxn>
                <a:cxn ang="0">
                  <a:pos x="T2" y="T3"/>
                </a:cxn>
                <a:cxn ang="0">
                  <a:pos x="T4" y="T5"/>
                </a:cxn>
                <a:cxn ang="0">
                  <a:pos x="T6" y="T7"/>
                </a:cxn>
                <a:cxn ang="0">
                  <a:pos x="T8" y="T9"/>
                </a:cxn>
              </a:cxnLst>
              <a:rect l="0" t="0" r="r" b="b"/>
              <a:pathLst>
                <a:path w="979" h="513">
                  <a:moveTo>
                    <a:pt x="109" y="0"/>
                  </a:moveTo>
                  <a:lnTo>
                    <a:pt x="0" y="185"/>
                  </a:lnTo>
                  <a:lnTo>
                    <a:pt x="918" y="513"/>
                  </a:lnTo>
                  <a:cubicBezTo>
                    <a:pt x="918" y="513"/>
                    <a:pt x="979" y="448"/>
                    <a:pt x="754" y="317"/>
                  </a:cubicBezTo>
                  <a:cubicBezTo>
                    <a:pt x="491" y="164"/>
                    <a:pt x="109" y="0"/>
                    <a:pt x="109" y="0"/>
                  </a:cubicBezTo>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6" name="Oval 15713">
              <a:extLst>
                <a:ext uri="{FF2B5EF4-FFF2-40B4-BE49-F238E27FC236}">
                  <a16:creationId xmlns:a16="http://schemas.microsoft.com/office/drawing/2014/main" id="{E04BF1BB-D3B9-A93E-67BD-88B508FFB3E0}"/>
                </a:ext>
              </a:extLst>
            </p:cNvPr>
            <p:cNvSpPr>
              <a:spLocks noChangeArrowheads="1"/>
            </p:cNvSpPr>
            <p:nvPr/>
          </p:nvSpPr>
          <p:spPr bwMode="auto">
            <a:xfrm>
              <a:off x="7602445" y="5753539"/>
              <a:ext cx="48085" cy="48087"/>
            </a:xfrm>
            <a:prstGeom prst="ellipse">
              <a:avLst/>
            </a:prstGeom>
            <a:solidFill>
              <a:srgbClr val="001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7" name="Oval 15714">
              <a:extLst>
                <a:ext uri="{FF2B5EF4-FFF2-40B4-BE49-F238E27FC236}">
                  <a16:creationId xmlns:a16="http://schemas.microsoft.com/office/drawing/2014/main" id="{2FCDEB09-790A-746D-063B-7A7DA3086FA4}"/>
                </a:ext>
              </a:extLst>
            </p:cNvPr>
            <p:cNvSpPr>
              <a:spLocks noChangeArrowheads="1"/>
            </p:cNvSpPr>
            <p:nvPr/>
          </p:nvSpPr>
          <p:spPr bwMode="auto">
            <a:xfrm>
              <a:off x="8147419" y="5753539"/>
              <a:ext cx="48085" cy="48087"/>
            </a:xfrm>
            <a:prstGeom prst="ellipse">
              <a:avLst/>
            </a:prstGeom>
            <a:solidFill>
              <a:srgbClr val="001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8" name="Oval 15715">
              <a:extLst>
                <a:ext uri="{FF2B5EF4-FFF2-40B4-BE49-F238E27FC236}">
                  <a16:creationId xmlns:a16="http://schemas.microsoft.com/office/drawing/2014/main" id="{97C53D8C-D45B-3123-24AF-9F479E53788A}"/>
                </a:ext>
              </a:extLst>
            </p:cNvPr>
            <p:cNvSpPr>
              <a:spLocks noChangeArrowheads="1"/>
            </p:cNvSpPr>
            <p:nvPr/>
          </p:nvSpPr>
          <p:spPr bwMode="auto">
            <a:xfrm>
              <a:off x="7544742" y="5753539"/>
              <a:ext cx="48085" cy="48087"/>
            </a:xfrm>
            <a:prstGeom prst="ellipse">
              <a:avLst/>
            </a:prstGeom>
            <a:solidFill>
              <a:srgbClr val="367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9" name="Oval 15716">
              <a:extLst>
                <a:ext uri="{FF2B5EF4-FFF2-40B4-BE49-F238E27FC236}">
                  <a16:creationId xmlns:a16="http://schemas.microsoft.com/office/drawing/2014/main" id="{6F94CAF8-D281-8ED3-2419-B51DC62B8B5B}"/>
                </a:ext>
              </a:extLst>
            </p:cNvPr>
            <p:cNvSpPr>
              <a:spLocks noChangeArrowheads="1"/>
            </p:cNvSpPr>
            <p:nvPr/>
          </p:nvSpPr>
          <p:spPr bwMode="auto">
            <a:xfrm>
              <a:off x="8205121" y="5753539"/>
              <a:ext cx="48085" cy="48087"/>
            </a:xfrm>
            <a:prstGeom prst="ellipse">
              <a:avLst/>
            </a:prstGeom>
            <a:solidFill>
              <a:srgbClr val="367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0" name="Rectangle 15717">
              <a:extLst>
                <a:ext uri="{FF2B5EF4-FFF2-40B4-BE49-F238E27FC236}">
                  <a16:creationId xmlns:a16="http://schemas.microsoft.com/office/drawing/2014/main" id="{B73C8877-23E6-418F-D401-780D3FE4C748}"/>
                </a:ext>
              </a:extLst>
            </p:cNvPr>
            <p:cNvSpPr>
              <a:spLocks noChangeArrowheads="1"/>
            </p:cNvSpPr>
            <p:nvPr/>
          </p:nvSpPr>
          <p:spPr bwMode="auto">
            <a:xfrm>
              <a:off x="7871727" y="5314354"/>
              <a:ext cx="51291" cy="89760"/>
            </a:xfrm>
            <a:prstGeom prst="rect">
              <a:avLst/>
            </a:prstGeom>
            <a:solidFill>
              <a:srgbClr val="0054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1" name="Freeform 15718">
              <a:extLst>
                <a:ext uri="{FF2B5EF4-FFF2-40B4-BE49-F238E27FC236}">
                  <a16:creationId xmlns:a16="http://schemas.microsoft.com/office/drawing/2014/main" id="{713029FF-072B-288A-9610-00F39A0CA309}"/>
                </a:ext>
              </a:extLst>
            </p:cNvPr>
            <p:cNvSpPr>
              <a:spLocks/>
            </p:cNvSpPr>
            <p:nvPr/>
          </p:nvSpPr>
          <p:spPr bwMode="auto">
            <a:xfrm>
              <a:off x="7836464" y="5221389"/>
              <a:ext cx="125022" cy="96172"/>
            </a:xfrm>
            <a:custGeom>
              <a:avLst/>
              <a:gdLst>
                <a:gd name="T0" fmla="*/ 410 w 410"/>
                <a:gd name="T1" fmla="*/ 159 h 319"/>
                <a:gd name="T2" fmla="*/ 250 w 410"/>
                <a:gd name="T3" fmla="*/ 319 h 319"/>
                <a:gd name="T4" fmla="*/ 160 w 410"/>
                <a:gd name="T5" fmla="*/ 319 h 319"/>
                <a:gd name="T6" fmla="*/ 0 w 410"/>
                <a:gd name="T7" fmla="*/ 159 h 319"/>
                <a:gd name="T8" fmla="*/ 160 w 410"/>
                <a:gd name="T9" fmla="*/ 0 h 319"/>
                <a:gd name="T10" fmla="*/ 250 w 410"/>
                <a:gd name="T11" fmla="*/ 0 h 319"/>
                <a:gd name="T12" fmla="*/ 410 w 410"/>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410" h="319">
                  <a:moveTo>
                    <a:pt x="410" y="159"/>
                  </a:moveTo>
                  <a:cubicBezTo>
                    <a:pt x="410" y="248"/>
                    <a:pt x="338" y="319"/>
                    <a:pt x="250" y="319"/>
                  </a:cubicBezTo>
                  <a:lnTo>
                    <a:pt x="160" y="319"/>
                  </a:lnTo>
                  <a:cubicBezTo>
                    <a:pt x="72" y="319"/>
                    <a:pt x="0" y="248"/>
                    <a:pt x="0" y="159"/>
                  </a:cubicBezTo>
                  <a:cubicBezTo>
                    <a:pt x="0" y="71"/>
                    <a:pt x="72" y="0"/>
                    <a:pt x="160" y="0"/>
                  </a:cubicBezTo>
                  <a:lnTo>
                    <a:pt x="250" y="0"/>
                  </a:lnTo>
                  <a:cubicBezTo>
                    <a:pt x="338" y="0"/>
                    <a:pt x="410" y="71"/>
                    <a:pt x="410" y="159"/>
                  </a:cubicBezTo>
                  <a:close/>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2" name="Freeform 15719">
              <a:extLst>
                <a:ext uri="{FF2B5EF4-FFF2-40B4-BE49-F238E27FC236}">
                  <a16:creationId xmlns:a16="http://schemas.microsoft.com/office/drawing/2014/main" id="{CFCE8ED5-CE91-8DAB-7BC3-B66FA451A524}"/>
                </a:ext>
              </a:extLst>
            </p:cNvPr>
            <p:cNvSpPr>
              <a:spLocks/>
            </p:cNvSpPr>
            <p:nvPr/>
          </p:nvSpPr>
          <p:spPr bwMode="auto">
            <a:xfrm>
              <a:off x="7522303" y="5102776"/>
              <a:ext cx="753345" cy="121817"/>
            </a:xfrm>
            <a:custGeom>
              <a:avLst/>
              <a:gdLst>
                <a:gd name="T0" fmla="*/ 2443 w 2449"/>
                <a:gd name="T1" fmla="*/ 390 h 390"/>
                <a:gd name="T2" fmla="*/ 2449 w 2449"/>
                <a:gd name="T3" fmla="*/ 233 h 390"/>
                <a:gd name="T4" fmla="*/ 2263 w 2449"/>
                <a:gd name="T5" fmla="*/ 0 h 390"/>
                <a:gd name="T6" fmla="*/ 186 w 2449"/>
                <a:gd name="T7" fmla="*/ 0 h 390"/>
                <a:gd name="T8" fmla="*/ 0 w 2449"/>
                <a:gd name="T9" fmla="*/ 233 h 390"/>
                <a:gd name="T10" fmla="*/ 7 w 2449"/>
                <a:gd name="T11" fmla="*/ 390 h 390"/>
                <a:gd name="T12" fmla="*/ 2443 w 244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2449" h="390">
                  <a:moveTo>
                    <a:pt x="2443" y="390"/>
                  </a:moveTo>
                  <a:cubicBezTo>
                    <a:pt x="2447" y="371"/>
                    <a:pt x="2449" y="253"/>
                    <a:pt x="2449" y="233"/>
                  </a:cubicBezTo>
                  <a:cubicBezTo>
                    <a:pt x="2449" y="104"/>
                    <a:pt x="2366" y="0"/>
                    <a:pt x="2263" y="0"/>
                  </a:cubicBezTo>
                  <a:lnTo>
                    <a:pt x="186" y="0"/>
                  </a:lnTo>
                  <a:cubicBezTo>
                    <a:pt x="84" y="0"/>
                    <a:pt x="0" y="104"/>
                    <a:pt x="0" y="233"/>
                  </a:cubicBezTo>
                  <a:cubicBezTo>
                    <a:pt x="0" y="253"/>
                    <a:pt x="3" y="371"/>
                    <a:pt x="7" y="390"/>
                  </a:cubicBezTo>
                  <a:lnTo>
                    <a:pt x="2443" y="390"/>
                  </a:lnTo>
                  <a:close/>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3" name="Freeform 15720">
              <a:extLst>
                <a:ext uri="{FF2B5EF4-FFF2-40B4-BE49-F238E27FC236}">
                  <a16:creationId xmlns:a16="http://schemas.microsoft.com/office/drawing/2014/main" id="{3DD70FB0-F7BE-01C4-6511-15022110D02B}"/>
                </a:ext>
              </a:extLst>
            </p:cNvPr>
            <p:cNvSpPr>
              <a:spLocks/>
            </p:cNvSpPr>
            <p:nvPr/>
          </p:nvSpPr>
          <p:spPr bwMode="auto">
            <a:xfrm>
              <a:off x="7515891" y="5221389"/>
              <a:ext cx="762962" cy="44881"/>
            </a:xfrm>
            <a:custGeom>
              <a:avLst/>
              <a:gdLst>
                <a:gd name="T0" fmla="*/ 0 w 2487"/>
                <a:gd name="T1" fmla="*/ 72 h 143"/>
                <a:gd name="T2" fmla="*/ 52 w 2487"/>
                <a:gd name="T3" fmla="*/ 143 h 143"/>
                <a:gd name="T4" fmla="*/ 2436 w 2487"/>
                <a:gd name="T5" fmla="*/ 143 h 143"/>
                <a:gd name="T6" fmla="*/ 2487 w 2487"/>
                <a:gd name="T7" fmla="*/ 72 h 143"/>
                <a:gd name="T8" fmla="*/ 2436 w 2487"/>
                <a:gd name="T9" fmla="*/ 0 h 143"/>
                <a:gd name="T10" fmla="*/ 52 w 2487"/>
                <a:gd name="T11" fmla="*/ 0 h 143"/>
                <a:gd name="T12" fmla="*/ 0 w 2487"/>
                <a:gd name="T13" fmla="*/ 72 h 143"/>
              </a:gdLst>
              <a:ahLst/>
              <a:cxnLst>
                <a:cxn ang="0">
                  <a:pos x="T0" y="T1"/>
                </a:cxn>
                <a:cxn ang="0">
                  <a:pos x="T2" y="T3"/>
                </a:cxn>
                <a:cxn ang="0">
                  <a:pos x="T4" y="T5"/>
                </a:cxn>
                <a:cxn ang="0">
                  <a:pos x="T6" y="T7"/>
                </a:cxn>
                <a:cxn ang="0">
                  <a:pos x="T8" y="T9"/>
                </a:cxn>
                <a:cxn ang="0">
                  <a:pos x="T10" y="T11"/>
                </a:cxn>
                <a:cxn ang="0">
                  <a:pos x="T12" y="T13"/>
                </a:cxn>
              </a:cxnLst>
              <a:rect l="0" t="0" r="r" b="b"/>
              <a:pathLst>
                <a:path w="2487" h="143">
                  <a:moveTo>
                    <a:pt x="0" y="72"/>
                  </a:moveTo>
                  <a:cubicBezTo>
                    <a:pt x="0" y="111"/>
                    <a:pt x="23" y="143"/>
                    <a:pt x="52" y="143"/>
                  </a:cubicBezTo>
                  <a:lnTo>
                    <a:pt x="2436" y="143"/>
                  </a:lnTo>
                  <a:cubicBezTo>
                    <a:pt x="2464" y="143"/>
                    <a:pt x="2487" y="111"/>
                    <a:pt x="2487" y="72"/>
                  </a:cubicBezTo>
                  <a:cubicBezTo>
                    <a:pt x="2487" y="32"/>
                    <a:pt x="2464" y="0"/>
                    <a:pt x="2436" y="0"/>
                  </a:cubicBezTo>
                  <a:lnTo>
                    <a:pt x="52" y="0"/>
                  </a:lnTo>
                  <a:cubicBezTo>
                    <a:pt x="23" y="0"/>
                    <a:pt x="0" y="32"/>
                    <a:pt x="0" y="72"/>
                  </a:cubicBezTo>
                  <a:close/>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4" name="Freeform 15721">
              <a:extLst>
                <a:ext uri="{FF2B5EF4-FFF2-40B4-BE49-F238E27FC236}">
                  <a16:creationId xmlns:a16="http://schemas.microsoft.com/office/drawing/2014/main" id="{7866443C-37F5-9D5D-6090-84D7DCD0E5C1}"/>
                </a:ext>
              </a:extLst>
            </p:cNvPr>
            <p:cNvSpPr>
              <a:spLocks/>
            </p:cNvSpPr>
            <p:nvPr/>
          </p:nvSpPr>
          <p:spPr bwMode="auto">
            <a:xfrm>
              <a:off x="7547949" y="4426369"/>
              <a:ext cx="368658" cy="432774"/>
            </a:xfrm>
            <a:custGeom>
              <a:avLst/>
              <a:gdLst>
                <a:gd name="T0" fmla="*/ 10 w 1196"/>
                <a:gd name="T1" fmla="*/ 1398 h 1412"/>
                <a:gd name="T2" fmla="*/ 442 w 1196"/>
                <a:gd name="T3" fmla="*/ 1408 h 1412"/>
                <a:gd name="T4" fmla="*/ 1122 w 1196"/>
                <a:gd name="T5" fmla="*/ 1257 h 1412"/>
                <a:gd name="T6" fmla="*/ 1131 w 1196"/>
                <a:gd name="T7" fmla="*/ 154 h 1412"/>
                <a:gd name="T8" fmla="*/ 441 w 1196"/>
                <a:gd name="T9" fmla="*/ 4 h 1412"/>
                <a:gd name="T10" fmla="*/ 0 w 1196"/>
                <a:gd name="T11" fmla="*/ 14 h 1412"/>
                <a:gd name="T12" fmla="*/ 10 w 1196"/>
                <a:gd name="T13" fmla="*/ 1398 h 1412"/>
              </a:gdLst>
              <a:ahLst/>
              <a:cxnLst>
                <a:cxn ang="0">
                  <a:pos x="T0" y="T1"/>
                </a:cxn>
                <a:cxn ang="0">
                  <a:pos x="T2" y="T3"/>
                </a:cxn>
                <a:cxn ang="0">
                  <a:pos x="T4" y="T5"/>
                </a:cxn>
                <a:cxn ang="0">
                  <a:pos x="T6" y="T7"/>
                </a:cxn>
                <a:cxn ang="0">
                  <a:pos x="T8" y="T9"/>
                </a:cxn>
                <a:cxn ang="0">
                  <a:pos x="T10" y="T11"/>
                </a:cxn>
                <a:cxn ang="0">
                  <a:pos x="T12" y="T13"/>
                </a:cxn>
              </a:cxnLst>
              <a:rect l="0" t="0" r="r" b="b"/>
              <a:pathLst>
                <a:path w="1196" h="1412">
                  <a:moveTo>
                    <a:pt x="10" y="1398"/>
                  </a:moveTo>
                  <a:cubicBezTo>
                    <a:pt x="61" y="1401"/>
                    <a:pt x="386" y="1407"/>
                    <a:pt x="442" y="1408"/>
                  </a:cubicBezTo>
                  <a:cubicBezTo>
                    <a:pt x="798" y="1412"/>
                    <a:pt x="1105" y="1345"/>
                    <a:pt x="1122" y="1257"/>
                  </a:cubicBezTo>
                  <a:cubicBezTo>
                    <a:pt x="1192" y="893"/>
                    <a:pt x="1196" y="519"/>
                    <a:pt x="1131" y="154"/>
                  </a:cubicBezTo>
                  <a:cubicBezTo>
                    <a:pt x="1116" y="67"/>
                    <a:pt x="805" y="0"/>
                    <a:pt x="441" y="4"/>
                  </a:cubicBezTo>
                  <a:cubicBezTo>
                    <a:pt x="384" y="5"/>
                    <a:pt x="52" y="11"/>
                    <a:pt x="0" y="14"/>
                  </a:cubicBezTo>
                  <a:cubicBezTo>
                    <a:pt x="111" y="469"/>
                    <a:pt x="114" y="943"/>
                    <a:pt x="10" y="1398"/>
                  </a:cubicBezTo>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5" name="Freeform 15722">
              <a:extLst>
                <a:ext uri="{FF2B5EF4-FFF2-40B4-BE49-F238E27FC236}">
                  <a16:creationId xmlns:a16="http://schemas.microsoft.com/office/drawing/2014/main" id="{0468E580-6499-0C03-E8A1-7533FBAF9087}"/>
                </a:ext>
              </a:extLst>
            </p:cNvPr>
            <p:cNvSpPr>
              <a:spLocks/>
            </p:cNvSpPr>
            <p:nvPr/>
          </p:nvSpPr>
          <p:spPr bwMode="auto">
            <a:xfrm>
              <a:off x="7515891" y="4429574"/>
              <a:ext cx="76938" cy="426362"/>
            </a:xfrm>
            <a:custGeom>
              <a:avLst/>
              <a:gdLst>
                <a:gd name="T0" fmla="*/ 67 w 251"/>
                <a:gd name="T1" fmla="*/ 0 h 1384"/>
                <a:gd name="T2" fmla="*/ 5 w 251"/>
                <a:gd name="T3" fmla="*/ 43 h 1384"/>
                <a:gd name="T4" fmla="*/ 16 w 251"/>
                <a:gd name="T5" fmla="*/ 1341 h 1384"/>
                <a:gd name="T6" fmla="*/ 78 w 251"/>
                <a:gd name="T7" fmla="*/ 1384 h 1384"/>
                <a:gd name="T8" fmla="*/ 158 w 251"/>
                <a:gd name="T9" fmla="*/ 1343 h 1384"/>
                <a:gd name="T10" fmla="*/ 150 w 251"/>
                <a:gd name="T11" fmla="*/ 41 h 1384"/>
                <a:gd name="T12" fmla="*/ 67 w 251"/>
                <a:gd name="T13" fmla="*/ 0 h 1384"/>
              </a:gdLst>
              <a:ahLst/>
              <a:cxnLst>
                <a:cxn ang="0">
                  <a:pos x="T0" y="T1"/>
                </a:cxn>
                <a:cxn ang="0">
                  <a:pos x="T2" y="T3"/>
                </a:cxn>
                <a:cxn ang="0">
                  <a:pos x="T4" y="T5"/>
                </a:cxn>
                <a:cxn ang="0">
                  <a:pos x="T6" y="T7"/>
                </a:cxn>
                <a:cxn ang="0">
                  <a:pos x="T8" y="T9"/>
                </a:cxn>
                <a:cxn ang="0">
                  <a:pos x="T10" y="T11"/>
                </a:cxn>
                <a:cxn ang="0">
                  <a:pos x="T12" y="T13"/>
                </a:cxn>
              </a:cxnLst>
              <a:rect l="0" t="0" r="r" b="b"/>
              <a:pathLst>
                <a:path w="251" h="1384">
                  <a:moveTo>
                    <a:pt x="67" y="0"/>
                  </a:moveTo>
                  <a:cubicBezTo>
                    <a:pt x="27" y="1"/>
                    <a:pt x="0" y="20"/>
                    <a:pt x="5" y="43"/>
                  </a:cubicBezTo>
                  <a:cubicBezTo>
                    <a:pt x="105" y="470"/>
                    <a:pt x="108" y="914"/>
                    <a:pt x="16" y="1341"/>
                  </a:cubicBezTo>
                  <a:cubicBezTo>
                    <a:pt x="12" y="1364"/>
                    <a:pt x="39" y="1383"/>
                    <a:pt x="78" y="1384"/>
                  </a:cubicBezTo>
                  <a:cubicBezTo>
                    <a:pt x="117" y="1384"/>
                    <a:pt x="153" y="1366"/>
                    <a:pt x="158" y="1343"/>
                  </a:cubicBezTo>
                  <a:cubicBezTo>
                    <a:pt x="251" y="914"/>
                    <a:pt x="248" y="470"/>
                    <a:pt x="150" y="41"/>
                  </a:cubicBezTo>
                  <a:cubicBezTo>
                    <a:pt x="144" y="18"/>
                    <a:pt x="107" y="0"/>
                    <a:pt x="67" y="0"/>
                  </a:cubicBezTo>
                </a:path>
              </a:pathLst>
            </a:custGeom>
            <a:solidFill>
              <a:srgbClr val="0054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6" name="Freeform 15723">
              <a:extLst>
                <a:ext uri="{FF2B5EF4-FFF2-40B4-BE49-F238E27FC236}">
                  <a16:creationId xmlns:a16="http://schemas.microsoft.com/office/drawing/2014/main" id="{73997A70-82ED-E747-043B-31122E428319}"/>
                </a:ext>
              </a:extLst>
            </p:cNvPr>
            <p:cNvSpPr>
              <a:spLocks/>
            </p:cNvSpPr>
            <p:nvPr/>
          </p:nvSpPr>
          <p:spPr bwMode="auto">
            <a:xfrm>
              <a:off x="7528715" y="4429574"/>
              <a:ext cx="105788" cy="429568"/>
            </a:xfrm>
            <a:custGeom>
              <a:avLst/>
              <a:gdLst>
                <a:gd name="T0" fmla="*/ 11 w 342"/>
                <a:gd name="T1" fmla="*/ 1389 h 1396"/>
                <a:gd name="T2" fmla="*/ 104 w 342"/>
                <a:gd name="T3" fmla="*/ 1395 h 1396"/>
                <a:gd name="T4" fmla="*/ 277 w 342"/>
                <a:gd name="T5" fmla="*/ 1241 h 1396"/>
                <a:gd name="T6" fmla="*/ 272 w 342"/>
                <a:gd name="T7" fmla="*/ 155 h 1396"/>
                <a:gd name="T8" fmla="*/ 95 w 342"/>
                <a:gd name="T9" fmla="*/ 1 h 1396"/>
                <a:gd name="T10" fmla="*/ 0 w 342"/>
                <a:gd name="T11" fmla="*/ 7 h 1396"/>
                <a:gd name="T12" fmla="*/ 11 w 342"/>
                <a:gd name="T13" fmla="*/ 1389 h 1396"/>
              </a:gdLst>
              <a:ahLst/>
              <a:cxnLst>
                <a:cxn ang="0">
                  <a:pos x="T0" y="T1"/>
                </a:cxn>
                <a:cxn ang="0">
                  <a:pos x="T2" y="T3"/>
                </a:cxn>
                <a:cxn ang="0">
                  <a:pos x="T4" y="T5"/>
                </a:cxn>
                <a:cxn ang="0">
                  <a:pos x="T6" y="T7"/>
                </a:cxn>
                <a:cxn ang="0">
                  <a:pos x="T8" y="T9"/>
                </a:cxn>
                <a:cxn ang="0">
                  <a:pos x="T10" y="T11"/>
                </a:cxn>
                <a:cxn ang="0">
                  <a:pos x="T12" y="T13"/>
                </a:cxn>
              </a:cxnLst>
              <a:rect l="0" t="0" r="r" b="b"/>
              <a:pathLst>
                <a:path w="342" h="1396">
                  <a:moveTo>
                    <a:pt x="11" y="1389"/>
                  </a:moveTo>
                  <a:cubicBezTo>
                    <a:pt x="21" y="1392"/>
                    <a:pt x="92" y="1395"/>
                    <a:pt x="104" y="1395"/>
                  </a:cubicBezTo>
                  <a:cubicBezTo>
                    <a:pt x="182" y="1396"/>
                    <a:pt x="262" y="1328"/>
                    <a:pt x="277" y="1241"/>
                  </a:cubicBezTo>
                  <a:cubicBezTo>
                    <a:pt x="342" y="882"/>
                    <a:pt x="340" y="514"/>
                    <a:pt x="272" y="155"/>
                  </a:cubicBezTo>
                  <a:cubicBezTo>
                    <a:pt x="256" y="69"/>
                    <a:pt x="174" y="0"/>
                    <a:pt x="95" y="1"/>
                  </a:cubicBezTo>
                  <a:cubicBezTo>
                    <a:pt x="82" y="1"/>
                    <a:pt x="11" y="4"/>
                    <a:pt x="0" y="7"/>
                  </a:cubicBezTo>
                  <a:cubicBezTo>
                    <a:pt x="111" y="461"/>
                    <a:pt x="115" y="935"/>
                    <a:pt x="11" y="1389"/>
                  </a:cubicBezTo>
                  <a:close/>
                </a:path>
              </a:pathLst>
            </a:custGeom>
            <a:solidFill>
              <a:srgbClr val="69A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7" name="Freeform 15724">
              <a:extLst>
                <a:ext uri="{FF2B5EF4-FFF2-40B4-BE49-F238E27FC236}">
                  <a16:creationId xmlns:a16="http://schemas.microsoft.com/office/drawing/2014/main" id="{7ABACB2B-6CF3-A813-6F70-10505A53310B}"/>
                </a:ext>
              </a:extLst>
            </p:cNvPr>
            <p:cNvSpPr>
              <a:spLocks/>
            </p:cNvSpPr>
            <p:nvPr/>
          </p:nvSpPr>
          <p:spPr bwMode="auto">
            <a:xfrm>
              <a:off x="8195505" y="4496895"/>
              <a:ext cx="468036" cy="67322"/>
            </a:xfrm>
            <a:custGeom>
              <a:avLst/>
              <a:gdLst>
                <a:gd name="T0" fmla="*/ 0 w 1528"/>
                <a:gd name="T1" fmla="*/ 131 h 223"/>
                <a:gd name="T2" fmla="*/ 442 w 1528"/>
                <a:gd name="T3" fmla="*/ 222 h 223"/>
                <a:gd name="T4" fmla="*/ 1528 w 1528"/>
                <a:gd name="T5" fmla="*/ 114 h 223"/>
                <a:gd name="T6" fmla="*/ 513 w 1528"/>
                <a:gd name="T7" fmla="*/ 18 h 223"/>
                <a:gd name="T8" fmla="*/ 0 w 1528"/>
                <a:gd name="T9" fmla="*/ 131 h 223"/>
              </a:gdLst>
              <a:ahLst/>
              <a:cxnLst>
                <a:cxn ang="0">
                  <a:pos x="T0" y="T1"/>
                </a:cxn>
                <a:cxn ang="0">
                  <a:pos x="T2" y="T3"/>
                </a:cxn>
                <a:cxn ang="0">
                  <a:pos x="T4" y="T5"/>
                </a:cxn>
                <a:cxn ang="0">
                  <a:pos x="T6" y="T7"/>
                </a:cxn>
                <a:cxn ang="0">
                  <a:pos x="T8" y="T9"/>
                </a:cxn>
              </a:cxnLst>
              <a:rect l="0" t="0" r="r" b="b"/>
              <a:pathLst>
                <a:path w="1528" h="223">
                  <a:moveTo>
                    <a:pt x="0" y="131"/>
                  </a:moveTo>
                  <a:cubicBezTo>
                    <a:pt x="0" y="131"/>
                    <a:pt x="2" y="222"/>
                    <a:pt x="442" y="222"/>
                  </a:cubicBezTo>
                  <a:cubicBezTo>
                    <a:pt x="882" y="223"/>
                    <a:pt x="1528" y="114"/>
                    <a:pt x="1528" y="114"/>
                  </a:cubicBezTo>
                  <a:lnTo>
                    <a:pt x="513" y="18"/>
                  </a:lnTo>
                  <a:cubicBezTo>
                    <a:pt x="513" y="18"/>
                    <a:pt x="123" y="0"/>
                    <a:pt x="0" y="131"/>
                  </a:cubicBezTo>
                  <a:close/>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8" name="Freeform 15725">
              <a:extLst>
                <a:ext uri="{FF2B5EF4-FFF2-40B4-BE49-F238E27FC236}">
                  <a16:creationId xmlns:a16="http://schemas.microsoft.com/office/drawing/2014/main" id="{17C17757-4F96-4DEB-40AB-7A6A980916C7}"/>
                </a:ext>
              </a:extLst>
            </p:cNvPr>
            <p:cNvSpPr>
              <a:spLocks/>
            </p:cNvSpPr>
            <p:nvPr/>
          </p:nvSpPr>
          <p:spPr bwMode="auto">
            <a:xfrm>
              <a:off x="8512872" y="4519334"/>
              <a:ext cx="256458" cy="99379"/>
            </a:xfrm>
            <a:custGeom>
              <a:avLst/>
              <a:gdLst>
                <a:gd name="T0" fmla="*/ 151 w 839"/>
                <a:gd name="T1" fmla="*/ 68 h 319"/>
                <a:gd name="T2" fmla="*/ 529 w 839"/>
                <a:gd name="T3" fmla="*/ 218 h 319"/>
                <a:gd name="T4" fmla="*/ 692 w 839"/>
                <a:gd name="T5" fmla="*/ 304 h 319"/>
                <a:gd name="T6" fmla="*/ 548 w 839"/>
                <a:gd name="T7" fmla="*/ 179 h 319"/>
                <a:gd name="T8" fmla="*/ 598 w 839"/>
                <a:gd name="T9" fmla="*/ 160 h 319"/>
                <a:gd name="T10" fmla="*/ 765 w 839"/>
                <a:gd name="T11" fmla="*/ 278 h 319"/>
                <a:gd name="T12" fmla="*/ 839 w 839"/>
                <a:gd name="T13" fmla="*/ 319 h 319"/>
                <a:gd name="T14" fmla="*/ 720 w 839"/>
                <a:gd name="T15" fmla="*/ 179 h 319"/>
                <a:gd name="T16" fmla="*/ 514 w 839"/>
                <a:gd name="T17" fmla="*/ 28 h 319"/>
                <a:gd name="T18" fmla="*/ 230 w 839"/>
                <a:gd name="T19" fmla="*/ 10 h 319"/>
                <a:gd name="T20" fmla="*/ 151 w 839"/>
                <a:gd name="T21" fmla="*/ 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9" h="319">
                  <a:moveTo>
                    <a:pt x="151" y="68"/>
                  </a:moveTo>
                  <a:cubicBezTo>
                    <a:pt x="360" y="75"/>
                    <a:pt x="447" y="183"/>
                    <a:pt x="529" y="218"/>
                  </a:cubicBezTo>
                  <a:cubicBezTo>
                    <a:pt x="611" y="253"/>
                    <a:pt x="692" y="305"/>
                    <a:pt x="692" y="304"/>
                  </a:cubicBezTo>
                  <a:cubicBezTo>
                    <a:pt x="648" y="213"/>
                    <a:pt x="581" y="209"/>
                    <a:pt x="548" y="179"/>
                  </a:cubicBezTo>
                  <a:cubicBezTo>
                    <a:pt x="515" y="149"/>
                    <a:pt x="523" y="163"/>
                    <a:pt x="598" y="160"/>
                  </a:cubicBezTo>
                  <a:cubicBezTo>
                    <a:pt x="640" y="158"/>
                    <a:pt x="712" y="235"/>
                    <a:pt x="765" y="278"/>
                  </a:cubicBezTo>
                  <a:cubicBezTo>
                    <a:pt x="810" y="316"/>
                    <a:pt x="839" y="319"/>
                    <a:pt x="839" y="319"/>
                  </a:cubicBezTo>
                  <a:cubicBezTo>
                    <a:pt x="839" y="319"/>
                    <a:pt x="787" y="242"/>
                    <a:pt x="720" y="179"/>
                  </a:cubicBezTo>
                  <a:cubicBezTo>
                    <a:pt x="639" y="104"/>
                    <a:pt x="538" y="39"/>
                    <a:pt x="514" y="28"/>
                  </a:cubicBezTo>
                  <a:cubicBezTo>
                    <a:pt x="469" y="9"/>
                    <a:pt x="330" y="0"/>
                    <a:pt x="230" y="10"/>
                  </a:cubicBezTo>
                  <a:cubicBezTo>
                    <a:pt x="117" y="22"/>
                    <a:pt x="0" y="64"/>
                    <a:pt x="151" y="68"/>
                  </a:cubicBezTo>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9" name="Freeform 15726">
              <a:extLst>
                <a:ext uri="{FF2B5EF4-FFF2-40B4-BE49-F238E27FC236}">
                  <a16:creationId xmlns:a16="http://schemas.microsoft.com/office/drawing/2014/main" id="{EDFC2BE2-EAA4-335B-5078-C76631C995A0}"/>
                </a:ext>
              </a:extLst>
            </p:cNvPr>
            <p:cNvSpPr>
              <a:spLocks/>
            </p:cNvSpPr>
            <p:nvPr/>
          </p:nvSpPr>
          <p:spPr bwMode="auto">
            <a:xfrm>
              <a:off x="8666746" y="4528953"/>
              <a:ext cx="86554" cy="54498"/>
            </a:xfrm>
            <a:custGeom>
              <a:avLst/>
              <a:gdLst>
                <a:gd name="T0" fmla="*/ 0 w 285"/>
                <a:gd name="T1" fmla="*/ 0 h 172"/>
                <a:gd name="T2" fmla="*/ 186 w 285"/>
                <a:gd name="T3" fmla="*/ 68 h 172"/>
                <a:gd name="T4" fmla="*/ 285 w 285"/>
                <a:gd name="T5" fmla="*/ 172 h 172"/>
                <a:gd name="T6" fmla="*/ 191 w 285"/>
                <a:gd name="T7" fmla="*/ 127 h 172"/>
                <a:gd name="T8" fmla="*/ 0 w 285"/>
                <a:gd name="T9" fmla="*/ 0 h 172"/>
              </a:gdLst>
              <a:ahLst/>
              <a:cxnLst>
                <a:cxn ang="0">
                  <a:pos x="T0" y="T1"/>
                </a:cxn>
                <a:cxn ang="0">
                  <a:pos x="T2" y="T3"/>
                </a:cxn>
                <a:cxn ang="0">
                  <a:pos x="T4" y="T5"/>
                </a:cxn>
                <a:cxn ang="0">
                  <a:pos x="T6" y="T7"/>
                </a:cxn>
                <a:cxn ang="0">
                  <a:pos x="T8" y="T9"/>
                </a:cxn>
              </a:cxnLst>
              <a:rect l="0" t="0" r="r" b="b"/>
              <a:pathLst>
                <a:path w="285" h="172">
                  <a:moveTo>
                    <a:pt x="0" y="0"/>
                  </a:moveTo>
                  <a:cubicBezTo>
                    <a:pt x="0" y="0"/>
                    <a:pt x="159" y="46"/>
                    <a:pt x="186" y="68"/>
                  </a:cubicBezTo>
                  <a:cubicBezTo>
                    <a:pt x="206" y="83"/>
                    <a:pt x="285" y="172"/>
                    <a:pt x="285" y="172"/>
                  </a:cubicBezTo>
                  <a:cubicBezTo>
                    <a:pt x="285" y="172"/>
                    <a:pt x="225" y="160"/>
                    <a:pt x="191" y="127"/>
                  </a:cubicBezTo>
                  <a:cubicBezTo>
                    <a:pt x="158" y="93"/>
                    <a:pt x="0" y="0"/>
                    <a:pt x="0" y="0"/>
                  </a:cubicBezTo>
                </a:path>
              </a:pathLst>
            </a:custGeom>
            <a:solidFill>
              <a:srgbClr val="E2C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0" name="Freeform 15727">
              <a:extLst>
                <a:ext uri="{FF2B5EF4-FFF2-40B4-BE49-F238E27FC236}">
                  <a16:creationId xmlns:a16="http://schemas.microsoft.com/office/drawing/2014/main" id="{FAB9D8E4-3880-95A0-30E6-5351A0534A8E}"/>
                </a:ext>
              </a:extLst>
            </p:cNvPr>
            <p:cNvSpPr>
              <a:spLocks/>
            </p:cNvSpPr>
            <p:nvPr/>
          </p:nvSpPr>
          <p:spPr bwMode="auto">
            <a:xfrm>
              <a:off x="8131391" y="4480865"/>
              <a:ext cx="262870" cy="134641"/>
            </a:xfrm>
            <a:custGeom>
              <a:avLst/>
              <a:gdLst>
                <a:gd name="T0" fmla="*/ 406 w 859"/>
                <a:gd name="T1" fmla="*/ 0 h 440"/>
                <a:gd name="T2" fmla="*/ 20 w 859"/>
                <a:gd name="T3" fmla="*/ 252 h 440"/>
                <a:gd name="T4" fmla="*/ 244 w 859"/>
                <a:gd name="T5" fmla="*/ 434 h 440"/>
                <a:gd name="T6" fmla="*/ 731 w 859"/>
                <a:gd name="T7" fmla="*/ 399 h 440"/>
                <a:gd name="T8" fmla="*/ 859 w 859"/>
                <a:gd name="T9" fmla="*/ 30 h 440"/>
                <a:gd name="T10" fmla="*/ 406 w 859"/>
                <a:gd name="T11" fmla="*/ 0 h 440"/>
              </a:gdLst>
              <a:ahLst/>
              <a:cxnLst>
                <a:cxn ang="0">
                  <a:pos x="T0" y="T1"/>
                </a:cxn>
                <a:cxn ang="0">
                  <a:pos x="T2" y="T3"/>
                </a:cxn>
                <a:cxn ang="0">
                  <a:pos x="T4" y="T5"/>
                </a:cxn>
                <a:cxn ang="0">
                  <a:pos x="T6" y="T7"/>
                </a:cxn>
                <a:cxn ang="0">
                  <a:pos x="T8" y="T9"/>
                </a:cxn>
                <a:cxn ang="0">
                  <a:pos x="T10" y="T11"/>
                </a:cxn>
              </a:cxnLst>
              <a:rect l="0" t="0" r="r" b="b"/>
              <a:pathLst>
                <a:path w="859" h="440">
                  <a:moveTo>
                    <a:pt x="406" y="0"/>
                  </a:moveTo>
                  <a:cubicBezTo>
                    <a:pt x="406" y="0"/>
                    <a:pt x="0" y="11"/>
                    <a:pt x="20" y="252"/>
                  </a:cubicBezTo>
                  <a:cubicBezTo>
                    <a:pt x="31" y="389"/>
                    <a:pt x="122" y="440"/>
                    <a:pt x="244" y="434"/>
                  </a:cubicBezTo>
                  <a:cubicBezTo>
                    <a:pt x="472" y="424"/>
                    <a:pt x="731" y="399"/>
                    <a:pt x="731" y="399"/>
                  </a:cubicBezTo>
                  <a:lnTo>
                    <a:pt x="859" y="30"/>
                  </a:lnTo>
                  <a:lnTo>
                    <a:pt x="40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1" name="Freeform 15728">
              <a:extLst>
                <a:ext uri="{FF2B5EF4-FFF2-40B4-BE49-F238E27FC236}">
                  <a16:creationId xmlns:a16="http://schemas.microsoft.com/office/drawing/2014/main" id="{A07DC630-4F66-25DC-1F9A-9C330300C8FE}"/>
                </a:ext>
              </a:extLst>
            </p:cNvPr>
            <p:cNvSpPr>
              <a:spLocks/>
            </p:cNvSpPr>
            <p:nvPr/>
          </p:nvSpPr>
          <p:spPr bwMode="auto">
            <a:xfrm>
              <a:off x="8032013" y="4048093"/>
              <a:ext cx="266074" cy="580237"/>
            </a:xfrm>
            <a:custGeom>
              <a:avLst/>
              <a:gdLst>
                <a:gd name="T0" fmla="*/ 644 w 861"/>
                <a:gd name="T1" fmla="*/ 1433 h 1885"/>
                <a:gd name="T2" fmla="*/ 290 w 861"/>
                <a:gd name="T3" fmla="*/ 183 h 1885"/>
                <a:gd name="T4" fmla="*/ 140 w 861"/>
                <a:gd name="T5" fmla="*/ 31 h 1885"/>
                <a:gd name="T6" fmla="*/ 73 w 861"/>
                <a:gd name="T7" fmla="*/ 314 h 1885"/>
                <a:gd name="T8" fmla="*/ 185 w 861"/>
                <a:gd name="T9" fmla="*/ 1007 h 1885"/>
                <a:gd name="T10" fmla="*/ 376 w 861"/>
                <a:gd name="T11" fmla="*/ 1763 h 1885"/>
                <a:gd name="T12" fmla="*/ 630 w 861"/>
                <a:gd name="T13" fmla="*/ 1671 h 1885"/>
                <a:gd name="T14" fmla="*/ 644 w 861"/>
                <a:gd name="T15" fmla="*/ 1433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1" h="1885">
                  <a:moveTo>
                    <a:pt x="644" y="1433"/>
                  </a:moveTo>
                  <a:lnTo>
                    <a:pt x="290" y="183"/>
                  </a:lnTo>
                  <a:cubicBezTo>
                    <a:pt x="290" y="183"/>
                    <a:pt x="238" y="0"/>
                    <a:pt x="140" y="31"/>
                  </a:cubicBezTo>
                  <a:cubicBezTo>
                    <a:pt x="0" y="75"/>
                    <a:pt x="63" y="226"/>
                    <a:pt x="73" y="314"/>
                  </a:cubicBezTo>
                  <a:cubicBezTo>
                    <a:pt x="91" y="494"/>
                    <a:pt x="72" y="571"/>
                    <a:pt x="185" y="1007"/>
                  </a:cubicBezTo>
                  <a:cubicBezTo>
                    <a:pt x="255" y="1276"/>
                    <a:pt x="313" y="1585"/>
                    <a:pt x="376" y="1763"/>
                  </a:cubicBezTo>
                  <a:cubicBezTo>
                    <a:pt x="419" y="1885"/>
                    <a:pt x="506" y="1715"/>
                    <a:pt x="630" y="1671"/>
                  </a:cubicBezTo>
                  <a:cubicBezTo>
                    <a:pt x="861" y="1589"/>
                    <a:pt x="644" y="1433"/>
                    <a:pt x="644" y="143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2" name="Freeform 15729">
              <a:extLst>
                <a:ext uri="{FF2B5EF4-FFF2-40B4-BE49-F238E27FC236}">
                  <a16:creationId xmlns:a16="http://schemas.microsoft.com/office/drawing/2014/main" id="{DC4FF94F-C3DE-57D4-593A-D4BBE5A3E2DE}"/>
                </a:ext>
              </a:extLst>
            </p:cNvPr>
            <p:cNvSpPr>
              <a:spLocks/>
            </p:cNvSpPr>
            <p:nvPr/>
          </p:nvSpPr>
          <p:spPr bwMode="auto">
            <a:xfrm>
              <a:off x="7692205" y="3775605"/>
              <a:ext cx="346218" cy="339807"/>
            </a:xfrm>
            <a:custGeom>
              <a:avLst/>
              <a:gdLst>
                <a:gd name="T0" fmla="*/ 1067 w 1128"/>
                <a:gd name="T1" fmla="*/ 668 h 1110"/>
                <a:gd name="T2" fmla="*/ 454 w 1128"/>
                <a:gd name="T3" fmla="*/ 1048 h 1110"/>
                <a:gd name="T4" fmla="*/ 61 w 1128"/>
                <a:gd name="T5" fmla="*/ 442 h 1110"/>
                <a:gd name="T6" fmla="*/ 675 w 1128"/>
                <a:gd name="T7" fmla="*/ 62 h 1110"/>
                <a:gd name="T8" fmla="*/ 1067 w 1128"/>
                <a:gd name="T9" fmla="*/ 668 h 1110"/>
              </a:gdLst>
              <a:ahLst/>
              <a:cxnLst>
                <a:cxn ang="0">
                  <a:pos x="T0" y="T1"/>
                </a:cxn>
                <a:cxn ang="0">
                  <a:pos x="T2" y="T3"/>
                </a:cxn>
                <a:cxn ang="0">
                  <a:pos x="T4" y="T5"/>
                </a:cxn>
                <a:cxn ang="0">
                  <a:pos x="T6" y="T7"/>
                </a:cxn>
                <a:cxn ang="0">
                  <a:pos x="T8" y="T9"/>
                </a:cxn>
              </a:cxnLst>
              <a:rect l="0" t="0" r="r" b="b"/>
              <a:pathLst>
                <a:path w="1128" h="1110">
                  <a:moveTo>
                    <a:pt x="1067" y="668"/>
                  </a:moveTo>
                  <a:cubicBezTo>
                    <a:pt x="1006" y="940"/>
                    <a:pt x="732" y="1110"/>
                    <a:pt x="454" y="1048"/>
                  </a:cubicBezTo>
                  <a:cubicBezTo>
                    <a:pt x="176" y="985"/>
                    <a:pt x="0" y="715"/>
                    <a:pt x="61" y="442"/>
                  </a:cubicBezTo>
                  <a:cubicBezTo>
                    <a:pt x="122" y="170"/>
                    <a:pt x="396" y="0"/>
                    <a:pt x="675" y="62"/>
                  </a:cubicBezTo>
                  <a:cubicBezTo>
                    <a:pt x="952" y="125"/>
                    <a:pt x="1128" y="396"/>
                    <a:pt x="1067" y="668"/>
                  </a:cubicBezTo>
                  <a:close/>
                </a:path>
              </a:pathLst>
            </a:custGeom>
            <a:solidFill>
              <a:srgbClr val="2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3" name="Freeform 15730">
              <a:extLst>
                <a:ext uri="{FF2B5EF4-FFF2-40B4-BE49-F238E27FC236}">
                  <a16:creationId xmlns:a16="http://schemas.microsoft.com/office/drawing/2014/main" id="{26350C4A-0817-1B90-A0E5-8E36C4F93859}"/>
                </a:ext>
              </a:extLst>
            </p:cNvPr>
            <p:cNvSpPr>
              <a:spLocks/>
            </p:cNvSpPr>
            <p:nvPr/>
          </p:nvSpPr>
          <p:spPr bwMode="auto">
            <a:xfrm>
              <a:off x="7900578" y="3634554"/>
              <a:ext cx="301339" cy="365453"/>
            </a:xfrm>
            <a:custGeom>
              <a:avLst/>
              <a:gdLst>
                <a:gd name="T0" fmla="*/ 858 w 977"/>
                <a:gd name="T1" fmla="*/ 852 h 1193"/>
                <a:gd name="T2" fmla="*/ 395 w 977"/>
                <a:gd name="T3" fmla="*/ 1146 h 1193"/>
                <a:gd name="T4" fmla="*/ 340 w 977"/>
                <a:gd name="T5" fmla="*/ 945 h 1193"/>
                <a:gd name="T6" fmla="*/ 47 w 977"/>
                <a:gd name="T7" fmla="*/ 482 h 1193"/>
                <a:gd name="T8" fmla="*/ 79 w 977"/>
                <a:gd name="T9" fmla="*/ 340 h 1193"/>
                <a:gd name="T10" fmla="*/ 542 w 977"/>
                <a:gd name="T11" fmla="*/ 46 h 1193"/>
                <a:gd name="T12" fmla="*/ 637 w 977"/>
                <a:gd name="T13" fmla="*/ 68 h 1193"/>
                <a:gd name="T14" fmla="*/ 930 w 977"/>
                <a:gd name="T15" fmla="*/ 531 h 1193"/>
                <a:gd name="T16" fmla="*/ 858 w 977"/>
                <a:gd name="T17" fmla="*/ 85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193">
                  <a:moveTo>
                    <a:pt x="858" y="852"/>
                  </a:moveTo>
                  <a:cubicBezTo>
                    <a:pt x="811" y="1061"/>
                    <a:pt x="604" y="1193"/>
                    <a:pt x="395" y="1146"/>
                  </a:cubicBezTo>
                  <a:lnTo>
                    <a:pt x="340" y="945"/>
                  </a:lnTo>
                  <a:cubicBezTo>
                    <a:pt x="131" y="898"/>
                    <a:pt x="0" y="691"/>
                    <a:pt x="47" y="482"/>
                  </a:cubicBezTo>
                  <a:lnTo>
                    <a:pt x="79" y="340"/>
                  </a:lnTo>
                  <a:cubicBezTo>
                    <a:pt x="125" y="131"/>
                    <a:pt x="333" y="0"/>
                    <a:pt x="542" y="46"/>
                  </a:cubicBezTo>
                  <a:lnTo>
                    <a:pt x="637" y="68"/>
                  </a:lnTo>
                  <a:cubicBezTo>
                    <a:pt x="845" y="114"/>
                    <a:pt x="977" y="322"/>
                    <a:pt x="930" y="531"/>
                  </a:cubicBezTo>
                  <a:lnTo>
                    <a:pt x="858" y="852"/>
                  </a:lnTo>
                </a:path>
              </a:pathLst>
            </a:custGeom>
            <a:solidFill>
              <a:srgbClr val="2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4" name="Freeform 15731">
              <a:extLst>
                <a:ext uri="{FF2B5EF4-FFF2-40B4-BE49-F238E27FC236}">
                  <a16:creationId xmlns:a16="http://schemas.microsoft.com/office/drawing/2014/main" id="{07FB934C-E701-3BCF-51F8-07B8684411FF}"/>
                </a:ext>
              </a:extLst>
            </p:cNvPr>
            <p:cNvSpPr>
              <a:spLocks/>
            </p:cNvSpPr>
            <p:nvPr/>
          </p:nvSpPr>
          <p:spPr bwMode="auto">
            <a:xfrm>
              <a:off x="7894168" y="3714698"/>
              <a:ext cx="285308" cy="500093"/>
            </a:xfrm>
            <a:custGeom>
              <a:avLst/>
              <a:gdLst>
                <a:gd name="T0" fmla="*/ 852 w 929"/>
                <a:gd name="T1" fmla="*/ 0 h 1634"/>
                <a:gd name="T2" fmla="*/ 819 w 929"/>
                <a:gd name="T3" fmla="*/ 105 h 1634"/>
                <a:gd name="T4" fmla="*/ 371 w 929"/>
                <a:gd name="T5" fmla="*/ 477 h 1634"/>
                <a:gd name="T6" fmla="*/ 252 w 929"/>
                <a:gd name="T7" fmla="*/ 758 h 1634"/>
                <a:gd name="T8" fmla="*/ 66 w 929"/>
                <a:gd name="T9" fmla="*/ 923 h 1634"/>
                <a:gd name="T10" fmla="*/ 682 w 929"/>
                <a:gd name="T11" fmla="*/ 1620 h 1634"/>
                <a:gd name="T12" fmla="*/ 528 w 929"/>
                <a:gd name="T13" fmla="*/ 1075 h 1634"/>
                <a:gd name="T14" fmla="*/ 426 w 929"/>
                <a:gd name="T15" fmla="*/ 911 h 1634"/>
                <a:gd name="T16" fmla="*/ 530 w 929"/>
                <a:gd name="T17" fmla="*/ 686 h 1634"/>
                <a:gd name="T18" fmla="*/ 775 w 929"/>
                <a:gd name="T19" fmla="*/ 631 h 1634"/>
                <a:gd name="T20" fmla="*/ 810 w 929"/>
                <a:gd name="T21" fmla="*/ 624 h 1634"/>
                <a:gd name="T22" fmla="*/ 839 w 929"/>
                <a:gd name="T23" fmla="*/ 548 h 1634"/>
                <a:gd name="T24" fmla="*/ 909 w 929"/>
                <a:gd name="T25" fmla="*/ 236 h 1634"/>
                <a:gd name="T26" fmla="*/ 852 w 929"/>
                <a:gd name="T27"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9" h="1634">
                  <a:moveTo>
                    <a:pt x="852" y="0"/>
                  </a:moveTo>
                  <a:cubicBezTo>
                    <a:pt x="844" y="35"/>
                    <a:pt x="833" y="70"/>
                    <a:pt x="819" y="105"/>
                  </a:cubicBezTo>
                  <a:cubicBezTo>
                    <a:pt x="727" y="339"/>
                    <a:pt x="538" y="491"/>
                    <a:pt x="371" y="477"/>
                  </a:cubicBezTo>
                  <a:cubicBezTo>
                    <a:pt x="341" y="586"/>
                    <a:pt x="297" y="680"/>
                    <a:pt x="252" y="758"/>
                  </a:cubicBezTo>
                  <a:cubicBezTo>
                    <a:pt x="200" y="847"/>
                    <a:pt x="66" y="923"/>
                    <a:pt x="66" y="923"/>
                  </a:cubicBezTo>
                  <a:cubicBezTo>
                    <a:pt x="0" y="1087"/>
                    <a:pt x="655" y="1634"/>
                    <a:pt x="682" y="1620"/>
                  </a:cubicBezTo>
                  <a:cubicBezTo>
                    <a:pt x="742" y="1590"/>
                    <a:pt x="636" y="1196"/>
                    <a:pt x="528" y="1075"/>
                  </a:cubicBezTo>
                  <a:cubicBezTo>
                    <a:pt x="478" y="1017"/>
                    <a:pt x="427" y="950"/>
                    <a:pt x="426" y="911"/>
                  </a:cubicBezTo>
                  <a:cubicBezTo>
                    <a:pt x="422" y="777"/>
                    <a:pt x="465" y="748"/>
                    <a:pt x="530" y="686"/>
                  </a:cubicBezTo>
                  <a:cubicBezTo>
                    <a:pt x="644" y="600"/>
                    <a:pt x="775" y="631"/>
                    <a:pt x="775" y="631"/>
                  </a:cubicBezTo>
                  <a:cubicBezTo>
                    <a:pt x="787" y="634"/>
                    <a:pt x="800" y="631"/>
                    <a:pt x="810" y="624"/>
                  </a:cubicBezTo>
                  <a:cubicBezTo>
                    <a:pt x="823" y="601"/>
                    <a:pt x="833" y="575"/>
                    <a:pt x="839" y="548"/>
                  </a:cubicBezTo>
                  <a:lnTo>
                    <a:pt x="909" y="236"/>
                  </a:lnTo>
                  <a:cubicBezTo>
                    <a:pt x="929" y="149"/>
                    <a:pt x="905" y="63"/>
                    <a:pt x="852" y="0"/>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5" name="Freeform 15732">
              <a:extLst>
                <a:ext uri="{FF2B5EF4-FFF2-40B4-BE49-F238E27FC236}">
                  <a16:creationId xmlns:a16="http://schemas.microsoft.com/office/drawing/2014/main" id="{29CEB6C6-AA69-C206-51B2-F6523034B325}"/>
                </a:ext>
              </a:extLst>
            </p:cNvPr>
            <p:cNvSpPr>
              <a:spLocks/>
            </p:cNvSpPr>
            <p:nvPr/>
          </p:nvSpPr>
          <p:spPr bwMode="auto">
            <a:xfrm>
              <a:off x="7948663" y="4051298"/>
              <a:ext cx="189136" cy="788608"/>
            </a:xfrm>
            <a:custGeom>
              <a:avLst/>
              <a:gdLst>
                <a:gd name="T0" fmla="*/ 0 w 619"/>
                <a:gd name="T1" fmla="*/ 2380 h 2564"/>
                <a:gd name="T2" fmla="*/ 215 w 619"/>
                <a:gd name="T3" fmla="*/ 2546 h 2564"/>
                <a:gd name="T4" fmla="*/ 455 w 619"/>
                <a:gd name="T5" fmla="*/ 2488 h 2564"/>
                <a:gd name="T6" fmla="*/ 424 w 619"/>
                <a:gd name="T7" fmla="*/ 1388 h 2564"/>
                <a:gd name="T8" fmla="*/ 508 w 619"/>
                <a:gd name="T9" fmla="*/ 889 h 2564"/>
                <a:gd name="T10" fmla="*/ 582 w 619"/>
                <a:gd name="T11" fmla="*/ 539 h 2564"/>
                <a:gd name="T12" fmla="*/ 446 w 619"/>
                <a:gd name="T13" fmla="*/ 58 h 2564"/>
                <a:gd name="T14" fmla="*/ 162 w 619"/>
                <a:gd name="T15" fmla="*/ 112 h 2564"/>
                <a:gd name="T16" fmla="*/ 0 w 619"/>
                <a:gd name="T17" fmla="*/ 2380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9" h="2564">
                  <a:moveTo>
                    <a:pt x="0" y="2380"/>
                  </a:moveTo>
                  <a:cubicBezTo>
                    <a:pt x="0" y="2380"/>
                    <a:pt x="168" y="2532"/>
                    <a:pt x="215" y="2546"/>
                  </a:cubicBezTo>
                  <a:cubicBezTo>
                    <a:pt x="278" y="2564"/>
                    <a:pt x="455" y="2488"/>
                    <a:pt x="455" y="2488"/>
                  </a:cubicBezTo>
                  <a:cubicBezTo>
                    <a:pt x="455" y="2488"/>
                    <a:pt x="406" y="1700"/>
                    <a:pt x="424" y="1388"/>
                  </a:cubicBezTo>
                  <a:cubicBezTo>
                    <a:pt x="443" y="1076"/>
                    <a:pt x="516" y="986"/>
                    <a:pt x="508" y="889"/>
                  </a:cubicBezTo>
                  <a:cubicBezTo>
                    <a:pt x="494" y="735"/>
                    <a:pt x="619" y="657"/>
                    <a:pt x="582" y="539"/>
                  </a:cubicBezTo>
                  <a:cubicBezTo>
                    <a:pt x="545" y="422"/>
                    <a:pt x="452" y="0"/>
                    <a:pt x="446" y="58"/>
                  </a:cubicBezTo>
                  <a:cubicBezTo>
                    <a:pt x="392" y="557"/>
                    <a:pt x="200" y="173"/>
                    <a:pt x="162" y="112"/>
                  </a:cubicBezTo>
                  <a:cubicBezTo>
                    <a:pt x="141" y="79"/>
                    <a:pt x="0" y="2380"/>
                    <a:pt x="0" y="238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6" name="Freeform 15733">
              <a:extLst>
                <a:ext uri="{FF2B5EF4-FFF2-40B4-BE49-F238E27FC236}">
                  <a16:creationId xmlns:a16="http://schemas.microsoft.com/office/drawing/2014/main" id="{281C6A6B-99AB-BA05-ED8A-3C3F9D8D29CC}"/>
                </a:ext>
              </a:extLst>
            </p:cNvPr>
            <p:cNvSpPr>
              <a:spLocks/>
            </p:cNvSpPr>
            <p:nvPr/>
          </p:nvSpPr>
          <p:spPr bwMode="auto">
            <a:xfrm>
              <a:off x="8041631" y="4022447"/>
              <a:ext cx="121817" cy="865546"/>
            </a:xfrm>
            <a:custGeom>
              <a:avLst/>
              <a:gdLst>
                <a:gd name="T0" fmla="*/ 52 w 404"/>
                <a:gd name="T1" fmla="*/ 20 h 2817"/>
                <a:gd name="T2" fmla="*/ 271 w 404"/>
                <a:gd name="T3" fmla="*/ 258 h 2817"/>
                <a:gd name="T4" fmla="*/ 338 w 404"/>
                <a:gd name="T5" fmla="*/ 889 h 2817"/>
                <a:gd name="T6" fmla="*/ 274 w 404"/>
                <a:gd name="T7" fmla="*/ 1770 h 2817"/>
                <a:gd name="T8" fmla="*/ 401 w 404"/>
                <a:gd name="T9" fmla="*/ 2523 h 2817"/>
                <a:gd name="T10" fmla="*/ 350 w 404"/>
                <a:gd name="T11" fmla="*/ 2778 h 2817"/>
                <a:gd name="T12" fmla="*/ 160 w 404"/>
                <a:gd name="T13" fmla="*/ 2736 h 2817"/>
                <a:gd name="T14" fmla="*/ 102 w 404"/>
                <a:gd name="T15" fmla="*/ 1652 h 2817"/>
                <a:gd name="T16" fmla="*/ 192 w 404"/>
                <a:gd name="T17" fmla="*/ 835 h 2817"/>
                <a:gd name="T18" fmla="*/ 174 w 404"/>
                <a:gd name="T19" fmla="*/ 445 h 2817"/>
                <a:gd name="T20" fmla="*/ 81 w 404"/>
                <a:gd name="T21" fmla="*/ 106 h 2817"/>
                <a:gd name="T22" fmla="*/ 16 w 404"/>
                <a:gd name="T23" fmla="*/ 41 h 2817"/>
                <a:gd name="T24" fmla="*/ 52 w 404"/>
                <a:gd name="T25" fmla="*/ 2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2817">
                  <a:moveTo>
                    <a:pt x="52" y="20"/>
                  </a:moveTo>
                  <a:cubicBezTo>
                    <a:pt x="52" y="20"/>
                    <a:pt x="274" y="183"/>
                    <a:pt x="271" y="258"/>
                  </a:cubicBezTo>
                  <a:cubicBezTo>
                    <a:pt x="268" y="333"/>
                    <a:pt x="385" y="555"/>
                    <a:pt x="338" y="889"/>
                  </a:cubicBezTo>
                  <a:cubicBezTo>
                    <a:pt x="283" y="1270"/>
                    <a:pt x="263" y="1526"/>
                    <a:pt x="274" y="1770"/>
                  </a:cubicBezTo>
                  <a:cubicBezTo>
                    <a:pt x="285" y="2013"/>
                    <a:pt x="397" y="2223"/>
                    <a:pt x="401" y="2523"/>
                  </a:cubicBezTo>
                  <a:cubicBezTo>
                    <a:pt x="404" y="2757"/>
                    <a:pt x="350" y="2778"/>
                    <a:pt x="350" y="2778"/>
                  </a:cubicBezTo>
                  <a:cubicBezTo>
                    <a:pt x="350" y="2778"/>
                    <a:pt x="247" y="2817"/>
                    <a:pt x="160" y="2736"/>
                  </a:cubicBezTo>
                  <a:cubicBezTo>
                    <a:pt x="73" y="2656"/>
                    <a:pt x="89" y="1854"/>
                    <a:pt x="102" y="1652"/>
                  </a:cubicBezTo>
                  <a:cubicBezTo>
                    <a:pt x="115" y="1450"/>
                    <a:pt x="178" y="974"/>
                    <a:pt x="192" y="835"/>
                  </a:cubicBezTo>
                  <a:cubicBezTo>
                    <a:pt x="210" y="662"/>
                    <a:pt x="183" y="494"/>
                    <a:pt x="174" y="445"/>
                  </a:cubicBezTo>
                  <a:cubicBezTo>
                    <a:pt x="144" y="274"/>
                    <a:pt x="106" y="169"/>
                    <a:pt x="81" y="106"/>
                  </a:cubicBezTo>
                  <a:cubicBezTo>
                    <a:pt x="77" y="95"/>
                    <a:pt x="19" y="49"/>
                    <a:pt x="16" y="41"/>
                  </a:cubicBezTo>
                  <a:cubicBezTo>
                    <a:pt x="0" y="4"/>
                    <a:pt x="34" y="0"/>
                    <a:pt x="52" y="2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7" name="Freeform 15734">
              <a:extLst>
                <a:ext uri="{FF2B5EF4-FFF2-40B4-BE49-F238E27FC236}">
                  <a16:creationId xmlns:a16="http://schemas.microsoft.com/office/drawing/2014/main" id="{B63638B9-9599-C9A4-0E6F-01B9B0DD0C88}"/>
                </a:ext>
              </a:extLst>
            </p:cNvPr>
            <p:cNvSpPr>
              <a:spLocks/>
            </p:cNvSpPr>
            <p:nvPr/>
          </p:nvSpPr>
          <p:spPr bwMode="auto">
            <a:xfrm>
              <a:off x="7631298" y="3977568"/>
              <a:ext cx="362246" cy="355837"/>
            </a:xfrm>
            <a:custGeom>
              <a:avLst/>
              <a:gdLst>
                <a:gd name="T0" fmla="*/ 1114 w 1178"/>
                <a:gd name="T1" fmla="*/ 697 h 1159"/>
                <a:gd name="T2" fmla="*/ 474 w 1178"/>
                <a:gd name="T3" fmla="*/ 1094 h 1159"/>
                <a:gd name="T4" fmla="*/ 63 w 1178"/>
                <a:gd name="T5" fmla="*/ 462 h 1159"/>
                <a:gd name="T6" fmla="*/ 704 w 1178"/>
                <a:gd name="T7" fmla="*/ 65 h 1159"/>
                <a:gd name="T8" fmla="*/ 1114 w 1178"/>
                <a:gd name="T9" fmla="*/ 697 h 1159"/>
              </a:gdLst>
              <a:ahLst/>
              <a:cxnLst>
                <a:cxn ang="0">
                  <a:pos x="T0" y="T1"/>
                </a:cxn>
                <a:cxn ang="0">
                  <a:pos x="T2" y="T3"/>
                </a:cxn>
                <a:cxn ang="0">
                  <a:pos x="T4" y="T5"/>
                </a:cxn>
                <a:cxn ang="0">
                  <a:pos x="T6" y="T7"/>
                </a:cxn>
                <a:cxn ang="0">
                  <a:pos x="T8" y="T9"/>
                </a:cxn>
              </a:cxnLst>
              <a:rect l="0" t="0" r="r" b="b"/>
              <a:pathLst>
                <a:path w="1178" h="1159">
                  <a:moveTo>
                    <a:pt x="1114" y="697"/>
                  </a:moveTo>
                  <a:cubicBezTo>
                    <a:pt x="1050" y="981"/>
                    <a:pt x="764" y="1159"/>
                    <a:pt x="474" y="1094"/>
                  </a:cubicBezTo>
                  <a:cubicBezTo>
                    <a:pt x="183" y="1029"/>
                    <a:pt x="0" y="746"/>
                    <a:pt x="63" y="462"/>
                  </a:cubicBezTo>
                  <a:cubicBezTo>
                    <a:pt x="127" y="178"/>
                    <a:pt x="414" y="0"/>
                    <a:pt x="704" y="65"/>
                  </a:cubicBezTo>
                  <a:cubicBezTo>
                    <a:pt x="994" y="130"/>
                    <a:pt x="1178" y="413"/>
                    <a:pt x="1114" y="697"/>
                  </a:cubicBezTo>
                  <a:close/>
                </a:path>
              </a:pathLst>
            </a:custGeom>
            <a:solidFill>
              <a:srgbClr val="2827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8" name="Freeform 15735">
              <a:extLst>
                <a:ext uri="{FF2B5EF4-FFF2-40B4-BE49-F238E27FC236}">
                  <a16:creationId xmlns:a16="http://schemas.microsoft.com/office/drawing/2014/main" id="{3CEAA5ED-7D3B-B072-FA3B-45AFAC241628}"/>
                </a:ext>
              </a:extLst>
            </p:cNvPr>
            <p:cNvSpPr>
              <a:spLocks/>
            </p:cNvSpPr>
            <p:nvPr/>
          </p:nvSpPr>
          <p:spPr bwMode="auto">
            <a:xfrm>
              <a:off x="8282059" y="5609281"/>
              <a:ext cx="208371" cy="314161"/>
            </a:xfrm>
            <a:custGeom>
              <a:avLst/>
              <a:gdLst>
                <a:gd name="T0" fmla="*/ 10 w 65"/>
                <a:gd name="T1" fmla="*/ 0 h 98"/>
                <a:gd name="T2" fmla="*/ 0 w 65"/>
                <a:gd name="T3" fmla="*/ 74 h 98"/>
                <a:gd name="T4" fmla="*/ 42 w 65"/>
                <a:gd name="T5" fmla="*/ 94 h 98"/>
                <a:gd name="T6" fmla="*/ 65 w 65"/>
                <a:gd name="T7" fmla="*/ 98 h 98"/>
                <a:gd name="T8" fmla="*/ 24 w 65"/>
                <a:gd name="T9" fmla="*/ 68 h 98"/>
                <a:gd name="T10" fmla="*/ 38 w 65"/>
                <a:gd name="T11" fmla="*/ 1 h 98"/>
                <a:gd name="T12" fmla="*/ 10 w 65"/>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65" h="98">
                  <a:moveTo>
                    <a:pt x="10" y="0"/>
                  </a:moveTo>
                  <a:lnTo>
                    <a:pt x="0" y="74"/>
                  </a:lnTo>
                  <a:lnTo>
                    <a:pt x="42" y="94"/>
                  </a:lnTo>
                  <a:lnTo>
                    <a:pt x="65" y="98"/>
                  </a:lnTo>
                  <a:lnTo>
                    <a:pt x="24" y="68"/>
                  </a:lnTo>
                  <a:lnTo>
                    <a:pt x="38" y="1"/>
                  </a:lnTo>
                  <a:lnTo>
                    <a:pt x="10" y="0"/>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9" name="Freeform 15736">
              <a:extLst>
                <a:ext uri="{FF2B5EF4-FFF2-40B4-BE49-F238E27FC236}">
                  <a16:creationId xmlns:a16="http://schemas.microsoft.com/office/drawing/2014/main" id="{89BC4051-4CB1-E3F2-C07E-99480CF5C033}"/>
                </a:ext>
              </a:extLst>
            </p:cNvPr>
            <p:cNvSpPr>
              <a:spLocks/>
            </p:cNvSpPr>
            <p:nvPr/>
          </p:nvSpPr>
          <p:spPr bwMode="auto">
            <a:xfrm>
              <a:off x="8275648" y="5824065"/>
              <a:ext cx="250046" cy="121817"/>
            </a:xfrm>
            <a:custGeom>
              <a:avLst/>
              <a:gdLst>
                <a:gd name="T0" fmla="*/ 0 w 817"/>
                <a:gd name="T1" fmla="*/ 191 h 398"/>
                <a:gd name="T2" fmla="*/ 94 w 817"/>
                <a:gd name="T3" fmla="*/ 215 h 398"/>
                <a:gd name="T4" fmla="*/ 158 w 817"/>
                <a:gd name="T5" fmla="*/ 158 h 398"/>
                <a:gd name="T6" fmla="*/ 505 w 817"/>
                <a:gd name="T7" fmla="*/ 327 h 398"/>
                <a:gd name="T8" fmla="*/ 814 w 817"/>
                <a:gd name="T9" fmla="*/ 398 h 398"/>
                <a:gd name="T10" fmla="*/ 807 w 817"/>
                <a:gd name="T11" fmla="*/ 360 h 398"/>
                <a:gd name="T12" fmla="*/ 552 w 817"/>
                <a:gd name="T13" fmla="*/ 203 h 398"/>
                <a:gd name="T14" fmla="*/ 518 w 817"/>
                <a:gd name="T15" fmla="*/ 276 h 398"/>
                <a:gd name="T16" fmla="*/ 159 w 817"/>
                <a:gd name="T17" fmla="*/ 106 h 398"/>
                <a:gd name="T18" fmla="*/ 25 w 817"/>
                <a:gd name="T19" fmla="*/ 5 h 398"/>
                <a:gd name="T20" fmla="*/ 0 w 817"/>
                <a:gd name="T21" fmla="*/ 19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398">
                  <a:moveTo>
                    <a:pt x="0" y="191"/>
                  </a:moveTo>
                  <a:lnTo>
                    <a:pt x="94" y="215"/>
                  </a:lnTo>
                  <a:lnTo>
                    <a:pt x="158" y="158"/>
                  </a:lnTo>
                  <a:lnTo>
                    <a:pt x="505" y="327"/>
                  </a:lnTo>
                  <a:lnTo>
                    <a:pt x="814" y="398"/>
                  </a:lnTo>
                  <a:cubicBezTo>
                    <a:pt x="814" y="398"/>
                    <a:pt x="817" y="373"/>
                    <a:pt x="807" y="360"/>
                  </a:cubicBezTo>
                  <a:cubicBezTo>
                    <a:pt x="768" y="312"/>
                    <a:pt x="552" y="203"/>
                    <a:pt x="552" y="203"/>
                  </a:cubicBezTo>
                  <a:cubicBezTo>
                    <a:pt x="552" y="203"/>
                    <a:pt x="549" y="274"/>
                    <a:pt x="518" y="276"/>
                  </a:cubicBezTo>
                  <a:cubicBezTo>
                    <a:pt x="487" y="278"/>
                    <a:pt x="221" y="143"/>
                    <a:pt x="159" y="106"/>
                  </a:cubicBezTo>
                  <a:cubicBezTo>
                    <a:pt x="53" y="41"/>
                    <a:pt x="34" y="0"/>
                    <a:pt x="25" y="5"/>
                  </a:cubicBezTo>
                  <a:cubicBezTo>
                    <a:pt x="4" y="19"/>
                    <a:pt x="0" y="191"/>
                    <a:pt x="0" y="191"/>
                  </a:cubicBez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0" name="Freeform 15737">
              <a:extLst>
                <a:ext uri="{FF2B5EF4-FFF2-40B4-BE49-F238E27FC236}">
                  <a16:creationId xmlns:a16="http://schemas.microsoft.com/office/drawing/2014/main" id="{6FD393E9-8E63-B770-D4DE-5F662C1F4E0A}"/>
                </a:ext>
              </a:extLst>
            </p:cNvPr>
            <p:cNvSpPr>
              <a:spLocks/>
            </p:cNvSpPr>
            <p:nvPr/>
          </p:nvSpPr>
          <p:spPr bwMode="auto">
            <a:xfrm>
              <a:off x="8637895" y="5256651"/>
              <a:ext cx="323777" cy="227608"/>
            </a:xfrm>
            <a:custGeom>
              <a:avLst/>
              <a:gdLst>
                <a:gd name="T0" fmla="*/ 0 w 101"/>
                <a:gd name="T1" fmla="*/ 8 h 71"/>
                <a:gd name="T2" fmla="*/ 33 w 101"/>
                <a:gd name="T3" fmla="*/ 71 h 71"/>
                <a:gd name="T4" fmla="*/ 79 w 101"/>
                <a:gd name="T5" fmla="*/ 68 h 71"/>
                <a:gd name="T6" fmla="*/ 101 w 101"/>
                <a:gd name="T7" fmla="*/ 62 h 71"/>
                <a:gd name="T8" fmla="*/ 51 w 101"/>
                <a:gd name="T9" fmla="*/ 54 h 71"/>
                <a:gd name="T10" fmla="*/ 23 w 101"/>
                <a:gd name="T11" fmla="*/ 0 h 71"/>
                <a:gd name="T12" fmla="*/ 0 w 101"/>
                <a:gd name="T13" fmla="*/ 8 h 71"/>
              </a:gdLst>
              <a:ahLst/>
              <a:cxnLst>
                <a:cxn ang="0">
                  <a:pos x="T0" y="T1"/>
                </a:cxn>
                <a:cxn ang="0">
                  <a:pos x="T2" y="T3"/>
                </a:cxn>
                <a:cxn ang="0">
                  <a:pos x="T4" y="T5"/>
                </a:cxn>
                <a:cxn ang="0">
                  <a:pos x="T6" y="T7"/>
                </a:cxn>
                <a:cxn ang="0">
                  <a:pos x="T8" y="T9"/>
                </a:cxn>
                <a:cxn ang="0">
                  <a:pos x="T10" y="T11"/>
                </a:cxn>
                <a:cxn ang="0">
                  <a:pos x="T12" y="T13"/>
                </a:cxn>
              </a:cxnLst>
              <a:rect l="0" t="0" r="r" b="b"/>
              <a:pathLst>
                <a:path w="101" h="71">
                  <a:moveTo>
                    <a:pt x="0" y="8"/>
                  </a:moveTo>
                  <a:lnTo>
                    <a:pt x="33" y="71"/>
                  </a:lnTo>
                  <a:lnTo>
                    <a:pt x="79" y="68"/>
                  </a:lnTo>
                  <a:lnTo>
                    <a:pt x="101" y="62"/>
                  </a:lnTo>
                  <a:lnTo>
                    <a:pt x="51" y="54"/>
                  </a:lnTo>
                  <a:lnTo>
                    <a:pt x="23" y="0"/>
                  </a:lnTo>
                  <a:lnTo>
                    <a:pt x="0" y="8"/>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1" name="Freeform 15738">
              <a:extLst>
                <a:ext uri="{FF2B5EF4-FFF2-40B4-BE49-F238E27FC236}">
                  <a16:creationId xmlns:a16="http://schemas.microsoft.com/office/drawing/2014/main" id="{57343AC3-A1F7-DBB0-CADC-174733B38991}"/>
                </a:ext>
              </a:extLst>
            </p:cNvPr>
            <p:cNvSpPr>
              <a:spLocks/>
            </p:cNvSpPr>
            <p:nvPr/>
          </p:nvSpPr>
          <p:spPr bwMode="auto">
            <a:xfrm>
              <a:off x="8727656" y="5445790"/>
              <a:ext cx="272486" cy="73732"/>
            </a:xfrm>
            <a:custGeom>
              <a:avLst/>
              <a:gdLst>
                <a:gd name="T0" fmla="*/ 75 w 885"/>
                <a:gd name="T1" fmla="*/ 242 h 242"/>
                <a:gd name="T2" fmla="*/ 170 w 885"/>
                <a:gd name="T3" fmla="*/ 220 h 242"/>
                <a:gd name="T4" fmla="*/ 200 w 885"/>
                <a:gd name="T5" fmla="*/ 140 h 242"/>
                <a:gd name="T6" fmla="*/ 629 w 885"/>
                <a:gd name="T7" fmla="*/ 134 h 242"/>
                <a:gd name="T8" fmla="*/ 885 w 885"/>
                <a:gd name="T9" fmla="*/ 76 h 242"/>
                <a:gd name="T10" fmla="*/ 835 w 885"/>
                <a:gd name="T11" fmla="*/ 35 h 242"/>
                <a:gd name="T12" fmla="*/ 576 w 885"/>
                <a:gd name="T13" fmla="*/ 0 h 242"/>
                <a:gd name="T14" fmla="*/ 571 w 885"/>
                <a:gd name="T15" fmla="*/ 72 h 242"/>
                <a:gd name="T16" fmla="*/ 178 w 885"/>
                <a:gd name="T17" fmla="*/ 93 h 242"/>
                <a:gd name="T18" fmla="*/ 13 w 885"/>
                <a:gd name="T19" fmla="*/ 66 h 242"/>
                <a:gd name="T20" fmla="*/ 75 w 885"/>
                <a:gd name="T2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5" h="242">
                  <a:moveTo>
                    <a:pt x="75" y="242"/>
                  </a:moveTo>
                  <a:lnTo>
                    <a:pt x="170" y="220"/>
                  </a:lnTo>
                  <a:lnTo>
                    <a:pt x="200" y="140"/>
                  </a:lnTo>
                  <a:lnTo>
                    <a:pt x="629" y="134"/>
                  </a:lnTo>
                  <a:lnTo>
                    <a:pt x="885" y="76"/>
                  </a:lnTo>
                  <a:cubicBezTo>
                    <a:pt x="885" y="76"/>
                    <a:pt x="854" y="43"/>
                    <a:pt x="835" y="35"/>
                  </a:cubicBezTo>
                  <a:cubicBezTo>
                    <a:pt x="778" y="12"/>
                    <a:pt x="576" y="0"/>
                    <a:pt x="576" y="0"/>
                  </a:cubicBezTo>
                  <a:cubicBezTo>
                    <a:pt x="576" y="0"/>
                    <a:pt x="597" y="56"/>
                    <a:pt x="571" y="72"/>
                  </a:cubicBezTo>
                  <a:cubicBezTo>
                    <a:pt x="544" y="88"/>
                    <a:pt x="250" y="98"/>
                    <a:pt x="178" y="93"/>
                  </a:cubicBezTo>
                  <a:cubicBezTo>
                    <a:pt x="54" y="84"/>
                    <a:pt x="17" y="57"/>
                    <a:pt x="13" y="66"/>
                  </a:cubicBezTo>
                  <a:cubicBezTo>
                    <a:pt x="0" y="87"/>
                    <a:pt x="75" y="242"/>
                    <a:pt x="75" y="242"/>
                  </a:cubicBez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2" name="Freeform 15739">
              <a:extLst>
                <a:ext uri="{FF2B5EF4-FFF2-40B4-BE49-F238E27FC236}">
                  <a16:creationId xmlns:a16="http://schemas.microsoft.com/office/drawing/2014/main" id="{140DBB6D-8E79-DEAF-E912-8BDE3B6C4364}"/>
                </a:ext>
              </a:extLst>
            </p:cNvPr>
            <p:cNvSpPr>
              <a:spLocks/>
            </p:cNvSpPr>
            <p:nvPr/>
          </p:nvSpPr>
          <p:spPr bwMode="auto">
            <a:xfrm>
              <a:off x="7666560" y="4676416"/>
              <a:ext cx="1070713" cy="679614"/>
            </a:xfrm>
            <a:custGeom>
              <a:avLst/>
              <a:gdLst>
                <a:gd name="T0" fmla="*/ 634 w 3483"/>
                <a:gd name="T1" fmla="*/ 0 h 2209"/>
                <a:gd name="T2" fmla="*/ 892 w 3483"/>
                <a:gd name="T3" fmla="*/ 112 h 2209"/>
                <a:gd name="T4" fmla="*/ 1004 w 3483"/>
                <a:gd name="T5" fmla="*/ 448 h 2209"/>
                <a:gd name="T6" fmla="*/ 2664 w 3483"/>
                <a:gd name="T7" fmla="*/ 175 h 2209"/>
                <a:gd name="T8" fmla="*/ 2941 w 3483"/>
                <a:gd name="T9" fmla="*/ 390 h 2209"/>
                <a:gd name="T10" fmla="*/ 3483 w 3483"/>
                <a:gd name="T11" fmla="*/ 1951 h 2209"/>
                <a:gd name="T12" fmla="*/ 3237 w 3483"/>
                <a:gd name="T13" fmla="*/ 2209 h 2209"/>
                <a:gd name="T14" fmla="*/ 2463 w 3483"/>
                <a:gd name="T15" fmla="*/ 875 h 2209"/>
                <a:gd name="T16" fmla="*/ 354 w 3483"/>
                <a:gd name="T17" fmla="*/ 1458 h 2209"/>
                <a:gd name="T18" fmla="*/ 29 w 3483"/>
                <a:gd name="T19" fmla="*/ 684 h 2209"/>
                <a:gd name="T20" fmla="*/ 107 w 3483"/>
                <a:gd name="T21" fmla="*/ 146 h 2209"/>
                <a:gd name="T22" fmla="*/ 634 w 3483"/>
                <a:gd name="T23" fmla="*/ 0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3" h="2209">
                  <a:moveTo>
                    <a:pt x="634" y="0"/>
                  </a:moveTo>
                  <a:lnTo>
                    <a:pt x="892" y="112"/>
                  </a:lnTo>
                  <a:lnTo>
                    <a:pt x="1004" y="448"/>
                  </a:lnTo>
                  <a:lnTo>
                    <a:pt x="2664" y="175"/>
                  </a:lnTo>
                  <a:cubicBezTo>
                    <a:pt x="2664" y="175"/>
                    <a:pt x="2833" y="123"/>
                    <a:pt x="2941" y="390"/>
                  </a:cubicBezTo>
                  <a:cubicBezTo>
                    <a:pt x="3094" y="770"/>
                    <a:pt x="3483" y="1951"/>
                    <a:pt x="3483" y="1951"/>
                  </a:cubicBezTo>
                  <a:lnTo>
                    <a:pt x="3237" y="2209"/>
                  </a:lnTo>
                  <a:lnTo>
                    <a:pt x="2463" y="875"/>
                  </a:lnTo>
                  <a:cubicBezTo>
                    <a:pt x="2463" y="875"/>
                    <a:pt x="877" y="1618"/>
                    <a:pt x="354" y="1458"/>
                  </a:cubicBezTo>
                  <a:cubicBezTo>
                    <a:pt x="153" y="1396"/>
                    <a:pt x="0" y="1042"/>
                    <a:pt x="29" y="684"/>
                  </a:cubicBezTo>
                  <a:cubicBezTo>
                    <a:pt x="51" y="403"/>
                    <a:pt x="107" y="146"/>
                    <a:pt x="107" y="146"/>
                  </a:cubicBezTo>
                  <a:lnTo>
                    <a:pt x="634" y="0"/>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3" name="Freeform 15740">
              <a:extLst>
                <a:ext uri="{FF2B5EF4-FFF2-40B4-BE49-F238E27FC236}">
                  <a16:creationId xmlns:a16="http://schemas.microsoft.com/office/drawing/2014/main" id="{E3B74E2F-60F5-1EA3-8254-498043BD9ED8}"/>
                </a:ext>
              </a:extLst>
            </p:cNvPr>
            <p:cNvSpPr>
              <a:spLocks/>
            </p:cNvSpPr>
            <p:nvPr/>
          </p:nvSpPr>
          <p:spPr bwMode="auto">
            <a:xfrm>
              <a:off x="7929429" y="4887993"/>
              <a:ext cx="557797" cy="811049"/>
            </a:xfrm>
            <a:custGeom>
              <a:avLst/>
              <a:gdLst>
                <a:gd name="T0" fmla="*/ 0 w 1810"/>
                <a:gd name="T1" fmla="*/ 756 h 2635"/>
                <a:gd name="T2" fmla="*/ 1268 w 1810"/>
                <a:gd name="T3" fmla="*/ 665 h 2635"/>
                <a:gd name="T4" fmla="*/ 1159 w 1810"/>
                <a:gd name="T5" fmla="*/ 2623 h 2635"/>
                <a:gd name="T6" fmla="*/ 1534 w 1810"/>
                <a:gd name="T7" fmla="*/ 2635 h 2635"/>
                <a:gd name="T8" fmla="*/ 1810 w 1810"/>
                <a:gd name="T9" fmla="*/ 342 h 2635"/>
                <a:gd name="T10" fmla="*/ 1493 w 1810"/>
                <a:gd name="T11" fmla="*/ 52 h 2635"/>
                <a:gd name="T12" fmla="*/ 0 w 1810"/>
                <a:gd name="T13" fmla="*/ 756 h 2635"/>
              </a:gdLst>
              <a:ahLst/>
              <a:cxnLst>
                <a:cxn ang="0">
                  <a:pos x="T0" y="T1"/>
                </a:cxn>
                <a:cxn ang="0">
                  <a:pos x="T2" y="T3"/>
                </a:cxn>
                <a:cxn ang="0">
                  <a:pos x="T4" y="T5"/>
                </a:cxn>
                <a:cxn ang="0">
                  <a:pos x="T6" y="T7"/>
                </a:cxn>
                <a:cxn ang="0">
                  <a:pos x="T8" y="T9"/>
                </a:cxn>
                <a:cxn ang="0">
                  <a:pos x="T10" y="T11"/>
                </a:cxn>
                <a:cxn ang="0">
                  <a:pos x="T12" y="T13"/>
                </a:cxn>
              </a:cxnLst>
              <a:rect l="0" t="0" r="r" b="b"/>
              <a:pathLst>
                <a:path w="1810" h="2635">
                  <a:moveTo>
                    <a:pt x="0" y="756"/>
                  </a:moveTo>
                  <a:lnTo>
                    <a:pt x="1268" y="665"/>
                  </a:lnTo>
                  <a:lnTo>
                    <a:pt x="1159" y="2623"/>
                  </a:lnTo>
                  <a:lnTo>
                    <a:pt x="1534" y="2635"/>
                  </a:lnTo>
                  <a:lnTo>
                    <a:pt x="1810" y="342"/>
                  </a:lnTo>
                  <a:cubicBezTo>
                    <a:pt x="1810" y="342"/>
                    <a:pt x="1735" y="0"/>
                    <a:pt x="1493" y="52"/>
                  </a:cubicBezTo>
                  <a:cubicBezTo>
                    <a:pt x="1251" y="103"/>
                    <a:pt x="664" y="553"/>
                    <a:pt x="0" y="756"/>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4" name="Freeform 15741">
              <a:extLst>
                <a:ext uri="{FF2B5EF4-FFF2-40B4-BE49-F238E27FC236}">
                  <a16:creationId xmlns:a16="http://schemas.microsoft.com/office/drawing/2014/main" id="{9C8A3D4C-4F2B-A594-6C17-9BAFDFCDEB5B}"/>
                </a:ext>
              </a:extLst>
            </p:cNvPr>
            <p:cNvSpPr>
              <a:spLocks/>
            </p:cNvSpPr>
            <p:nvPr/>
          </p:nvSpPr>
          <p:spPr bwMode="auto">
            <a:xfrm>
              <a:off x="7615269" y="3971156"/>
              <a:ext cx="403921" cy="1279086"/>
            </a:xfrm>
            <a:custGeom>
              <a:avLst/>
              <a:gdLst>
                <a:gd name="T0" fmla="*/ 485 w 1322"/>
                <a:gd name="T1" fmla="*/ 4157 h 4157"/>
                <a:gd name="T2" fmla="*/ 1178 w 1322"/>
                <a:gd name="T3" fmla="*/ 2933 h 4157"/>
                <a:gd name="T4" fmla="*/ 1241 w 1322"/>
                <a:gd name="T5" fmla="*/ 1613 h 4157"/>
                <a:gd name="T6" fmla="*/ 1265 w 1322"/>
                <a:gd name="T7" fmla="*/ 415 h 4157"/>
                <a:gd name="T8" fmla="*/ 1201 w 1322"/>
                <a:gd name="T9" fmla="*/ 232 h 4157"/>
                <a:gd name="T10" fmla="*/ 1002 w 1322"/>
                <a:gd name="T11" fmla="*/ 17 h 4157"/>
                <a:gd name="T12" fmla="*/ 607 w 1322"/>
                <a:gd name="T13" fmla="*/ 262 h 4157"/>
                <a:gd name="T14" fmla="*/ 507 w 1322"/>
                <a:gd name="T15" fmla="*/ 1732 h 4157"/>
                <a:gd name="T16" fmla="*/ 235 w 1322"/>
                <a:gd name="T17" fmla="*/ 2445 h 4157"/>
                <a:gd name="T18" fmla="*/ 0 w 1322"/>
                <a:gd name="T19" fmla="*/ 3626 h 4157"/>
                <a:gd name="T20" fmla="*/ 485 w 1322"/>
                <a:gd name="T21" fmla="*/ 4157 h 4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2" h="4157">
                  <a:moveTo>
                    <a:pt x="485" y="4157"/>
                  </a:moveTo>
                  <a:cubicBezTo>
                    <a:pt x="485" y="4157"/>
                    <a:pt x="1057" y="3360"/>
                    <a:pt x="1178" y="2933"/>
                  </a:cubicBezTo>
                  <a:cubicBezTo>
                    <a:pt x="1322" y="2424"/>
                    <a:pt x="1229" y="1819"/>
                    <a:pt x="1241" y="1613"/>
                  </a:cubicBezTo>
                  <a:cubicBezTo>
                    <a:pt x="1265" y="1235"/>
                    <a:pt x="1260" y="506"/>
                    <a:pt x="1265" y="415"/>
                  </a:cubicBezTo>
                  <a:cubicBezTo>
                    <a:pt x="1270" y="324"/>
                    <a:pt x="1201" y="232"/>
                    <a:pt x="1201" y="232"/>
                  </a:cubicBezTo>
                  <a:cubicBezTo>
                    <a:pt x="1201" y="232"/>
                    <a:pt x="1130" y="0"/>
                    <a:pt x="1002" y="17"/>
                  </a:cubicBezTo>
                  <a:cubicBezTo>
                    <a:pt x="890" y="33"/>
                    <a:pt x="716" y="189"/>
                    <a:pt x="607" y="262"/>
                  </a:cubicBezTo>
                  <a:cubicBezTo>
                    <a:pt x="501" y="333"/>
                    <a:pt x="513" y="1665"/>
                    <a:pt x="507" y="1732"/>
                  </a:cubicBezTo>
                  <a:cubicBezTo>
                    <a:pt x="488" y="1974"/>
                    <a:pt x="335" y="2209"/>
                    <a:pt x="235" y="2445"/>
                  </a:cubicBezTo>
                  <a:cubicBezTo>
                    <a:pt x="0" y="3003"/>
                    <a:pt x="0" y="3626"/>
                    <a:pt x="0" y="3626"/>
                  </a:cubicBezTo>
                  <a:cubicBezTo>
                    <a:pt x="0" y="3626"/>
                    <a:pt x="93" y="4075"/>
                    <a:pt x="485" y="415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5" name="Freeform 15742">
              <a:extLst>
                <a:ext uri="{FF2B5EF4-FFF2-40B4-BE49-F238E27FC236}">
                  <a16:creationId xmlns:a16="http://schemas.microsoft.com/office/drawing/2014/main" id="{3394B9EB-7205-1E44-1436-C0F6D652A0DF}"/>
                </a:ext>
              </a:extLst>
            </p:cNvPr>
            <p:cNvSpPr>
              <a:spLocks/>
            </p:cNvSpPr>
            <p:nvPr/>
          </p:nvSpPr>
          <p:spPr bwMode="auto">
            <a:xfrm>
              <a:off x="7881344" y="4532157"/>
              <a:ext cx="554589" cy="96172"/>
            </a:xfrm>
            <a:custGeom>
              <a:avLst/>
              <a:gdLst>
                <a:gd name="T0" fmla="*/ 0 w 1811"/>
                <a:gd name="T1" fmla="*/ 219 h 317"/>
                <a:gd name="T2" fmla="*/ 536 w 1811"/>
                <a:gd name="T3" fmla="*/ 259 h 317"/>
                <a:gd name="T4" fmla="*/ 1811 w 1811"/>
                <a:gd name="T5" fmla="*/ 0 h 317"/>
                <a:gd name="T6" fmla="*/ 596 w 1811"/>
                <a:gd name="T7" fmla="*/ 30 h 317"/>
                <a:gd name="T8" fmla="*/ 0 w 1811"/>
                <a:gd name="T9" fmla="*/ 219 h 317"/>
              </a:gdLst>
              <a:ahLst/>
              <a:cxnLst>
                <a:cxn ang="0">
                  <a:pos x="T0" y="T1"/>
                </a:cxn>
                <a:cxn ang="0">
                  <a:pos x="T2" y="T3"/>
                </a:cxn>
                <a:cxn ang="0">
                  <a:pos x="T4" y="T5"/>
                </a:cxn>
                <a:cxn ang="0">
                  <a:pos x="T6" y="T7"/>
                </a:cxn>
                <a:cxn ang="0">
                  <a:pos x="T8" y="T9"/>
                </a:cxn>
              </a:cxnLst>
              <a:rect l="0" t="0" r="r" b="b"/>
              <a:pathLst>
                <a:path w="1811" h="317">
                  <a:moveTo>
                    <a:pt x="0" y="219"/>
                  </a:moveTo>
                  <a:cubicBezTo>
                    <a:pt x="0" y="219"/>
                    <a:pt x="14" y="317"/>
                    <a:pt x="536" y="259"/>
                  </a:cubicBezTo>
                  <a:cubicBezTo>
                    <a:pt x="1058" y="202"/>
                    <a:pt x="1811" y="0"/>
                    <a:pt x="1811" y="0"/>
                  </a:cubicBezTo>
                  <a:lnTo>
                    <a:pt x="596" y="30"/>
                  </a:lnTo>
                  <a:cubicBezTo>
                    <a:pt x="596" y="30"/>
                    <a:pt x="132" y="62"/>
                    <a:pt x="0" y="219"/>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6" name="Freeform 15743">
              <a:extLst>
                <a:ext uri="{FF2B5EF4-FFF2-40B4-BE49-F238E27FC236}">
                  <a16:creationId xmlns:a16="http://schemas.microsoft.com/office/drawing/2014/main" id="{CA9964D1-F6A5-BCAB-650C-5250B654BD2D}"/>
                </a:ext>
              </a:extLst>
            </p:cNvPr>
            <p:cNvSpPr>
              <a:spLocks/>
            </p:cNvSpPr>
            <p:nvPr/>
          </p:nvSpPr>
          <p:spPr bwMode="auto">
            <a:xfrm>
              <a:off x="8256414" y="4522541"/>
              <a:ext cx="314161" cy="89760"/>
            </a:xfrm>
            <a:custGeom>
              <a:avLst/>
              <a:gdLst>
                <a:gd name="T0" fmla="*/ 179 w 1025"/>
                <a:gd name="T1" fmla="*/ 106 h 290"/>
                <a:gd name="T2" fmla="*/ 645 w 1025"/>
                <a:gd name="T3" fmla="*/ 217 h 290"/>
                <a:gd name="T4" fmla="*/ 848 w 1025"/>
                <a:gd name="T5" fmla="*/ 289 h 290"/>
                <a:gd name="T6" fmla="*/ 662 w 1025"/>
                <a:gd name="T7" fmla="*/ 172 h 290"/>
                <a:gd name="T8" fmla="*/ 720 w 1025"/>
                <a:gd name="T9" fmla="*/ 146 h 290"/>
                <a:gd name="T10" fmla="*/ 931 w 1025"/>
                <a:gd name="T11" fmla="*/ 251 h 290"/>
                <a:gd name="T12" fmla="*/ 1025 w 1025"/>
                <a:gd name="T13" fmla="*/ 286 h 290"/>
                <a:gd name="T14" fmla="*/ 867 w 1025"/>
                <a:gd name="T15" fmla="*/ 151 h 290"/>
                <a:gd name="T16" fmla="*/ 604 w 1025"/>
                <a:gd name="T17" fmla="*/ 15 h 290"/>
                <a:gd name="T18" fmla="*/ 265 w 1025"/>
                <a:gd name="T19" fmla="*/ 33 h 290"/>
                <a:gd name="T20" fmla="*/ 179 w 1025"/>
                <a:gd name="T21" fmla="*/ 10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5" h="290">
                  <a:moveTo>
                    <a:pt x="179" y="106"/>
                  </a:moveTo>
                  <a:cubicBezTo>
                    <a:pt x="428" y="85"/>
                    <a:pt x="543" y="190"/>
                    <a:pt x="645" y="217"/>
                  </a:cubicBezTo>
                  <a:cubicBezTo>
                    <a:pt x="746" y="244"/>
                    <a:pt x="849" y="290"/>
                    <a:pt x="848" y="289"/>
                  </a:cubicBezTo>
                  <a:cubicBezTo>
                    <a:pt x="786" y="197"/>
                    <a:pt x="705" y="200"/>
                    <a:pt x="662" y="172"/>
                  </a:cubicBezTo>
                  <a:cubicBezTo>
                    <a:pt x="620" y="144"/>
                    <a:pt x="632" y="159"/>
                    <a:pt x="720" y="146"/>
                  </a:cubicBezTo>
                  <a:cubicBezTo>
                    <a:pt x="770" y="138"/>
                    <a:pt x="864" y="212"/>
                    <a:pt x="931" y="251"/>
                  </a:cubicBezTo>
                  <a:cubicBezTo>
                    <a:pt x="989" y="286"/>
                    <a:pt x="1025" y="286"/>
                    <a:pt x="1025" y="286"/>
                  </a:cubicBezTo>
                  <a:cubicBezTo>
                    <a:pt x="1025" y="286"/>
                    <a:pt x="954" y="209"/>
                    <a:pt x="867" y="151"/>
                  </a:cubicBezTo>
                  <a:cubicBezTo>
                    <a:pt x="761" y="79"/>
                    <a:pt x="634" y="23"/>
                    <a:pt x="604" y="15"/>
                  </a:cubicBezTo>
                  <a:cubicBezTo>
                    <a:pt x="550" y="0"/>
                    <a:pt x="383" y="9"/>
                    <a:pt x="265" y="33"/>
                  </a:cubicBezTo>
                  <a:cubicBezTo>
                    <a:pt x="133" y="60"/>
                    <a:pt x="0" y="121"/>
                    <a:pt x="179" y="106"/>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7" name="Freeform 15744">
              <a:extLst>
                <a:ext uri="{FF2B5EF4-FFF2-40B4-BE49-F238E27FC236}">
                  <a16:creationId xmlns:a16="http://schemas.microsoft.com/office/drawing/2014/main" id="{078E0964-04A7-266A-4D96-D7CD77CCBD03}"/>
                </a:ext>
              </a:extLst>
            </p:cNvPr>
            <p:cNvSpPr>
              <a:spLocks/>
            </p:cNvSpPr>
            <p:nvPr/>
          </p:nvSpPr>
          <p:spPr bwMode="auto">
            <a:xfrm>
              <a:off x="8439141" y="4528953"/>
              <a:ext cx="108995" cy="44881"/>
            </a:xfrm>
            <a:custGeom>
              <a:avLst/>
              <a:gdLst>
                <a:gd name="T0" fmla="*/ 0 w 358"/>
                <a:gd name="T1" fmla="*/ 0 h 148"/>
                <a:gd name="T2" fmla="*/ 229 w 358"/>
                <a:gd name="T3" fmla="*/ 49 h 148"/>
                <a:gd name="T4" fmla="*/ 358 w 358"/>
                <a:gd name="T5" fmla="*/ 148 h 148"/>
                <a:gd name="T6" fmla="*/ 242 w 358"/>
                <a:gd name="T7" fmla="*/ 112 h 148"/>
                <a:gd name="T8" fmla="*/ 0 w 358"/>
                <a:gd name="T9" fmla="*/ 0 h 148"/>
              </a:gdLst>
              <a:ahLst/>
              <a:cxnLst>
                <a:cxn ang="0">
                  <a:pos x="T0" y="T1"/>
                </a:cxn>
                <a:cxn ang="0">
                  <a:pos x="T2" y="T3"/>
                </a:cxn>
                <a:cxn ang="0">
                  <a:pos x="T4" y="T5"/>
                </a:cxn>
                <a:cxn ang="0">
                  <a:pos x="T6" y="T7"/>
                </a:cxn>
                <a:cxn ang="0">
                  <a:pos x="T8" y="T9"/>
                </a:cxn>
              </a:cxnLst>
              <a:rect l="0" t="0" r="r" b="b"/>
              <a:pathLst>
                <a:path w="358" h="148">
                  <a:moveTo>
                    <a:pt x="0" y="0"/>
                  </a:moveTo>
                  <a:cubicBezTo>
                    <a:pt x="0" y="0"/>
                    <a:pt x="194" y="29"/>
                    <a:pt x="229" y="49"/>
                  </a:cubicBezTo>
                  <a:cubicBezTo>
                    <a:pt x="254" y="63"/>
                    <a:pt x="358" y="148"/>
                    <a:pt x="358" y="148"/>
                  </a:cubicBezTo>
                  <a:cubicBezTo>
                    <a:pt x="358" y="148"/>
                    <a:pt x="286" y="143"/>
                    <a:pt x="242" y="112"/>
                  </a:cubicBezTo>
                  <a:cubicBezTo>
                    <a:pt x="198" y="80"/>
                    <a:pt x="0" y="0"/>
                    <a:pt x="0" y="0"/>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8" name="Freeform 15745">
              <a:extLst>
                <a:ext uri="{FF2B5EF4-FFF2-40B4-BE49-F238E27FC236}">
                  <a16:creationId xmlns:a16="http://schemas.microsoft.com/office/drawing/2014/main" id="{3D8CECF2-005D-322D-936F-B3B4B279A92B}"/>
                </a:ext>
              </a:extLst>
            </p:cNvPr>
            <p:cNvSpPr>
              <a:spLocks/>
            </p:cNvSpPr>
            <p:nvPr/>
          </p:nvSpPr>
          <p:spPr bwMode="auto">
            <a:xfrm>
              <a:off x="7797996" y="4532157"/>
              <a:ext cx="205167" cy="580237"/>
            </a:xfrm>
            <a:custGeom>
              <a:avLst/>
              <a:gdLst>
                <a:gd name="T0" fmla="*/ 664 w 672"/>
                <a:gd name="T1" fmla="*/ 238 h 1886"/>
                <a:gd name="T2" fmla="*/ 0 w 672"/>
                <a:gd name="T3" fmla="*/ 0 h 1886"/>
                <a:gd name="T4" fmla="*/ 61 w 672"/>
                <a:gd name="T5" fmla="*/ 531 h 1886"/>
                <a:gd name="T6" fmla="*/ 161 w 672"/>
                <a:gd name="T7" fmla="*/ 908 h 1886"/>
                <a:gd name="T8" fmla="*/ 231 w 672"/>
                <a:gd name="T9" fmla="*/ 985 h 1886"/>
                <a:gd name="T10" fmla="*/ 208 w 672"/>
                <a:gd name="T11" fmla="*/ 1193 h 1886"/>
                <a:gd name="T12" fmla="*/ 85 w 672"/>
                <a:gd name="T13" fmla="*/ 1847 h 1886"/>
                <a:gd name="T14" fmla="*/ 154 w 672"/>
                <a:gd name="T15" fmla="*/ 1886 h 1886"/>
                <a:gd name="T16" fmla="*/ 585 w 672"/>
                <a:gd name="T17" fmla="*/ 1108 h 1886"/>
                <a:gd name="T18" fmla="*/ 664 w 672"/>
                <a:gd name="T19" fmla="*/ 238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1886">
                  <a:moveTo>
                    <a:pt x="664" y="238"/>
                  </a:moveTo>
                  <a:lnTo>
                    <a:pt x="0" y="0"/>
                  </a:lnTo>
                  <a:cubicBezTo>
                    <a:pt x="0" y="0"/>
                    <a:pt x="46" y="385"/>
                    <a:pt x="61" y="531"/>
                  </a:cubicBezTo>
                  <a:cubicBezTo>
                    <a:pt x="77" y="677"/>
                    <a:pt x="38" y="893"/>
                    <a:pt x="161" y="908"/>
                  </a:cubicBezTo>
                  <a:cubicBezTo>
                    <a:pt x="285" y="924"/>
                    <a:pt x="346" y="900"/>
                    <a:pt x="231" y="985"/>
                  </a:cubicBezTo>
                  <a:cubicBezTo>
                    <a:pt x="115" y="1070"/>
                    <a:pt x="154" y="1139"/>
                    <a:pt x="208" y="1193"/>
                  </a:cubicBezTo>
                  <a:cubicBezTo>
                    <a:pt x="262" y="1247"/>
                    <a:pt x="85" y="1847"/>
                    <a:pt x="85" y="1847"/>
                  </a:cubicBezTo>
                  <a:cubicBezTo>
                    <a:pt x="85" y="1847"/>
                    <a:pt x="102" y="1856"/>
                    <a:pt x="154" y="1886"/>
                  </a:cubicBezTo>
                  <a:cubicBezTo>
                    <a:pt x="318" y="1626"/>
                    <a:pt x="521" y="1332"/>
                    <a:pt x="585" y="1108"/>
                  </a:cubicBezTo>
                  <a:cubicBezTo>
                    <a:pt x="667" y="819"/>
                    <a:pt x="672" y="498"/>
                    <a:pt x="664" y="238"/>
                  </a:cubicBezTo>
                </a:path>
              </a:pathLst>
            </a:custGeom>
            <a:solidFill>
              <a:schemeClr val="accent5">
                <a:lumMod val="75000"/>
                <a:alpha val="4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9" name="Freeform 15746">
              <a:extLst>
                <a:ext uri="{FF2B5EF4-FFF2-40B4-BE49-F238E27FC236}">
                  <a16:creationId xmlns:a16="http://schemas.microsoft.com/office/drawing/2014/main" id="{7A12FDFD-0308-3153-1518-3CD0FA961674}"/>
                </a:ext>
              </a:extLst>
            </p:cNvPr>
            <p:cNvSpPr>
              <a:spLocks/>
            </p:cNvSpPr>
            <p:nvPr/>
          </p:nvSpPr>
          <p:spPr bwMode="auto">
            <a:xfrm>
              <a:off x="7772349" y="4032063"/>
              <a:ext cx="339807" cy="660379"/>
            </a:xfrm>
            <a:custGeom>
              <a:avLst/>
              <a:gdLst>
                <a:gd name="T0" fmla="*/ 575 w 1115"/>
                <a:gd name="T1" fmla="*/ 1620 h 2154"/>
                <a:gd name="T2" fmla="*/ 517 w 1115"/>
                <a:gd name="T3" fmla="*/ 387 h 2154"/>
                <a:gd name="T4" fmla="*/ 354 w 1115"/>
                <a:gd name="T5" fmla="*/ 70 h 2154"/>
                <a:gd name="T6" fmla="*/ 81 w 1115"/>
                <a:gd name="T7" fmla="*/ 130 h 2154"/>
                <a:gd name="T8" fmla="*/ 54 w 1115"/>
                <a:gd name="T9" fmla="*/ 1231 h 2154"/>
                <a:gd name="T10" fmla="*/ 435 w 1115"/>
                <a:gd name="T11" fmla="*/ 2110 h 2154"/>
                <a:gd name="T12" fmla="*/ 1008 w 1115"/>
                <a:gd name="T13" fmla="*/ 2008 h 2154"/>
                <a:gd name="T14" fmla="*/ 1115 w 1115"/>
                <a:gd name="T15" fmla="*/ 1593 h 2154"/>
                <a:gd name="T16" fmla="*/ 575 w 1115"/>
                <a:gd name="T17" fmla="*/ 162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5" h="2154">
                  <a:moveTo>
                    <a:pt x="575" y="1620"/>
                  </a:moveTo>
                  <a:lnTo>
                    <a:pt x="517" y="387"/>
                  </a:lnTo>
                  <a:cubicBezTo>
                    <a:pt x="517" y="387"/>
                    <a:pt x="450" y="129"/>
                    <a:pt x="354" y="70"/>
                  </a:cubicBezTo>
                  <a:cubicBezTo>
                    <a:pt x="239" y="0"/>
                    <a:pt x="81" y="130"/>
                    <a:pt x="81" y="130"/>
                  </a:cubicBezTo>
                  <a:cubicBezTo>
                    <a:pt x="81" y="130"/>
                    <a:pt x="0" y="322"/>
                    <a:pt x="54" y="1231"/>
                  </a:cubicBezTo>
                  <a:cubicBezTo>
                    <a:pt x="90" y="1839"/>
                    <a:pt x="146" y="2154"/>
                    <a:pt x="435" y="2110"/>
                  </a:cubicBezTo>
                  <a:cubicBezTo>
                    <a:pt x="704" y="2068"/>
                    <a:pt x="1008" y="2008"/>
                    <a:pt x="1008" y="2008"/>
                  </a:cubicBezTo>
                  <a:lnTo>
                    <a:pt x="1115" y="1593"/>
                  </a:lnTo>
                  <a:lnTo>
                    <a:pt x="575" y="1620"/>
                  </a:ln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0" name="Freeform 15747">
              <a:extLst>
                <a:ext uri="{FF2B5EF4-FFF2-40B4-BE49-F238E27FC236}">
                  <a16:creationId xmlns:a16="http://schemas.microsoft.com/office/drawing/2014/main" id="{244AB509-9A00-DEEF-6A28-B10FC64A701C}"/>
                </a:ext>
              </a:extLst>
            </p:cNvPr>
            <p:cNvSpPr>
              <a:spLocks/>
            </p:cNvSpPr>
            <p:nvPr/>
          </p:nvSpPr>
          <p:spPr bwMode="auto">
            <a:xfrm>
              <a:off x="8266031" y="4602683"/>
              <a:ext cx="775786" cy="44881"/>
            </a:xfrm>
            <a:custGeom>
              <a:avLst/>
              <a:gdLst>
                <a:gd name="T0" fmla="*/ 2 w 2534"/>
                <a:gd name="T1" fmla="*/ 64 h 138"/>
                <a:gd name="T2" fmla="*/ 0 w 2534"/>
                <a:gd name="T3" fmla="*/ 62 h 138"/>
                <a:gd name="T4" fmla="*/ 2 w 2534"/>
                <a:gd name="T5" fmla="*/ 0 h 138"/>
                <a:gd name="T6" fmla="*/ 2534 w 2534"/>
                <a:gd name="T7" fmla="*/ 0 h 138"/>
                <a:gd name="T8" fmla="*/ 2534 w 2534"/>
                <a:gd name="T9" fmla="*/ 62 h 138"/>
                <a:gd name="T10" fmla="*/ 2534 w 2534"/>
                <a:gd name="T11" fmla="*/ 64 h 138"/>
                <a:gd name="T12" fmla="*/ 2527 w 2534"/>
                <a:gd name="T13" fmla="*/ 75 h 138"/>
                <a:gd name="T14" fmla="*/ 2369 w 2534"/>
                <a:gd name="T15" fmla="*/ 138 h 138"/>
                <a:gd name="T16" fmla="*/ 166 w 2534"/>
                <a:gd name="T17" fmla="*/ 138 h 138"/>
                <a:gd name="T18" fmla="*/ 8 w 2534"/>
                <a:gd name="T19" fmla="*/ 75 h 138"/>
                <a:gd name="T20" fmla="*/ 2 w 2534"/>
                <a:gd name="T21" fmla="*/ 6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4" h="138">
                  <a:moveTo>
                    <a:pt x="2" y="64"/>
                  </a:moveTo>
                  <a:lnTo>
                    <a:pt x="0" y="62"/>
                  </a:lnTo>
                  <a:lnTo>
                    <a:pt x="2" y="0"/>
                  </a:lnTo>
                  <a:lnTo>
                    <a:pt x="2534" y="0"/>
                  </a:lnTo>
                  <a:lnTo>
                    <a:pt x="2534" y="62"/>
                  </a:lnTo>
                  <a:lnTo>
                    <a:pt x="2534" y="64"/>
                  </a:lnTo>
                  <a:lnTo>
                    <a:pt x="2527" y="75"/>
                  </a:lnTo>
                  <a:cubicBezTo>
                    <a:pt x="2495" y="128"/>
                    <a:pt x="2436" y="138"/>
                    <a:pt x="2369" y="138"/>
                  </a:cubicBezTo>
                  <a:lnTo>
                    <a:pt x="166" y="138"/>
                  </a:lnTo>
                  <a:cubicBezTo>
                    <a:pt x="99" y="138"/>
                    <a:pt x="41" y="128"/>
                    <a:pt x="8" y="75"/>
                  </a:cubicBezTo>
                  <a:lnTo>
                    <a:pt x="2" y="64"/>
                  </a:lnTo>
                  <a:close/>
                </a:path>
              </a:pathLst>
            </a:custGeom>
            <a:solidFill>
              <a:srgbClr val="D0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1" name="Freeform 15748">
              <a:extLst>
                <a:ext uri="{FF2B5EF4-FFF2-40B4-BE49-F238E27FC236}">
                  <a16:creationId xmlns:a16="http://schemas.microsoft.com/office/drawing/2014/main" id="{899E1047-824E-87A0-92FE-162974B4AFAD}"/>
                </a:ext>
              </a:extLst>
            </p:cNvPr>
            <p:cNvSpPr>
              <a:spLocks/>
            </p:cNvSpPr>
            <p:nvPr/>
          </p:nvSpPr>
          <p:spPr bwMode="auto">
            <a:xfrm>
              <a:off x="8272443" y="4612301"/>
              <a:ext cx="179520" cy="25646"/>
            </a:xfrm>
            <a:custGeom>
              <a:avLst/>
              <a:gdLst>
                <a:gd name="T0" fmla="*/ 587 w 587"/>
                <a:gd name="T1" fmla="*/ 50 h 92"/>
                <a:gd name="T2" fmla="*/ 587 w 587"/>
                <a:gd name="T3" fmla="*/ 51 h 92"/>
                <a:gd name="T4" fmla="*/ 581 w 587"/>
                <a:gd name="T5" fmla="*/ 61 h 92"/>
                <a:gd name="T6" fmla="*/ 544 w 587"/>
                <a:gd name="T7" fmla="*/ 92 h 92"/>
                <a:gd name="T8" fmla="*/ 159 w 587"/>
                <a:gd name="T9" fmla="*/ 92 h 92"/>
                <a:gd name="T10" fmla="*/ 7 w 587"/>
                <a:gd name="T11" fmla="*/ 41 h 92"/>
                <a:gd name="T12" fmla="*/ 1 w 587"/>
                <a:gd name="T13" fmla="*/ 32 h 92"/>
                <a:gd name="T14" fmla="*/ 0 w 587"/>
                <a:gd name="T15" fmla="*/ 30 h 92"/>
                <a:gd name="T16" fmla="*/ 0 w 587"/>
                <a:gd name="T17" fmla="*/ 0 h 92"/>
                <a:gd name="T18" fmla="*/ 587 w 587"/>
                <a:gd name="T19" fmla="*/ 0 h 92"/>
                <a:gd name="T20" fmla="*/ 587 w 587"/>
                <a:gd name="T21" fmla="*/ 5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2">
                  <a:moveTo>
                    <a:pt x="587" y="50"/>
                  </a:moveTo>
                  <a:lnTo>
                    <a:pt x="587" y="51"/>
                  </a:lnTo>
                  <a:lnTo>
                    <a:pt x="581" y="61"/>
                  </a:lnTo>
                  <a:cubicBezTo>
                    <a:pt x="571" y="74"/>
                    <a:pt x="558" y="84"/>
                    <a:pt x="544" y="92"/>
                  </a:cubicBezTo>
                  <a:lnTo>
                    <a:pt x="159" y="92"/>
                  </a:lnTo>
                  <a:cubicBezTo>
                    <a:pt x="94" y="92"/>
                    <a:pt x="38" y="84"/>
                    <a:pt x="7" y="41"/>
                  </a:cubicBezTo>
                  <a:lnTo>
                    <a:pt x="1" y="32"/>
                  </a:lnTo>
                  <a:lnTo>
                    <a:pt x="0" y="30"/>
                  </a:lnTo>
                  <a:lnTo>
                    <a:pt x="0" y="0"/>
                  </a:lnTo>
                  <a:lnTo>
                    <a:pt x="587" y="0"/>
                  </a:lnTo>
                  <a:lnTo>
                    <a:pt x="587" y="50"/>
                  </a:lnTo>
                </a:path>
              </a:pathLst>
            </a:custGeom>
            <a:solidFill>
              <a:srgbClr val="B6C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2" name="Rectangle 15749">
              <a:extLst>
                <a:ext uri="{FF2B5EF4-FFF2-40B4-BE49-F238E27FC236}">
                  <a16:creationId xmlns:a16="http://schemas.microsoft.com/office/drawing/2014/main" id="{6E3D2B2F-C43A-7A5C-F0AA-D7CE2E74236F}"/>
                </a:ext>
              </a:extLst>
            </p:cNvPr>
            <p:cNvSpPr>
              <a:spLocks noChangeArrowheads="1"/>
            </p:cNvSpPr>
            <p:nvPr/>
          </p:nvSpPr>
          <p:spPr bwMode="auto">
            <a:xfrm>
              <a:off x="8557751" y="4609094"/>
              <a:ext cx="387892" cy="12823"/>
            </a:xfrm>
            <a:prstGeom prst="rect">
              <a:avLst/>
            </a:prstGeom>
            <a:solidFill>
              <a:srgbClr val="B6C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3" name="Freeform 15750">
              <a:extLst>
                <a:ext uri="{FF2B5EF4-FFF2-40B4-BE49-F238E27FC236}">
                  <a16:creationId xmlns:a16="http://schemas.microsoft.com/office/drawing/2014/main" id="{042EEEB1-EFB8-B7CB-6FD9-1A90B59B2AD9}"/>
                </a:ext>
              </a:extLst>
            </p:cNvPr>
            <p:cNvSpPr>
              <a:spLocks/>
            </p:cNvSpPr>
            <p:nvPr/>
          </p:nvSpPr>
          <p:spPr bwMode="auto">
            <a:xfrm>
              <a:off x="8458375" y="4201968"/>
              <a:ext cx="682818" cy="400717"/>
            </a:xfrm>
            <a:custGeom>
              <a:avLst/>
              <a:gdLst>
                <a:gd name="T0" fmla="*/ 0 w 2232"/>
                <a:gd name="T1" fmla="*/ 1303 h 1303"/>
                <a:gd name="T2" fmla="*/ 328 w 2232"/>
                <a:gd name="T3" fmla="*/ 59 h 1303"/>
                <a:gd name="T4" fmla="*/ 403 w 2232"/>
                <a:gd name="T5" fmla="*/ 0 h 1303"/>
                <a:gd name="T6" fmla="*/ 2180 w 2232"/>
                <a:gd name="T7" fmla="*/ 0 h 1303"/>
                <a:gd name="T8" fmla="*/ 2224 w 2232"/>
                <a:gd name="T9" fmla="*/ 59 h 1303"/>
                <a:gd name="T10" fmla="*/ 1895 w 2232"/>
                <a:gd name="T11" fmla="*/ 1303 h 1303"/>
                <a:gd name="T12" fmla="*/ 0 w 2232"/>
                <a:gd name="T13" fmla="*/ 1303 h 1303"/>
              </a:gdLst>
              <a:ahLst/>
              <a:cxnLst>
                <a:cxn ang="0">
                  <a:pos x="T0" y="T1"/>
                </a:cxn>
                <a:cxn ang="0">
                  <a:pos x="T2" y="T3"/>
                </a:cxn>
                <a:cxn ang="0">
                  <a:pos x="T4" y="T5"/>
                </a:cxn>
                <a:cxn ang="0">
                  <a:pos x="T6" y="T7"/>
                </a:cxn>
                <a:cxn ang="0">
                  <a:pos x="T8" y="T9"/>
                </a:cxn>
                <a:cxn ang="0">
                  <a:pos x="T10" y="T11"/>
                </a:cxn>
                <a:cxn ang="0">
                  <a:pos x="T12" y="T13"/>
                </a:cxn>
              </a:cxnLst>
              <a:rect l="0" t="0" r="r" b="b"/>
              <a:pathLst>
                <a:path w="2232" h="1303">
                  <a:moveTo>
                    <a:pt x="0" y="1303"/>
                  </a:moveTo>
                  <a:lnTo>
                    <a:pt x="328" y="59"/>
                  </a:lnTo>
                  <a:cubicBezTo>
                    <a:pt x="337" y="26"/>
                    <a:pt x="370" y="0"/>
                    <a:pt x="403" y="0"/>
                  </a:cubicBezTo>
                  <a:lnTo>
                    <a:pt x="2180" y="0"/>
                  </a:lnTo>
                  <a:cubicBezTo>
                    <a:pt x="2213" y="0"/>
                    <a:pt x="2232" y="26"/>
                    <a:pt x="2224" y="59"/>
                  </a:cubicBezTo>
                  <a:lnTo>
                    <a:pt x="1895" y="1303"/>
                  </a:lnTo>
                  <a:lnTo>
                    <a:pt x="0" y="1303"/>
                  </a:lnTo>
                </a:path>
              </a:pathLst>
            </a:custGeom>
            <a:solidFill>
              <a:srgbClr val="D7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4" name="Freeform 15751">
              <a:extLst>
                <a:ext uri="{FF2B5EF4-FFF2-40B4-BE49-F238E27FC236}">
                  <a16:creationId xmlns:a16="http://schemas.microsoft.com/office/drawing/2014/main" id="{A7F08EFF-69DA-5A1F-34AE-B61E064078AB}"/>
                </a:ext>
              </a:extLst>
            </p:cNvPr>
            <p:cNvSpPr>
              <a:spLocks/>
            </p:cNvSpPr>
            <p:nvPr/>
          </p:nvSpPr>
          <p:spPr bwMode="auto">
            <a:xfrm>
              <a:off x="8759713" y="4368665"/>
              <a:ext cx="80142" cy="70526"/>
            </a:xfrm>
            <a:custGeom>
              <a:avLst/>
              <a:gdLst>
                <a:gd name="T0" fmla="*/ 17 w 263"/>
                <a:gd name="T1" fmla="*/ 115 h 230"/>
                <a:gd name="T2" fmla="*/ 101 w 263"/>
                <a:gd name="T3" fmla="*/ 230 h 230"/>
                <a:gd name="T4" fmla="*/ 247 w 263"/>
                <a:gd name="T5" fmla="*/ 115 h 230"/>
                <a:gd name="T6" fmla="*/ 162 w 263"/>
                <a:gd name="T7" fmla="*/ 0 h 230"/>
                <a:gd name="T8" fmla="*/ 17 w 263"/>
                <a:gd name="T9" fmla="*/ 115 h 230"/>
              </a:gdLst>
              <a:ahLst/>
              <a:cxnLst>
                <a:cxn ang="0">
                  <a:pos x="T0" y="T1"/>
                </a:cxn>
                <a:cxn ang="0">
                  <a:pos x="T2" y="T3"/>
                </a:cxn>
                <a:cxn ang="0">
                  <a:pos x="T4" y="T5"/>
                </a:cxn>
                <a:cxn ang="0">
                  <a:pos x="T6" y="T7"/>
                </a:cxn>
                <a:cxn ang="0">
                  <a:pos x="T8" y="T9"/>
                </a:cxn>
              </a:cxnLst>
              <a:rect l="0" t="0" r="r" b="b"/>
              <a:pathLst>
                <a:path w="263" h="230">
                  <a:moveTo>
                    <a:pt x="17" y="115"/>
                  </a:moveTo>
                  <a:cubicBezTo>
                    <a:pt x="0" y="179"/>
                    <a:pt x="38" y="230"/>
                    <a:pt x="101" y="230"/>
                  </a:cubicBezTo>
                  <a:cubicBezTo>
                    <a:pt x="165" y="230"/>
                    <a:pt x="230" y="179"/>
                    <a:pt x="247" y="115"/>
                  </a:cubicBezTo>
                  <a:cubicBezTo>
                    <a:pt x="263" y="52"/>
                    <a:pt x="225" y="0"/>
                    <a:pt x="162" y="0"/>
                  </a:cubicBezTo>
                  <a:cubicBezTo>
                    <a:pt x="98" y="0"/>
                    <a:pt x="33" y="52"/>
                    <a:pt x="17" y="115"/>
                  </a:cubicBezTo>
                  <a:close/>
                </a:path>
              </a:pathLst>
            </a:custGeom>
            <a:solidFill>
              <a:srgbClr val="B6C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5" name="Freeform 15752">
              <a:extLst>
                <a:ext uri="{FF2B5EF4-FFF2-40B4-BE49-F238E27FC236}">
                  <a16:creationId xmlns:a16="http://schemas.microsoft.com/office/drawing/2014/main" id="{F9249365-CCF7-F70F-0C80-3039459BB5F9}"/>
                </a:ext>
              </a:extLst>
            </p:cNvPr>
            <p:cNvSpPr>
              <a:spLocks/>
            </p:cNvSpPr>
            <p:nvPr/>
          </p:nvSpPr>
          <p:spPr bwMode="auto">
            <a:xfrm>
              <a:off x="9481000" y="4686032"/>
              <a:ext cx="246840" cy="1272674"/>
            </a:xfrm>
            <a:custGeom>
              <a:avLst/>
              <a:gdLst>
                <a:gd name="T0" fmla="*/ 52 w 77"/>
                <a:gd name="T1" fmla="*/ 397 h 397"/>
                <a:gd name="T2" fmla="*/ 77 w 77"/>
                <a:gd name="T3" fmla="*/ 397 h 397"/>
                <a:gd name="T4" fmla="*/ 36 w 77"/>
                <a:gd name="T5" fmla="*/ 0 h 397"/>
                <a:gd name="T6" fmla="*/ 0 w 77"/>
                <a:gd name="T7" fmla="*/ 0 h 397"/>
                <a:gd name="T8" fmla="*/ 52 w 77"/>
                <a:gd name="T9" fmla="*/ 397 h 397"/>
              </a:gdLst>
              <a:ahLst/>
              <a:cxnLst>
                <a:cxn ang="0">
                  <a:pos x="T0" y="T1"/>
                </a:cxn>
                <a:cxn ang="0">
                  <a:pos x="T2" y="T3"/>
                </a:cxn>
                <a:cxn ang="0">
                  <a:pos x="T4" y="T5"/>
                </a:cxn>
                <a:cxn ang="0">
                  <a:pos x="T6" y="T7"/>
                </a:cxn>
                <a:cxn ang="0">
                  <a:pos x="T8" y="T9"/>
                </a:cxn>
              </a:cxnLst>
              <a:rect l="0" t="0" r="r" b="b"/>
              <a:pathLst>
                <a:path w="77" h="397">
                  <a:moveTo>
                    <a:pt x="52" y="397"/>
                  </a:moveTo>
                  <a:lnTo>
                    <a:pt x="77" y="397"/>
                  </a:lnTo>
                  <a:lnTo>
                    <a:pt x="36" y="0"/>
                  </a:lnTo>
                  <a:lnTo>
                    <a:pt x="0" y="0"/>
                  </a:lnTo>
                  <a:lnTo>
                    <a:pt x="52" y="397"/>
                  </a:lnTo>
                  <a:close/>
                </a:path>
              </a:pathLst>
            </a:custGeom>
            <a:solidFill>
              <a:srgbClr val="93C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6" name="Freeform 15753">
              <a:extLst>
                <a:ext uri="{FF2B5EF4-FFF2-40B4-BE49-F238E27FC236}">
                  <a16:creationId xmlns:a16="http://schemas.microsoft.com/office/drawing/2014/main" id="{8EA60308-A7BB-34D1-DEFD-5DEA7C60D59E}"/>
                </a:ext>
              </a:extLst>
            </p:cNvPr>
            <p:cNvSpPr>
              <a:spLocks/>
            </p:cNvSpPr>
            <p:nvPr/>
          </p:nvSpPr>
          <p:spPr bwMode="auto">
            <a:xfrm>
              <a:off x="9487411" y="4686032"/>
              <a:ext cx="112200" cy="445597"/>
            </a:xfrm>
            <a:custGeom>
              <a:avLst/>
              <a:gdLst>
                <a:gd name="T0" fmla="*/ 0 w 35"/>
                <a:gd name="T1" fmla="*/ 18 h 139"/>
                <a:gd name="T2" fmla="*/ 16 w 35"/>
                <a:gd name="T3" fmla="*/ 139 h 139"/>
                <a:gd name="T4" fmla="*/ 35 w 35"/>
                <a:gd name="T5" fmla="*/ 9 h 139"/>
                <a:gd name="T6" fmla="*/ 34 w 35"/>
                <a:gd name="T7" fmla="*/ 0 h 139"/>
                <a:gd name="T8" fmla="*/ 2 w 35"/>
                <a:gd name="T9" fmla="*/ 0 h 139"/>
                <a:gd name="T10" fmla="*/ 0 w 35"/>
                <a:gd name="T11" fmla="*/ 18 h 139"/>
              </a:gdLst>
              <a:ahLst/>
              <a:cxnLst>
                <a:cxn ang="0">
                  <a:pos x="T0" y="T1"/>
                </a:cxn>
                <a:cxn ang="0">
                  <a:pos x="T2" y="T3"/>
                </a:cxn>
                <a:cxn ang="0">
                  <a:pos x="T4" y="T5"/>
                </a:cxn>
                <a:cxn ang="0">
                  <a:pos x="T6" y="T7"/>
                </a:cxn>
                <a:cxn ang="0">
                  <a:pos x="T8" y="T9"/>
                </a:cxn>
                <a:cxn ang="0">
                  <a:pos x="T10" y="T11"/>
                </a:cxn>
              </a:cxnLst>
              <a:rect l="0" t="0" r="r" b="b"/>
              <a:pathLst>
                <a:path w="35" h="139">
                  <a:moveTo>
                    <a:pt x="0" y="18"/>
                  </a:moveTo>
                  <a:lnTo>
                    <a:pt x="16" y="139"/>
                  </a:lnTo>
                  <a:lnTo>
                    <a:pt x="35" y="9"/>
                  </a:lnTo>
                  <a:lnTo>
                    <a:pt x="34" y="0"/>
                  </a:lnTo>
                  <a:lnTo>
                    <a:pt x="2" y="0"/>
                  </a:lnTo>
                  <a:lnTo>
                    <a:pt x="0" y="18"/>
                  </a:lnTo>
                  <a:close/>
                </a:path>
              </a:pathLst>
            </a:custGeom>
            <a:solidFill>
              <a:srgbClr val="86B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7" name="Freeform 15754">
              <a:extLst>
                <a:ext uri="{FF2B5EF4-FFF2-40B4-BE49-F238E27FC236}">
                  <a16:creationId xmlns:a16="http://schemas.microsoft.com/office/drawing/2014/main" id="{D028D34A-4F73-165B-2686-A8487ACAB737}"/>
                </a:ext>
              </a:extLst>
            </p:cNvPr>
            <p:cNvSpPr>
              <a:spLocks/>
            </p:cNvSpPr>
            <p:nvPr/>
          </p:nvSpPr>
          <p:spPr bwMode="auto">
            <a:xfrm>
              <a:off x="8753302" y="4686032"/>
              <a:ext cx="246840" cy="1272674"/>
            </a:xfrm>
            <a:custGeom>
              <a:avLst/>
              <a:gdLst>
                <a:gd name="T0" fmla="*/ 52 w 77"/>
                <a:gd name="T1" fmla="*/ 397 h 397"/>
                <a:gd name="T2" fmla="*/ 77 w 77"/>
                <a:gd name="T3" fmla="*/ 397 h 397"/>
                <a:gd name="T4" fmla="*/ 36 w 77"/>
                <a:gd name="T5" fmla="*/ 0 h 397"/>
                <a:gd name="T6" fmla="*/ 0 w 77"/>
                <a:gd name="T7" fmla="*/ 0 h 397"/>
                <a:gd name="T8" fmla="*/ 52 w 77"/>
                <a:gd name="T9" fmla="*/ 397 h 397"/>
              </a:gdLst>
              <a:ahLst/>
              <a:cxnLst>
                <a:cxn ang="0">
                  <a:pos x="T0" y="T1"/>
                </a:cxn>
                <a:cxn ang="0">
                  <a:pos x="T2" y="T3"/>
                </a:cxn>
                <a:cxn ang="0">
                  <a:pos x="T4" y="T5"/>
                </a:cxn>
                <a:cxn ang="0">
                  <a:pos x="T6" y="T7"/>
                </a:cxn>
                <a:cxn ang="0">
                  <a:pos x="T8" y="T9"/>
                </a:cxn>
              </a:cxnLst>
              <a:rect l="0" t="0" r="r" b="b"/>
              <a:pathLst>
                <a:path w="77" h="397">
                  <a:moveTo>
                    <a:pt x="52" y="397"/>
                  </a:moveTo>
                  <a:lnTo>
                    <a:pt x="77" y="397"/>
                  </a:lnTo>
                  <a:lnTo>
                    <a:pt x="36" y="0"/>
                  </a:lnTo>
                  <a:lnTo>
                    <a:pt x="0" y="0"/>
                  </a:lnTo>
                  <a:lnTo>
                    <a:pt x="52" y="397"/>
                  </a:lnTo>
                  <a:close/>
                </a:path>
              </a:pathLst>
            </a:custGeom>
            <a:solidFill>
              <a:srgbClr val="93C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8" name="Freeform 15755">
              <a:extLst>
                <a:ext uri="{FF2B5EF4-FFF2-40B4-BE49-F238E27FC236}">
                  <a16:creationId xmlns:a16="http://schemas.microsoft.com/office/drawing/2014/main" id="{F7D83537-AC1B-E2A0-8BB2-F4427AA3ACFF}"/>
                </a:ext>
              </a:extLst>
            </p:cNvPr>
            <p:cNvSpPr>
              <a:spLocks/>
            </p:cNvSpPr>
            <p:nvPr/>
          </p:nvSpPr>
          <p:spPr bwMode="auto">
            <a:xfrm>
              <a:off x="8759713" y="4686032"/>
              <a:ext cx="112200" cy="445597"/>
            </a:xfrm>
            <a:custGeom>
              <a:avLst/>
              <a:gdLst>
                <a:gd name="T0" fmla="*/ 0 w 35"/>
                <a:gd name="T1" fmla="*/ 18 h 139"/>
                <a:gd name="T2" fmla="*/ 16 w 35"/>
                <a:gd name="T3" fmla="*/ 139 h 139"/>
                <a:gd name="T4" fmla="*/ 35 w 35"/>
                <a:gd name="T5" fmla="*/ 9 h 139"/>
                <a:gd name="T6" fmla="*/ 34 w 35"/>
                <a:gd name="T7" fmla="*/ 0 h 139"/>
                <a:gd name="T8" fmla="*/ 2 w 35"/>
                <a:gd name="T9" fmla="*/ 0 h 139"/>
                <a:gd name="T10" fmla="*/ 0 w 35"/>
                <a:gd name="T11" fmla="*/ 18 h 139"/>
              </a:gdLst>
              <a:ahLst/>
              <a:cxnLst>
                <a:cxn ang="0">
                  <a:pos x="T0" y="T1"/>
                </a:cxn>
                <a:cxn ang="0">
                  <a:pos x="T2" y="T3"/>
                </a:cxn>
                <a:cxn ang="0">
                  <a:pos x="T4" y="T5"/>
                </a:cxn>
                <a:cxn ang="0">
                  <a:pos x="T6" y="T7"/>
                </a:cxn>
                <a:cxn ang="0">
                  <a:pos x="T8" y="T9"/>
                </a:cxn>
                <a:cxn ang="0">
                  <a:pos x="T10" y="T11"/>
                </a:cxn>
              </a:cxnLst>
              <a:rect l="0" t="0" r="r" b="b"/>
              <a:pathLst>
                <a:path w="35" h="139">
                  <a:moveTo>
                    <a:pt x="0" y="18"/>
                  </a:moveTo>
                  <a:lnTo>
                    <a:pt x="16" y="139"/>
                  </a:lnTo>
                  <a:lnTo>
                    <a:pt x="35" y="9"/>
                  </a:lnTo>
                  <a:lnTo>
                    <a:pt x="34" y="0"/>
                  </a:lnTo>
                  <a:lnTo>
                    <a:pt x="2" y="0"/>
                  </a:lnTo>
                  <a:lnTo>
                    <a:pt x="0" y="18"/>
                  </a:lnTo>
                  <a:close/>
                </a:path>
              </a:pathLst>
            </a:custGeom>
            <a:solidFill>
              <a:srgbClr val="86B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9" name="Freeform 15756">
              <a:extLst>
                <a:ext uri="{FF2B5EF4-FFF2-40B4-BE49-F238E27FC236}">
                  <a16:creationId xmlns:a16="http://schemas.microsoft.com/office/drawing/2014/main" id="{2EB094F1-9B37-B00B-ECE1-E21C4C8104E2}"/>
                </a:ext>
              </a:extLst>
            </p:cNvPr>
            <p:cNvSpPr>
              <a:spLocks/>
            </p:cNvSpPr>
            <p:nvPr/>
          </p:nvSpPr>
          <p:spPr bwMode="auto">
            <a:xfrm>
              <a:off x="8006366" y="4686032"/>
              <a:ext cx="243635" cy="1272674"/>
            </a:xfrm>
            <a:custGeom>
              <a:avLst/>
              <a:gdLst>
                <a:gd name="T0" fmla="*/ 24 w 76"/>
                <a:gd name="T1" fmla="*/ 397 h 397"/>
                <a:gd name="T2" fmla="*/ 0 w 76"/>
                <a:gd name="T3" fmla="*/ 397 h 397"/>
                <a:gd name="T4" fmla="*/ 40 w 76"/>
                <a:gd name="T5" fmla="*/ 0 h 397"/>
                <a:gd name="T6" fmla="*/ 76 w 76"/>
                <a:gd name="T7" fmla="*/ 0 h 397"/>
                <a:gd name="T8" fmla="*/ 24 w 76"/>
                <a:gd name="T9" fmla="*/ 397 h 397"/>
              </a:gdLst>
              <a:ahLst/>
              <a:cxnLst>
                <a:cxn ang="0">
                  <a:pos x="T0" y="T1"/>
                </a:cxn>
                <a:cxn ang="0">
                  <a:pos x="T2" y="T3"/>
                </a:cxn>
                <a:cxn ang="0">
                  <a:pos x="T4" y="T5"/>
                </a:cxn>
                <a:cxn ang="0">
                  <a:pos x="T6" y="T7"/>
                </a:cxn>
                <a:cxn ang="0">
                  <a:pos x="T8" y="T9"/>
                </a:cxn>
              </a:cxnLst>
              <a:rect l="0" t="0" r="r" b="b"/>
              <a:pathLst>
                <a:path w="76" h="397">
                  <a:moveTo>
                    <a:pt x="24" y="397"/>
                  </a:moveTo>
                  <a:lnTo>
                    <a:pt x="0" y="397"/>
                  </a:lnTo>
                  <a:lnTo>
                    <a:pt x="40" y="0"/>
                  </a:lnTo>
                  <a:lnTo>
                    <a:pt x="76" y="0"/>
                  </a:lnTo>
                  <a:lnTo>
                    <a:pt x="24" y="397"/>
                  </a:lnTo>
                  <a:close/>
                </a:path>
              </a:pathLst>
            </a:custGeom>
            <a:solidFill>
              <a:srgbClr val="93CE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0" name="Freeform 15757">
              <a:extLst>
                <a:ext uri="{FF2B5EF4-FFF2-40B4-BE49-F238E27FC236}">
                  <a16:creationId xmlns:a16="http://schemas.microsoft.com/office/drawing/2014/main" id="{849006DC-53C2-EAD3-42DB-63A98273F0C8}"/>
                </a:ext>
              </a:extLst>
            </p:cNvPr>
            <p:cNvSpPr>
              <a:spLocks/>
            </p:cNvSpPr>
            <p:nvPr/>
          </p:nvSpPr>
          <p:spPr bwMode="auto">
            <a:xfrm>
              <a:off x="8089716" y="4686032"/>
              <a:ext cx="153875" cy="452009"/>
            </a:xfrm>
            <a:custGeom>
              <a:avLst/>
              <a:gdLst>
                <a:gd name="T0" fmla="*/ 48 w 48"/>
                <a:gd name="T1" fmla="*/ 18 h 141"/>
                <a:gd name="T2" fmla="*/ 0 w 48"/>
                <a:gd name="T3" fmla="*/ 141 h 141"/>
                <a:gd name="T4" fmla="*/ 14 w 48"/>
                <a:gd name="T5" fmla="*/ 9 h 141"/>
                <a:gd name="T6" fmla="*/ 14 w 48"/>
                <a:gd name="T7" fmla="*/ 0 h 141"/>
                <a:gd name="T8" fmla="*/ 46 w 48"/>
                <a:gd name="T9" fmla="*/ 0 h 141"/>
                <a:gd name="T10" fmla="*/ 48 w 48"/>
                <a:gd name="T11" fmla="*/ 18 h 141"/>
              </a:gdLst>
              <a:ahLst/>
              <a:cxnLst>
                <a:cxn ang="0">
                  <a:pos x="T0" y="T1"/>
                </a:cxn>
                <a:cxn ang="0">
                  <a:pos x="T2" y="T3"/>
                </a:cxn>
                <a:cxn ang="0">
                  <a:pos x="T4" y="T5"/>
                </a:cxn>
                <a:cxn ang="0">
                  <a:pos x="T6" y="T7"/>
                </a:cxn>
                <a:cxn ang="0">
                  <a:pos x="T8" y="T9"/>
                </a:cxn>
                <a:cxn ang="0">
                  <a:pos x="T10" y="T11"/>
                </a:cxn>
              </a:cxnLst>
              <a:rect l="0" t="0" r="r" b="b"/>
              <a:pathLst>
                <a:path w="48" h="141">
                  <a:moveTo>
                    <a:pt x="48" y="18"/>
                  </a:moveTo>
                  <a:lnTo>
                    <a:pt x="0" y="141"/>
                  </a:lnTo>
                  <a:lnTo>
                    <a:pt x="14" y="9"/>
                  </a:lnTo>
                  <a:lnTo>
                    <a:pt x="14" y="0"/>
                  </a:lnTo>
                  <a:lnTo>
                    <a:pt x="46" y="0"/>
                  </a:lnTo>
                  <a:lnTo>
                    <a:pt x="48" y="18"/>
                  </a:lnTo>
                  <a:close/>
                </a:path>
              </a:pathLst>
            </a:custGeom>
            <a:solidFill>
              <a:srgbClr val="86BB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1" name="Rectangle 15758">
              <a:extLst>
                <a:ext uri="{FF2B5EF4-FFF2-40B4-BE49-F238E27FC236}">
                  <a16:creationId xmlns:a16="http://schemas.microsoft.com/office/drawing/2014/main" id="{2780F69D-A9E9-D232-B279-71BB342B284F}"/>
                </a:ext>
              </a:extLst>
            </p:cNvPr>
            <p:cNvSpPr>
              <a:spLocks noChangeArrowheads="1"/>
            </p:cNvSpPr>
            <p:nvPr/>
          </p:nvSpPr>
          <p:spPr bwMode="auto">
            <a:xfrm>
              <a:off x="8025601" y="4644358"/>
              <a:ext cx="958510" cy="76938"/>
            </a:xfrm>
            <a:prstGeom prst="rect">
              <a:avLst/>
            </a:prstGeom>
            <a:solidFill>
              <a:srgbClr val="73A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2" name="Rectangle 15759">
              <a:extLst>
                <a:ext uri="{FF2B5EF4-FFF2-40B4-BE49-F238E27FC236}">
                  <a16:creationId xmlns:a16="http://schemas.microsoft.com/office/drawing/2014/main" id="{3E4D300E-3EF7-711C-3016-84473F501DBA}"/>
                </a:ext>
              </a:extLst>
            </p:cNvPr>
            <p:cNvSpPr>
              <a:spLocks noChangeArrowheads="1"/>
            </p:cNvSpPr>
            <p:nvPr/>
          </p:nvSpPr>
          <p:spPr bwMode="auto">
            <a:xfrm>
              <a:off x="8939234" y="4644358"/>
              <a:ext cx="1089947" cy="76938"/>
            </a:xfrm>
            <a:prstGeom prst="rect">
              <a:avLst/>
            </a:prstGeom>
            <a:solidFill>
              <a:srgbClr val="8CC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3" name="Freeform 15760">
              <a:extLst>
                <a:ext uri="{FF2B5EF4-FFF2-40B4-BE49-F238E27FC236}">
                  <a16:creationId xmlns:a16="http://schemas.microsoft.com/office/drawing/2014/main" id="{23B0D98C-F7F8-8065-2A21-5DDAD3E31F1C}"/>
                </a:ext>
              </a:extLst>
            </p:cNvPr>
            <p:cNvSpPr>
              <a:spLocks/>
            </p:cNvSpPr>
            <p:nvPr/>
          </p:nvSpPr>
          <p:spPr bwMode="auto">
            <a:xfrm>
              <a:off x="7906990" y="3951921"/>
              <a:ext cx="112200" cy="541769"/>
            </a:xfrm>
            <a:custGeom>
              <a:avLst/>
              <a:gdLst>
                <a:gd name="T0" fmla="*/ 130 w 361"/>
                <a:gd name="T1" fmla="*/ 0 h 1763"/>
                <a:gd name="T2" fmla="*/ 330 w 361"/>
                <a:gd name="T3" fmla="*/ 431 h 1763"/>
                <a:gd name="T4" fmla="*/ 277 w 361"/>
                <a:gd name="T5" fmla="*/ 1763 h 1763"/>
                <a:gd name="T6" fmla="*/ 216 w 361"/>
                <a:gd name="T7" fmla="*/ 775 h 1763"/>
                <a:gd name="T8" fmla="*/ 261 w 361"/>
                <a:gd name="T9" fmla="*/ 624 h 1763"/>
                <a:gd name="T10" fmla="*/ 184 w 361"/>
                <a:gd name="T11" fmla="*/ 608 h 1763"/>
                <a:gd name="T12" fmla="*/ 61 w 361"/>
                <a:gd name="T13" fmla="*/ 162 h 1763"/>
                <a:gd name="T14" fmla="*/ 0 w 361"/>
                <a:gd name="T15" fmla="*/ 77 h 1763"/>
                <a:gd name="T16" fmla="*/ 130 w 361"/>
                <a:gd name="T17"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1763">
                  <a:moveTo>
                    <a:pt x="130" y="0"/>
                  </a:moveTo>
                  <a:cubicBezTo>
                    <a:pt x="130" y="0"/>
                    <a:pt x="300" y="223"/>
                    <a:pt x="330" y="431"/>
                  </a:cubicBezTo>
                  <a:cubicBezTo>
                    <a:pt x="361" y="639"/>
                    <a:pt x="277" y="1763"/>
                    <a:pt x="277" y="1763"/>
                  </a:cubicBezTo>
                  <a:lnTo>
                    <a:pt x="216" y="775"/>
                  </a:lnTo>
                  <a:lnTo>
                    <a:pt x="261" y="624"/>
                  </a:lnTo>
                  <a:lnTo>
                    <a:pt x="184" y="608"/>
                  </a:lnTo>
                  <a:cubicBezTo>
                    <a:pt x="184" y="608"/>
                    <a:pt x="115" y="223"/>
                    <a:pt x="61" y="162"/>
                  </a:cubicBezTo>
                  <a:cubicBezTo>
                    <a:pt x="7" y="100"/>
                    <a:pt x="0" y="77"/>
                    <a:pt x="0" y="77"/>
                  </a:cubicBezTo>
                  <a:lnTo>
                    <a:pt x="130" y="0"/>
                  </a:lnTo>
                  <a:close/>
                </a:path>
              </a:pathLst>
            </a:custGeom>
            <a:solidFill>
              <a:schemeClr val="accent5">
                <a:lumMod val="75000"/>
                <a:alpha val="4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4" name="Freeform 15761">
              <a:extLst>
                <a:ext uri="{FF2B5EF4-FFF2-40B4-BE49-F238E27FC236}">
                  <a16:creationId xmlns:a16="http://schemas.microsoft.com/office/drawing/2014/main" id="{B6B0B288-8421-90B4-8485-65D6BA29DE27}"/>
                </a:ext>
              </a:extLst>
            </p:cNvPr>
            <p:cNvSpPr>
              <a:spLocks/>
            </p:cNvSpPr>
            <p:nvPr/>
          </p:nvSpPr>
          <p:spPr bwMode="auto">
            <a:xfrm>
              <a:off x="8025601" y="3993595"/>
              <a:ext cx="96172" cy="493682"/>
            </a:xfrm>
            <a:custGeom>
              <a:avLst/>
              <a:gdLst>
                <a:gd name="T0" fmla="*/ 0 w 308"/>
                <a:gd name="T1" fmla="*/ 0 h 1608"/>
                <a:gd name="T2" fmla="*/ 230 w 308"/>
                <a:gd name="T3" fmla="*/ 738 h 1608"/>
                <a:gd name="T4" fmla="*/ 154 w 308"/>
                <a:gd name="T5" fmla="*/ 1608 h 1608"/>
                <a:gd name="T6" fmla="*/ 308 w 308"/>
                <a:gd name="T7" fmla="*/ 607 h 1608"/>
                <a:gd name="T8" fmla="*/ 246 w 308"/>
                <a:gd name="T9" fmla="*/ 507 h 1608"/>
                <a:gd name="T10" fmla="*/ 292 w 308"/>
                <a:gd name="T11" fmla="*/ 491 h 1608"/>
                <a:gd name="T12" fmla="*/ 115 w 308"/>
                <a:gd name="T13" fmla="*/ 114 h 1608"/>
                <a:gd name="T14" fmla="*/ 0 w 308"/>
                <a:gd name="T15" fmla="*/ 0 h 1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1608">
                  <a:moveTo>
                    <a:pt x="0" y="0"/>
                  </a:moveTo>
                  <a:cubicBezTo>
                    <a:pt x="0" y="0"/>
                    <a:pt x="223" y="492"/>
                    <a:pt x="230" y="738"/>
                  </a:cubicBezTo>
                  <a:cubicBezTo>
                    <a:pt x="238" y="984"/>
                    <a:pt x="154" y="1608"/>
                    <a:pt x="154" y="1608"/>
                  </a:cubicBezTo>
                  <a:lnTo>
                    <a:pt x="308" y="607"/>
                  </a:lnTo>
                  <a:lnTo>
                    <a:pt x="246" y="507"/>
                  </a:lnTo>
                  <a:lnTo>
                    <a:pt x="292" y="491"/>
                  </a:lnTo>
                  <a:cubicBezTo>
                    <a:pt x="292" y="491"/>
                    <a:pt x="131" y="129"/>
                    <a:pt x="115" y="114"/>
                  </a:cubicBezTo>
                  <a:cubicBezTo>
                    <a:pt x="25" y="27"/>
                    <a:pt x="0" y="0"/>
                    <a:pt x="0" y="0"/>
                  </a:cubicBezTo>
                </a:path>
              </a:pathLst>
            </a:custGeom>
            <a:solidFill>
              <a:schemeClr val="accent5">
                <a:lumMod val="75000"/>
                <a:alpha val="4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nvGrpSpPr>
            <p:cNvPr id="65" name="그룹 189">
              <a:extLst>
                <a:ext uri="{FF2B5EF4-FFF2-40B4-BE49-F238E27FC236}">
                  <a16:creationId xmlns:a16="http://schemas.microsoft.com/office/drawing/2014/main" id="{A7962D92-EBD8-B62F-70E3-07E0570A1828}"/>
                </a:ext>
              </a:extLst>
            </p:cNvPr>
            <p:cNvGrpSpPr/>
            <p:nvPr/>
          </p:nvGrpSpPr>
          <p:grpSpPr>
            <a:xfrm>
              <a:off x="9368801" y="3759578"/>
              <a:ext cx="1179706" cy="2279272"/>
              <a:chOff x="9368801" y="3759578"/>
              <a:chExt cx="1179706" cy="2279272"/>
            </a:xfrm>
          </p:grpSpPr>
          <p:sp>
            <p:nvSpPr>
              <p:cNvPr id="66" name="Freeform 16957">
                <a:extLst>
                  <a:ext uri="{FF2B5EF4-FFF2-40B4-BE49-F238E27FC236}">
                    <a16:creationId xmlns:a16="http://schemas.microsoft.com/office/drawing/2014/main" id="{2732EEBD-C604-4890-2B21-E6F9A0FB6763}"/>
                  </a:ext>
                </a:extLst>
              </p:cNvPr>
              <p:cNvSpPr>
                <a:spLocks/>
              </p:cNvSpPr>
              <p:nvPr/>
            </p:nvSpPr>
            <p:spPr bwMode="auto">
              <a:xfrm>
                <a:off x="9368801" y="5801624"/>
                <a:ext cx="275692" cy="137847"/>
              </a:xfrm>
              <a:custGeom>
                <a:avLst/>
                <a:gdLst>
                  <a:gd name="T0" fmla="*/ 895 w 895"/>
                  <a:gd name="T1" fmla="*/ 240 h 450"/>
                  <a:gd name="T2" fmla="*/ 854 w 895"/>
                  <a:gd name="T3" fmla="*/ 450 h 450"/>
                  <a:gd name="T4" fmla="*/ 640 w 895"/>
                  <a:gd name="T5" fmla="*/ 450 h 450"/>
                  <a:gd name="T6" fmla="*/ 610 w 895"/>
                  <a:gd name="T7" fmla="*/ 420 h 450"/>
                  <a:gd name="T8" fmla="*/ 554 w 895"/>
                  <a:gd name="T9" fmla="*/ 450 h 450"/>
                  <a:gd name="T10" fmla="*/ 439 w 895"/>
                  <a:gd name="T11" fmla="*/ 450 h 450"/>
                  <a:gd name="T12" fmla="*/ 10 w 895"/>
                  <a:gd name="T13" fmla="*/ 450 h 450"/>
                  <a:gd name="T14" fmla="*/ 12 w 895"/>
                  <a:gd name="T15" fmla="*/ 390 h 450"/>
                  <a:gd name="T16" fmla="*/ 77 w 895"/>
                  <a:gd name="T17" fmla="*/ 362 h 450"/>
                  <a:gd name="T18" fmla="*/ 560 w 895"/>
                  <a:gd name="T19" fmla="*/ 128 h 450"/>
                  <a:gd name="T20" fmla="*/ 895 w 895"/>
                  <a:gd name="T21" fmla="*/ 24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5" h="450">
                    <a:moveTo>
                      <a:pt x="895" y="240"/>
                    </a:moveTo>
                    <a:lnTo>
                      <a:pt x="854" y="450"/>
                    </a:lnTo>
                    <a:lnTo>
                      <a:pt x="640" y="450"/>
                    </a:lnTo>
                    <a:cubicBezTo>
                      <a:pt x="640" y="450"/>
                      <a:pt x="628" y="420"/>
                      <a:pt x="610" y="420"/>
                    </a:cubicBezTo>
                    <a:cubicBezTo>
                      <a:pt x="595" y="420"/>
                      <a:pt x="575" y="450"/>
                      <a:pt x="554" y="450"/>
                    </a:cubicBezTo>
                    <a:lnTo>
                      <a:pt x="439" y="450"/>
                    </a:lnTo>
                    <a:lnTo>
                      <a:pt x="10" y="450"/>
                    </a:lnTo>
                    <a:cubicBezTo>
                      <a:pt x="10" y="450"/>
                      <a:pt x="0" y="406"/>
                      <a:pt x="12" y="390"/>
                    </a:cubicBezTo>
                    <a:cubicBezTo>
                      <a:pt x="18" y="383"/>
                      <a:pt x="54" y="369"/>
                      <a:pt x="77" y="362"/>
                    </a:cubicBezTo>
                    <a:cubicBezTo>
                      <a:pt x="188" y="331"/>
                      <a:pt x="505" y="234"/>
                      <a:pt x="560" y="128"/>
                    </a:cubicBezTo>
                    <a:cubicBezTo>
                      <a:pt x="627" y="0"/>
                      <a:pt x="895" y="240"/>
                      <a:pt x="895" y="240"/>
                    </a:cubicBezTo>
                    <a:close/>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7" name="Freeform 16958">
                <a:extLst>
                  <a:ext uri="{FF2B5EF4-FFF2-40B4-BE49-F238E27FC236}">
                    <a16:creationId xmlns:a16="http://schemas.microsoft.com/office/drawing/2014/main" id="{BC3D6C8F-7DBF-0DBB-7992-45BA25074CD5}"/>
                  </a:ext>
                </a:extLst>
              </p:cNvPr>
              <p:cNvSpPr>
                <a:spLocks/>
              </p:cNvSpPr>
              <p:nvPr/>
            </p:nvSpPr>
            <p:spPr bwMode="auto">
              <a:xfrm>
                <a:off x="9461766" y="4990577"/>
                <a:ext cx="211578" cy="907221"/>
              </a:xfrm>
              <a:custGeom>
                <a:avLst/>
                <a:gdLst>
                  <a:gd name="T0" fmla="*/ 534 w 685"/>
                  <a:gd name="T1" fmla="*/ 250 h 2949"/>
                  <a:gd name="T2" fmla="*/ 647 w 685"/>
                  <a:gd name="T3" fmla="*/ 1031 h 2949"/>
                  <a:gd name="T4" fmla="*/ 626 w 685"/>
                  <a:gd name="T5" fmla="*/ 2910 h 2949"/>
                  <a:gd name="T6" fmla="*/ 216 w 685"/>
                  <a:gd name="T7" fmla="*/ 2830 h 2949"/>
                  <a:gd name="T8" fmla="*/ 34 w 685"/>
                  <a:gd name="T9" fmla="*/ 643 h 2949"/>
                  <a:gd name="T10" fmla="*/ 534 w 685"/>
                  <a:gd name="T11" fmla="*/ 250 h 2949"/>
                </a:gdLst>
                <a:ahLst/>
                <a:cxnLst>
                  <a:cxn ang="0">
                    <a:pos x="T0" y="T1"/>
                  </a:cxn>
                  <a:cxn ang="0">
                    <a:pos x="T2" y="T3"/>
                  </a:cxn>
                  <a:cxn ang="0">
                    <a:pos x="T4" y="T5"/>
                  </a:cxn>
                  <a:cxn ang="0">
                    <a:pos x="T6" y="T7"/>
                  </a:cxn>
                  <a:cxn ang="0">
                    <a:pos x="T8" y="T9"/>
                  </a:cxn>
                  <a:cxn ang="0">
                    <a:pos x="T10" y="T11"/>
                  </a:cxn>
                </a:cxnLst>
                <a:rect l="0" t="0" r="r" b="b"/>
                <a:pathLst>
                  <a:path w="685" h="2949">
                    <a:moveTo>
                      <a:pt x="534" y="250"/>
                    </a:moveTo>
                    <a:cubicBezTo>
                      <a:pt x="534" y="250"/>
                      <a:pt x="596" y="593"/>
                      <a:pt x="647" y="1031"/>
                    </a:cubicBezTo>
                    <a:cubicBezTo>
                      <a:pt x="684" y="1353"/>
                      <a:pt x="685" y="2272"/>
                      <a:pt x="626" y="2910"/>
                    </a:cubicBezTo>
                    <a:cubicBezTo>
                      <a:pt x="622" y="2949"/>
                      <a:pt x="216" y="2830"/>
                      <a:pt x="216" y="2830"/>
                    </a:cubicBezTo>
                    <a:cubicBezTo>
                      <a:pt x="216" y="2830"/>
                      <a:pt x="68" y="1043"/>
                      <a:pt x="34" y="643"/>
                    </a:cubicBezTo>
                    <a:cubicBezTo>
                      <a:pt x="0" y="243"/>
                      <a:pt x="291" y="0"/>
                      <a:pt x="534" y="250"/>
                    </a:cubicBezTo>
                    <a:close/>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8" name="Freeform 16959">
                <a:extLst>
                  <a:ext uri="{FF2B5EF4-FFF2-40B4-BE49-F238E27FC236}">
                    <a16:creationId xmlns:a16="http://schemas.microsoft.com/office/drawing/2014/main" id="{0E6361B8-ECA3-B063-D64C-E2366BD13CAA}"/>
                  </a:ext>
                </a:extLst>
              </p:cNvPr>
              <p:cNvSpPr>
                <a:spLocks/>
              </p:cNvSpPr>
              <p:nvPr/>
            </p:nvSpPr>
            <p:spPr bwMode="auto">
              <a:xfrm>
                <a:off x="9830425" y="5727894"/>
                <a:ext cx="185932" cy="118613"/>
              </a:xfrm>
              <a:custGeom>
                <a:avLst/>
                <a:gdLst>
                  <a:gd name="T0" fmla="*/ 17 w 604"/>
                  <a:gd name="T1" fmla="*/ 102 h 382"/>
                  <a:gd name="T2" fmla="*/ 12 w 604"/>
                  <a:gd name="T3" fmla="*/ 31 h 382"/>
                  <a:gd name="T4" fmla="*/ 385 w 604"/>
                  <a:gd name="T5" fmla="*/ 21 h 382"/>
                  <a:gd name="T6" fmla="*/ 486 w 604"/>
                  <a:gd name="T7" fmla="*/ 69 h 382"/>
                  <a:gd name="T8" fmla="*/ 509 w 604"/>
                  <a:gd name="T9" fmla="*/ 98 h 382"/>
                  <a:gd name="T10" fmla="*/ 536 w 604"/>
                  <a:gd name="T11" fmla="*/ 99 h 382"/>
                  <a:gd name="T12" fmla="*/ 579 w 604"/>
                  <a:gd name="T13" fmla="*/ 129 h 382"/>
                  <a:gd name="T14" fmla="*/ 571 w 604"/>
                  <a:gd name="T15" fmla="*/ 310 h 382"/>
                  <a:gd name="T16" fmla="*/ 286 w 604"/>
                  <a:gd name="T17" fmla="*/ 334 h 382"/>
                  <a:gd name="T18" fmla="*/ 17 w 604"/>
                  <a:gd name="T19" fmla="*/ 10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4" h="382">
                    <a:moveTo>
                      <a:pt x="17" y="102"/>
                    </a:moveTo>
                    <a:cubicBezTo>
                      <a:pt x="0" y="83"/>
                      <a:pt x="12" y="31"/>
                      <a:pt x="12" y="31"/>
                    </a:cubicBezTo>
                    <a:cubicBezTo>
                      <a:pt x="12" y="31"/>
                      <a:pt x="294" y="0"/>
                      <a:pt x="385" y="21"/>
                    </a:cubicBezTo>
                    <a:cubicBezTo>
                      <a:pt x="408" y="27"/>
                      <a:pt x="448" y="47"/>
                      <a:pt x="486" y="69"/>
                    </a:cubicBezTo>
                    <a:cubicBezTo>
                      <a:pt x="492" y="72"/>
                      <a:pt x="503" y="94"/>
                      <a:pt x="509" y="98"/>
                    </a:cubicBezTo>
                    <a:cubicBezTo>
                      <a:pt x="521" y="104"/>
                      <a:pt x="527" y="93"/>
                      <a:pt x="536" y="99"/>
                    </a:cubicBezTo>
                    <a:cubicBezTo>
                      <a:pt x="561" y="115"/>
                      <a:pt x="579" y="127"/>
                      <a:pt x="579" y="129"/>
                    </a:cubicBezTo>
                    <a:cubicBezTo>
                      <a:pt x="604" y="258"/>
                      <a:pt x="571" y="310"/>
                      <a:pt x="571" y="310"/>
                    </a:cubicBezTo>
                    <a:cubicBezTo>
                      <a:pt x="571" y="310"/>
                      <a:pt x="339" y="382"/>
                      <a:pt x="286" y="334"/>
                    </a:cubicBezTo>
                    <a:cubicBezTo>
                      <a:pt x="152" y="213"/>
                      <a:pt x="52" y="145"/>
                      <a:pt x="17" y="102"/>
                    </a:cubicBezTo>
                  </a:path>
                </a:pathLst>
              </a:custGeom>
              <a:solidFill>
                <a:srgbClr val="161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9" name="Freeform 16960">
                <a:extLst>
                  <a:ext uri="{FF2B5EF4-FFF2-40B4-BE49-F238E27FC236}">
                    <a16:creationId xmlns:a16="http://schemas.microsoft.com/office/drawing/2014/main" id="{7E20CF4C-1FF7-4D66-BC6D-F3EF69EA0A0E}"/>
                  </a:ext>
                </a:extLst>
              </p:cNvPr>
              <p:cNvSpPr>
                <a:spLocks/>
              </p:cNvSpPr>
              <p:nvPr/>
            </p:nvSpPr>
            <p:spPr bwMode="auto">
              <a:xfrm>
                <a:off x="9772722" y="5118806"/>
                <a:ext cx="256458" cy="689232"/>
              </a:xfrm>
              <a:custGeom>
                <a:avLst/>
                <a:gdLst>
                  <a:gd name="T0" fmla="*/ 225 w 829"/>
                  <a:gd name="T1" fmla="*/ 131 h 2240"/>
                  <a:gd name="T2" fmla="*/ 57 w 829"/>
                  <a:gd name="T3" fmla="*/ 352 h 2240"/>
                  <a:gd name="T4" fmla="*/ 382 w 829"/>
                  <a:gd name="T5" fmla="*/ 2106 h 2240"/>
                  <a:gd name="T6" fmla="*/ 441 w 829"/>
                  <a:gd name="T7" fmla="*/ 2198 h 2240"/>
                  <a:gd name="T8" fmla="*/ 698 w 829"/>
                  <a:gd name="T9" fmla="*/ 2240 h 2240"/>
                  <a:gd name="T10" fmla="*/ 829 w 829"/>
                  <a:gd name="T11" fmla="*/ 2151 h 2240"/>
                  <a:gd name="T12" fmla="*/ 588 w 829"/>
                  <a:gd name="T13" fmla="*/ 232 h 2240"/>
                  <a:gd name="T14" fmla="*/ 225 w 829"/>
                  <a:gd name="T15" fmla="*/ 131 h 2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9" h="2240">
                    <a:moveTo>
                      <a:pt x="225" y="131"/>
                    </a:moveTo>
                    <a:cubicBezTo>
                      <a:pt x="225" y="131"/>
                      <a:pt x="0" y="0"/>
                      <a:pt x="57" y="352"/>
                    </a:cubicBezTo>
                    <a:cubicBezTo>
                      <a:pt x="196" y="1201"/>
                      <a:pt x="323" y="1824"/>
                      <a:pt x="382" y="2106"/>
                    </a:cubicBezTo>
                    <a:cubicBezTo>
                      <a:pt x="405" y="2216"/>
                      <a:pt x="441" y="2198"/>
                      <a:pt x="441" y="2198"/>
                    </a:cubicBezTo>
                    <a:lnTo>
                      <a:pt x="698" y="2240"/>
                    </a:lnTo>
                    <a:lnTo>
                      <a:pt x="829" y="2151"/>
                    </a:lnTo>
                    <a:lnTo>
                      <a:pt x="588" y="232"/>
                    </a:lnTo>
                    <a:lnTo>
                      <a:pt x="225" y="131"/>
                    </a:ln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0" name="Freeform 16961">
                <a:extLst>
                  <a:ext uri="{FF2B5EF4-FFF2-40B4-BE49-F238E27FC236}">
                    <a16:creationId xmlns:a16="http://schemas.microsoft.com/office/drawing/2014/main" id="{862CAA07-E0B7-813E-B06B-DF302101192B}"/>
                  </a:ext>
                </a:extLst>
              </p:cNvPr>
              <p:cNvSpPr>
                <a:spLocks/>
              </p:cNvSpPr>
              <p:nvPr/>
            </p:nvSpPr>
            <p:spPr bwMode="auto">
              <a:xfrm>
                <a:off x="9452150" y="5013016"/>
                <a:ext cx="936072" cy="355837"/>
              </a:xfrm>
              <a:custGeom>
                <a:avLst/>
                <a:gdLst>
                  <a:gd name="T0" fmla="*/ 251 w 3057"/>
                  <a:gd name="T1" fmla="*/ 529 h 1157"/>
                  <a:gd name="T2" fmla="*/ 1494 w 3057"/>
                  <a:gd name="T3" fmla="*/ 1157 h 1157"/>
                  <a:gd name="T4" fmla="*/ 2445 w 3057"/>
                  <a:gd name="T5" fmla="*/ 1157 h 1157"/>
                  <a:gd name="T6" fmla="*/ 2968 w 3057"/>
                  <a:gd name="T7" fmla="*/ 847 h 1157"/>
                  <a:gd name="T8" fmla="*/ 2968 w 3057"/>
                  <a:gd name="T9" fmla="*/ 100 h 1157"/>
                  <a:gd name="T10" fmla="*/ 2871 w 3057"/>
                  <a:gd name="T11" fmla="*/ 0 h 1157"/>
                  <a:gd name="T12" fmla="*/ 1688 w 3057"/>
                  <a:gd name="T13" fmla="*/ 0 h 1157"/>
                  <a:gd name="T14" fmla="*/ 1527 w 3057"/>
                  <a:gd name="T15" fmla="*/ 100 h 1157"/>
                  <a:gd name="T16" fmla="*/ 377 w 3057"/>
                  <a:gd name="T17" fmla="*/ 64 h 1157"/>
                  <a:gd name="T18" fmla="*/ 251 w 3057"/>
                  <a:gd name="T19" fmla="*/ 52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7" h="1157">
                    <a:moveTo>
                      <a:pt x="251" y="529"/>
                    </a:moveTo>
                    <a:cubicBezTo>
                      <a:pt x="285" y="573"/>
                      <a:pt x="1441" y="1157"/>
                      <a:pt x="1494" y="1157"/>
                    </a:cubicBezTo>
                    <a:lnTo>
                      <a:pt x="2445" y="1157"/>
                    </a:lnTo>
                    <a:cubicBezTo>
                      <a:pt x="2498" y="1157"/>
                      <a:pt x="2884" y="1101"/>
                      <a:pt x="2968" y="847"/>
                    </a:cubicBezTo>
                    <a:cubicBezTo>
                      <a:pt x="3057" y="579"/>
                      <a:pt x="2968" y="100"/>
                      <a:pt x="2968" y="100"/>
                    </a:cubicBezTo>
                    <a:cubicBezTo>
                      <a:pt x="2968" y="45"/>
                      <a:pt x="2925" y="0"/>
                      <a:pt x="2871" y="0"/>
                    </a:cubicBezTo>
                    <a:lnTo>
                      <a:pt x="1688" y="0"/>
                    </a:lnTo>
                    <a:cubicBezTo>
                      <a:pt x="1634" y="0"/>
                      <a:pt x="1527" y="45"/>
                      <a:pt x="1527" y="100"/>
                    </a:cubicBezTo>
                    <a:lnTo>
                      <a:pt x="377" y="64"/>
                    </a:lnTo>
                    <a:cubicBezTo>
                      <a:pt x="377" y="64"/>
                      <a:pt x="0" y="202"/>
                      <a:pt x="251" y="52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1" name="Freeform 16962">
                <a:extLst>
                  <a:ext uri="{FF2B5EF4-FFF2-40B4-BE49-F238E27FC236}">
                    <a16:creationId xmlns:a16="http://schemas.microsoft.com/office/drawing/2014/main" id="{A41915DC-C495-F72D-8A4F-AE91385F0696}"/>
                  </a:ext>
                </a:extLst>
              </p:cNvPr>
              <p:cNvSpPr>
                <a:spLocks/>
              </p:cNvSpPr>
              <p:nvPr/>
            </p:nvSpPr>
            <p:spPr bwMode="auto">
              <a:xfrm>
                <a:off x="9570761" y="5182920"/>
                <a:ext cx="804636" cy="185932"/>
              </a:xfrm>
              <a:custGeom>
                <a:avLst/>
                <a:gdLst>
                  <a:gd name="T0" fmla="*/ 2049 w 2617"/>
                  <a:gd name="T1" fmla="*/ 260 h 604"/>
                  <a:gd name="T2" fmla="*/ 961 w 2617"/>
                  <a:gd name="T3" fmla="*/ 260 h 604"/>
                  <a:gd name="T4" fmla="*/ 0 w 2617"/>
                  <a:gd name="T5" fmla="*/ 0 h 604"/>
                  <a:gd name="T6" fmla="*/ 113 w 2617"/>
                  <a:gd name="T7" fmla="*/ 365 h 604"/>
                  <a:gd name="T8" fmla="*/ 1104 w 2617"/>
                  <a:gd name="T9" fmla="*/ 604 h 604"/>
                  <a:gd name="T10" fmla="*/ 2054 w 2617"/>
                  <a:gd name="T11" fmla="*/ 604 h 604"/>
                  <a:gd name="T12" fmla="*/ 2578 w 2617"/>
                  <a:gd name="T13" fmla="*/ 293 h 604"/>
                  <a:gd name="T14" fmla="*/ 2617 w 2617"/>
                  <a:gd name="T15" fmla="*/ 8 h 604"/>
                  <a:gd name="T16" fmla="*/ 2049 w 2617"/>
                  <a:gd name="T17" fmla="*/ 26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7" h="604">
                    <a:moveTo>
                      <a:pt x="2049" y="260"/>
                    </a:moveTo>
                    <a:lnTo>
                      <a:pt x="961" y="260"/>
                    </a:lnTo>
                    <a:cubicBezTo>
                      <a:pt x="949" y="260"/>
                      <a:pt x="10" y="3"/>
                      <a:pt x="0" y="0"/>
                    </a:cubicBezTo>
                    <a:lnTo>
                      <a:pt x="113" y="365"/>
                    </a:lnTo>
                    <a:cubicBezTo>
                      <a:pt x="113" y="421"/>
                      <a:pt x="1051" y="604"/>
                      <a:pt x="1104" y="604"/>
                    </a:cubicBezTo>
                    <a:lnTo>
                      <a:pt x="2054" y="604"/>
                    </a:lnTo>
                    <a:cubicBezTo>
                      <a:pt x="2108" y="604"/>
                      <a:pt x="2494" y="547"/>
                      <a:pt x="2578" y="293"/>
                    </a:cubicBezTo>
                    <a:cubicBezTo>
                      <a:pt x="2605" y="211"/>
                      <a:pt x="2615" y="110"/>
                      <a:pt x="2617" y="8"/>
                    </a:cubicBezTo>
                    <a:cubicBezTo>
                      <a:pt x="2481" y="212"/>
                      <a:pt x="2105" y="260"/>
                      <a:pt x="2049" y="260"/>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2" name="Freeform 16963">
                <a:extLst>
                  <a:ext uri="{FF2B5EF4-FFF2-40B4-BE49-F238E27FC236}">
                    <a16:creationId xmlns:a16="http://schemas.microsoft.com/office/drawing/2014/main" id="{4933BAD8-F30D-9881-C288-F7B5EDC86783}"/>
                  </a:ext>
                </a:extLst>
              </p:cNvPr>
              <p:cNvSpPr>
                <a:spLocks/>
              </p:cNvSpPr>
              <p:nvPr/>
            </p:nvSpPr>
            <p:spPr bwMode="auto">
              <a:xfrm>
                <a:off x="9971477" y="3759578"/>
                <a:ext cx="326984" cy="461625"/>
              </a:xfrm>
              <a:custGeom>
                <a:avLst/>
                <a:gdLst>
                  <a:gd name="T0" fmla="*/ 338 w 1062"/>
                  <a:gd name="T1" fmla="*/ 1474 h 1507"/>
                  <a:gd name="T2" fmla="*/ 286 w 1062"/>
                  <a:gd name="T3" fmla="*/ 1242 h 1507"/>
                  <a:gd name="T4" fmla="*/ 71 w 1062"/>
                  <a:gd name="T5" fmla="*/ 1166 h 1507"/>
                  <a:gd name="T6" fmla="*/ 102 w 1062"/>
                  <a:gd name="T7" fmla="*/ 624 h 1507"/>
                  <a:gd name="T8" fmla="*/ 845 w 1062"/>
                  <a:gd name="T9" fmla="*/ 316 h 1507"/>
                  <a:gd name="T10" fmla="*/ 702 w 1062"/>
                  <a:gd name="T11" fmla="*/ 1145 h 1507"/>
                  <a:gd name="T12" fmla="*/ 752 w 1062"/>
                  <a:gd name="T13" fmla="*/ 1416 h 1507"/>
                  <a:gd name="T14" fmla="*/ 618 w 1062"/>
                  <a:gd name="T15" fmla="*/ 1507 h 1507"/>
                  <a:gd name="T16" fmla="*/ 338 w 1062"/>
                  <a:gd name="T17" fmla="*/ 147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1507">
                    <a:moveTo>
                      <a:pt x="338" y="1474"/>
                    </a:moveTo>
                    <a:lnTo>
                      <a:pt x="286" y="1242"/>
                    </a:lnTo>
                    <a:cubicBezTo>
                      <a:pt x="286" y="1242"/>
                      <a:pt x="106" y="1255"/>
                      <a:pt x="71" y="1166"/>
                    </a:cubicBezTo>
                    <a:cubicBezTo>
                      <a:pt x="0" y="988"/>
                      <a:pt x="59" y="704"/>
                      <a:pt x="102" y="624"/>
                    </a:cubicBezTo>
                    <a:cubicBezTo>
                      <a:pt x="224" y="397"/>
                      <a:pt x="275" y="0"/>
                      <a:pt x="845" y="316"/>
                    </a:cubicBezTo>
                    <a:cubicBezTo>
                      <a:pt x="1062" y="436"/>
                      <a:pt x="728" y="1018"/>
                      <a:pt x="702" y="1145"/>
                    </a:cubicBezTo>
                    <a:cubicBezTo>
                      <a:pt x="678" y="1271"/>
                      <a:pt x="752" y="1416"/>
                      <a:pt x="752" y="1416"/>
                    </a:cubicBezTo>
                    <a:lnTo>
                      <a:pt x="618" y="1507"/>
                    </a:lnTo>
                    <a:lnTo>
                      <a:pt x="338" y="1474"/>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3" name="Freeform 16964">
                <a:extLst>
                  <a:ext uri="{FF2B5EF4-FFF2-40B4-BE49-F238E27FC236}">
                    <a16:creationId xmlns:a16="http://schemas.microsoft.com/office/drawing/2014/main" id="{5EAFA357-54E2-A686-F14E-00C7F540FAB3}"/>
                  </a:ext>
                </a:extLst>
              </p:cNvPr>
              <p:cNvSpPr>
                <a:spLocks/>
              </p:cNvSpPr>
              <p:nvPr/>
            </p:nvSpPr>
            <p:spPr bwMode="auto">
              <a:xfrm>
                <a:off x="9724635" y="4698855"/>
                <a:ext cx="362246" cy="134641"/>
              </a:xfrm>
              <a:custGeom>
                <a:avLst/>
                <a:gdLst>
                  <a:gd name="T0" fmla="*/ 204 w 1181"/>
                  <a:gd name="T1" fmla="*/ 6 h 436"/>
                  <a:gd name="T2" fmla="*/ 1181 w 1181"/>
                  <a:gd name="T3" fmla="*/ 353 h 436"/>
                  <a:gd name="T4" fmla="*/ 24 w 1181"/>
                  <a:gd name="T5" fmla="*/ 369 h 436"/>
                  <a:gd name="T6" fmla="*/ 204 w 1181"/>
                  <a:gd name="T7" fmla="*/ 6 h 436"/>
                </a:gdLst>
                <a:ahLst/>
                <a:cxnLst>
                  <a:cxn ang="0">
                    <a:pos x="T0" y="T1"/>
                  </a:cxn>
                  <a:cxn ang="0">
                    <a:pos x="T2" y="T3"/>
                  </a:cxn>
                  <a:cxn ang="0">
                    <a:pos x="T4" y="T5"/>
                  </a:cxn>
                  <a:cxn ang="0">
                    <a:pos x="T6" y="T7"/>
                  </a:cxn>
                </a:cxnLst>
                <a:rect l="0" t="0" r="r" b="b"/>
                <a:pathLst>
                  <a:path w="1181" h="436">
                    <a:moveTo>
                      <a:pt x="204" y="6"/>
                    </a:moveTo>
                    <a:lnTo>
                      <a:pt x="1181" y="353"/>
                    </a:lnTo>
                    <a:cubicBezTo>
                      <a:pt x="1181" y="353"/>
                      <a:pt x="29" y="436"/>
                      <a:pt x="24" y="369"/>
                    </a:cubicBezTo>
                    <a:cubicBezTo>
                      <a:pt x="0" y="0"/>
                      <a:pt x="204" y="6"/>
                      <a:pt x="204" y="6"/>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4" name="Freeform 16965">
                <a:extLst>
                  <a:ext uri="{FF2B5EF4-FFF2-40B4-BE49-F238E27FC236}">
                    <a16:creationId xmlns:a16="http://schemas.microsoft.com/office/drawing/2014/main" id="{AFB057C7-E3ED-68CF-E350-EFD9EFF1468C}"/>
                  </a:ext>
                </a:extLst>
              </p:cNvPr>
              <p:cNvSpPr>
                <a:spLocks/>
              </p:cNvSpPr>
              <p:nvPr/>
            </p:nvSpPr>
            <p:spPr bwMode="auto">
              <a:xfrm>
                <a:off x="10320134" y="4280191"/>
                <a:ext cx="205167" cy="541769"/>
              </a:xfrm>
              <a:custGeom>
                <a:avLst/>
                <a:gdLst>
                  <a:gd name="T0" fmla="*/ 200 w 674"/>
                  <a:gd name="T1" fmla="*/ 0 h 1761"/>
                  <a:gd name="T2" fmla="*/ 534 w 674"/>
                  <a:gd name="T3" fmla="*/ 841 h 1761"/>
                  <a:gd name="T4" fmla="*/ 585 w 674"/>
                  <a:gd name="T5" fmla="*/ 1561 h 1761"/>
                  <a:gd name="T6" fmla="*/ 560 w 674"/>
                  <a:gd name="T7" fmla="*/ 1731 h 1761"/>
                  <a:gd name="T8" fmla="*/ 196 w 674"/>
                  <a:gd name="T9" fmla="*/ 1761 h 1761"/>
                  <a:gd name="T10" fmla="*/ 0 w 674"/>
                  <a:gd name="T11" fmla="*/ 1115 h 1761"/>
                  <a:gd name="T12" fmla="*/ 200 w 674"/>
                  <a:gd name="T13" fmla="*/ 0 h 1761"/>
                </a:gdLst>
                <a:ahLst/>
                <a:cxnLst>
                  <a:cxn ang="0">
                    <a:pos x="T0" y="T1"/>
                  </a:cxn>
                  <a:cxn ang="0">
                    <a:pos x="T2" y="T3"/>
                  </a:cxn>
                  <a:cxn ang="0">
                    <a:pos x="T4" y="T5"/>
                  </a:cxn>
                  <a:cxn ang="0">
                    <a:pos x="T6" y="T7"/>
                  </a:cxn>
                  <a:cxn ang="0">
                    <a:pos x="T8" y="T9"/>
                  </a:cxn>
                  <a:cxn ang="0">
                    <a:pos x="T10" y="T11"/>
                  </a:cxn>
                  <a:cxn ang="0">
                    <a:pos x="T12" y="T13"/>
                  </a:cxn>
                </a:cxnLst>
                <a:rect l="0" t="0" r="r" b="b"/>
                <a:pathLst>
                  <a:path w="674" h="1761">
                    <a:moveTo>
                      <a:pt x="200" y="0"/>
                    </a:moveTo>
                    <a:cubicBezTo>
                      <a:pt x="200" y="0"/>
                      <a:pt x="394" y="92"/>
                      <a:pt x="534" y="841"/>
                    </a:cubicBezTo>
                    <a:cubicBezTo>
                      <a:pt x="674" y="1589"/>
                      <a:pt x="585" y="1561"/>
                      <a:pt x="585" y="1561"/>
                    </a:cubicBezTo>
                    <a:lnTo>
                      <a:pt x="560" y="1731"/>
                    </a:lnTo>
                    <a:lnTo>
                      <a:pt x="196" y="1761"/>
                    </a:lnTo>
                    <a:lnTo>
                      <a:pt x="0" y="1115"/>
                    </a:lnTo>
                    <a:lnTo>
                      <a:pt x="200" y="0"/>
                    </a:ln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5" name="Freeform 16966">
                <a:extLst>
                  <a:ext uri="{FF2B5EF4-FFF2-40B4-BE49-F238E27FC236}">
                    <a16:creationId xmlns:a16="http://schemas.microsoft.com/office/drawing/2014/main" id="{26B4FC1A-E1E2-2AA3-FF73-CF05FC1E0724}"/>
                  </a:ext>
                </a:extLst>
              </p:cNvPr>
              <p:cNvSpPr>
                <a:spLocks/>
              </p:cNvSpPr>
              <p:nvPr/>
            </p:nvSpPr>
            <p:spPr bwMode="auto">
              <a:xfrm>
                <a:off x="9868894" y="4182734"/>
                <a:ext cx="522532" cy="929660"/>
              </a:xfrm>
              <a:custGeom>
                <a:avLst/>
                <a:gdLst>
                  <a:gd name="T0" fmla="*/ 1701 w 1701"/>
                  <a:gd name="T1" fmla="*/ 323 h 3028"/>
                  <a:gd name="T2" fmla="*/ 1222 w 1701"/>
                  <a:gd name="T3" fmla="*/ 125 h 3028"/>
                  <a:gd name="T4" fmla="*/ 1090 w 1701"/>
                  <a:gd name="T5" fmla="*/ 11 h 3028"/>
                  <a:gd name="T6" fmla="*/ 581 w 1701"/>
                  <a:gd name="T7" fmla="*/ 0 h 3028"/>
                  <a:gd name="T8" fmla="*/ 492 w 1701"/>
                  <a:gd name="T9" fmla="*/ 133 h 3028"/>
                  <a:gd name="T10" fmla="*/ 97 w 1701"/>
                  <a:gd name="T11" fmla="*/ 289 h 3028"/>
                  <a:gd name="T12" fmla="*/ 85 w 1701"/>
                  <a:gd name="T13" fmla="*/ 947 h 3028"/>
                  <a:gd name="T14" fmla="*/ 83 w 1701"/>
                  <a:gd name="T15" fmla="*/ 3005 h 3028"/>
                  <a:gd name="T16" fmla="*/ 1694 w 1701"/>
                  <a:gd name="T17" fmla="*/ 3028 h 3028"/>
                  <a:gd name="T18" fmla="*/ 1701 w 1701"/>
                  <a:gd name="T19" fmla="*/ 323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1" h="3028">
                    <a:moveTo>
                      <a:pt x="1701" y="323"/>
                    </a:moveTo>
                    <a:lnTo>
                      <a:pt x="1222" y="125"/>
                    </a:lnTo>
                    <a:lnTo>
                      <a:pt x="1090" y="11"/>
                    </a:lnTo>
                    <a:lnTo>
                      <a:pt x="581" y="0"/>
                    </a:lnTo>
                    <a:lnTo>
                      <a:pt x="492" y="133"/>
                    </a:lnTo>
                    <a:lnTo>
                      <a:pt x="97" y="289"/>
                    </a:lnTo>
                    <a:cubicBezTo>
                      <a:pt x="97" y="289"/>
                      <a:pt x="0" y="429"/>
                      <a:pt x="85" y="947"/>
                    </a:cubicBezTo>
                    <a:cubicBezTo>
                      <a:pt x="179" y="1520"/>
                      <a:pt x="83" y="3005"/>
                      <a:pt x="83" y="3005"/>
                    </a:cubicBezTo>
                    <a:lnTo>
                      <a:pt x="1694" y="3028"/>
                    </a:lnTo>
                    <a:cubicBezTo>
                      <a:pt x="1694" y="3028"/>
                      <a:pt x="1561" y="601"/>
                      <a:pt x="1701" y="32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6" name="Freeform 16967">
                <a:extLst>
                  <a:ext uri="{FF2B5EF4-FFF2-40B4-BE49-F238E27FC236}">
                    <a16:creationId xmlns:a16="http://schemas.microsoft.com/office/drawing/2014/main" id="{39594C18-548D-B9F3-4681-356BCD4AA2EC}"/>
                  </a:ext>
                </a:extLst>
              </p:cNvPr>
              <p:cNvSpPr>
                <a:spLocks/>
              </p:cNvSpPr>
              <p:nvPr/>
            </p:nvSpPr>
            <p:spPr bwMode="auto">
              <a:xfrm>
                <a:off x="9641286" y="4243642"/>
                <a:ext cx="355834" cy="589854"/>
              </a:xfrm>
              <a:custGeom>
                <a:avLst/>
                <a:gdLst>
                  <a:gd name="T0" fmla="*/ 971 w 1162"/>
                  <a:gd name="T1" fmla="*/ 90 h 1923"/>
                  <a:gd name="T2" fmla="*/ 666 w 1162"/>
                  <a:gd name="T3" fmla="*/ 245 h 1923"/>
                  <a:gd name="T4" fmla="*/ 81 w 1162"/>
                  <a:gd name="T5" fmla="*/ 1281 h 1923"/>
                  <a:gd name="T6" fmla="*/ 151 w 1162"/>
                  <a:gd name="T7" fmla="*/ 1796 h 1923"/>
                  <a:gd name="T8" fmla="*/ 377 w 1162"/>
                  <a:gd name="T9" fmla="*/ 1876 h 1923"/>
                  <a:gd name="T10" fmla="*/ 729 w 1162"/>
                  <a:gd name="T11" fmla="*/ 1601 h 1923"/>
                  <a:gd name="T12" fmla="*/ 616 w 1162"/>
                  <a:gd name="T13" fmla="*/ 1543 h 1923"/>
                  <a:gd name="T14" fmla="*/ 539 w 1162"/>
                  <a:gd name="T15" fmla="*/ 1538 h 1923"/>
                  <a:gd name="T16" fmla="*/ 971 w 1162"/>
                  <a:gd name="T17" fmla="*/ 922 h 1923"/>
                  <a:gd name="T18" fmla="*/ 971 w 1162"/>
                  <a:gd name="T19" fmla="*/ 9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2" h="1923">
                    <a:moveTo>
                      <a:pt x="971" y="90"/>
                    </a:moveTo>
                    <a:cubicBezTo>
                      <a:pt x="971" y="90"/>
                      <a:pt x="882" y="0"/>
                      <a:pt x="666" y="245"/>
                    </a:cubicBezTo>
                    <a:cubicBezTo>
                      <a:pt x="297" y="663"/>
                      <a:pt x="119" y="1181"/>
                      <a:pt x="81" y="1281"/>
                    </a:cubicBezTo>
                    <a:cubicBezTo>
                      <a:pt x="43" y="1382"/>
                      <a:pt x="0" y="1629"/>
                      <a:pt x="151" y="1796"/>
                    </a:cubicBezTo>
                    <a:cubicBezTo>
                      <a:pt x="266" y="1923"/>
                      <a:pt x="377" y="1876"/>
                      <a:pt x="377" y="1876"/>
                    </a:cubicBezTo>
                    <a:lnTo>
                      <a:pt x="729" y="1601"/>
                    </a:lnTo>
                    <a:lnTo>
                      <a:pt x="616" y="1543"/>
                    </a:lnTo>
                    <a:lnTo>
                      <a:pt x="539" y="1538"/>
                    </a:lnTo>
                    <a:cubicBezTo>
                      <a:pt x="539" y="1538"/>
                      <a:pt x="780" y="1245"/>
                      <a:pt x="971" y="922"/>
                    </a:cubicBezTo>
                    <a:cubicBezTo>
                      <a:pt x="1162" y="599"/>
                      <a:pt x="971" y="90"/>
                      <a:pt x="971" y="9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7" name="Freeform 16968">
                <a:extLst>
                  <a:ext uri="{FF2B5EF4-FFF2-40B4-BE49-F238E27FC236}">
                    <a16:creationId xmlns:a16="http://schemas.microsoft.com/office/drawing/2014/main" id="{FF4DD6C1-6A19-67EB-FA95-29E0141BED94}"/>
                  </a:ext>
                </a:extLst>
              </p:cNvPr>
              <p:cNvSpPr>
                <a:spLocks/>
              </p:cNvSpPr>
              <p:nvPr/>
            </p:nvSpPr>
            <p:spPr bwMode="auto">
              <a:xfrm>
                <a:off x="9965066" y="3775605"/>
                <a:ext cx="304543" cy="326984"/>
              </a:xfrm>
              <a:custGeom>
                <a:avLst/>
                <a:gdLst>
                  <a:gd name="T0" fmla="*/ 288 w 991"/>
                  <a:gd name="T1" fmla="*/ 629 h 1058"/>
                  <a:gd name="T2" fmla="*/ 362 w 991"/>
                  <a:gd name="T3" fmla="*/ 638 h 1058"/>
                  <a:gd name="T4" fmla="*/ 308 w 991"/>
                  <a:gd name="T5" fmla="*/ 791 h 1058"/>
                  <a:gd name="T6" fmla="*/ 268 w 991"/>
                  <a:gd name="T7" fmla="*/ 922 h 1058"/>
                  <a:gd name="T8" fmla="*/ 347 w 991"/>
                  <a:gd name="T9" fmla="*/ 1058 h 1058"/>
                  <a:gd name="T10" fmla="*/ 748 w 991"/>
                  <a:gd name="T11" fmla="*/ 1058 h 1058"/>
                  <a:gd name="T12" fmla="*/ 882 w 991"/>
                  <a:gd name="T13" fmla="*/ 927 h 1058"/>
                  <a:gd name="T14" fmla="*/ 991 w 991"/>
                  <a:gd name="T15" fmla="*/ 272 h 1058"/>
                  <a:gd name="T16" fmla="*/ 709 w 991"/>
                  <a:gd name="T17" fmla="*/ 136 h 1058"/>
                  <a:gd name="T18" fmla="*/ 456 w 991"/>
                  <a:gd name="T19" fmla="*/ 41 h 1058"/>
                  <a:gd name="T20" fmla="*/ 268 w 991"/>
                  <a:gd name="T21" fmla="*/ 118 h 1058"/>
                  <a:gd name="T22" fmla="*/ 159 w 991"/>
                  <a:gd name="T23" fmla="*/ 163 h 1058"/>
                  <a:gd name="T24" fmla="*/ 50 w 991"/>
                  <a:gd name="T25" fmla="*/ 236 h 1058"/>
                  <a:gd name="T26" fmla="*/ 25 w 991"/>
                  <a:gd name="T27" fmla="*/ 326 h 1058"/>
                  <a:gd name="T28" fmla="*/ 194 w 991"/>
                  <a:gd name="T29" fmla="*/ 507 h 1058"/>
                  <a:gd name="T30" fmla="*/ 288 w 991"/>
                  <a:gd name="T31" fmla="*/ 62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1" h="1058">
                    <a:moveTo>
                      <a:pt x="288" y="629"/>
                    </a:moveTo>
                    <a:cubicBezTo>
                      <a:pt x="288" y="629"/>
                      <a:pt x="352" y="593"/>
                      <a:pt x="362" y="638"/>
                    </a:cubicBezTo>
                    <a:cubicBezTo>
                      <a:pt x="372" y="683"/>
                      <a:pt x="337" y="782"/>
                      <a:pt x="308" y="791"/>
                    </a:cubicBezTo>
                    <a:cubicBezTo>
                      <a:pt x="278" y="800"/>
                      <a:pt x="268" y="922"/>
                      <a:pt x="268" y="922"/>
                    </a:cubicBezTo>
                    <a:lnTo>
                      <a:pt x="347" y="1058"/>
                    </a:lnTo>
                    <a:lnTo>
                      <a:pt x="748" y="1058"/>
                    </a:lnTo>
                    <a:cubicBezTo>
                      <a:pt x="748" y="1058"/>
                      <a:pt x="872" y="1008"/>
                      <a:pt x="882" y="927"/>
                    </a:cubicBezTo>
                    <a:cubicBezTo>
                      <a:pt x="892" y="845"/>
                      <a:pt x="991" y="272"/>
                      <a:pt x="991" y="272"/>
                    </a:cubicBezTo>
                    <a:lnTo>
                      <a:pt x="709" y="136"/>
                    </a:lnTo>
                    <a:cubicBezTo>
                      <a:pt x="709" y="136"/>
                      <a:pt x="560" y="68"/>
                      <a:pt x="456" y="41"/>
                    </a:cubicBezTo>
                    <a:cubicBezTo>
                      <a:pt x="297" y="0"/>
                      <a:pt x="263" y="78"/>
                      <a:pt x="268" y="118"/>
                    </a:cubicBezTo>
                    <a:cubicBezTo>
                      <a:pt x="273" y="159"/>
                      <a:pt x="223" y="163"/>
                      <a:pt x="159" y="163"/>
                    </a:cubicBezTo>
                    <a:cubicBezTo>
                      <a:pt x="94" y="163"/>
                      <a:pt x="15" y="208"/>
                      <a:pt x="50" y="236"/>
                    </a:cubicBezTo>
                    <a:cubicBezTo>
                      <a:pt x="64" y="247"/>
                      <a:pt x="0" y="283"/>
                      <a:pt x="25" y="326"/>
                    </a:cubicBezTo>
                    <a:cubicBezTo>
                      <a:pt x="62" y="387"/>
                      <a:pt x="183" y="407"/>
                      <a:pt x="194" y="507"/>
                    </a:cubicBezTo>
                    <a:cubicBezTo>
                      <a:pt x="198" y="552"/>
                      <a:pt x="218" y="701"/>
                      <a:pt x="288" y="629"/>
                    </a:cubicBez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8" name="Freeform 16969">
                <a:extLst>
                  <a:ext uri="{FF2B5EF4-FFF2-40B4-BE49-F238E27FC236}">
                    <a16:creationId xmlns:a16="http://schemas.microsoft.com/office/drawing/2014/main" id="{27099880-4F26-CDD7-4D11-459643275B93}"/>
                  </a:ext>
                </a:extLst>
              </p:cNvPr>
              <p:cNvSpPr>
                <a:spLocks/>
              </p:cNvSpPr>
              <p:nvPr/>
            </p:nvSpPr>
            <p:spPr bwMode="auto">
              <a:xfrm>
                <a:off x="9689374" y="5365646"/>
                <a:ext cx="727699" cy="115406"/>
              </a:xfrm>
              <a:custGeom>
                <a:avLst/>
                <a:gdLst>
                  <a:gd name="T0" fmla="*/ 6 w 2366"/>
                  <a:gd name="T1" fmla="*/ 378 h 378"/>
                  <a:gd name="T2" fmla="*/ 0 w 2366"/>
                  <a:gd name="T3" fmla="*/ 226 h 378"/>
                  <a:gd name="T4" fmla="*/ 180 w 2366"/>
                  <a:gd name="T5" fmla="*/ 0 h 378"/>
                  <a:gd name="T6" fmla="*/ 2186 w 2366"/>
                  <a:gd name="T7" fmla="*/ 0 h 378"/>
                  <a:gd name="T8" fmla="*/ 2366 w 2366"/>
                  <a:gd name="T9" fmla="*/ 226 h 378"/>
                  <a:gd name="T10" fmla="*/ 2361 w 2366"/>
                  <a:gd name="T11" fmla="*/ 378 h 378"/>
                  <a:gd name="T12" fmla="*/ 6 w 2366"/>
                  <a:gd name="T13" fmla="*/ 378 h 378"/>
                </a:gdLst>
                <a:ahLst/>
                <a:cxnLst>
                  <a:cxn ang="0">
                    <a:pos x="T0" y="T1"/>
                  </a:cxn>
                  <a:cxn ang="0">
                    <a:pos x="T2" y="T3"/>
                  </a:cxn>
                  <a:cxn ang="0">
                    <a:pos x="T4" y="T5"/>
                  </a:cxn>
                  <a:cxn ang="0">
                    <a:pos x="T6" y="T7"/>
                  </a:cxn>
                  <a:cxn ang="0">
                    <a:pos x="T8" y="T9"/>
                  </a:cxn>
                  <a:cxn ang="0">
                    <a:pos x="T10" y="T11"/>
                  </a:cxn>
                  <a:cxn ang="0">
                    <a:pos x="T12" y="T13"/>
                  </a:cxn>
                </a:cxnLst>
                <a:rect l="0" t="0" r="r" b="b"/>
                <a:pathLst>
                  <a:path w="2366" h="378">
                    <a:moveTo>
                      <a:pt x="6" y="378"/>
                    </a:moveTo>
                    <a:cubicBezTo>
                      <a:pt x="2" y="360"/>
                      <a:pt x="0" y="246"/>
                      <a:pt x="0" y="226"/>
                    </a:cubicBezTo>
                    <a:cubicBezTo>
                      <a:pt x="0" y="102"/>
                      <a:pt x="80" y="0"/>
                      <a:pt x="180" y="0"/>
                    </a:cubicBezTo>
                    <a:lnTo>
                      <a:pt x="2186" y="0"/>
                    </a:lnTo>
                    <a:cubicBezTo>
                      <a:pt x="2286" y="0"/>
                      <a:pt x="2366" y="102"/>
                      <a:pt x="2366" y="226"/>
                    </a:cubicBezTo>
                    <a:cubicBezTo>
                      <a:pt x="2366" y="246"/>
                      <a:pt x="2365" y="360"/>
                      <a:pt x="2361" y="378"/>
                    </a:cubicBezTo>
                    <a:lnTo>
                      <a:pt x="6" y="378"/>
                    </a:lnTo>
                    <a:close/>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9" name="Freeform 16970">
                <a:extLst>
                  <a:ext uri="{FF2B5EF4-FFF2-40B4-BE49-F238E27FC236}">
                    <a16:creationId xmlns:a16="http://schemas.microsoft.com/office/drawing/2014/main" id="{EC2AD178-7AE3-65F5-8B9A-AF1AB19BE69F}"/>
                  </a:ext>
                </a:extLst>
              </p:cNvPr>
              <p:cNvSpPr>
                <a:spLocks/>
              </p:cNvSpPr>
              <p:nvPr/>
            </p:nvSpPr>
            <p:spPr bwMode="auto">
              <a:xfrm>
                <a:off x="9682962" y="5477847"/>
                <a:ext cx="740521" cy="41675"/>
              </a:xfrm>
              <a:custGeom>
                <a:avLst/>
                <a:gdLst>
                  <a:gd name="T0" fmla="*/ 2404 w 2404"/>
                  <a:gd name="T1" fmla="*/ 69 h 138"/>
                  <a:gd name="T2" fmla="*/ 2354 w 2404"/>
                  <a:gd name="T3" fmla="*/ 138 h 138"/>
                  <a:gd name="T4" fmla="*/ 50 w 2404"/>
                  <a:gd name="T5" fmla="*/ 138 h 138"/>
                  <a:gd name="T6" fmla="*/ 0 w 2404"/>
                  <a:gd name="T7" fmla="*/ 69 h 138"/>
                  <a:gd name="T8" fmla="*/ 50 w 2404"/>
                  <a:gd name="T9" fmla="*/ 0 h 138"/>
                  <a:gd name="T10" fmla="*/ 2354 w 2404"/>
                  <a:gd name="T11" fmla="*/ 0 h 138"/>
                  <a:gd name="T12" fmla="*/ 2404 w 2404"/>
                  <a:gd name="T13" fmla="*/ 69 h 138"/>
                </a:gdLst>
                <a:ahLst/>
                <a:cxnLst>
                  <a:cxn ang="0">
                    <a:pos x="T0" y="T1"/>
                  </a:cxn>
                  <a:cxn ang="0">
                    <a:pos x="T2" y="T3"/>
                  </a:cxn>
                  <a:cxn ang="0">
                    <a:pos x="T4" y="T5"/>
                  </a:cxn>
                  <a:cxn ang="0">
                    <a:pos x="T6" y="T7"/>
                  </a:cxn>
                  <a:cxn ang="0">
                    <a:pos x="T8" y="T9"/>
                  </a:cxn>
                  <a:cxn ang="0">
                    <a:pos x="T10" y="T11"/>
                  </a:cxn>
                  <a:cxn ang="0">
                    <a:pos x="T12" y="T13"/>
                  </a:cxn>
                </a:cxnLst>
                <a:rect l="0" t="0" r="r" b="b"/>
                <a:pathLst>
                  <a:path w="2404" h="138">
                    <a:moveTo>
                      <a:pt x="2404" y="69"/>
                    </a:moveTo>
                    <a:cubicBezTo>
                      <a:pt x="2404" y="107"/>
                      <a:pt x="2382" y="138"/>
                      <a:pt x="2354" y="138"/>
                    </a:cubicBezTo>
                    <a:lnTo>
                      <a:pt x="50" y="138"/>
                    </a:lnTo>
                    <a:cubicBezTo>
                      <a:pt x="23" y="138"/>
                      <a:pt x="0" y="107"/>
                      <a:pt x="0" y="69"/>
                    </a:cubicBezTo>
                    <a:cubicBezTo>
                      <a:pt x="0" y="31"/>
                      <a:pt x="23" y="0"/>
                      <a:pt x="50" y="0"/>
                    </a:cubicBezTo>
                    <a:lnTo>
                      <a:pt x="2354" y="0"/>
                    </a:lnTo>
                    <a:cubicBezTo>
                      <a:pt x="2382" y="0"/>
                      <a:pt x="2404" y="31"/>
                      <a:pt x="2404" y="69"/>
                    </a:cubicBezTo>
                    <a:close/>
                  </a:path>
                </a:pathLst>
              </a:cu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0" name="Freeform 16971">
                <a:extLst>
                  <a:ext uri="{FF2B5EF4-FFF2-40B4-BE49-F238E27FC236}">
                    <a16:creationId xmlns:a16="http://schemas.microsoft.com/office/drawing/2014/main" id="{D09F082C-891E-09FF-DA1B-24B433D70438}"/>
                  </a:ext>
                </a:extLst>
              </p:cNvPr>
              <p:cNvSpPr>
                <a:spLocks/>
              </p:cNvSpPr>
              <p:nvPr/>
            </p:nvSpPr>
            <p:spPr bwMode="auto">
              <a:xfrm>
                <a:off x="10096499" y="5827270"/>
                <a:ext cx="339807" cy="160286"/>
              </a:xfrm>
              <a:custGeom>
                <a:avLst/>
                <a:gdLst>
                  <a:gd name="T0" fmla="*/ 123 w 1106"/>
                  <a:gd name="T1" fmla="*/ 0 h 521"/>
                  <a:gd name="T2" fmla="*/ 0 w 1106"/>
                  <a:gd name="T3" fmla="*/ 189 h 521"/>
                  <a:gd name="T4" fmla="*/ 1037 w 1106"/>
                  <a:gd name="T5" fmla="*/ 521 h 521"/>
                  <a:gd name="T6" fmla="*/ 851 w 1106"/>
                  <a:gd name="T7" fmla="*/ 321 h 521"/>
                  <a:gd name="T8" fmla="*/ 123 w 1106"/>
                  <a:gd name="T9" fmla="*/ 0 h 521"/>
                </a:gdLst>
                <a:ahLst/>
                <a:cxnLst>
                  <a:cxn ang="0">
                    <a:pos x="T0" y="T1"/>
                  </a:cxn>
                  <a:cxn ang="0">
                    <a:pos x="T2" y="T3"/>
                  </a:cxn>
                  <a:cxn ang="0">
                    <a:pos x="T4" y="T5"/>
                  </a:cxn>
                  <a:cxn ang="0">
                    <a:pos x="T6" y="T7"/>
                  </a:cxn>
                  <a:cxn ang="0">
                    <a:pos x="T8" y="T9"/>
                  </a:cxn>
                </a:cxnLst>
                <a:rect l="0" t="0" r="r" b="b"/>
                <a:pathLst>
                  <a:path w="1106" h="521">
                    <a:moveTo>
                      <a:pt x="123" y="0"/>
                    </a:moveTo>
                    <a:lnTo>
                      <a:pt x="0" y="189"/>
                    </a:lnTo>
                    <a:lnTo>
                      <a:pt x="1037" y="521"/>
                    </a:lnTo>
                    <a:cubicBezTo>
                      <a:pt x="1037" y="521"/>
                      <a:pt x="1106" y="454"/>
                      <a:pt x="851" y="321"/>
                    </a:cubicBezTo>
                    <a:cubicBezTo>
                      <a:pt x="555" y="166"/>
                      <a:pt x="123" y="0"/>
                      <a:pt x="123" y="0"/>
                    </a:cubicBezTo>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1" name="Freeform 16972">
                <a:extLst>
                  <a:ext uri="{FF2B5EF4-FFF2-40B4-BE49-F238E27FC236}">
                    <a16:creationId xmlns:a16="http://schemas.microsoft.com/office/drawing/2014/main" id="{66C305CC-1B9B-4EBE-BCBC-AABE7A246D7E}"/>
                  </a:ext>
                </a:extLst>
              </p:cNvPr>
              <p:cNvSpPr>
                <a:spLocks/>
              </p:cNvSpPr>
              <p:nvPr/>
            </p:nvSpPr>
            <p:spPr bwMode="auto">
              <a:xfrm>
                <a:off x="9775927" y="5827270"/>
                <a:ext cx="339807" cy="160286"/>
              </a:xfrm>
              <a:custGeom>
                <a:avLst/>
                <a:gdLst>
                  <a:gd name="T0" fmla="*/ 983 w 1106"/>
                  <a:gd name="T1" fmla="*/ 0 h 521"/>
                  <a:gd name="T2" fmla="*/ 1106 w 1106"/>
                  <a:gd name="T3" fmla="*/ 189 h 521"/>
                  <a:gd name="T4" fmla="*/ 69 w 1106"/>
                  <a:gd name="T5" fmla="*/ 521 h 521"/>
                  <a:gd name="T6" fmla="*/ 255 w 1106"/>
                  <a:gd name="T7" fmla="*/ 321 h 521"/>
                  <a:gd name="T8" fmla="*/ 983 w 1106"/>
                  <a:gd name="T9" fmla="*/ 0 h 521"/>
                </a:gdLst>
                <a:ahLst/>
                <a:cxnLst>
                  <a:cxn ang="0">
                    <a:pos x="T0" y="T1"/>
                  </a:cxn>
                  <a:cxn ang="0">
                    <a:pos x="T2" y="T3"/>
                  </a:cxn>
                  <a:cxn ang="0">
                    <a:pos x="T4" y="T5"/>
                  </a:cxn>
                  <a:cxn ang="0">
                    <a:pos x="T6" y="T7"/>
                  </a:cxn>
                  <a:cxn ang="0">
                    <a:pos x="T8" y="T9"/>
                  </a:cxn>
                </a:cxnLst>
                <a:rect l="0" t="0" r="r" b="b"/>
                <a:pathLst>
                  <a:path w="1106" h="521">
                    <a:moveTo>
                      <a:pt x="983" y="0"/>
                    </a:moveTo>
                    <a:lnTo>
                      <a:pt x="1106" y="189"/>
                    </a:lnTo>
                    <a:lnTo>
                      <a:pt x="69" y="521"/>
                    </a:lnTo>
                    <a:cubicBezTo>
                      <a:pt x="69" y="521"/>
                      <a:pt x="0" y="454"/>
                      <a:pt x="255" y="321"/>
                    </a:cubicBezTo>
                    <a:cubicBezTo>
                      <a:pt x="551" y="166"/>
                      <a:pt x="983" y="0"/>
                      <a:pt x="983" y="0"/>
                    </a:cubicBezTo>
                    <a:close/>
                  </a:path>
                </a:pathLst>
              </a:custGeom>
              <a:solidFill>
                <a:srgbClr val="88B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2" name="Rectangle 16973">
                <a:extLst>
                  <a:ext uri="{FF2B5EF4-FFF2-40B4-BE49-F238E27FC236}">
                    <a16:creationId xmlns:a16="http://schemas.microsoft.com/office/drawing/2014/main" id="{44B63545-CEA1-CBD4-1D95-13D00D25254B}"/>
                  </a:ext>
                </a:extLst>
              </p:cNvPr>
              <p:cNvSpPr>
                <a:spLocks noChangeArrowheads="1"/>
              </p:cNvSpPr>
              <p:nvPr/>
            </p:nvSpPr>
            <p:spPr bwMode="auto">
              <a:xfrm>
                <a:off x="10074060" y="5657367"/>
                <a:ext cx="64115" cy="234019"/>
              </a:xfrm>
              <a:prstGeom prst="rect">
                <a:avLst/>
              </a:prstGeom>
              <a:solidFill>
                <a:srgbClr val="88BD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3" name="Freeform 16974">
                <a:extLst>
                  <a:ext uri="{FF2B5EF4-FFF2-40B4-BE49-F238E27FC236}">
                    <a16:creationId xmlns:a16="http://schemas.microsoft.com/office/drawing/2014/main" id="{D74F23CF-A5CF-71B7-EDB8-4BFF2E55BA54}"/>
                  </a:ext>
                </a:extLst>
              </p:cNvPr>
              <p:cNvSpPr>
                <a:spLocks/>
              </p:cNvSpPr>
              <p:nvPr/>
            </p:nvSpPr>
            <p:spPr bwMode="auto">
              <a:xfrm>
                <a:off x="10106117" y="5840093"/>
                <a:ext cx="291720" cy="153875"/>
              </a:xfrm>
              <a:custGeom>
                <a:avLst/>
                <a:gdLst>
                  <a:gd name="T0" fmla="*/ 105 w 946"/>
                  <a:gd name="T1" fmla="*/ 0 h 497"/>
                  <a:gd name="T2" fmla="*/ 0 w 946"/>
                  <a:gd name="T3" fmla="*/ 180 h 497"/>
                  <a:gd name="T4" fmla="*/ 887 w 946"/>
                  <a:gd name="T5" fmla="*/ 497 h 497"/>
                  <a:gd name="T6" fmla="*/ 728 w 946"/>
                  <a:gd name="T7" fmla="*/ 306 h 497"/>
                  <a:gd name="T8" fmla="*/ 105 w 946"/>
                  <a:gd name="T9" fmla="*/ 0 h 497"/>
                </a:gdLst>
                <a:ahLst/>
                <a:cxnLst>
                  <a:cxn ang="0">
                    <a:pos x="T0" y="T1"/>
                  </a:cxn>
                  <a:cxn ang="0">
                    <a:pos x="T2" y="T3"/>
                  </a:cxn>
                  <a:cxn ang="0">
                    <a:pos x="T4" y="T5"/>
                  </a:cxn>
                  <a:cxn ang="0">
                    <a:pos x="T6" y="T7"/>
                  </a:cxn>
                  <a:cxn ang="0">
                    <a:pos x="T8" y="T9"/>
                  </a:cxn>
                </a:cxnLst>
                <a:rect l="0" t="0" r="r" b="b"/>
                <a:pathLst>
                  <a:path w="946" h="497">
                    <a:moveTo>
                      <a:pt x="105" y="0"/>
                    </a:moveTo>
                    <a:lnTo>
                      <a:pt x="0" y="180"/>
                    </a:lnTo>
                    <a:lnTo>
                      <a:pt x="887" y="497"/>
                    </a:lnTo>
                    <a:cubicBezTo>
                      <a:pt x="887" y="497"/>
                      <a:pt x="946" y="433"/>
                      <a:pt x="728" y="306"/>
                    </a:cubicBezTo>
                    <a:cubicBezTo>
                      <a:pt x="475" y="159"/>
                      <a:pt x="105" y="0"/>
                      <a:pt x="105" y="0"/>
                    </a:cubicBezTo>
                    <a:close/>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4" name="Freeform 16975">
                <a:extLst>
                  <a:ext uri="{FF2B5EF4-FFF2-40B4-BE49-F238E27FC236}">
                    <a16:creationId xmlns:a16="http://schemas.microsoft.com/office/drawing/2014/main" id="{A05A1927-FDD8-A3EB-CBC4-7EA2BADB3F32}"/>
                  </a:ext>
                </a:extLst>
              </p:cNvPr>
              <p:cNvSpPr>
                <a:spLocks/>
              </p:cNvSpPr>
              <p:nvPr/>
            </p:nvSpPr>
            <p:spPr bwMode="auto">
              <a:xfrm>
                <a:off x="9814396" y="5840093"/>
                <a:ext cx="291720" cy="153875"/>
              </a:xfrm>
              <a:custGeom>
                <a:avLst/>
                <a:gdLst>
                  <a:gd name="T0" fmla="*/ 841 w 946"/>
                  <a:gd name="T1" fmla="*/ 0 h 497"/>
                  <a:gd name="T2" fmla="*/ 946 w 946"/>
                  <a:gd name="T3" fmla="*/ 180 h 497"/>
                  <a:gd name="T4" fmla="*/ 59 w 946"/>
                  <a:gd name="T5" fmla="*/ 497 h 497"/>
                  <a:gd name="T6" fmla="*/ 217 w 946"/>
                  <a:gd name="T7" fmla="*/ 306 h 497"/>
                  <a:gd name="T8" fmla="*/ 841 w 946"/>
                  <a:gd name="T9" fmla="*/ 0 h 497"/>
                </a:gdLst>
                <a:ahLst/>
                <a:cxnLst>
                  <a:cxn ang="0">
                    <a:pos x="T0" y="T1"/>
                  </a:cxn>
                  <a:cxn ang="0">
                    <a:pos x="T2" y="T3"/>
                  </a:cxn>
                  <a:cxn ang="0">
                    <a:pos x="T4" y="T5"/>
                  </a:cxn>
                  <a:cxn ang="0">
                    <a:pos x="T6" y="T7"/>
                  </a:cxn>
                  <a:cxn ang="0">
                    <a:pos x="T8" y="T9"/>
                  </a:cxn>
                </a:cxnLst>
                <a:rect l="0" t="0" r="r" b="b"/>
                <a:pathLst>
                  <a:path w="946" h="497">
                    <a:moveTo>
                      <a:pt x="841" y="0"/>
                    </a:moveTo>
                    <a:lnTo>
                      <a:pt x="946" y="180"/>
                    </a:lnTo>
                    <a:lnTo>
                      <a:pt x="59" y="497"/>
                    </a:lnTo>
                    <a:cubicBezTo>
                      <a:pt x="59" y="497"/>
                      <a:pt x="0" y="433"/>
                      <a:pt x="217" y="306"/>
                    </a:cubicBezTo>
                    <a:cubicBezTo>
                      <a:pt x="471" y="159"/>
                      <a:pt x="841" y="0"/>
                      <a:pt x="841" y="0"/>
                    </a:cubicBezTo>
                  </a:path>
                </a:pathLst>
              </a:custGeom>
              <a:solidFill>
                <a:srgbClr val="ACD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5" name="Oval 16976">
                <a:extLst>
                  <a:ext uri="{FF2B5EF4-FFF2-40B4-BE49-F238E27FC236}">
                    <a16:creationId xmlns:a16="http://schemas.microsoft.com/office/drawing/2014/main" id="{72CA7634-3FEA-22EC-E30E-BFE39F294446}"/>
                  </a:ext>
                </a:extLst>
              </p:cNvPr>
              <p:cNvSpPr>
                <a:spLocks noChangeArrowheads="1"/>
              </p:cNvSpPr>
              <p:nvPr/>
            </p:nvSpPr>
            <p:spPr bwMode="auto">
              <a:xfrm>
                <a:off x="10346546" y="5990763"/>
                <a:ext cx="48085"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6" name="Oval 16977">
                <a:extLst>
                  <a:ext uri="{FF2B5EF4-FFF2-40B4-BE49-F238E27FC236}">
                    <a16:creationId xmlns:a16="http://schemas.microsoft.com/office/drawing/2014/main" id="{79CBFB3B-2198-7042-98F7-A75082AA0E17}"/>
                  </a:ext>
                </a:extLst>
              </p:cNvPr>
              <p:cNvSpPr>
                <a:spLocks noChangeArrowheads="1"/>
              </p:cNvSpPr>
              <p:nvPr/>
            </p:nvSpPr>
            <p:spPr bwMode="auto">
              <a:xfrm>
                <a:off x="9820807" y="5990763"/>
                <a:ext cx="44880"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7" name="Oval 16978">
                <a:extLst>
                  <a:ext uri="{FF2B5EF4-FFF2-40B4-BE49-F238E27FC236}">
                    <a16:creationId xmlns:a16="http://schemas.microsoft.com/office/drawing/2014/main" id="{6FF840B4-E469-385C-20E1-17A3A24503B4}"/>
                  </a:ext>
                </a:extLst>
              </p:cNvPr>
              <p:cNvSpPr>
                <a:spLocks noChangeArrowheads="1"/>
              </p:cNvSpPr>
              <p:nvPr/>
            </p:nvSpPr>
            <p:spPr bwMode="auto">
              <a:xfrm>
                <a:off x="10404249" y="5990763"/>
                <a:ext cx="44880"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8" name="Oval 16979">
                <a:extLst>
                  <a:ext uri="{FF2B5EF4-FFF2-40B4-BE49-F238E27FC236}">
                    <a16:creationId xmlns:a16="http://schemas.microsoft.com/office/drawing/2014/main" id="{73005793-1D38-0BD4-F237-88698CD061DC}"/>
                  </a:ext>
                </a:extLst>
              </p:cNvPr>
              <p:cNvSpPr>
                <a:spLocks noChangeArrowheads="1"/>
              </p:cNvSpPr>
              <p:nvPr/>
            </p:nvSpPr>
            <p:spPr bwMode="auto">
              <a:xfrm>
                <a:off x="9763104" y="5990763"/>
                <a:ext cx="48085" cy="48087"/>
              </a:xfrm>
              <a:prstGeom prst="ellipse">
                <a:avLst/>
              </a:pr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9" name="Rectangle 16980">
                <a:extLst>
                  <a:ext uri="{FF2B5EF4-FFF2-40B4-BE49-F238E27FC236}">
                    <a16:creationId xmlns:a16="http://schemas.microsoft.com/office/drawing/2014/main" id="{C1169FC6-37B5-E75B-5062-5278561A5626}"/>
                  </a:ext>
                </a:extLst>
              </p:cNvPr>
              <p:cNvSpPr>
                <a:spLocks noChangeArrowheads="1"/>
              </p:cNvSpPr>
              <p:nvPr/>
            </p:nvSpPr>
            <p:spPr bwMode="auto">
              <a:xfrm>
                <a:off x="10083677" y="5567607"/>
                <a:ext cx="48085" cy="86556"/>
              </a:xfrm>
              <a:prstGeom prst="rect">
                <a:avLst/>
              </a:prstGeom>
              <a:solidFill>
                <a:srgbClr val="0253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0" name="Freeform 16981">
                <a:extLst>
                  <a:ext uri="{FF2B5EF4-FFF2-40B4-BE49-F238E27FC236}">
                    <a16:creationId xmlns:a16="http://schemas.microsoft.com/office/drawing/2014/main" id="{965B928D-AE3F-FF95-B922-F0D90F58E264}"/>
                  </a:ext>
                </a:extLst>
              </p:cNvPr>
              <p:cNvSpPr>
                <a:spLocks/>
              </p:cNvSpPr>
              <p:nvPr/>
            </p:nvSpPr>
            <p:spPr bwMode="auto">
              <a:xfrm>
                <a:off x="10045208" y="5477847"/>
                <a:ext cx="121817" cy="92967"/>
              </a:xfrm>
              <a:custGeom>
                <a:avLst/>
                <a:gdLst>
                  <a:gd name="T0" fmla="*/ 0 w 396"/>
                  <a:gd name="T1" fmla="*/ 154 h 309"/>
                  <a:gd name="T2" fmla="*/ 155 w 396"/>
                  <a:gd name="T3" fmla="*/ 309 h 309"/>
                  <a:gd name="T4" fmla="*/ 242 w 396"/>
                  <a:gd name="T5" fmla="*/ 309 h 309"/>
                  <a:gd name="T6" fmla="*/ 396 w 396"/>
                  <a:gd name="T7" fmla="*/ 154 h 309"/>
                  <a:gd name="T8" fmla="*/ 242 w 396"/>
                  <a:gd name="T9" fmla="*/ 0 h 309"/>
                  <a:gd name="T10" fmla="*/ 155 w 396"/>
                  <a:gd name="T11" fmla="*/ 0 h 309"/>
                  <a:gd name="T12" fmla="*/ 0 w 396"/>
                  <a:gd name="T13" fmla="*/ 154 h 309"/>
                </a:gdLst>
                <a:ahLst/>
                <a:cxnLst>
                  <a:cxn ang="0">
                    <a:pos x="T0" y="T1"/>
                  </a:cxn>
                  <a:cxn ang="0">
                    <a:pos x="T2" y="T3"/>
                  </a:cxn>
                  <a:cxn ang="0">
                    <a:pos x="T4" y="T5"/>
                  </a:cxn>
                  <a:cxn ang="0">
                    <a:pos x="T6" y="T7"/>
                  </a:cxn>
                  <a:cxn ang="0">
                    <a:pos x="T8" y="T9"/>
                  </a:cxn>
                  <a:cxn ang="0">
                    <a:pos x="T10" y="T11"/>
                  </a:cxn>
                  <a:cxn ang="0">
                    <a:pos x="T12" y="T13"/>
                  </a:cxn>
                </a:cxnLst>
                <a:rect l="0" t="0" r="r" b="b"/>
                <a:pathLst>
                  <a:path w="396" h="309">
                    <a:moveTo>
                      <a:pt x="0" y="154"/>
                    </a:moveTo>
                    <a:cubicBezTo>
                      <a:pt x="0" y="240"/>
                      <a:pt x="69" y="309"/>
                      <a:pt x="155" y="309"/>
                    </a:cubicBezTo>
                    <a:lnTo>
                      <a:pt x="242" y="309"/>
                    </a:lnTo>
                    <a:cubicBezTo>
                      <a:pt x="327" y="309"/>
                      <a:pt x="396" y="240"/>
                      <a:pt x="396" y="154"/>
                    </a:cubicBezTo>
                    <a:cubicBezTo>
                      <a:pt x="396" y="69"/>
                      <a:pt x="327" y="0"/>
                      <a:pt x="242" y="0"/>
                    </a:cubicBezTo>
                    <a:lnTo>
                      <a:pt x="155" y="0"/>
                    </a:lnTo>
                    <a:cubicBezTo>
                      <a:pt x="69" y="0"/>
                      <a:pt x="0" y="69"/>
                      <a:pt x="0" y="154"/>
                    </a:cubicBezTo>
                    <a:close/>
                  </a:path>
                </a:pathLst>
              </a:custGeom>
              <a:solidFill>
                <a:srgbClr val="025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1" name="Freeform 16982">
                <a:extLst>
                  <a:ext uri="{FF2B5EF4-FFF2-40B4-BE49-F238E27FC236}">
                    <a16:creationId xmlns:a16="http://schemas.microsoft.com/office/drawing/2014/main" id="{E722524E-F1F3-10E2-4945-D57FF3772C70}"/>
                  </a:ext>
                </a:extLst>
              </p:cNvPr>
              <p:cNvSpPr>
                <a:spLocks/>
              </p:cNvSpPr>
              <p:nvPr/>
            </p:nvSpPr>
            <p:spPr bwMode="auto">
              <a:xfrm>
                <a:off x="9788750" y="5365646"/>
                <a:ext cx="727699" cy="115406"/>
              </a:xfrm>
              <a:custGeom>
                <a:avLst/>
                <a:gdLst>
                  <a:gd name="T0" fmla="*/ 6 w 2367"/>
                  <a:gd name="T1" fmla="*/ 377 h 377"/>
                  <a:gd name="T2" fmla="*/ 0 w 2367"/>
                  <a:gd name="T3" fmla="*/ 225 h 377"/>
                  <a:gd name="T4" fmla="*/ 180 w 2367"/>
                  <a:gd name="T5" fmla="*/ 0 h 377"/>
                  <a:gd name="T6" fmla="*/ 2186 w 2367"/>
                  <a:gd name="T7" fmla="*/ 0 h 377"/>
                  <a:gd name="T8" fmla="*/ 2367 w 2367"/>
                  <a:gd name="T9" fmla="*/ 225 h 377"/>
                  <a:gd name="T10" fmla="*/ 2361 w 2367"/>
                  <a:gd name="T11" fmla="*/ 377 h 377"/>
                  <a:gd name="T12" fmla="*/ 6 w 2367"/>
                  <a:gd name="T13" fmla="*/ 377 h 377"/>
                </a:gdLst>
                <a:ahLst/>
                <a:cxnLst>
                  <a:cxn ang="0">
                    <a:pos x="T0" y="T1"/>
                  </a:cxn>
                  <a:cxn ang="0">
                    <a:pos x="T2" y="T3"/>
                  </a:cxn>
                  <a:cxn ang="0">
                    <a:pos x="T4" y="T5"/>
                  </a:cxn>
                  <a:cxn ang="0">
                    <a:pos x="T6" y="T7"/>
                  </a:cxn>
                  <a:cxn ang="0">
                    <a:pos x="T8" y="T9"/>
                  </a:cxn>
                  <a:cxn ang="0">
                    <a:pos x="T10" y="T11"/>
                  </a:cxn>
                  <a:cxn ang="0">
                    <a:pos x="T12" y="T13"/>
                  </a:cxn>
                </a:cxnLst>
                <a:rect l="0" t="0" r="r" b="b"/>
                <a:pathLst>
                  <a:path w="2367" h="377">
                    <a:moveTo>
                      <a:pt x="6" y="377"/>
                    </a:moveTo>
                    <a:cubicBezTo>
                      <a:pt x="2" y="359"/>
                      <a:pt x="0" y="245"/>
                      <a:pt x="0" y="225"/>
                    </a:cubicBezTo>
                    <a:cubicBezTo>
                      <a:pt x="0" y="101"/>
                      <a:pt x="80" y="0"/>
                      <a:pt x="180" y="0"/>
                    </a:cubicBezTo>
                    <a:lnTo>
                      <a:pt x="2186" y="0"/>
                    </a:lnTo>
                    <a:cubicBezTo>
                      <a:pt x="2286" y="0"/>
                      <a:pt x="2367" y="101"/>
                      <a:pt x="2367" y="225"/>
                    </a:cubicBezTo>
                    <a:cubicBezTo>
                      <a:pt x="2367" y="245"/>
                      <a:pt x="2365" y="359"/>
                      <a:pt x="2361" y="377"/>
                    </a:cubicBezTo>
                    <a:lnTo>
                      <a:pt x="6" y="377"/>
                    </a:lnTo>
                    <a:close/>
                  </a:path>
                </a:pathLst>
              </a:custGeom>
              <a:solidFill>
                <a:srgbClr val="69A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2" name="Freeform 16983">
                <a:extLst>
                  <a:ext uri="{FF2B5EF4-FFF2-40B4-BE49-F238E27FC236}">
                    <a16:creationId xmlns:a16="http://schemas.microsoft.com/office/drawing/2014/main" id="{77E7EBCB-CFF1-857F-6639-6CD516FBB795}"/>
                  </a:ext>
                </a:extLst>
              </p:cNvPr>
              <p:cNvSpPr>
                <a:spLocks/>
              </p:cNvSpPr>
              <p:nvPr/>
            </p:nvSpPr>
            <p:spPr bwMode="auto">
              <a:xfrm>
                <a:off x="9785545" y="5477847"/>
                <a:ext cx="737317" cy="41675"/>
              </a:xfrm>
              <a:custGeom>
                <a:avLst/>
                <a:gdLst>
                  <a:gd name="T0" fmla="*/ 2404 w 2404"/>
                  <a:gd name="T1" fmla="*/ 69 h 138"/>
                  <a:gd name="T2" fmla="*/ 2354 w 2404"/>
                  <a:gd name="T3" fmla="*/ 138 h 138"/>
                  <a:gd name="T4" fmla="*/ 50 w 2404"/>
                  <a:gd name="T5" fmla="*/ 138 h 138"/>
                  <a:gd name="T6" fmla="*/ 0 w 2404"/>
                  <a:gd name="T7" fmla="*/ 69 h 138"/>
                  <a:gd name="T8" fmla="*/ 50 w 2404"/>
                  <a:gd name="T9" fmla="*/ 0 h 138"/>
                  <a:gd name="T10" fmla="*/ 2354 w 2404"/>
                  <a:gd name="T11" fmla="*/ 0 h 138"/>
                  <a:gd name="T12" fmla="*/ 2404 w 2404"/>
                  <a:gd name="T13" fmla="*/ 69 h 138"/>
                </a:gdLst>
                <a:ahLst/>
                <a:cxnLst>
                  <a:cxn ang="0">
                    <a:pos x="T0" y="T1"/>
                  </a:cxn>
                  <a:cxn ang="0">
                    <a:pos x="T2" y="T3"/>
                  </a:cxn>
                  <a:cxn ang="0">
                    <a:pos x="T4" y="T5"/>
                  </a:cxn>
                  <a:cxn ang="0">
                    <a:pos x="T6" y="T7"/>
                  </a:cxn>
                  <a:cxn ang="0">
                    <a:pos x="T8" y="T9"/>
                  </a:cxn>
                  <a:cxn ang="0">
                    <a:pos x="T10" y="T11"/>
                  </a:cxn>
                  <a:cxn ang="0">
                    <a:pos x="T12" y="T13"/>
                  </a:cxn>
                </a:cxnLst>
                <a:rect l="0" t="0" r="r" b="b"/>
                <a:pathLst>
                  <a:path w="2404" h="138">
                    <a:moveTo>
                      <a:pt x="2404" y="69"/>
                    </a:moveTo>
                    <a:cubicBezTo>
                      <a:pt x="2404" y="108"/>
                      <a:pt x="2382" y="138"/>
                      <a:pt x="2354" y="138"/>
                    </a:cubicBezTo>
                    <a:lnTo>
                      <a:pt x="50" y="138"/>
                    </a:lnTo>
                    <a:cubicBezTo>
                      <a:pt x="22" y="138"/>
                      <a:pt x="0" y="108"/>
                      <a:pt x="0" y="69"/>
                    </a:cubicBezTo>
                    <a:cubicBezTo>
                      <a:pt x="0" y="31"/>
                      <a:pt x="22" y="0"/>
                      <a:pt x="50" y="0"/>
                    </a:cubicBezTo>
                    <a:lnTo>
                      <a:pt x="2354" y="0"/>
                    </a:lnTo>
                    <a:cubicBezTo>
                      <a:pt x="2382" y="0"/>
                      <a:pt x="2404" y="31"/>
                      <a:pt x="2404" y="69"/>
                    </a:cubicBezTo>
                    <a:close/>
                  </a:path>
                </a:pathLst>
              </a:custGeom>
              <a:solidFill>
                <a:srgbClr val="006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3" name="Freeform 16984">
                <a:extLst>
                  <a:ext uri="{FF2B5EF4-FFF2-40B4-BE49-F238E27FC236}">
                    <a16:creationId xmlns:a16="http://schemas.microsoft.com/office/drawing/2014/main" id="{2B57576D-54C4-5241-0102-13FD429CDBCC}"/>
                  </a:ext>
                </a:extLst>
              </p:cNvPr>
              <p:cNvSpPr>
                <a:spLocks/>
              </p:cNvSpPr>
              <p:nvPr/>
            </p:nvSpPr>
            <p:spPr bwMode="auto">
              <a:xfrm>
                <a:off x="9775927" y="4586656"/>
                <a:ext cx="669995" cy="439185"/>
              </a:xfrm>
              <a:custGeom>
                <a:avLst/>
                <a:gdLst>
                  <a:gd name="T0" fmla="*/ 2188 w 2189"/>
                  <a:gd name="T1" fmla="*/ 1338 h 1438"/>
                  <a:gd name="T2" fmla="*/ 2089 w 2189"/>
                  <a:gd name="T3" fmla="*/ 1438 h 1438"/>
                  <a:gd name="T4" fmla="*/ 192 w 2189"/>
                  <a:gd name="T5" fmla="*/ 1438 h 1438"/>
                  <a:gd name="T6" fmla="*/ 72 w 2189"/>
                  <a:gd name="T7" fmla="*/ 1339 h 1438"/>
                  <a:gd name="T8" fmla="*/ 72 w 2189"/>
                  <a:gd name="T9" fmla="*/ 100 h 1438"/>
                  <a:gd name="T10" fmla="*/ 192 w 2189"/>
                  <a:gd name="T11" fmla="*/ 0 h 1438"/>
                  <a:gd name="T12" fmla="*/ 2089 w 2189"/>
                  <a:gd name="T13" fmla="*/ 0 h 1438"/>
                  <a:gd name="T14" fmla="*/ 2188 w 2189"/>
                  <a:gd name="T15" fmla="*/ 100 h 1438"/>
                  <a:gd name="T16" fmla="*/ 2188 w 2189"/>
                  <a:gd name="T17" fmla="*/ 13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9" h="1438">
                    <a:moveTo>
                      <a:pt x="2188" y="1338"/>
                    </a:moveTo>
                    <a:cubicBezTo>
                      <a:pt x="2189" y="1393"/>
                      <a:pt x="2144" y="1438"/>
                      <a:pt x="2089" y="1438"/>
                    </a:cubicBezTo>
                    <a:lnTo>
                      <a:pt x="192" y="1438"/>
                    </a:lnTo>
                    <a:cubicBezTo>
                      <a:pt x="137" y="1438"/>
                      <a:pt x="82" y="1394"/>
                      <a:pt x="72" y="1339"/>
                    </a:cubicBezTo>
                    <a:cubicBezTo>
                      <a:pt x="0" y="929"/>
                      <a:pt x="0" y="509"/>
                      <a:pt x="72" y="100"/>
                    </a:cubicBezTo>
                    <a:cubicBezTo>
                      <a:pt x="82" y="44"/>
                      <a:pt x="137" y="0"/>
                      <a:pt x="192" y="0"/>
                    </a:cubicBezTo>
                    <a:lnTo>
                      <a:pt x="2089" y="0"/>
                    </a:lnTo>
                    <a:cubicBezTo>
                      <a:pt x="2144" y="0"/>
                      <a:pt x="2189" y="45"/>
                      <a:pt x="2188" y="100"/>
                    </a:cubicBezTo>
                    <a:cubicBezTo>
                      <a:pt x="2185" y="513"/>
                      <a:pt x="2185" y="925"/>
                      <a:pt x="2188" y="1338"/>
                    </a:cubicBezTo>
                    <a:close/>
                  </a:path>
                </a:pathLst>
              </a:custGeom>
              <a:solidFill>
                <a:srgbClr val="8CC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4" name="Freeform 16985">
                <a:extLst>
                  <a:ext uri="{FF2B5EF4-FFF2-40B4-BE49-F238E27FC236}">
                    <a16:creationId xmlns:a16="http://schemas.microsoft.com/office/drawing/2014/main" id="{4F888333-2A65-9FEB-29C2-9507C52D2B26}"/>
                  </a:ext>
                </a:extLst>
              </p:cNvPr>
              <p:cNvSpPr>
                <a:spLocks/>
              </p:cNvSpPr>
              <p:nvPr/>
            </p:nvSpPr>
            <p:spPr bwMode="auto">
              <a:xfrm>
                <a:off x="9811191" y="4586656"/>
                <a:ext cx="669995" cy="439185"/>
              </a:xfrm>
              <a:custGeom>
                <a:avLst/>
                <a:gdLst>
                  <a:gd name="T0" fmla="*/ 2185 w 2185"/>
                  <a:gd name="T1" fmla="*/ 1338 h 1438"/>
                  <a:gd name="T2" fmla="*/ 2084 w 2185"/>
                  <a:gd name="T3" fmla="*/ 1438 h 1438"/>
                  <a:gd name="T4" fmla="*/ 188 w 2185"/>
                  <a:gd name="T5" fmla="*/ 1438 h 1438"/>
                  <a:gd name="T6" fmla="*/ 69 w 2185"/>
                  <a:gd name="T7" fmla="*/ 1339 h 1438"/>
                  <a:gd name="T8" fmla="*/ 69 w 2185"/>
                  <a:gd name="T9" fmla="*/ 100 h 1438"/>
                  <a:gd name="T10" fmla="*/ 188 w 2185"/>
                  <a:gd name="T11" fmla="*/ 0 h 1438"/>
                  <a:gd name="T12" fmla="*/ 2084 w 2185"/>
                  <a:gd name="T13" fmla="*/ 0 h 1438"/>
                  <a:gd name="T14" fmla="*/ 2185 w 2185"/>
                  <a:gd name="T15" fmla="*/ 100 h 1438"/>
                  <a:gd name="T16" fmla="*/ 2185 w 2185"/>
                  <a:gd name="T17" fmla="*/ 1338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5" h="1438">
                    <a:moveTo>
                      <a:pt x="2185" y="1338"/>
                    </a:moveTo>
                    <a:cubicBezTo>
                      <a:pt x="2185" y="1393"/>
                      <a:pt x="2139" y="1438"/>
                      <a:pt x="2084" y="1438"/>
                    </a:cubicBezTo>
                    <a:lnTo>
                      <a:pt x="188" y="1438"/>
                    </a:lnTo>
                    <a:cubicBezTo>
                      <a:pt x="132" y="1438"/>
                      <a:pt x="78" y="1394"/>
                      <a:pt x="69" y="1339"/>
                    </a:cubicBezTo>
                    <a:cubicBezTo>
                      <a:pt x="0" y="929"/>
                      <a:pt x="0" y="510"/>
                      <a:pt x="69" y="100"/>
                    </a:cubicBezTo>
                    <a:cubicBezTo>
                      <a:pt x="78" y="44"/>
                      <a:pt x="132" y="0"/>
                      <a:pt x="188" y="0"/>
                    </a:cubicBezTo>
                    <a:lnTo>
                      <a:pt x="2084" y="0"/>
                    </a:lnTo>
                    <a:cubicBezTo>
                      <a:pt x="2139" y="0"/>
                      <a:pt x="2185" y="45"/>
                      <a:pt x="2185" y="100"/>
                    </a:cubicBezTo>
                    <a:lnTo>
                      <a:pt x="2185" y="1338"/>
                    </a:lnTo>
                    <a:close/>
                  </a:path>
                </a:pathLst>
              </a:custGeom>
              <a:solidFill>
                <a:srgbClr val="69A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5" name="Freeform 16986">
                <a:extLst>
                  <a:ext uri="{FF2B5EF4-FFF2-40B4-BE49-F238E27FC236}">
                    <a16:creationId xmlns:a16="http://schemas.microsoft.com/office/drawing/2014/main" id="{021E4EFF-C022-A314-87D7-4807981B2175}"/>
                  </a:ext>
                </a:extLst>
              </p:cNvPr>
              <p:cNvSpPr>
                <a:spLocks/>
              </p:cNvSpPr>
              <p:nvPr/>
            </p:nvSpPr>
            <p:spPr bwMode="auto">
              <a:xfrm>
                <a:off x="9795162" y="4593067"/>
                <a:ext cx="243635" cy="929660"/>
              </a:xfrm>
              <a:custGeom>
                <a:avLst/>
                <a:gdLst>
                  <a:gd name="T0" fmla="*/ 500 w 792"/>
                  <a:gd name="T1" fmla="*/ 3025 h 3025"/>
                  <a:gd name="T2" fmla="*/ 475 w 792"/>
                  <a:gd name="T3" fmla="*/ 94 h 3025"/>
                  <a:gd name="T4" fmla="*/ 400 w 792"/>
                  <a:gd name="T5" fmla="*/ 0 h 3025"/>
                  <a:gd name="T6" fmla="*/ 366 w 792"/>
                  <a:gd name="T7" fmla="*/ 0 h 3025"/>
                  <a:gd name="T8" fmla="*/ 240 w 792"/>
                  <a:gd name="T9" fmla="*/ 94 h 3025"/>
                  <a:gd name="T10" fmla="*/ 265 w 792"/>
                  <a:gd name="T11" fmla="*/ 3025 h 3025"/>
                  <a:gd name="T12" fmla="*/ 500 w 792"/>
                  <a:gd name="T13" fmla="*/ 3025 h 3025"/>
                </a:gdLst>
                <a:ahLst/>
                <a:cxnLst>
                  <a:cxn ang="0">
                    <a:pos x="T0" y="T1"/>
                  </a:cxn>
                  <a:cxn ang="0">
                    <a:pos x="T2" y="T3"/>
                  </a:cxn>
                  <a:cxn ang="0">
                    <a:pos x="T4" y="T5"/>
                  </a:cxn>
                  <a:cxn ang="0">
                    <a:pos x="T6" y="T7"/>
                  </a:cxn>
                  <a:cxn ang="0">
                    <a:pos x="T8" y="T9"/>
                  </a:cxn>
                  <a:cxn ang="0">
                    <a:pos x="T10" y="T11"/>
                  </a:cxn>
                  <a:cxn ang="0">
                    <a:pos x="T12" y="T13"/>
                  </a:cxn>
                </a:cxnLst>
                <a:rect l="0" t="0" r="r" b="b"/>
                <a:pathLst>
                  <a:path w="792" h="3025">
                    <a:moveTo>
                      <a:pt x="500" y="3025"/>
                    </a:moveTo>
                    <a:cubicBezTo>
                      <a:pt x="792" y="2048"/>
                      <a:pt x="236" y="1071"/>
                      <a:pt x="475" y="94"/>
                    </a:cubicBezTo>
                    <a:cubicBezTo>
                      <a:pt x="488" y="42"/>
                      <a:pt x="455" y="0"/>
                      <a:pt x="400" y="0"/>
                    </a:cubicBezTo>
                    <a:lnTo>
                      <a:pt x="366" y="0"/>
                    </a:lnTo>
                    <a:cubicBezTo>
                      <a:pt x="310" y="0"/>
                      <a:pt x="252" y="42"/>
                      <a:pt x="240" y="94"/>
                    </a:cubicBezTo>
                    <a:cubicBezTo>
                      <a:pt x="0" y="1071"/>
                      <a:pt x="557" y="2048"/>
                      <a:pt x="265" y="3025"/>
                    </a:cubicBezTo>
                    <a:lnTo>
                      <a:pt x="500" y="3025"/>
                    </a:lnTo>
                    <a:close/>
                  </a:path>
                </a:pathLst>
              </a:custGeom>
              <a:solidFill>
                <a:srgbClr val="006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6" name="Freeform 16987">
                <a:extLst>
                  <a:ext uri="{FF2B5EF4-FFF2-40B4-BE49-F238E27FC236}">
                    <a16:creationId xmlns:a16="http://schemas.microsoft.com/office/drawing/2014/main" id="{870D8512-4AC3-52C5-82CC-4FF25A0C72E6}"/>
                  </a:ext>
                </a:extLst>
              </p:cNvPr>
              <p:cNvSpPr>
                <a:spLocks/>
              </p:cNvSpPr>
              <p:nvPr/>
            </p:nvSpPr>
            <p:spPr bwMode="auto">
              <a:xfrm>
                <a:off x="10304872" y="4593067"/>
                <a:ext cx="243635" cy="929660"/>
              </a:xfrm>
              <a:custGeom>
                <a:avLst/>
                <a:gdLst>
                  <a:gd name="T0" fmla="*/ 500 w 792"/>
                  <a:gd name="T1" fmla="*/ 3025 h 3025"/>
                  <a:gd name="T2" fmla="*/ 475 w 792"/>
                  <a:gd name="T3" fmla="*/ 94 h 3025"/>
                  <a:gd name="T4" fmla="*/ 400 w 792"/>
                  <a:gd name="T5" fmla="*/ 0 h 3025"/>
                  <a:gd name="T6" fmla="*/ 365 w 792"/>
                  <a:gd name="T7" fmla="*/ 0 h 3025"/>
                  <a:gd name="T8" fmla="*/ 239 w 792"/>
                  <a:gd name="T9" fmla="*/ 94 h 3025"/>
                  <a:gd name="T10" fmla="*/ 265 w 792"/>
                  <a:gd name="T11" fmla="*/ 3025 h 3025"/>
                  <a:gd name="T12" fmla="*/ 500 w 792"/>
                  <a:gd name="T13" fmla="*/ 3025 h 3025"/>
                </a:gdLst>
                <a:ahLst/>
                <a:cxnLst>
                  <a:cxn ang="0">
                    <a:pos x="T0" y="T1"/>
                  </a:cxn>
                  <a:cxn ang="0">
                    <a:pos x="T2" y="T3"/>
                  </a:cxn>
                  <a:cxn ang="0">
                    <a:pos x="T4" y="T5"/>
                  </a:cxn>
                  <a:cxn ang="0">
                    <a:pos x="T6" y="T7"/>
                  </a:cxn>
                  <a:cxn ang="0">
                    <a:pos x="T8" y="T9"/>
                  </a:cxn>
                  <a:cxn ang="0">
                    <a:pos x="T10" y="T11"/>
                  </a:cxn>
                  <a:cxn ang="0">
                    <a:pos x="T12" y="T13"/>
                  </a:cxn>
                </a:cxnLst>
                <a:rect l="0" t="0" r="r" b="b"/>
                <a:pathLst>
                  <a:path w="792" h="3025">
                    <a:moveTo>
                      <a:pt x="500" y="3025"/>
                    </a:moveTo>
                    <a:cubicBezTo>
                      <a:pt x="792" y="2048"/>
                      <a:pt x="235" y="1071"/>
                      <a:pt x="475" y="94"/>
                    </a:cubicBezTo>
                    <a:cubicBezTo>
                      <a:pt x="487" y="42"/>
                      <a:pt x="455" y="0"/>
                      <a:pt x="400" y="0"/>
                    </a:cubicBezTo>
                    <a:lnTo>
                      <a:pt x="365" y="0"/>
                    </a:lnTo>
                    <a:cubicBezTo>
                      <a:pt x="310" y="0"/>
                      <a:pt x="252" y="42"/>
                      <a:pt x="239" y="94"/>
                    </a:cubicBezTo>
                    <a:cubicBezTo>
                      <a:pt x="0" y="1071"/>
                      <a:pt x="557" y="2048"/>
                      <a:pt x="265" y="3025"/>
                    </a:cubicBezTo>
                    <a:lnTo>
                      <a:pt x="500" y="3025"/>
                    </a:lnTo>
                    <a:close/>
                  </a:path>
                </a:pathLst>
              </a:custGeom>
              <a:solidFill>
                <a:srgbClr val="006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grpSp>
      <p:sp>
        <p:nvSpPr>
          <p:cNvPr id="8" name="Dia számának helye 3">
            <a:extLst>
              <a:ext uri="{FF2B5EF4-FFF2-40B4-BE49-F238E27FC236}">
                <a16:creationId xmlns:a16="http://schemas.microsoft.com/office/drawing/2014/main" id="{39E7C1AE-E0F0-28FE-F752-02394C7FD34B}"/>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100</a:t>
            </a:fld>
            <a:endParaRPr lang="hu-HU">
              <a:solidFill>
                <a:schemeClr val="tx1"/>
              </a:solidFill>
            </a:endParaRPr>
          </a:p>
        </p:txBody>
      </p:sp>
      <p:pic>
        <p:nvPicPr>
          <p:cNvPr id="149" name="Picture 14">
            <a:extLst>
              <a:ext uri="{FF2B5EF4-FFF2-40B4-BE49-F238E27FC236}">
                <a16:creationId xmlns:a16="http://schemas.microsoft.com/office/drawing/2014/main" id="{F053EF34-70E9-7B89-C4F0-24ADB9801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0" name="Kép 149">
            <a:extLst>
              <a:ext uri="{FF2B5EF4-FFF2-40B4-BE49-F238E27FC236}">
                <a16:creationId xmlns:a16="http://schemas.microsoft.com/office/drawing/2014/main" id="{4E5D013B-A573-BA71-DFA7-69BD34CB9A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1" name="Kép 150" descr="A képen aláírás, rajz, étel látható&#10;&#10;Automatikusan generált leírás">
            <a:extLst>
              <a:ext uri="{FF2B5EF4-FFF2-40B4-BE49-F238E27FC236}">
                <a16:creationId xmlns:a16="http://schemas.microsoft.com/office/drawing/2014/main" id="{5D941DBF-495B-2C7C-AD82-1BA0F7BB78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944755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7409882" cy="843780"/>
          </a:xfrm>
        </p:spPr>
        <p:txBody>
          <a:bodyPr>
            <a:normAutofit fontScale="90000"/>
          </a:bodyPr>
          <a:lstStyle/>
          <a:p>
            <a:r>
              <a:rPr lang="hu-HU" sz="3200" b="1" dirty="0">
                <a:solidFill>
                  <a:srgbClr val="265373"/>
                </a:solidFill>
              </a:rPr>
              <a:t>Várható fogyasztói fogadtatás IV. </a:t>
            </a:r>
            <a:r>
              <a:rPr lang="hu-HU" b="1" dirty="0">
                <a:solidFill>
                  <a:srgbClr val="265373"/>
                </a:solidFill>
              </a:rPr>
              <a:t>– nézői figyelem</a:t>
            </a:r>
            <a:endParaRPr lang="en-GB" sz="3200" b="1" dirty="0">
              <a:solidFill>
                <a:srgbClr val="265373"/>
              </a:solidFill>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17136" y="1117120"/>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„Még akár jobb is lehet. Mert szerintem ez jellemzően itt nem lesznek olyan hosszú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breakek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nem lesznek tartalomajánlók. Tehát ez egy harminc másodperctől 120 másodpercig tartó sztori lesz szerintem”</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„Egy online videóhoz képest, amit mondjuk egy streaming platformon nézek meg, ahhoz képest mondjuk az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engagement</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az talán kisebb tud lenni.”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p:txBody>
      </p:sp>
      <p:sp>
        <p:nvSpPr>
          <p:cNvPr id="5" name="Szövegdoboz 4">
            <a:extLst>
              <a:ext uri="{FF2B5EF4-FFF2-40B4-BE49-F238E27FC236}">
                <a16:creationId xmlns:a16="http://schemas.microsoft.com/office/drawing/2014/main" id="{90207435-1353-D586-ABB8-1CAF2655ABC9}"/>
              </a:ext>
            </a:extLst>
          </p:cNvPr>
          <p:cNvSpPr txBox="1"/>
          <p:nvPr/>
        </p:nvSpPr>
        <p:spPr>
          <a:xfrm>
            <a:off x="360000" y="1260000"/>
            <a:ext cx="7920000" cy="3610347"/>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Bár azt láttuk, hogy a nézői figyelem mért vagy vélelmezett szintje nem nagyon befolyásolja a médiaterveket (legalábbis a hagyományos lineáris tévékre való tervezés során), ugyanakkor az azért fontos lehet egy teljesen új szolgáltatás piacra lépésekor, hogy milyen bevonódást feltételeznek a potenciális hirdetők az adott felület nézői körében.</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Mielőtt ezt a kérdést megválaszoljuk, fontos leszögezni, hogy a megkérdezettek többsége azt valószínűsítette, hogy ezen a felületen a hagyományos lineáris tévékhez képest rövidebb reklámblokkok lesznek majd. Ennek viszont hatása lehet a nézői viselkedésre és így a reklámfigyelemre is. A rövidebb blokkok azt jelenthetik, hogy kevésbé keresnek alternatív elfoglaltságot a nézők és így a koncentrációjuk megmarad a reklámblokk alatt is.</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Ezzel ellentétes hatást fejt viszont ki az a várakozás, hogy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fogyasztása inkább a napközbeni időszakban lehet jelentős, ez viszont az időszakra jellemzőbben alacsonyabb reklámfigyelmet fog majd jelenteni.</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Amiben viszont szinte mindenki egyetértett, hogy az online videók magasabb reklámfigyelmet tudnak generálni.</a:t>
            </a:r>
          </a:p>
        </p:txBody>
      </p:sp>
      <p:sp>
        <p:nvSpPr>
          <p:cNvPr id="6" name="Dia számának helye 3">
            <a:extLst>
              <a:ext uri="{FF2B5EF4-FFF2-40B4-BE49-F238E27FC236}">
                <a16:creationId xmlns:a16="http://schemas.microsoft.com/office/drawing/2014/main" id="{755DE425-7101-B1F1-144B-38681C56FE2B}"/>
              </a:ext>
            </a:extLst>
          </p:cNvPr>
          <p:cNvSpPr txBox="1">
            <a:spLocks/>
          </p:cNvSpPr>
          <p:nvPr/>
        </p:nvSpPr>
        <p:spPr>
          <a:xfrm>
            <a:off x="11415713" y="6343650"/>
            <a:ext cx="758100" cy="50079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101</a:t>
            </a:fld>
            <a:endParaRPr lang="hu-HU">
              <a:solidFill>
                <a:schemeClr val="tx1"/>
              </a:solidFill>
            </a:endParaRPr>
          </a:p>
        </p:txBody>
      </p:sp>
      <p:pic>
        <p:nvPicPr>
          <p:cNvPr id="9" name="Picture 14">
            <a:extLst>
              <a:ext uri="{FF2B5EF4-FFF2-40B4-BE49-F238E27FC236}">
                <a16:creationId xmlns:a16="http://schemas.microsoft.com/office/drawing/2014/main" id="{2766A30B-9DB6-421C-15ED-6BFF3AAB2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921C8BBF-FA48-0A88-0719-FC2B01D9F7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71E48177-1CB8-AE53-4AF0-DC066FCBAD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3514394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err="1"/>
              <a:t>FAsT</a:t>
            </a:r>
            <a:r>
              <a:rPr lang="hu-HU" i="1"/>
              <a:t> TV a hirdetési piacon</a:t>
            </a:r>
            <a:endParaRPr lang="hu-HU"/>
          </a:p>
        </p:txBody>
      </p:sp>
      <p:pic>
        <p:nvPicPr>
          <p:cNvPr id="5" name="Kép helye 4"/>
          <p:cNvPicPr>
            <a:picLocks noGrp="1" noChangeAspect="1"/>
          </p:cNvPicPr>
          <p:nvPr>
            <p:ph type="pic" sz="quarter" idx="17"/>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p:pic>
    </p:spTree>
    <p:extLst>
      <p:ext uri="{BB962C8B-B14F-4D97-AF65-F5344CB8AC3E}">
        <p14:creationId xmlns:p14="http://schemas.microsoft.com/office/powerpoint/2010/main" val="2965505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Az új felület besorolása</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694" y="1295535"/>
            <a:ext cx="11315606" cy="30591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Némileg problémás az új szolgáltatás besorolása a jelenlegi lineáris tévé – online video dimenzióban.</a:t>
            </a:r>
          </a:p>
        </p:txBody>
      </p:sp>
      <p:sp>
        <p:nvSpPr>
          <p:cNvPr id="6" name="Szövegdoboz 5">
            <a:extLst>
              <a:ext uri="{FF2B5EF4-FFF2-40B4-BE49-F238E27FC236}">
                <a16:creationId xmlns:a16="http://schemas.microsoft.com/office/drawing/2014/main" id="{15BDFC03-37F8-5257-C17D-B9C72AF22ABB}"/>
              </a:ext>
            </a:extLst>
          </p:cNvPr>
          <p:cNvSpPr txBox="1"/>
          <p:nvPr/>
        </p:nvSpPr>
        <p:spPr>
          <a:xfrm>
            <a:off x="438197" y="1848270"/>
            <a:ext cx="11315606" cy="1330557"/>
          </a:xfrm>
          <a:prstGeom prst="rect">
            <a:avLst/>
          </a:prstGeom>
          <a:solidFill>
            <a:schemeClr val="tx2">
              <a:lumMod val="25000"/>
              <a:lumOff val="75000"/>
            </a:schemeClr>
          </a:solidFill>
        </p:spPr>
        <p:txBody>
          <a:bodyPr wrap="square">
            <a:spAutoFit/>
          </a:bodyPr>
          <a:lstStyle/>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Nézői szempontból – bár a szolgáltatás bármilyen digitális eszközön fogyasztható – a válaszadók inkább a lineáris tévék kapcsán látnak analógiát. A várható nézői szokások terén inkább ahhoz gondolnák hasonlónak az új szolgáltatást. </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hirdetők is inkább tévéreklámként tekintenének erre a felületre, főleg a vélelmezett nézési szokások, valamint a szintén inkább vélelmezett nagyképernyős megjelenés miatt. Emiatt vélhetően a digitális térben elvárt konverzió sem lesz akkora szempont itt a reklámokkal kapcsolatban. Nehezen értelmezhető, illetve kivitelezhető a CT, ha mondjunk okostévén nézik a nézők a műsort.</a:t>
            </a:r>
          </a:p>
        </p:txBody>
      </p:sp>
      <p:sp>
        <p:nvSpPr>
          <p:cNvPr id="7" name="Szövegdoboz 6">
            <a:extLst>
              <a:ext uri="{FF2B5EF4-FFF2-40B4-BE49-F238E27FC236}">
                <a16:creationId xmlns:a16="http://schemas.microsoft.com/office/drawing/2014/main" id="{7433786E-1CC7-2659-9F38-891853BDC34B}"/>
              </a:ext>
            </a:extLst>
          </p:cNvPr>
          <p:cNvSpPr txBox="1"/>
          <p:nvPr/>
        </p:nvSpPr>
        <p:spPr>
          <a:xfrm>
            <a:off x="438197" y="3849943"/>
            <a:ext cx="11315606" cy="997453"/>
          </a:xfrm>
          <a:prstGeom prst="rect">
            <a:avLst/>
          </a:prstGeom>
          <a:solidFill>
            <a:schemeClr val="tx2">
              <a:lumMod val="10000"/>
              <a:lumOff val="90000"/>
            </a:schemeClr>
          </a:solidFill>
        </p:spPr>
        <p:txBody>
          <a:bodyPr wrap="square">
            <a:spAutoFit/>
          </a:bodyPr>
          <a:lstStyle/>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Ugyanakkor vásárlási szempontból viszont inkább online videónak minősülne az új felület. Ennek fő oka, hogy ezeknek az új csatornáknak a nézettségmérése vélhetően nem fog beépülni a tévés közönségmérés rendszerébe, azaz nem lennének megfelelő adatok a tervezéshez és a kampányértékeléshez. Az online videó hirdetések kapcsán alkalmazott hirdetés-értékesítési lehetőségek viszont rendelkezésre állnak, akár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programmatic-ról</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akár valamilyen más megoldásról beszélünk. </a:t>
            </a:r>
          </a:p>
        </p:txBody>
      </p:sp>
      <p:sp>
        <p:nvSpPr>
          <p:cNvPr id="9" name="Szövegdoboz 8">
            <a:extLst>
              <a:ext uri="{FF2B5EF4-FFF2-40B4-BE49-F238E27FC236}">
                <a16:creationId xmlns:a16="http://schemas.microsoft.com/office/drawing/2014/main" id="{E2116AAA-00A8-A772-4316-9430CD544303}"/>
              </a:ext>
            </a:extLst>
          </p:cNvPr>
          <p:cNvSpPr txBox="1"/>
          <p:nvPr/>
        </p:nvSpPr>
        <p:spPr>
          <a:xfrm>
            <a:off x="5353740" y="3303596"/>
            <a:ext cx="1342663"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a:ln>
                  <a:noFill/>
                </a:ln>
                <a:solidFill>
                  <a:srgbClr val="181818"/>
                </a:solidFill>
                <a:effectLst/>
                <a:uLnTx/>
                <a:uFillTx/>
                <a:latin typeface="Segoe UI Light"/>
                <a:ea typeface="+mn-ea"/>
                <a:cs typeface="+mn-cs"/>
              </a:rPr>
              <a:t>VS.</a:t>
            </a:r>
          </a:p>
        </p:txBody>
      </p:sp>
      <p:sp>
        <p:nvSpPr>
          <p:cNvPr id="3" name="Dia számának helye 3">
            <a:extLst>
              <a:ext uri="{FF2B5EF4-FFF2-40B4-BE49-F238E27FC236}">
                <a16:creationId xmlns:a16="http://schemas.microsoft.com/office/drawing/2014/main" id="{B4993539-BE80-AB8D-CB8A-F954B26DC780}"/>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103</a:t>
            </a:fld>
            <a:endParaRPr lang="hu-HU">
              <a:solidFill>
                <a:schemeClr val="tx1"/>
              </a:solidFill>
            </a:endParaRPr>
          </a:p>
        </p:txBody>
      </p:sp>
      <p:pic>
        <p:nvPicPr>
          <p:cNvPr id="11" name="Picture 14">
            <a:extLst>
              <a:ext uri="{FF2B5EF4-FFF2-40B4-BE49-F238E27FC236}">
                <a16:creationId xmlns:a16="http://schemas.microsoft.com/office/drawing/2014/main" id="{D464BA8B-1816-01E2-AFAB-D7D2235067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873EA608-D6BF-812A-6688-D43C884503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320BDAA4-47CB-CE1E-77F8-36BC0071F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076589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8283339" cy="959884"/>
          </a:xfrm>
        </p:spPr>
        <p:txBody>
          <a:bodyPr>
            <a:normAutofit/>
          </a:bodyPr>
          <a:lstStyle/>
          <a:p>
            <a:r>
              <a:rPr lang="hu-HU" sz="3200" b="1" dirty="0">
                <a:solidFill>
                  <a:srgbClr val="265373"/>
                </a:solidFill>
              </a:rPr>
              <a:t>Az új felület besorolása hirdetési szempontból.</a:t>
            </a:r>
            <a:endParaRPr lang="en-GB" sz="3200" b="1" dirty="0">
              <a:solidFill>
                <a:srgbClr val="265373"/>
              </a:solidFill>
            </a:endParaRPr>
          </a:p>
        </p:txBody>
      </p:sp>
      <p:sp>
        <p:nvSpPr>
          <p:cNvPr id="5" name="Szövegdoboz 4">
            <a:extLst>
              <a:ext uri="{FF2B5EF4-FFF2-40B4-BE49-F238E27FC236}">
                <a16:creationId xmlns:a16="http://schemas.microsoft.com/office/drawing/2014/main" id="{F0D05CC2-B801-0DF4-08FF-9DEC7726F373}"/>
              </a:ext>
            </a:extLst>
          </p:cNvPr>
          <p:cNvSpPr txBox="1"/>
          <p:nvPr/>
        </p:nvSpPr>
        <p:spPr>
          <a:xfrm>
            <a:off x="515047" y="1413354"/>
            <a:ext cx="4248000" cy="5444646"/>
          </a:xfrm>
          <a:prstGeom prst="rect">
            <a:avLst/>
          </a:prstGeom>
          <a:solidFill>
            <a:schemeClr val="tx2">
              <a:lumMod val="25000"/>
              <a:lumOff val="75000"/>
            </a:schemeClr>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1"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Miért inkább tévé?</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 világnak még mindig nincs erre egy szava, ami nem tévé és nem digitális, hanem a kettő között van”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„…hogyha onnan közelítem meg, hogy a hirdetőnek a céljaihoz képest mi a szerepe ennek a reklámnak, akkor tévéhez rakom.”</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Tehát ez sokkal inkább tévé, mint online, merthogy az online-</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ra</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ott szeretnénk bármilyen térben, szinte, hogy rákattintson, tovább menjen</a:t>
            </a:r>
          </a:p>
        </p:txBody>
      </p:sp>
      <p:sp>
        <p:nvSpPr>
          <p:cNvPr id="3" name="Szövegdoboz 2">
            <a:extLst>
              <a:ext uri="{FF2B5EF4-FFF2-40B4-BE49-F238E27FC236}">
                <a16:creationId xmlns:a16="http://schemas.microsoft.com/office/drawing/2014/main" id="{A8D1BFD8-DA7C-435E-B0A7-96FA3A32877A}"/>
              </a:ext>
            </a:extLst>
          </p:cNvPr>
          <p:cNvSpPr txBox="1"/>
          <p:nvPr/>
        </p:nvSpPr>
        <p:spPr>
          <a:xfrm>
            <a:off x="7125815" y="1413354"/>
            <a:ext cx="4248000" cy="5444646"/>
          </a:xfrm>
          <a:prstGeom prst="rect">
            <a:avLst/>
          </a:prstGeom>
          <a:solidFill>
            <a:schemeClr val="tx2">
              <a:lumMod val="10000"/>
              <a:lumOff val="90000"/>
            </a:schemeClr>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1"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Miért inkább digitális?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„Ez abszolút az online videó tartalommal versenyezne. Itt akár mondjuk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Youtube-bal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akár az RTL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Mosttal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 TV2 Play-jel. Én nem látnám azt, hogy ezt egy tévé médiatervbe, két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sales</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house mellé oda tudnám még tenni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„alapvetőleg szerintem ez egy digitális, egyébként én rohadtul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Youtube-nak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 versenytársának érzem ebből a szempontból”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„olyan mennyiségi ereje van ma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Youtube-nak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ami tetszik, nem tetszik, azzal kell versenyezni, mert ha máshogy nem mondom, akkor azt kell mondanom, hogy onnan hozom el a pénzt”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„Igen, rövid távon biztos, hogy az online videó. Alapvetően azért, mert egyelőre még mindig nagyon ragaszkodnak a hirdetők az ilyen GRP-vásárlós bulihoz.”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„Ez egy digitális hirdetés. Tehát, mondjuk, egy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programmatic</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rendszert rá tudok állítani erre akár. Valószínűleg itt is lenne célzási lehetőség. Tehát ez nekem az a hirdetési forma, amikor online videót veszek.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„Kevesebb problémája lenne, ha online-</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ba</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indulna valószínűleg.”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p:txBody>
      </p:sp>
      <p:grpSp>
        <p:nvGrpSpPr>
          <p:cNvPr id="6" name="Csoportba foglalás 5">
            <a:extLst>
              <a:ext uri="{FF2B5EF4-FFF2-40B4-BE49-F238E27FC236}">
                <a16:creationId xmlns:a16="http://schemas.microsoft.com/office/drawing/2014/main" id="{29F8BDED-6DB6-E6A8-F40C-3E65D8E08425}"/>
              </a:ext>
            </a:extLst>
          </p:cNvPr>
          <p:cNvGrpSpPr>
            <a:grpSpLocks noChangeAspect="1"/>
          </p:cNvGrpSpPr>
          <p:nvPr/>
        </p:nvGrpSpPr>
        <p:grpSpPr>
          <a:xfrm>
            <a:off x="5194054" y="3180118"/>
            <a:ext cx="1500754" cy="2122085"/>
            <a:chOff x="2089428" y="4450059"/>
            <a:chExt cx="1056868" cy="1494426"/>
          </a:xfrm>
        </p:grpSpPr>
        <p:sp>
          <p:nvSpPr>
            <p:cNvPr id="7" name="Freeform 17076">
              <a:extLst>
                <a:ext uri="{FF2B5EF4-FFF2-40B4-BE49-F238E27FC236}">
                  <a16:creationId xmlns:a16="http://schemas.microsoft.com/office/drawing/2014/main" id="{26000515-2629-D019-67F6-B3F57022A138}"/>
                </a:ext>
              </a:extLst>
            </p:cNvPr>
            <p:cNvSpPr>
              <a:spLocks/>
            </p:cNvSpPr>
            <p:nvPr/>
          </p:nvSpPr>
          <p:spPr bwMode="auto">
            <a:xfrm>
              <a:off x="2254353" y="4742886"/>
              <a:ext cx="265900" cy="306290"/>
            </a:xfrm>
            <a:custGeom>
              <a:avLst/>
              <a:gdLst>
                <a:gd name="T0" fmla="*/ 118 w 821"/>
                <a:gd name="T1" fmla="*/ 149 h 950"/>
                <a:gd name="T2" fmla="*/ 263 w 821"/>
                <a:gd name="T3" fmla="*/ 594 h 950"/>
                <a:gd name="T4" fmla="*/ 596 w 821"/>
                <a:gd name="T5" fmla="*/ 877 h 950"/>
                <a:gd name="T6" fmla="*/ 700 w 821"/>
                <a:gd name="T7" fmla="*/ 835 h 950"/>
                <a:gd name="T8" fmla="*/ 821 w 821"/>
                <a:gd name="T9" fmla="*/ 526 h 950"/>
                <a:gd name="T10" fmla="*/ 677 w 821"/>
                <a:gd name="T11" fmla="*/ 460 h 950"/>
                <a:gd name="T12" fmla="*/ 657 w 821"/>
                <a:gd name="T13" fmla="*/ 476 h 950"/>
                <a:gd name="T14" fmla="*/ 612 w 821"/>
                <a:gd name="T15" fmla="*/ 446 h 950"/>
                <a:gd name="T16" fmla="*/ 391 w 821"/>
                <a:gd name="T17" fmla="*/ 102 h 950"/>
                <a:gd name="T18" fmla="*/ 118 w 821"/>
                <a:gd name="T19" fmla="*/ 149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1" h="950">
                  <a:moveTo>
                    <a:pt x="118" y="149"/>
                  </a:moveTo>
                  <a:cubicBezTo>
                    <a:pt x="118" y="149"/>
                    <a:pt x="0" y="238"/>
                    <a:pt x="263" y="594"/>
                  </a:cubicBezTo>
                  <a:cubicBezTo>
                    <a:pt x="527" y="950"/>
                    <a:pt x="596" y="877"/>
                    <a:pt x="596" y="877"/>
                  </a:cubicBezTo>
                  <a:lnTo>
                    <a:pt x="700" y="835"/>
                  </a:lnTo>
                  <a:lnTo>
                    <a:pt x="821" y="526"/>
                  </a:lnTo>
                  <a:lnTo>
                    <a:pt x="677" y="460"/>
                  </a:lnTo>
                  <a:lnTo>
                    <a:pt x="657" y="476"/>
                  </a:lnTo>
                  <a:cubicBezTo>
                    <a:pt x="657" y="476"/>
                    <a:pt x="625" y="472"/>
                    <a:pt x="612" y="446"/>
                  </a:cubicBezTo>
                  <a:cubicBezTo>
                    <a:pt x="600" y="420"/>
                    <a:pt x="509" y="322"/>
                    <a:pt x="391" y="102"/>
                  </a:cubicBezTo>
                  <a:cubicBezTo>
                    <a:pt x="337" y="0"/>
                    <a:pt x="140" y="132"/>
                    <a:pt x="118" y="149"/>
                  </a:cubicBez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17077">
              <a:extLst>
                <a:ext uri="{FF2B5EF4-FFF2-40B4-BE49-F238E27FC236}">
                  <a16:creationId xmlns:a16="http://schemas.microsoft.com/office/drawing/2014/main" id="{DF718868-EA16-46C0-2B2A-3BFC7A051C75}"/>
                </a:ext>
              </a:extLst>
            </p:cNvPr>
            <p:cNvSpPr>
              <a:spLocks/>
            </p:cNvSpPr>
            <p:nvPr/>
          </p:nvSpPr>
          <p:spPr bwMode="auto">
            <a:xfrm>
              <a:off x="2264451" y="4806837"/>
              <a:ext cx="188486" cy="175023"/>
            </a:xfrm>
            <a:custGeom>
              <a:avLst/>
              <a:gdLst>
                <a:gd name="T0" fmla="*/ 207 w 589"/>
                <a:gd name="T1" fmla="*/ 12 h 544"/>
                <a:gd name="T2" fmla="*/ 437 w 589"/>
                <a:gd name="T3" fmla="*/ 419 h 544"/>
                <a:gd name="T4" fmla="*/ 589 w 589"/>
                <a:gd name="T5" fmla="*/ 544 h 544"/>
                <a:gd name="T6" fmla="*/ 362 w 589"/>
                <a:gd name="T7" fmla="*/ 406 h 544"/>
                <a:gd name="T8" fmla="*/ 84 w 589"/>
                <a:gd name="T9" fmla="*/ 30 h 544"/>
                <a:gd name="T10" fmla="*/ 207 w 589"/>
                <a:gd name="T11" fmla="*/ 12 h 544"/>
              </a:gdLst>
              <a:ahLst/>
              <a:cxnLst>
                <a:cxn ang="0">
                  <a:pos x="T0" y="T1"/>
                </a:cxn>
                <a:cxn ang="0">
                  <a:pos x="T2" y="T3"/>
                </a:cxn>
                <a:cxn ang="0">
                  <a:pos x="T4" y="T5"/>
                </a:cxn>
                <a:cxn ang="0">
                  <a:pos x="T6" y="T7"/>
                </a:cxn>
                <a:cxn ang="0">
                  <a:pos x="T8" y="T9"/>
                </a:cxn>
                <a:cxn ang="0">
                  <a:pos x="T10" y="T11"/>
                </a:cxn>
              </a:cxnLst>
              <a:rect l="0" t="0" r="r" b="b"/>
              <a:pathLst>
                <a:path w="589" h="544">
                  <a:moveTo>
                    <a:pt x="207" y="12"/>
                  </a:moveTo>
                  <a:cubicBezTo>
                    <a:pt x="207" y="12"/>
                    <a:pt x="108" y="121"/>
                    <a:pt x="437" y="419"/>
                  </a:cubicBezTo>
                  <a:cubicBezTo>
                    <a:pt x="497" y="472"/>
                    <a:pt x="547" y="513"/>
                    <a:pt x="589" y="544"/>
                  </a:cubicBezTo>
                  <a:cubicBezTo>
                    <a:pt x="534" y="518"/>
                    <a:pt x="460" y="475"/>
                    <a:pt x="362" y="406"/>
                  </a:cubicBezTo>
                  <a:cubicBezTo>
                    <a:pt x="0" y="151"/>
                    <a:pt x="84" y="30"/>
                    <a:pt x="84" y="30"/>
                  </a:cubicBezTo>
                  <a:cubicBezTo>
                    <a:pt x="100" y="6"/>
                    <a:pt x="218" y="0"/>
                    <a:pt x="207" y="12"/>
                  </a:cubicBez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17078">
              <a:extLst>
                <a:ext uri="{FF2B5EF4-FFF2-40B4-BE49-F238E27FC236}">
                  <a16:creationId xmlns:a16="http://schemas.microsoft.com/office/drawing/2014/main" id="{AD52CE5D-6B7B-88DB-A4BE-6B7272C9838B}"/>
                </a:ext>
              </a:extLst>
            </p:cNvPr>
            <p:cNvSpPr>
              <a:spLocks/>
            </p:cNvSpPr>
            <p:nvPr/>
          </p:nvSpPr>
          <p:spPr bwMode="auto">
            <a:xfrm>
              <a:off x="2436108" y="4867421"/>
              <a:ext cx="215413" cy="154828"/>
            </a:xfrm>
            <a:custGeom>
              <a:avLst/>
              <a:gdLst>
                <a:gd name="T0" fmla="*/ 229 w 667"/>
                <a:gd name="T1" fmla="*/ 153 h 484"/>
                <a:gd name="T2" fmla="*/ 604 w 667"/>
                <a:gd name="T3" fmla="*/ 87 h 484"/>
                <a:gd name="T4" fmla="*/ 664 w 667"/>
                <a:gd name="T5" fmla="*/ 95 h 484"/>
                <a:gd name="T6" fmla="*/ 375 w 667"/>
                <a:gd name="T7" fmla="*/ 405 h 484"/>
                <a:gd name="T8" fmla="*/ 58 w 667"/>
                <a:gd name="T9" fmla="*/ 428 h 484"/>
                <a:gd name="T10" fmla="*/ 229 w 667"/>
                <a:gd name="T11" fmla="*/ 153 h 484"/>
              </a:gdLst>
              <a:ahLst/>
              <a:cxnLst>
                <a:cxn ang="0">
                  <a:pos x="T0" y="T1"/>
                </a:cxn>
                <a:cxn ang="0">
                  <a:pos x="T2" y="T3"/>
                </a:cxn>
                <a:cxn ang="0">
                  <a:pos x="T4" y="T5"/>
                </a:cxn>
                <a:cxn ang="0">
                  <a:pos x="T6" y="T7"/>
                </a:cxn>
                <a:cxn ang="0">
                  <a:pos x="T8" y="T9"/>
                </a:cxn>
                <a:cxn ang="0">
                  <a:pos x="T10" y="T11"/>
                </a:cxn>
              </a:cxnLst>
              <a:rect l="0" t="0" r="r" b="b"/>
              <a:pathLst>
                <a:path w="667" h="484">
                  <a:moveTo>
                    <a:pt x="229" y="153"/>
                  </a:moveTo>
                  <a:cubicBezTo>
                    <a:pt x="229" y="153"/>
                    <a:pt x="555" y="168"/>
                    <a:pt x="604" y="87"/>
                  </a:cubicBezTo>
                  <a:cubicBezTo>
                    <a:pt x="654" y="3"/>
                    <a:pt x="662" y="0"/>
                    <a:pt x="664" y="95"/>
                  </a:cubicBezTo>
                  <a:cubicBezTo>
                    <a:pt x="667" y="191"/>
                    <a:pt x="558" y="336"/>
                    <a:pt x="375" y="405"/>
                  </a:cubicBezTo>
                  <a:cubicBezTo>
                    <a:pt x="191" y="473"/>
                    <a:pt x="116" y="484"/>
                    <a:pt x="58" y="428"/>
                  </a:cubicBezTo>
                  <a:cubicBezTo>
                    <a:pt x="0" y="372"/>
                    <a:pt x="229" y="153"/>
                    <a:pt x="229" y="15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 name="Freeform 17079">
              <a:extLst>
                <a:ext uri="{FF2B5EF4-FFF2-40B4-BE49-F238E27FC236}">
                  <a16:creationId xmlns:a16="http://schemas.microsoft.com/office/drawing/2014/main" id="{D94DCC24-5031-5CF1-A380-4174C7B2B671}"/>
                </a:ext>
              </a:extLst>
            </p:cNvPr>
            <p:cNvSpPr>
              <a:spLocks/>
            </p:cNvSpPr>
            <p:nvPr/>
          </p:nvSpPr>
          <p:spPr bwMode="auto">
            <a:xfrm>
              <a:off x="2405815" y="5486733"/>
              <a:ext cx="111072" cy="427460"/>
            </a:xfrm>
            <a:custGeom>
              <a:avLst/>
              <a:gdLst>
                <a:gd name="T0" fmla="*/ 351 w 351"/>
                <a:gd name="T1" fmla="*/ 1247 h 1322"/>
                <a:gd name="T2" fmla="*/ 257 w 351"/>
                <a:gd name="T3" fmla="*/ 1266 h 1322"/>
                <a:gd name="T4" fmla="*/ 32 w 351"/>
                <a:gd name="T5" fmla="*/ 545 h 1322"/>
                <a:gd name="T6" fmla="*/ 8 w 351"/>
                <a:gd name="T7" fmla="*/ 66 h 1322"/>
                <a:gd name="T8" fmla="*/ 222 w 351"/>
                <a:gd name="T9" fmla="*/ 0 h 1322"/>
                <a:gd name="T10" fmla="*/ 351 w 351"/>
                <a:gd name="T11" fmla="*/ 1247 h 1322"/>
              </a:gdLst>
              <a:ahLst/>
              <a:cxnLst>
                <a:cxn ang="0">
                  <a:pos x="T0" y="T1"/>
                </a:cxn>
                <a:cxn ang="0">
                  <a:pos x="T2" y="T3"/>
                </a:cxn>
                <a:cxn ang="0">
                  <a:pos x="T4" y="T5"/>
                </a:cxn>
                <a:cxn ang="0">
                  <a:pos x="T6" y="T7"/>
                </a:cxn>
                <a:cxn ang="0">
                  <a:pos x="T8" y="T9"/>
                </a:cxn>
                <a:cxn ang="0">
                  <a:pos x="T10" y="T11"/>
                </a:cxn>
              </a:cxnLst>
              <a:rect l="0" t="0" r="r" b="b"/>
              <a:pathLst>
                <a:path w="351" h="1322">
                  <a:moveTo>
                    <a:pt x="351" y="1247"/>
                  </a:moveTo>
                  <a:cubicBezTo>
                    <a:pt x="351" y="1247"/>
                    <a:pt x="293" y="1322"/>
                    <a:pt x="257" y="1266"/>
                  </a:cubicBezTo>
                  <a:cubicBezTo>
                    <a:pt x="162" y="1121"/>
                    <a:pt x="55" y="729"/>
                    <a:pt x="32" y="545"/>
                  </a:cubicBezTo>
                  <a:cubicBezTo>
                    <a:pt x="0" y="291"/>
                    <a:pt x="8" y="66"/>
                    <a:pt x="8" y="66"/>
                  </a:cubicBezTo>
                  <a:lnTo>
                    <a:pt x="222" y="0"/>
                  </a:lnTo>
                  <a:lnTo>
                    <a:pt x="351" y="124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Freeform 17080">
              <a:extLst>
                <a:ext uri="{FF2B5EF4-FFF2-40B4-BE49-F238E27FC236}">
                  <a16:creationId xmlns:a16="http://schemas.microsoft.com/office/drawing/2014/main" id="{F3391699-C3D1-3222-FEF3-6C83BCFAA412}"/>
                </a:ext>
              </a:extLst>
            </p:cNvPr>
            <p:cNvSpPr>
              <a:spLocks/>
            </p:cNvSpPr>
            <p:nvPr/>
          </p:nvSpPr>
          <p:spPr bwMode="auto">
            <a:xfrm>
              <a:off x="2318304" y="5133322"/>
              <a:ext cx="158194" cy="400533"/>
            </a:xfrm>
            <a:custGeom>
              <a:avLst/>
              <a:gdLst>
                <a:gd name="T0" fmla="*/ 362 w 487"/>
                <a:gd name="T1" fmla="*/ 0 h 1243"/>
                <a:gd name="T2" fmla="*/ 487 w 487"/>
                <a:gd name="T3" fmla="*/ 1091 h 1243"/>
                <a:gd name="T4" fmla="*/ 269 w 487"/>
                <a:gd name="T5" fmla="*/ 1243 h 1243"/>
                <a:gd name="T6" fmla="*/ 52 w 487"/>
                <a:gd name="T7" fmla="*/ 666 h 1243"/>
                <a:gd name="T8" fmla="*/ 362 w 487"/>
                <a:gd name="T9" fmla="*/ 0 h 1243"/>
              </a:gdLst>
              <a:ahLst/>
              <a:cxnLst>
                <a:cxn ang="0">
                  <a:pos x="T0" y="T1"/>
                </a:cxn>
                <a:cxn ang="0">
                  <a:pos x="T2" y="T3"/>
                </a:cxn>
                <a:cxn ang="0">
                  <a:pos x="T4" y="T5"/>
                </a:cxn>
                <a:cxn ang="0">
                  <a:pos x="T6" y="T7"/>
                </a:cxn>
                <a:cxn ang="0">
                  <a:pos x="T8" y="T9"/>
                </a:cxn>
              </a:cxnLst>
              <a:rect l="0" t="0" r="r" b="b"/>
              <a:pathLst>
                <a:path w="487" h="1243">
                  <a:moveTo>
                    <a:pt x="362" y="0"/>
                  </a:moveTo>
                  <a:lnTo>
                    <a:pt x="487" y="1091"/>
                  </a:lnTo>
                  <a:lnTo>
                    <a:pt x="269" y="1243"/>
                  </a:lnTo>
                  <a:cubicBezTo>
                    <a:pt x="269" y="1243"/>
                    <a:pt x="104" y="996"/>
                    <a:pt x="52" y="666"/>
                  </a:cubicBezTo>
                  <a:cubicBezTo>
                    <a:pt x="0" y="335"/>
                    <a:pt x="362" y="0"/>
                    <a:pt x="362"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 name="Freeform 17081">
              <a:extLst>
                <a:ext uri="{FF2B5EF4-FFF2-40B4-BE49-F238E27FC236}">
                  <a16:creationId xmlns:a16="http://schemas.microsoft.com/office/drawing/2014/main" id="{20277D85-4836-06A1-5385-7D2D5AE0D45E}"/>
                </a:ext>
              </a:extLst>
            </p:cNvPr>
            <p:cNvSpPr>
              <a:spLocks/>
            </p:cNvSpPr>
            <p:nvPr/>
          </p:nvSpPr>
          <p:spPr bwMode="auto">
            <a:xfrm>
              <a:off x="2153379" y="5133322"/>
              <a:ext cx="282729" cy="770774"/>
            </a:xfrm>
            <a:custGeom>
              <a:avLst/>
              <a:gdLst>
                <a:gd name="T0" fmla="*/ 881 w 881"/>
                <a:gd name="T1" fmla="*/ 0 h 2387"/>
                <a:gd name="T2" fmla="*/ 497 w 881"/>
                <a:gd name="T3" fmla="*/ 1250 h 2387"/>
                <a:gd name="T4" fmla="*/ 418 w 881"/>
                <a:gd name="T5" fmla="*/ 1387 h 2387"/>
                <a:gd name="T6" fmla="*/ 152 w 881"/>
                <a:gd name="T7" fmla="*/ 2382 h 2387"/>
                <a:gd name="T8" fmla="*/ 67 w 881"/>
                <a:gd name="T9" fmla="*/ 2387 h 2387"/>
                <a:gd name="T10" fmla="*/ 115 w 881"/>
                <a:gd name="T11" fmla="*/ 1527 h 2387"/>
                <a:gd name="T12" fmla="*/ 233 w 881"/>
                <a:gd name="T13" fmla="*/ 1224 h 2387"/>
                <a:gd name="T14" fmla="*/ 398 w 881"/>
                <a:gd name="T15" fmla="*/ 17 h 2387"/>
                <a:gd name="T16" fmla="*/ 881 w 881"/>
                <a:gd name="T17" fmla="*/ 0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1" h="2387">
                  <a:moveTo>
                    <a:pt x="881" y="0"/>
                  </a:moveTo>
                  <a:lnTo>
                    <a:pt x="497" y="1250"/>
                  </a:lnTo>
                  <a:lnTo>
                    <a:pt x="418" y="1387"/>
                  </a:lnTo>
                  <a:lnTo>
                    <a:pt x="152" y="2382"/>
                  </a:lnTo>
                  <a:lnTo>
                    <a:pt x="67" y="2387"/>
                  </a:lnTo>
                  <a:cubicBezTo>
                    <a:pt x="67" y="2387"/>
                    <a:pt x="0" y="1774"/>
                    <a:pt x="115" y="1527"/>
                  </a:cubicBezTo>
                  <a:cubicBezTo>
                    <a:pt x="229" y="1280"/>
                    <a:pt x="233" y="1224"/>
                    <a:pt x="233" y="1224"/>
                  </a:cubicBezTo>
                  <a:lnTo>
                    <a:pt x="398" y="17"/>
                  </a:lnTo>
                  <a:lnTo>
                    <a:pt x="881" y="0"/>
                  </a:ln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 name="Freeform 17082">
              <a:extLst>
                <a:ext uri="{FF2B5EF4-FFF2-40B4-BE49-F238E27FC236}">
                  <a16:creationId xmlns:a16="http://schemas.microsoft.com/office/drawing/2014/main" id="{80B3123E-1511-EAC7-E7FB-74AC8714B073}"/>
                </a:ext>
              </a:extLst>
            </p:cNvPr>
            <p:cNvSpPr>
              <a:spLocks/>
            </p:cNvSpPr>
            <p:nvPr/>
          </p:nvSpPr>
          <p:spPr bwMode="auto">
            <a:xfrm>
              <a:off x="2089428" y="4766447"/>
              <a:ext cx="350045" cy="397167"/>
            </a:xfrm>
            <a:custGeom>
              <a:avLst/>
              <a:gdLst>
                <a:gd name="T0" fmla="*/ 1086 w 1086"/>
                <a:gd name="T1" fmla="*/ 1146 h 1239"/>
                <a:gd name="T2" fmla="*/ 578 w 1086"/>
                <a:gd name="T3" fmla="*/ 1239 h 1239"/>
                <a:gd name="T4" fmla="*/ 224 w 1086"/>
                <a:gd name="T5" fmla="*/ 578 h 1239"/>
                <a:gd name="T6" fmla="*/ 260 w 1086"/>
                <a:gd name="T7" fmla="*/ 121 h 1239"/>
                <a:gd name="T8" fmla="*/ 822 w 1086"/>
                <a:gd name="T9" fmla="*/ 0 h 1239"/>
                <a:gd name="T10" fmla="*/ 1086 w 1086"/>
                <a:gd name="T11" fmla="*/ 1146 h 1239"/>
              </a:gdLst>
              <a:ahLst/>
              <a:cxnLst>
                <a:cxn ang="0">
                  <a:pos x="T0" y="T1"/>
                </a:cxn>
                <a:cxn ang="0">
                  <a:pos x="T2" y="T3"/>
                </a:cxn>
                <a:cxn ang="0">
                  <a:pos x="T4" y="T5"/>
                </a:cxn>
                <a:cxn ang="0">
                  <a:pos x="T6" y="T7"/>
                </a:cxn>
                <a:cxn ang="0">
                  <a:pos x="T8" y="T9"/>
                </a:cxn>
                <a:cxn ang="0">
                  <a:pos x="T10" y="T11"/>
                </a:cxn>
              </a:cxnLst>
              <a:rect l="0" t="0" r="r" b="b"/>
              <a:pathLst>
                <a:path w="1086" h="1239">
                  <a:moveTo>
                    <a:pt x="1086" y="1146"/>
                  </a:moveTo>
                  <a:lnTo>
                    <a:pt x="578" y="1239"/>
                  </a:lnTo>
                  <a:lnTo>
                    <a:pt x="224" y="578"/>
                  </a:lnTo>
                  <a:cubicBezTo>
                    <a:pt x="224" y="578"/>
                    <a:pt x="0" y="180"/>
                    <a:pt x="260" y="121"/>
                  </a:cubicBezTo>
                  <a:cubicBezTo>
                    <a:pt x="521" y="62"/>
                    <a:pt x="822" y="0"/>
                    <a:pt x="822" y="0"/>
                  </a:cubicBezTo>
                  <a:cubicBezTo>
                    <a:pt x="822" y="0"/>
                    <a:pt x="1029" y="117"/>
                    <a:pt x="1086" y="1146"/>
                  </a:cubicBezTo>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5" name="Freeform 17083">
              <a:extLst>
                <a:ext uri="{FF2B5EF4-FFF2-40B4-BE49-F238E27FC236}">
                  <a16:creationId xmlns:a16="http://schemas.microsoft.com/office/drawing/2014/main" id="{1FA2B7AF-62C2-A67E-EAF1-661151198DE1}"/>
                </a:ext>
              </a:extLst>
            </p:cNvPr>
            <p:cNvSpPr>
              <a:spLocks/>
            </p:cNvSpPr>
            <p:nvPr/>
          </p:nvSpPr>
          <p:spPr bwMode="auto">
            <a:xfrm>
              <a:off x="2308206" y="5099663"/>
              <a:ext cx="249071" cy="70682"/>
            </a:xfrm>
            <a:custGeom>
              <a:avLst/>
              <a:gdLst>
                <a:gd name="T0" fmla="*/ 118 w 776"/>
                <a:gd name="T1" fmla="*/ 0 h 212"/>
                <a:gd name="T2" fmla="*/ 776 w 776"/>
                <a:gd name="T3" fmla="*/ 12 h 212"/>
                <a:gd name="T4" fmla="*/ 707 w 776"/>
                <a:gd name="T5" fmla="*/ 103 h 212"/>
                <a:gd name="T6" fmla="*/ 314 w 776"/>
                <a:gd name="T7" fmla="*/ 209 h 212"/>
                <a:gd name="T8" fmla="*/ 0 w 776"/>
                <a:gd name="T9" fmla="*/ 183 h 212"/>
                <a:gd name="T10" fmla="*/ 118 w 776"/>
                <a:gd name="T11" fmla="*/ 0 h 212"/>
              </a:gdLst>
              <a:ahLst/>
              <a:cxnLst>
                <a:cxn ang="0">
                  <a:pos x="T0" y="T1"/>
                </a:cxn>
                <a:cxn ang="0">
                  <a:pos x="T2" y="T3"/>
                </a:cxn>
                <a:cxn ang="0">
                  <a:pos x="T4" y="T5"/>
                </a:cxn>
                <a:cxn ang="0">
                  <a:pos x="T6" y="T7"/>
                </a:cxn>
                <a:cxn ang="0">
                  <a:pos x="T8" y="T9"/>
                </a:cxn>
                <a:cxn ang="0">
                  <a:pos x="T10" y="T11"/>
                </a:cxn>
              </a:cxnLst>
              <a:rect l="0" t="0" r="r" b="b"/>
              <a:pathLst>
                <a:path w="776" h="212">
                  <a:moveTo>
                    <a:pt x="118" y="0"/>
                  </a:moveTo>
                  <a:lnTo>
                    <a:pt x="776" y="12"/>
                  </a:lnTo>
                  <a:cubicBezTo>
                    <a:pt x="776" y="12"/>
                    <a:pt x="750" y="79"/>
                    <a:pt x="707" y="103"/>
                  </a:cubicBezTo>
                  <a:cubicBezTo>
                    <a:pt x="607" y="161"/>
                    <a:pt x="424" y="207"/>
                    <a:pt x="314" y="209"/>
                  </a:cubicBezTo>
                  <a:cubicBezTo>
                    <a:pt x="156" y="212"/>
                    <a:pt x="0" y="183"/>
                    <a:pt x="0" y="183"/>
                  </a:cubicBezTo>
                  <a:lnTo>
                    <a:pt x="118" y="0"/>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6" name="Freeform 17084">
              <a:extLst>
                <a:ext uri="{FF2B5EF4-FFF2-40B4-BE49-F238E27FC236}">
                  <a16:creationId xmlns:a16="http://schemas.microsoft.com/office/drawing/2014/main" id="{479E6D44-2D4A-E2AA-6C8A-D79BEEF1DAD2}"/>
                </a:ext>
              </a:extLst>
            </p:cNvPr>
            <p:cNvSpPr>
              <a:spLocks/>
            </p:cNvSpPr>
            <p:nvPr/>
          </p:nvSpPr>
          <p:spPr bwMode="auto">
            <a:xfrm>
              <a:off x="2139915" y="4588058"/>
              <a:ext cx="168291" cy="232242"/>
            </a:xfrm>
            <a:custGeom>
              <a:avLst/>
              <a:gdLst>
                <a:gd name="T0" fmla="*/ 251 w 526"/>
                <a:gd name="T1" fmla="*/ 14 h 717"/>
                <a:gd name="T2" fmla="*/ 488 w 526"/>
                <a:gd name="T3" fmla="*/ 411 h 717"/>
                <a:gd name="T4" fmla="*/ 447 w 526"/>
                <a:gd name="T5" fmla="*/ 577 h 717"/>
                <a:gd name="T6" fmla="*/ 457 w 526"/>
                <a:gd name="T7" fmla="*/ 670 h 717"/>
                <a:gd name="T8" fmla="*/ 250 w 526"/>
                <a:gd name="T9" fmla="*/ 644 h 717"/>
                <a:gd name="T10" fmla="*/ 215 w 526"/>
                <a:gd name="T11" fmla="*/ 468 h 717"/>
                <a:gd name="T12" fmla="*/ 58 w 526"/>
                <a:gd name="T13" fmla="*/ 172 h 717"/>
                <a:gd name="T14" fmla="*/ 251 w 526"/>
                <a:gd name="T15" fmla="*/ 14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717">
                  <a:moveTo>
                    <a:pt x="251" y="14"/>
                  </a:moveTo>
                  <a:cubicBezTo>
                    <a:pt x="251" y="14"/>
                    <a:pt x="526" y="325"/>
                    <a:pt x="488" y="411"/>
                  </a:cubicBezTo>
                  <a:cubicBezTo>
                    <a:pt x="451" y="497"/>
                    <a:pt x="436" y="491"/>
                    <a:pt x="447" y="577"/>
                  </a:cubicBezTo>
                  <a:cubicBezTo>
                    <a:pt x="451" y="605"/>
                    <a:pt x="475" y="653"/>
                    <a:pt x="457" y="670"/>
                  </a:cubicBezTo>
                  <a:cubicBezTo>
                    <a:pt x="407" y="717"/>
                    <a:pt x="238" y="685"/>
                    <a:pt x="250" y="644"/>
                  </a:cubicBezTo>
                  <a:cubicBezTo>
                    <a:pt x="264" y="596"/>
                    <a:pt x="215" y="468"/>
                    <a:pt x="215" y="468"/>
                  </a:cubicBezTo>
                  <a:cubicBezTo>
                    <a:pt x="215" y="468"/>
                    <a:pt x="0" y="330"/>
                    <a:pt x="58" y="172"/>
                  </a:cubicBezTo>
                  <a:cubicBezTo>
                    <a:pt x="77" y="121"/>
                    <a:pt x="229" y="0"/>
                    <a:pt x="251" y="14"/>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7" name="Freeform 17085">
              <a:extLst>
                <a:ext uri="{FF2B5EF4-FFF2-40B4-BE49-F238E27FC236}">
                  <a16:creationId xmlns:a16="http://schemas.microsoft.com/office/drawing/2014/main" id="{D02630E5-9269-2485-18D9-19000F108D08}"/>
                </a:ext>
              </a:extLst>
            </p:cNvPr>
            <p:cNvSpPr>
              <a:spLocks/>
            </p:cNvSpPr>
            <p:nvPr/>
          </p:nvSpPr>
          <p:spPr bwMode="auto">
            <a:xfrm>
              <a:off x="2281280" y="4813568"/>
              <a:ext cx="107706" cy="279363"/>
            </a:xfrm>
            <a:custGeom>
              <a:avLst/>
              <a:gdLst>
                <a:gd name="T0" fmla="*/ 0 w 336"/>
                <a:gd name="T1" fmla="*/ 0 h 867"/>
                <a:gd name="T2" fmla="*/ 334 w 336"/>
                <a:gd name="T3" fmla="*/ 798 h 867"/>
                <a:gd name="T4" fmla="*/ 300 w 336"/>
                <a:gd name="T5" fmla="*/ 867 h 867"/>
                <a:gd name="T6" fmla="*/ 234 w 336"/>
                <a:gd name="T7" fmla="*/ 829 h 867"/>
                <a:gd name="T8" fmla="*/ 0 w 336"/>
                <a:gd name="T9" fmla="*/ 0 h 867"/>
              </a:gdLst>
              <a:ahLst/>
              <a:cxnLst>
                <a:cxn ang="0">
                  <a:pos x="T0" y="T1"/>
                </a:cxn>
                <a:cxn ang="0">
                  <a:pos x="T2" y="T3"/>
                </a:cxn>
                <a:cxn ang="0">
                  <a:pos x="T4" y="T5"/>
                </a:cxn>
                <a:cxn ang="0">
                  <a:pos x="T6" y="T7"/>
                </a:cxn>
                <a:cxn ang="0">
                  <a:pos x="T8" y="T9"/>
                </a:cxn>
              </a:cxnLst>
              <a:rect l="0" t="0" r="r" b="b"/>
              <a:pathLst>
                <a:path w="336" h="867">
                  <a:moveTo>
                    <a:pt x="0" y="0"/>
                  </a:moveTo>
                  <a:cubicBezTo>
                    <a:pt x="0" y="0"/>
                    <a:pt x="310" y="348"/>
                    <a:pt x="334" y="798"/>
                  </a:cubicBezTo>
                  <a:cubicBezTo>
                    <a:pt x="336" y="834"/>
                    <a:pt x="300" y="867"/>
                    <a:pt x="300" y="867"/>
                  </a:cubicBezTo>
                  <a:lnTo>
                    <a:pt x="234" y="829"/>
                  </a:lnTo>
                  <a:cubicBezTo>
                    <a:pt x="234" y="829"/>
                    <a:pt x="137" y="333"/>
                    <a:pt x="0"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8" name="Freeform 17086">
              <a:extLst>
                <a:ext uri="{FF2B5EF4-FFF2-40B4-BE49-F238E27FC236}">
                  <a16:creationId xmlns:a16="http://schemas.microsoft.com/office/drawing/2014/main" id="{51C55A6F-CE44-7535-565C-131F18CA3F22}"/>
                </a:ext>
              </a:extLst>
            </p:cNvPr>
            <p:cNvSpPr>
              <a:spLocks/>
            </p:cNvSpPr>
            <p:nvPr/>
          </p:nvSpPr>
          <p:spPr bwMode="auto">
            <a:xfrm>
              <a:off x="2220695" y="4796739"/>
              <a:ext cx="57219" cy="43756"/>
            </a:xfrm>
            <a:custGeom>
              <a:avLst/>
              <a:gdLst>
                <a:gd name="T0" fmla="*/ 17 w 17"/>
                <a:gd name="T1" fmla="*/ 4 h 13"/>
                <a:gd name="T2" fmla="*/ 17 w 17"/>
                <a:gd name="T3" fmla="*/ 13 h 13"/>
                <a:gd name="T4" fmla="*/ 0 w 17"/>
                <a:gd name="T5" fmla="*/ 2 h 13"/>
                <a:gd name="T6" fmla="*/ 0 w 17"/>
                <a:gd name="T7" fmla="*/ 0 h 13"/>
                <a:gd name="T8" fmla="*/ 17 w 17"/>
                <a:gd name="T9" fmla="*/ 4 h 13"/>
              </a:gdLst>
              <a:ahLst/>
              <a:cxnLst>
                <a:cxn ang="0">
                  <a:pos x="T0" y="T1"/>
                </a:cxn>
                <a:cxn ang="0">
                  <a:pos x="T2" y="T3"/>
                </a:cxn>
                <a:cxn ang="0">
                  <a:pos x="T4" y="T5"/>
                </a:cxn>
                <a:cxn ang="0">
                  <a:pos x="T6" y="T7"/>
                </a:cxn>
                <a:cxn ang="0">
                  <a:pos x="T8" y="T9"/>
                </a:cxn>
              </a:cxnLst>
              <a:rect l="0" t="0" r="r" b="b"/>
              <a:pathLst>
                <a:path w="17" h="13">
                  <a:moveTo>
                    <a:pt x="17" y="4"/>
                  </a:moveTo>
                  <a:lnTo>
                    <a:pt x="17" y="13"/>
                  </a:lnTo>
                  <a:lnTo>
                    <a:pt x="0" y="2"/>
                  </a:lnTo>
                  <a:lnTo>
                    <a:pt x="0" y="0"/>
                  </a:lnTo>
                  <a:lnTo>
                    <a:pt x="17" y="4"/>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9" name="Freeform 17087">
              <a:extLst>
                <a:ext uri="{FF2B5EF4-FFF2-40B4-BE49-F238E27FC236}">
                  <a16:creationId xmlns:a16="http://schemas.microsoft.com/office/drawing/2014/main" id="{66526502-8BF6-8B27-6BF8-CA951B94F98D}"/>
                </a:ext>
              </a:extLst>
            </p:cNvPr>
            <p:cNvSpPr>
              <a:spLocks/>
            </p:cNvSpPr>
            <p:nvPr/>
          </p:nvSpPr>
          <p:spPr bwMode="auto">
            <a:xfrm>
              <a:off x="2277914" y="4790008"/>
              <a:ext cx="26927" cy="33658"/>
            </a:xfrm>
            <a:custGeom>
              <a:avLst/>
              <a:gdLst>
                <a:gd name="T0" fmla="*/ 29 w 78"/>
                <a:gd name="T1" fmla="*/ 0 h 108"/>
                <a:gd name="T2" fmla="*/ 78 w 78"/>
                <a:gd name="T3" fmla="*/ 108 h 108"/>
                <a:gd name="T4" fmla="*/ 0 w 78"/>
                <a:gd name="T5" fmla="*/ 64 h 108"/>
                <a:gd name="T6" fmla="*/ 29 w 78"/>
                <a:gd name="T7" fmla="*/ 0 h 108"/>
              </a:gdLst>
              <a:ahLst/>
              <a:cxnLst>
                <a:cxn ang="0">
                  <a:pos x="T0" y="T1"/>
                </a:cxn>
                <a:cxn ang="0">
                  <a:pos x="T2" y="T3"/>
                </a:cxn>
                <a:cxn ang="0">
                  <a:pos x="T4" y="T5"/>
                </a:cxn>
                <a:cxn ang="0">
                  <a:pos x="T6" y="T7"/>
                </a:cxn>
              </a:cxnLst>
              <a:rect l="0" t="0" r="r" b="b"/>
              <a:pathLst>
                <a:path w="78" h="108">
                  <a:moveTo>
                    <a:pt x="29" y="0"/>
                  </a:moveTo>
                  <a:lnTo>
                    <a:pt x="78" y="108"/>
                  </a:lnTo>
                  <a:lnTo>
                    <a:pt x="0" y="64"/>
                  </a:lnTo>
                  <a:lnTo>
                    <a:pt x="29" y="0"/>
                  </a:lnTo>
                  <a:close/>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0" name="Freeform 17088">
              <a:extLst>
                <a:ext uri="{FF2B5EF4-FFF2-40B4-BE49-F238E27FC236}">
                  <a16:creationId xmlns:a16="http://schemas.microsoft.com/office/drawing/2014/main" id="{43834CA6-B393-CE0B-F9C3-35A53E1A4582}"/>
                </a:ext>
              </a:extLst>
            </p:cNvPr>
            <p:cNvSpPr>
              <a:spLocks/>
            </p:cNvSpPr>
            <p:nvPr/>
          </p:nvSpPr>
          <p:spPr bwMode="auto">
            <a:xfrm>
              <a:off x="2422644" y="4887616"/>
              <a:ext cx="43756" cy="70682"/>
            </a:xfrm>
            <a:custGeom>
              <a:avLst/>
              <a:gdLst>
                <a:gd name="T0" fmla="*/ 18 w 132"/>
                <a:gd name="T1" fmla="*/ 89 h 216"/>
                <a:gd name="T2" fmla="*/ 70 w 132"/>
                <a:gd name="T3" fmla="*/ 24 h 216"/>
                <a:gd name="T4" fmla="*/ 93 w 132"/>
                <a:gd name="T5" fmla="*/ 0 h 216"/>
                <a:gd name="T6" fmla="*/ 132 w 132"/>
                <a:gd name="T7" fmla="*/ 21 h 216"/>
                <a:gd name="T8" fmla="*/ 84 w 132"/>
                <a:gd name="T9" fmla="*/ 61 h 216"/>
                <a:gd name="T10" fmla="*/ 37 w 132"/>
                <a:gd name="T11" fmla="*/ 119 h 216"/>
                <a:gd name="T12" fmla="*/ 0 w 132"/>
                <a:gd name="T13" fmla="*/ 216 h 216"/>
                <a:gd name="T14" fmla="*/ 18 w 132"/>
                <a:gd name="T15" fmla="*/ 89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16">
                  <a:moveTo>
                    <a:pt x="18" y="89"/>
                  </a:moveTo>
                  <a:lnTo>
                    <a:pt x="70" y="24"/>
                  </a:lnTo>
                  <a:lnTo>
                    <a:pt x="93" y="0"/>
                  </a:lnTo>
                  <a:cubicBezTo>
                    <a:pt x="108" y="18"/>
                    <a:pt x="132" y="21"/>
                    <a:pt x="132" y="21"/>
                  </a:cubicBezTo>
                  <a:lnTo>
                    <a:pt x="84" y="61"/>
                  </a:lnTo>
                  <a:lnTo>
                    <a:pt x="37" y="119"/>
                  </a:lnTo>
                  <a:lnTo>
                    <a:pt x="0" y="216"/>
                  </a:lnTo>
                  <a:lnTo>
                    <a:pt x="18" y="89"/>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1" name="Freeform 17089">
              <a:extLst>
                <a:ext uri="{FF2B5EF4-FFF2-40B4-BE49-F238E27FC236}">
                  <a16:creationId xmlns:a16="http://schemas.microsoft.com/office/drawing/2014/main" id="{1B3B8E14-7561-9F77-5EF4-98624B558552}"/>
                </a:ext>
              </a:extLst>
            </p:cNvPr>
            <p:cNvSpPr>
              <a:spLocks/>
            </p:cNvSpPr>
            <p:nvPr/>
          </p:nvSpPr>
          <p:spPr bwMode="auto">
            <a:xfrm>
              <a:off x="2102891" y="4779910"/>
              <a:ext cx="249071" cy="383704"/>
            </a:xfrm>
            <a:custGeom>
              <a:avLst/>
              <a:gdLst>
                <a:gd name="T0" fmla="*/ 434 w 775"/>
                <a:gd name="T1" fmla="*/ 472 h 1190"/>
                <a:gd name="T2" fmla="*/ 745 w 775"/>
                <a:gd name="T3" fmla="*/ 946 h 1190"/>
                <a:gd name="T4" fmla="*/ 734 w 775"/>
                <a:gd name="T5" fmla="*/ 987 h 1190"/>
                <a:gd name="T6" fmla="*/ 775 w 775"/>
                <a:gd name="T7" fmla="*/ 992 h 1190"/>
                <a:gd name="T8" fmla="*/ 670 w 775"/>
                <a:gd name="T9" fmla="*/ 1190 h 1190"/>
                <a:gd name="T10" fmla="*/ 472 w 775"/>
                <a:gd name="T11" fmla="*/ 1158 h 1190"/>
                <a:gd name="T12" fmla="*/ 59 w 775"/>
                <a:gd name="T13" fmla="*/ 503 h 1190"/>
                <a:gd name="T14" fmla="*/ 118 w 775"/>
                <a:gd name="T15" fmla="*/ 139 h 1190"/>
                <a:gd name="T16" fmla="*/ 434 w 775"/>
                <a:gd name="T17" fmla="*/ 47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5" h="1190">
                  <a:moveTo>
                    <a:pt x="434" y="472"/>
                  </a:moveTo>
                  <a:lnTo>
                    <a:pt x="745" y="946"/>
                  </a:lnTo>
                  <a:lnTo>
                    <a:pt x="734" y="987"/>
                  </a:lnTo>
                  <a:lnTo>
                    <a:pt x="775" y="992"/>
                  </a:lnTo>
                  <a:lnTo>
                    <a:pt x="670" y="1190"/>
                  </a:lnTo>
                  <a:lnTo>
                    <a:pt x="472" y="1158"/>
                  </a:lnTo>
                  <a:lnTo>
                    <a:pt x="59" y="503"/>
                  </a:lnTo>
                  <a:cubicBezTo>
                    <a:pt x="59" y="503"/>
                    <a:pt x="0" y="329"/>
                    <a:pt x="118" y="139"/>
                  </a:cubicBezTo>
                  <a:cubicBezTo>
                    <a:pt x="203" y="0"/>
                    <a:pt x="407" y="434"/>
                    <a:pt x="434" y="472"/>
                  </a:cubicBezTo>
                </a:path>
              </a:pathLst>
            </a:custGeom>
            <a:solidFill>
              <a:srgbClr val="B0B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2" name="Freeform 17090">
              <a:extLst>
                <a:ext uri="{FF2B5EF4-FFF2-40B4-BE49-F238E27FC236}">
                  <a16:creationId xmlns:a16="http://schemas.microsoft.com/office/drawing/2014/main" id="{F0FDFD53-532E-6E5B-DD82-7C0CC873840D}"/>
                </a:ext>
              </a:extLst>
            </p:cNvPr>
            <p:cNvSpPr>
              <a:spLocks/>
            </p:cNvSpPr>
            <p:nvPr/>
          </p:nvSpPr>
          <p:spPr bwMode="auto">
            <a:xfrm>
              <a:off x="2284646" y="5092932"/>
              <a:ext cx="67316" cy="57219"/>
            </a:xfrm>
            <a:custGeom>
              <a:avLst/>
              <a:gdLst>
                <a:gd name="T0" fmla="*/ 0 w 212"/>
                <a:gd name="T1" fmla="*/ 155 h 180"/>
                <a:gd name="T2" fmla="*/ 176 w 212"/>
                <a:gd name="T3" fmla="*/ 0 h 180"/>
                <a:gd name="T4" fmla="*/ 171 w 212"/>
                <a:gd name="T5" fmla="*/ 18 h 180"/>
                <a:gd name="T6" fmla="*/ 212 w 212"/>
                <a:gd name="T7" fmla="*/ 23 h 180"/>
                <a:gd name="T8" fmla="*/ 175 w 212"/>
                <a:gd name="T9" fmla="*/ 91 h 180"/>
                <a:gd name="T10" fmla="*/ 108 w 212"/>
                <a:gd name="T11" fmla="*/ 180 h 180"/>
                <a:gd name="T12" fmla="*/ 64 w 212"/>
                <a:gd name="T13" fmla="*/ 167 h 180"/>
                <a:gd name="T14" fmla="*/ 77 w 212"/>
                <a:gd name="T15" fmla="*/ 137 h 180"/>
                <a:gd name="T16" fmla="*/ 0 w 212"/>
                <a:gd name="T17" fmla="*/ 15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80">
                  <a:moveTo>
                    <a:pt x="0" y="155"/>
                  </a:moveTo>
                  <a:cubicBezTo>
                    <a:pt x="0" y="155"/>
                    <a:pt x="117" y="54"/>
                    <a:pt x="176" y="0"/>
                  </a:cubicBezTo>
                  <a:lnTo>
                    <a:pt x="171" y="18"/>
                  </a:lnTo>
                  <a:lnTo>
                    <a:pt x="212" y="23"/>
                  </a:lnTo>
                  <a:lnTo>
                    <a:pt x="175" y="91"/>
                  </a:lnTo>
                  <a:lnTo>
                    <a:pt x="108" y="180"/>
                  </a:lnTo>
                  <a:lnTo>
                    <a:pt x="64" y="167"/>
                  </a:lnTo>
                  <a:lnTo>
                    <a:pt x="77" y="137"/>
                  </a:lnTo>
                  <a:lnTo>
                    <a:pt x="0" y="155"/>
                  </a:lnTo>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3" name="Freeform 17091">
              <a:extLst>
                <a:ext uri="{FF2B5EF4-FFF2-40B4-BE49-F238E27FC236}">
                  <a16:creationId xmlns:a16="http://schemas.microsoft.com/office/drawing/2014/main" id="{03ABE829-91F9-457F-1161-7D8C404082A4}"/>
                </a:ext>
              </a:extLst>
            </p:cNvPr>
            <p:cNvSpPr>
              <a:spLocks/>
            </p:cNvSpPr>
            <p:nvPr/>
          </p:nvSpPr>
          <p:spPr bwMode="auto">
            <a:xfrm>
              <a:off x="2483229" y="5863705"/>
              <a:ext cx="104340" cy="53853"/>
            </a:xfrm>
            <a:custGeom>
              <a:avLst/>
              <a:gdLst>
                <a:gd name="T0" fmla="*/ 0 w 325"/>
                <a:gd name="T1" fmla="*/ 96 h 169"/>
                <a:gd name="T2" fmla="*/ 22 w 325"/>
                <a:gd name="T3" fmla="*/ 169 h 169"/>
                <a:gd name="T4" fmla="*/ 99 w 325"/>
                <a:gd name="T5" fmla="*/ 161 h 169"/>
                <a:gd name="T6" fmla="*/ 108 w 325"/>
                <a:gd name="T7" fmla="*/ 150 h 169"/>
                <a:gd name="T8" fmla="*/ 129 w 325"/>
                <a:gd name="T9" fmla="*/ 158 h 169"/>
                <a:gd name="T10" fmla="*/ 170 w 325"/>
                <a:gd name="T11" fmla="*/ 154 h 169"/>
                <a:gd name="T12" fmla="*/ 324 w 325"/>
                <a:gd name="T13" fmla="*/ 138 h 169"/>
                <a:gd name="T14" fmla="*/ 321 w 325"/>
                <a:gd name="T15" fmla="*/ 117 h 169"/>
                <a:gd name="T16" fmla="*/ 296 w 325"/>
                <a:gd name="T17" fmla="*/ 110 h 169"/>
                <a:gd name="T18" fmla="*/ 115 w 325"/>
                <a:gd name="T19" fmla="*/ 44 h 169"/>
                <a:gd name="T20" fmla="*/ 0 w 325"/>
                <a:gd name="T21" fmla="*/ 9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169">
                  <a:moveTo>
                    <a:pt x="0" y="96"/>
                  </a:moveTo>
                  <a:lnTo>
                    <a:pt x="22" y="169"/>
                  </a:lnTo>
                  <a:lnTo>
                    <a:pt x="99" y="161"/>
                  </a:lnTo>
                  <a:cubicBezTo>
                    <a:pt x="99" y="161"/>
                    <a:pt x="102" y="150"/>
                    <a:pt x="108" y="150"/>
                  </a:cubicBezTo>
                  <a:cubicBezTo>
                    <a:pt x="114" y="149"/>
                    <a:pt x="122" y="159"/>
                    <a:pt x="129" y="158"/>
                  </a:cubicBezTo>
                  <a:cubicBezTo>
                    <a:pt x="145" y="157"/>
                    <a:pt x="163" y="155"/>
                    <a:pt x="170" y="154"/>
                  </a:cubicBezTo>
                  <a:cubicBezTo>
                    <a:pt x="185" y="153"/>
                    <a:pt x="324" y="138"/>
                    <a:pt x="324" y="138"/>
                  </a:cubicBezTo>
                  <a:cubicBezTo>
                    <a:pt x="324" y="138"/>
                    <a:pt x="325" y="122"/>
                    <a:pt x="321" y="117"/>
                  </a:cubicBezTo>
                  <a:cubicBezTo>
                    <a:pt x="318" y="115"/>
                    <a:pt x="305" y="111"/>
                    <a:pt x="296" y="110"/>
                  </a:cubicBezTo>
                  <a:cubicBezTo>
                    <a:pt x="256" y="103"/>
                    <a:pt x="139" y="80"/>
                    <a:pt x="115" y="44"/>
                  </a:cubicBezTo>
                  <a:cubicBezTo>
                    <a:pt x="87" y="0"/>
                    <a:pt x="0" y="96"/>
                    <a:pt x="0" y="9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4" name="Freeform 17092">
              <a:extLst>
                <a:ext uri="{FF2B5EF4-FFF2-40B4-BE49-F238E27FC236}">
                  <a16:creationId xmlns:a16="http://schemas.microsoft.com/office/drawing/2014/main" id="{C28B7DD3-1799-C806-F9A2-40CED35E03C4}"/>
                </a:ext>
              </a:extLst>
            </p:cNvPr>
            <p:cNvSpPr>
              <a:spLocks/>
            </p:cNvSpPr>
            <p:nvPr/>
          </p:nvSpPr>
          <p:spPr bwMode="auto">
            <a:xfrm>
              <a:off x="2170208" y="5897363"/>
              <a:ext cx="94243" cy="47122"/>
            </a:xfrm>
            <a:custGeom>
              <a:avLst/>
              <a:gdLst>
                <a:gd name="T0" fmla="*/ 14 w 297"/>
                <a:gd name="T1" fmla="*/ 11 h 137"/>
                <a:gd name="T2" fmla="*/ 3 w 297"/>
                <a:gd name="T3" fmla="*/ 45 h 137"/>
                <a:gd name="T4" fmla="*/ 0 w 297"/>
                <a:gd name="T5" fmla="*/ 82 h 137"/>
                <a:gd name="T6" fmla="*/ 12 w 297"/>
                <a:gd name="T7" fmla="*/ 137 h 137"/>
                <a:gd name="T8" fmla="*/ 43 w 297"/>
                <a:gd name="T9" fmla="*/ 136 h 137"/>
                <a:gd name="T10" fmla="*/ 65 w 297"/>
                <a:gd name="T11" fmla="*/ 127 h 137"/>
                <a:gd name="T12" fmla="*/ 82 w 297"/>
                <a:gd name="T13" fmla="*/ 134 h 137"/>
                <a:gd name="T14" fmla="*/ 202 w 297"/>
                <a:gd name="T15" fmla="*/ 130 h 137"/>
                <a:gd name="T16" fmla="*/ 292 w 297"/>
                <a:gd name="T17" fmla="*/ 98 h 137"/>
                <a:gd name="T18" fmla="*/ 261 w 297"/>
                <a:gd name="T19" fmla="*/ 85 h 137"/>
                <a:gd name="T20" fmla="*/ 158 w 297"/>
                <a:gd name="T21" fmla="*/ 66 h 137"/>
                <a:gd name="T22" fmla="*/ 111 w 297"/>
                <a:gd name="T23" fmla="*/ 30 h 137"/>
                <a:gd name="T24" fmla="*/ 97 w 297"/>
                <a:gd name="T25" fmla="*/ 0 h 137"/>
                <a:gd name="T26" fmla="*/ 14 w 297"/>
                <a:gd name="T27"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137">
                  <a:moveTo>
                    <a:pt x="14" y="11"/>
                  </a:moveTo>
                  <a:lnTo>
                    <a:pt x="3" y="45"/>
                  </a:lnTo>
                  <a:lnTo>
                    <a:pt x="0" y="82"/>
                  </a:lnTo>
                  <a:lnTo>
                    <a:pt x="12" y="137"/>
                  </a:lnTo>
                  <a:lnTo>
                    <a:pt x="43" y="136"/>
                  </a:lnTo>
                  <a:lnTo>
                    <a:pt x="65" y="127"/>
                  </a:lnTo>
                  <a:lnTo>
                    <a:pt x="82" y="134"/>
                  </a:lnTo>
                  <a:cubicBezTo>
                    <a:pt x="82" y="134"/>
                    <a:pt x="170" y="135"/>
                    <a:pt x="202" y="130"/>
                  </a:cubicBezTo>
                  <a:cubicBezTo>
                    <a:pt x="255" y="122"/>
                    <a:pt x="283" y="111"/>
                    <a:pt x="292" y="98"/>
                  </a:cubicBezTo>
                  <a:cubicBezTo>
                    <a:pt x="297" y="92"/>
                    <a:pt x="270" y="85"/>
                    <a:pt x="261" y="85"/>
                  </a:cubicBezTo>
                  <a:cubicBezTo>
                    <a:pt x="213" y="87"/>
                    <a:pt x="158" y="66"/>
                    <a:pt x="158" y="66"/>
                  </a:cubicBezTo>
                  <a:lnTo>
                    <a:pt x="111" y="30"/>
                  </a:lnTo>
                  <a:lnTo>
                    <a:pt x="97" y="0"/>
                  </a:lnTo>
                  <a:lnTo>
                    <a:pt x="14" y="11"/>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5" name="Freeform 17093">
              <a:extLst>
                <a:ext uri="{FF2B5EF4-FFF2-40B4-BE49-F238E27FC236}">
                  <a16:creationId xmlns:a16="http://schemas.microsoft.com/office/drawing/2014/main" id="{773016D0-1C38-3371-FC52-E54778A71A65}"/>
                </a:ext>
              </a:extLst>
            </p:cNvPr>
            <p:cNvSpPr>
              <a:spLocks/>
            </p:cNvSpPr>
            <p:nvPr/>
          </p:nvSpPr>
          <p:spPr bwMode="auto">
            <a:xfrm>
              <a:off x="2160110" y="4584692"/>
              <a:ext cx="84146" cy="43756"/>
            </a:xfrm>
            <a:custGeom>
              <a:avLst/>
              <a:gdLst>
                <a:gd name="T0" fmla="*/ 106 w 257"/>
                <a:gd name="T1" fmla="*/ 27 h 137"/>
                <a:gd name="T2" fmla="*/ 74 w 257"/>
                <a:gd name="T3" fmla="*/ 52 h 137"/>
                <a:gd name="T4" fmla="*/ 21 w 257"/>
                <a:gd name="T5" fmla="*/ 92 h 137"/>
                <a:gd name="T6" fmla="*/ 0 w 257"/>
                <a:gd name="T7" fmla="*/ 108 h 137"/>
                <a:gd name="T8" fmla="*/ 22 w 257"/>
                <a:gd name="T9" fmla="*/ 137 h 137"/>
                <a:gd name="T10" fmla="*/ 108 w 257"/>
                <a:gd name="T11" fmla="*/ 71 h 137"/>
                <a:gd name="T12" fmla="*/ 209 w 257"/>
                <a:gd name="T13" fmla="*/ 85 h 137"/>
                <a:gd name="T14" fmla="*/ 230 w 257"/>
                <a:gd name="T15" fmla="*/ 113 h 137"/>
                <a:gd name="T16" fmla="*/ 237 w 257"/>
                <a:gd name="T17" fmla="*/ 107 h 137"/>
                <a:gd name="T18" fmla="*/ 257 w 257"/>
                <a:gd name="T19" fmla="*/ 92 h 137"/>
                <a:gd name="T20" fmla="*/ 220 w 257"/>
                <a:gd name="T21" fmla="*/ 43 h 137"/>
                <a:gd name="T22" fmla="*/ 106 w 257"/>
                <a:gd name="T23" fmla="*/ 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37">
                  <a:moveTo>
                    <a:pt x="106" y="27"/>
                  </a:moveTo>
                  <a:lnTo>
                    <a:pt x="74" y="52"/>
                  </a:lnTo>
                  <a:lnTo>
                    <a:pt x="21" y="92"/>
                  </a:lnTo>
                  <a:lnTo>
                    <a:pt x="0" y="108"/>
                  </a:lnTo>
                  <a:lnTo>
                    <a:pt x="22" y="137"/>
                  </a:lnTo>
                  <a:lnTo>
                    <a:pt x="108" y="71"/>
                  </a:lnTo>
                  <a:cubicBezTo>
                    <a:pt x="140" y="47"/>
                    <a:pt x="185" y="54"/>
                    <a:pt x="209" y="85"/>
                  </a:cubicBezTo>
                  <a:lnTo>
                    <a:pt x="230" y="113"/>
                  </a:lnTo>
                  <a:lnTo>
                    <a:pt x="237" y="107"/>
                  </a:lnTo>
                  <a:lnTo>
                    <a:pt x="257" y="92"/>
                  </a:lnTo>
                  <a:lnTo>
                    <a:pt x="220" y="43"/>
                  </a:lnTo>
                  <a:cubicBezTo>
                    <a:pt x="193" y="7"/>
                    <a:pt x="142" y="0"/>
                    <a:pt x="106" y="27"/>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6" name="Freeform 17094">
              <a:extLst>
                <a:ext uri="{FF2B5EF4-FFF2-40B4-BE49-F238E27FC236}">
                  <a16:creationId xmlns:a16="http://schemas.microsoft.com/office/drawing/2014/main" id="{B9A7B76F-1FAD-FAF9-81F2-45638D8B09C8}"/>
                </a:ext>
              </a:extLst>
            </p:cNvPr>
            <p:cNvSpPr>
              <a:spLocks/>
            </p:cNvSpPr>
            <p:nvPr/>
          </p:nvSpPr>
          <p:spPr bwMode="auto">
            <a:xfrm>
              <a:off x="2133184" y="4591424"/>
              <a:ext cx="84146" cy="124535"/>
            </a:xfrm>
            <a:custGeom>
              <a:avLst/>
              <a:gdLst>
                <a:gd name="T0" fmla="*/ 87 w 269"/>
                <a:gd name="T1" fmla="*/ 88 h 386"/>
                <a:gd name="T2" fmla="*/ 55 w 269"/>
                <a:gd name="T3" fmla="*/ 158 h 386"/>
                <a:gd name="T4" fmla="*/ 33 w 269"/>
                <a:gd name="T5" fmla="*/ 175 h 386"/>
                <a:gd name="T6" fmla="*/ 21 w 269"/>
                <a:gd name="T7" fmla="*/ 263 h 386"/>
                <a:gd name="T8" fmla="*/ 115 w 269"/>
                <a:gd name="T9" fmla="*/ 386 h 386"/>
                <a:gd name="T10" fmla="*/ 150 w 269"/>
                <a:gd name="T11" fmla="*/ 360 h 386"/>
                <a:gd name="T12" fmla="*/ 112 w 269"/>
                <a:gd name="T13" fmla="*/ 309 h 386"/>
                <a:gd name="T14" fmla="*/ 120 w 269"/>
                <a:gd name="T15" fmla="*/ 247 h 386"/>
                <a:gd name="T16" fmla="*/ 141 w 269"/>
                <a:gd name="T17" fmla="*/ 232 h 386"/>
                <a:gd name="T18" fmla="*/ 194 w 269"/>
                <a:gd name="T19" fmla="*/ 191 h 386"/>
                <a:gd name="T20" fmla="*/ 227 w 269"/>
                <a:gd name="T21" fmla="*/ 167 h 386"/>
                <a:gd name="T22" fmla="*/ 242 w 269"/>
                <a:gd name="T23" fmla="*/ 53 h 386"/>
                <a:gd name="T24" fmla="*/ 202 w 269"/>
                <a:gd name="T25" fmla="*/ 0 h 386"/>
                <a:gd name="T26" fmla="*/ 87 w 269"/>
                <a:gd name="T27" fmla="*/ 8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 h="386">
                  <a:moveTo>
                    <a:pt x="87" y="88"/>
                  </a:moveTo>
                  <a:cubicBezTo>
                    <a:pt x="64" y="105"/>
                    <a:pt x="53" y="131"/>
                    <a:pt x="55" y="158"/>
                  </a:cubicBezTo>
                  <a:lnTo>
                    <a:pt x="33" y="175"/>
                  </a:lnTo>
                  <a:cubicBezTo>
                    <a:pt x="5" y="196"/>
                    <a:pt x="0" y="235"/>
                    <a:pt x="21" y="263"/>
                  </a:cubicBezTo>
                  <a:lnTo>
                    <a:pt x="115" y="386"/>
                  </a:lnTo>
                  <a:lnTo>
                    <a:pt x="150" y="360"/>
                  </a:lnTo>
                  <a:lnTo>
                    <a:pt x="112" y="309"/>
                  </a:lnTo>
                  <a:cubicBezTo>
                    <a:pt x="97" y="290"/>
                    <a:pt x="101" y="262"/>
                    <a:pt x="120" y="247"/>
                  </a:cubicBezTo>
                  <a:lnTo>
                    <a:pt x="141" y="232"/>
                  </a:lnTo>
                  <a:lnTo>
                    <a:pt x="194" y="191"/>
                  </a:lnTo>
                  <a:lnTo>
                    <a:pt x="227" y="167"/>
                  </a:lnTo>
                  <a:cubicBezTo>
                    <a:pt x="262" y="140"/>
                    <a:pt x="269" y="89"/>
                    <a:pt x="242" y="53"/>
                  </a:cubicBezTo>
                  <a:lnTo>
                    <a:pt x="202" y="0"/>
                  </a:lnTo>
                  <a:lnTo>
                    <a:pt x="87" y="88"/>
                  </a:ln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7" name="Freeform 17095">
              <a:extLst>
                <a:ext uri="{FF2B5EF4-FFF2-40B4-BE49-F238E27FC236}">
                  <a16:creationId xmlns:a16="http://schemas.microsoft.com/office/drawing/2014/main" id="{E6D18EB4-FD92-7882-5623-92B4B6AF1B22}"/>
                </a:ext>
              </a:extLst>
            </p:cNvPr>
            <p:cNvSpPr>
              <a:spLocks/>
            </p:cNvSpPr>
            <p:nvPr/>
          </p:nvSpPr>
          <p:spPr bwMode="auto">
            <a:xfrm>
              <a:off x="2170208" y="4695764"/>
              <a:ext cx="37024" cy="40390"/>
            </a:xfrm>
            <a:custGeom>
              <a:avLst/>
              <a:gdLst>
                <a:gd name="T0" fmla="*/ 77 w 115"/>
                <a:gd name="T1" fmla="*/ 21 h 127"/>
                <a:gd name="T2" fmla="*/ 23 w 115"/>
                <a:gd name="T3" fmla="*/ 13 h 127"/>
                <a:gd name="T4" fmla="*/ 21 w 115"/>
                <a:gd name="T5" fmla="*/ 15 h 127"/>
                <a:gd name="T6" fmla="*/ 13 w 115"/>
                <a:gd name="T7" fmla="*/ 69 h 127"/>
                <a:gd name="T8" fmla="*/ 41 w 115"/>
                <a:gd name="T9" fmla="*/ 106 h 127"/>
                <a:gd name="T10" fmla="*/ 95 w 115"/>
                <a:gd name="T11" fmla="*/ 114 h 127"/>
                <a:gd name="T12" fmla="*/ 98 w 115"/>
                <a:gd name="T13" fmla="*/ 112 h 127"/>
                <a:gd name="T14" fmla="*/ 112 w 115"/>
                <a:gd name="T15" fmla="*/ 72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27">
                  <a:moveTo>
                    <a:pt x="77" y="21"/>
                  </a:moveTo>
                  <a:cubicBezTo>
                    <a:pt x="64" y="4"/>
                    <a:pt x="40" y="0"/>
                    <a:pt x="23" y="13"/>
                  </a:cubicBezTo>
                  <a:lnTo>
                    <a:pt x="21" y="15"/>
                  </a:lnTo>
                  <a:cubicBezTo>
                    <a:pt x="4" y="28"/>
                    <a:pt x="0" y="52"/>
                    <a:pt x="13" y="69"/>
                  </a:cubicBezTo>
                  <a:lnTo>
                    <a:pt x="41" y="106"/>
                  </a:lnTo>
                  <a:cubicBezTo>
                    <a:pt x="54" y="123"/>
                    <a:pt x="78" y="127"/>
                    <a:pt x="95" y="114"/>
                  </a:cubicBezTo>
                  <a:lnTo>
                    <a:pt x="98" y="112"/>
                  </a:lnTo>
                  <a:cubicBezTo>
                    <a:pt x="110" y="102"/>
                    <a:pt x="115" y="87"/>
                    <a:pt x="112" y="72"/>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8" name="Freeform 17096">
              <a:extLst>
                <a:ext uri="{FF2B5EF4-FFF2-40B4-BE49-F238E27FC236}">
                  <a16:creationId xmlns:a16="http://schemas.microsoft.com/office/drawing/2014/main" id="{E678FB35-8B67-652E-E7DF-DD139B61FBA5}"/>
                </a:ext>
              </a:extLst>
            </p:cNvPr>
            <p:cNvSpPr>
              <a:spLocks/>
            </p:cNvSpPr>
            <p:nvPr/>
          </p:nvSpPr>
          <p:spPr bwMode="auto">
            <a:xfrm>
              <a:off x="2271182" y="4450059"/>
              <a:ext cx="875114" cy="878480"/>
            </a:xfrm>
            <a:custGeom>
              <a:avLst/>
              <a:gdLst>
                <a:gd name="T0" fmla="*/ 594 w 2710"/>
                <a:gd name="T1" fmla="*/ 563 h 2726"/>
                <a:gd name="T2" fmla="*/ 2204 w 2710"/>
                <a:gd name="T3" fmla="*/ 497 h 2726"/>
                <a:gd name="T4" fmla="*/ 2162 w 2710"/>
                <a:gd name="T5" fmla="*/ 2109 h 2726"/>
                <a:gd name="T6" fmla="*/ 919 w 2710"/>
                <a:gd name="T7" fmla="*/ 2434 h 2726"/>
                <a:gd name="T8" fmla="*/ 632 w 2710"/>
                <a:gd name="T9" fmla="*/ 2726 h 2726"/>
                <a:gd name="T10" fmla="*/ 0 w 2710"/>
                <a:gd name="T11" fmla="*/ 2103 h 2726"/>
                <a:gd name="T12" fmla="*/ 287 w 2710"/>
                <a:gd name="T13" fmla="*/ 1811 h 2726"/>
                <a:gd name="T14" fmla="*/ 594 w 2710"/>
                <a:gd name="T15" fmla="*/ 563 h 2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2726">
                  <a:moveTo>
                    <a:pt x="594" y="563"/>
                  </a:moveTo>
                  <a:cubicBezTo>
                    <a:pt x="1050" y="100"/>
                    <a:pt x="1699" y="0"/>
                    <a:pt x="2204" y="497"/>
                  </a:cubicBezTo>
                  <a:cubicBezTo>
                    <a:pt x="2710" y="995"/>
                    <a:pt x="2619" y="1645"/>
                    <a:pt x="2162" y="2109"/>
                  </a:cubicBezTo>
                  <a:cubicBezTo>
                    <a:pt x="1806" y="2470"/>
                    <a:pt x="1430" y="2346"/>
                    <a:pt x="919" y="2434"/>
                  </a:cubicBezTo>
                  <a:cubicBezTo>
                    <a:pt x="818" y="2451"/>
                    <a:pt x="632" y="2726"/>
                    <a:pt x="632" y="2726"/>
                  </a:cubicBezTo>
                  <a:lnTo>
                    <a:pt x="0" y="2103"/>
                  </a:lnTo>
                  <a:cubicBezTo>
                    <a:pt x="0" y="2103"/>
                    <a:pt x="272" y="1913"/>
                    <a:pt x="287" y="1811"/>
                  </a:cubicBezTo>
                  <a:cubicBezTo>
                    <a:pt x="368" y="1300"/>
                    <a:pt x="238" y="925"/>
                    <a:pt x="594" y="56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9" name="Freeform 17097">
              <a:extLst>
                <a:ext uri="{FF2B5EF4-FFF2-40B4-BE49-F238E27FC236}">
                  <a16:creationId xmlns:a16="http://schemas.microsoft.com/office/drawing/2014/main" id="{831C0F59-386D-0E18-2991-BD290ADADF3C}"/>
                </a:ext>
              </a:extLst>
            </p:cNvPr>
            <p:cNvSpPr>
              <a:spLocks/>
            </p:cNvSpPr>
            <p:nvPr/>
          </p:nvSpPr>
          <p:spPr bwMode="auto">
            <a:xfrm>
              <a:off x="2382254" y="4938104"/>
              <a:ext cx="700091" cy="390436"/>
            </a:xfrm>
            <a:custGeom>
              <a:avLst/>
              <a:gdLst>
                <a:gd name="T0" fmla="*/ 178 w 2169"/>
                <a:gd name="T1" fmla="*/ 791 h 1206"/>
                <a:gd name="T2" fmla="*/ 1896 w 2169"/>
                <a:gd name="T3" fmla="*/ 342 h 1206"/>
                <a:gd name="T4" fmla="*/ 2169 w 2169"/>
                <a:gd name="T5" fmla="*/ 0 h 1206"/>
                <a:gd name="T6" fmla="*/ 1820 w 2169"/>
                <a:gd name="T7" fmla="*/ 589 h 1206"/>
                <a:gd name="T8" fmla="*/ 577 w 2169"/>
                <a:gd name="T9" fmla="*/ 914 h 1206"/>
                <a:gd name="T10" fmla="*/ 290 w 2169"/>
                <a:gd name="T11" fmla="*/ 1206 h 1206"/>
                <a:gd name="T12" fmla="*/ 0 w 2169"/>
                <a:gd name="T13" fmla="*/ 920 h 1206"/>
                <a:gd name="T14" fmla="*/ 178 w 2169"/>
                <a:gd name="T15" fmla="*/ 791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9" h="1206">
                  <a:moveTo>
                    <a:pt x="178" y="791"/>
                  </a:moveTo>
                  <a:cubicBezTo>
                    <a:pt x="883" y="670"/>
                    <a:pt x="1404" y="841"/>
                    <a:pt x="1896" y="342"/>
                  </a:cubicBezTo>
                  <a:cubicBezTo>
                    <a:pt x="2001" y="235"/>
                    <a:pt x="2093" y="120"/>
                    <a:pt x="2169" y="0"/>
                  </a:cubicBezTo>
                  <a:cubicBezTo>
                    <a:pt x="2113" y="211"/>
                    <a:pt x="1993" y="413"/>
                    <a:pt x="1820" y="589"/>
                  </a:cubicBezTo>
                  <a:cubicBezTo>
                    <a:pt x="1464" y="950"/>
                    <a:pt x="1088" y="826"/>
                    <a:pt x="577" y="914"/>
                  </a:cubicBezTo>
                  <a:cubicBezTo>
                    <a:pt x="476" y="931"/>
                    <a:pt x="290" y="1206"/>
                    <a:pt x="290" y="1206"/>
                  </a:cubicBezTo>
                  <a:lnTo>
                    <a:pt x="0" y="920"/>
                  </a:lnTo>
                  <a:cubicBezTo>
                    <a:pt x="63" y="854"/>
                    <a:pt x="128" y="800"/>
                    <a:pt x="178" y="791"/>
                  </a:cubicBezTo>
                </a:path>
              </a:pathLst>
            </a:custGeom>
            <a:solidFill>
              <a:srgbClr val="FFA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0" name="Freeform 17098">
              <a:extLst>
                <a:ext uri="{FF2B5EF4-FFF2-40B4-BE49-F238E27FC236}">
                  <a16:creationId xmlns:a16="http://schemas.microsoft.com/office/drawing/2014/main" id="{53003C21-3890-6D79-3D52-9A970988861C}"/>
                </a:ext>
              </a:extLst>
            </p:cNvPr>
            <p:cNvSpPr>
              <a:spLocks/>
            </p:cNvSpPr>
            <p:nvPr/>
          </p:nvSpPr>
          <p:spPr bwMode="auto">
            <a:xfrm>
              <a:off x="2193768" y="5123224"/>
              <a:ext cx="286095" cy="282729"/>
            </a:xfrm>
            <a:custGeom>
              <a:avLst/>
              <a:gdLst>
                <a:gd name="T0" fmla="*/ 881 w 881"/>
                <a:gd name="T1" fmla="*/ 643 h 877"/>
                <a:gd name="T2" fmla="*/ 796 w 881"/>
                <a:gd name="T3" fmla="*/ 731 h 877"/>
                <a:gd name="T4" fmla="*/ 277 w 881"/>
                <a:gd name="T5" fmla="*/ 734 h 877"/>
                <a:gd name="T6" fmla="*/ 146 w 881"/>
                <a:gd name="T7" fmla="*/ 606 h 877"/>
                <a:gd name="T8" fmla="*/ 142 w 881"/>
                <a:gd name="T9" fmla="*/ 87 h 877"/>
                <a:gd name="T10" fmla="*/ 228 w 881"/>
                <a:gd name="T11" fmla="*/ 0 h 877"/>
                <a:gd name="T12" fmla="*/ 881 w 881"/>
                <a:gd name="T13" fmla="*/ 643 h 877"/>
              </a:gdLst>
              <a:ahLst/>
              <a:cxnLst>
                <a:cxn ang="0">
                  <a:pos x="T0" y="T1"/>
                </a:cxn>
                <a:cxn ang="0">
                  <a:pos x="T2" y="T3"/>
                </a:cxn>
                <a:cxn ang="0">
                  <a:pos x="T4" y="T5"/>
                </a:cxn>
                <a:cxn ang="0">
                  <a:pos x="T6" y="T7"/>
                </a:cxn>
                <a:cxn ang="0">
                  <a:pos x="T8" y="T9"/>
                </a:cxn>
                <a:cxn ang="0">
                  <a:pos x="T10" y="T11"/>
                </a:cxn>
                <a:cxn ang="0">
                  <a:pos x="T12" y="T13"/>
                </a:cxn>
              </a:cxnLst>
              <a:rect l="0" t="0" r="r" b="b"/>
              <a:pathLst>
                <a:path w="881" h="877">
                  <a:moveTo>
                    <a:pt x="881" y="643"/>
                  </a:moveTo>
                  <a:lnTo>
                    <a:pt x="796" y="731"/>
                  </a:lnTo>
                  <a:cubicBezTo>
                    <a:pt x="653" y="875"/>
                    <a:pt x="421" y="877"/>
                    <a:pt x="277" y="734"/>
                  </a:cubicBezTo>
                  <a:lnTo>
                    <a:pt x="146" y="606"/>
                  </a:lnTo>
                  <a:cubicBezTo>
                    <a:pt x="2" y="463"/>
                    <a:pt x="0" y="231"/>
                    <a:pt x="142" y="87"/>
                  </a:cubicBezTo>
                  <a:lnTo>
                    <a:pt x="228" y="0"/>
                  </a:lnTo>
                  <a:lnTo>
                    <a:pt x="881" y="643"/>
                  </a:lnTo>
                </a:path>
              </a:pathLst>
            </a:custGeom>
            <a:solidFill>
              <a:schemeClr val="accent4">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1" name="Freeform 17099">
              <a:extLst>
                <a:ext uri="{FF2B5EF4-FFF2-40B4-BE49-F238E27FC236}">
                  <a16:creationId xmlns:a16="http://schemas.microsoft.com/office/drawing/2014/main" id="{F7866A20-1BFB-A838-FD6A-364A255FC107}"/>
                </a:ext>
              </a:extLst>
            </p:cNvPr>
            <p:cNvSpPr>
              <a:spLocks/>
            </p:cNvSpPr>
            <p:nvPr/>
          </p:nvSpPr>
          <p:spPr bwMode="auto">
            <a:xfrm>
              <a:off x="2577472" y="4699130"/>
              <a:ext cx="286095" cy="282729"/>
            </a:xfrm>
            <a:custGeom>
              <a:avLst/>
              <a:gdLst>
                <a:gd name="T0" fmla="*/ 81 w 85"/>
                <a:gd name="T1" fmla="*/ 84 h 84"/>
                <a:gd name="T2" fmla="*/ 85 w 85"/>
                <a:gd name="T3" fmla="*/ 57 h 84"/>
                <a:gd name="T4" fmla="*/ 63 w 85"/>
                <a:gd name="T5" fmla="*/ 60 h 84"/>
                <a:gd name="T6" fmla="*/ 66 w 85"/>
                <a:gd name="T7" fmla="*/ 38 h 84"/>
                <a:gd name="T8" fmla="*/ 44 w 85"/>
                <a:gd name="T9" fmla="*/ 41 h 84"/>
                <a:gd name="T10" fmla="*/ 46 w 85"/>
                <a:gd name="T11" fmla="*/ 19 h 84"/>
                <a:gd name="T12" fmla="*/ 24 w 85"/>
                <a:gd name="T13" fmla="*/ 22 h 84"/>
                <a:gd name="T14" fmla="*/ 27 w 85"/>
                <a:gd name="T15" fmla="*/ 0 h 84"/>
                <a:gd name="T16" fmla="*/ 0 w 85"/>
                <a:gd name="T17" fmla="*/ 4 h 84"/>
                <a:gd name="T18" fmla="*/ 1 w 85"/>
                <a:gd name="T19" fmla="*/ 12 h 84"/>
                <a:gd name="T20" fmla="*/ 17 w 85"/>
                <a:gd name="T21" fmla="*/ 10 h 84"/>
                <a:gd name="T22" fmla="*/ 14 w 85"/>
                <a:gd name="T23" fmla="*/ 32 h 84"/>
                <a:gd name="T24" fmla="*/ 36 w 85"/>
                <a:gd name="T25" fmla="*/ 29 h 84"/>
                <a:gd name="T26" fmla="*/ 34 w 85"/>
                <a:gd name="T27" fmla="*/ 51 h 84"/>
                <a:gd name="T28" fmla="*/ 56 w 85"/>
                <a:gd name="T29" fmla="*/ 48 h 84"/>
                <a:gd name="T30" fmla="*/ 53 w 85"/>
                <a:gd name="T31" fmla="*/ 70 h 84"/>
                <a:gd name="T32" fmla="*/ 75 w 85"/>
                <a:gd name="T33" fmla="*/ 67 h 84"/>
                <a:gd name="T34" fmla="*/ 73 w 85"/>
                <a:gd name="T35" fmla="*/ 83 h 84"/>
                <a:gd name="T36" fmla="*/ 81 w 85"/>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81" y="84"/>
                  </a:moveTo>
                  <a:lnTo>
                    <a:pt x="85" y="57"/>
                  </a:lnTo>
                  <a:lnTo>
                    <a:pt x="63" y="60"/>
                  </a:lnTo>
                  <a:lnTo>
                    <a:pt x="66" y="38"/>
                  </a:lnTo>
                  <a:lnTo>
                    <a:pt x="44" y="41"/>
                  </a:lnTo>
                  <a:lnTo>
                    <a:pt x="46" y="19"/>
                  </a:lnTo>
                  <a:lnTo>
                    <a:pt x="24" y="22"/>
                  </a:lnTo>
                  <a:lnTo>
                    <a:pt x="27" y="0"/>
                  </a:lnTo>
                  <a:lnTo>
                    <a:pt x="0" y="4"/>
                  </a:lnTo>
                  <a:lnTo>
                    <a:pt x="1" y="12"/>
                  </a:lnTo>
                  <a:lnTo>
                    <a:pt x="17" y="10"/>
                  </a:lnTo>
                  <a:lnTo>
                    <a:pt x="14" y="32"/>
                  </a:lnTo>
                  <a:lnTo>
                    <a:pt x="36" y="29"/>
                  </a:lnTo>
                  <a:lnTo>
                    <a:pt x="34" y="51"/>
                  </a:lnTo>
                  <a:lnTo>
                    <a:pt x="56" y="48"/>
                  </a:lnTo>
                  <a:lnTo>
                    <a:pt x="53" y="70"/>
                  </a:lnTo>
                  <a:lnTo>
                    <a:pt x="75" y="67"/>
                  </a:lnTo>
                  <a:lnTo>
                    <a:pt x="73" y="83"/>
                  </a:lnTo>
                  <a:lnTo>
                    <a:pt x="81" y="84"/>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2" name="Freeform 17100">
              <a:extLst>
                <a:ext uri="{FF2B5EF4-FFF2-40B4-BE49-F238E27FC236}">
                  <a16:creationId xmlns:a16="http://schemas.microsoft.com/office/drawing/2014/main" id="{3D7B83A0-6EC9-FA69-DEE8-573B6EFFB7C2}"/>
                </a:ext>
              </a:extLst>
            </p:cNvPr>
            <p:cNvSpPr>
              <a:spLocks/>
            </p:cNvSpPr>
            <p:nvPr/>
          </p:nvSpPr>
          <p:spPr bwMode="auto">
            <a:xfrm>
              <a:off x="2395718" y="4968396"/>
              <a:ext cx="373606" cy="292827"/>
            </a:xfrm>
            <a:custGeom>
              <a:avLst/>
              <a:gdLst>
                <a:gd name="T0" fmla="*/ 107 w 111"/>
                <a:gd name="T1" fmla="*/ 0 h 87"/>
                <a:gd name="T2" fmla="*/ 52 w 111"/>
                <a:gd name="T3" fmla="*/ 28 h 87"/>
                <a:gd name="T4" fmla="*/ 0 w 111"/>
                <a:gd name="T5" fmla="*/ 81 h 87"/>
                <a:gd name="T6" fmla="*/ 6 w 111"/>
                <a:gd name="T7" fmla="*/ 87 h 87"/>
                <a:gd name="T8" fmla="*/ 57 w 111"/>
                <a:gd name="T9" fmla="*/ 35 h 87"/>
                <a:gd name="T10" fmla="*/ 111 w 111"/>
                <a:gd name="T11" fmla="*/ 8 h 87"/>
                <a:gd name="T12" fmla="*/ 107 w 111"/>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11" h="87">
                  <a:moveTo>
                    <a:pt x="107" y="0"/>
                  </a:moveTo>
                  <a:lnTo>
                    <a:pt x="52" y="28"/>
                  </a:lnTo>
                  <a:lnTo>
                    <a:pt x="0" y="81"/>
                  </a:lnTo>
                  <a:lnTo>
                    <a:pt x="6" y="87"/>
                  </a:lnTo>
                  <a:lnTo>
                    <a:pt x="57" y="35"/>
                  </a:lnTo>
                  <a:lnTo>
                    <a:pt x="111" y="8"/>
                  </a:lnTo>
                  <a:lnTo>
                    <a:pt x="107"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3" name="Freeform 17101">
              <a:extLst>
                <a:ext uri="{FF2B5EF4-FFF2-40B4-BE49-F238E27FC236}">
                  <a16:creationId xmlns:a16="http://schemas.microsoft.com/office/drawing/2014/main" id="{8443E56B-2DDC-4B84-7DD9-9188D32967A5}"/>
                </a:ext>
              </a:extLst>
            </p:cNvPr>
            <p:cNvSpPr>
              <a:spLocks/>
            </p:cNvSpPr>
            <p:nvPr/>
          </p:nvSpPr>
          <p:spPr bwMode="auto">
            <a:xfrm>
              <a:off x="2328401" y="4820300"/>
              <a:ext cx="289461" cy="376972"/>
            </a:xfrm>
            <a:custGeom>
              <a:avLst/>
              <a:gdLst>
                <a:gd name="T0" fmla="*/ 78 w 86"/>
                <a:gd name="T1" fmla="*/ 0 h 112"/>
                <a:gd name="T2" fmla="*/ 52 w 86"/>
                <a:gd name="T3" fmla="*/ 54 h 112"/>
                <a:gd name="T4" fmla="*/ 0 w 86"/>
                <a:gd name="T5" fmla="*/ 106 h 112"/>
                <a:gd name="T6" fmla="*/ 7 w 86"/>
                <a:gd name="T7" fmla="*/ 112 h 112"/>
                <a:gd name="T8" fmla="*/ 59 w 86"/>
                <a:gd name="T9" fmla="*/ 59 h 112"/>
                <a:gd name="T10" fmla="*/ 86 w 86"/>
                <a:gd name="T11" fmla="*/ 4 h 112"/>
                <a:gd name="T12" fmla="*/ 78 w 86"/>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86" h="112">
                  <a:moveTo>
                    <a:pt x="78" y="0"/>
                  </a:moveTo>
                  <a:lnTo>
                    <a:pt x="52" y="54"/>
                  </a:lnTo>
                  <a:lnTo>
                    <a:pt x="0" y="106"/>
                  </a:lnTo>
                  <a:lnTo>
                    <a:pt x="7" y="112"/>
                  </a:lnTo>
                  <a:lnTo>
                    <a:pt x="59" y="59"/>
                  </a:lnTo>
                  <a:lnTo>
                    <a:pt x="86" y="4"/>
                  </a:lnTo>
                  <a:lnTo>
                    <a:pt x="78"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4" name="Freeform 17102">
              <a:extLst>
                <a:ext uri="{FF2B5EF4-FFF2-40B4-BE49-F238E27FC236}">
                  <a16:creationId xmlns:a16="http://schemas.microsoft.com/office/drawing/2014/main" id="{1E39BCB3-5114-83BB-A27B-AE93D184EE1C}"/>
                </a:ext>
              </a:extLst>
            </p:cNvPr>
            <p:cNvSpPr>
              <a:spLocks/>
            </p:cNvSpPr>
            <p:nvPr/>
          </p:nvSpPr>
          <p:spPr bwMode="auto">
            <a:xfrm>
              <a:off x="2254353" y="5160248"/>
              <a:ext cx="154828" cy="151462"/>
            </a:xfrm>
            <a:custGeom>
              <a:avLst/>
              <a:gdLst>
                <a:gd name="T0" fmla="*/ 0 w 46"/>
                <a:gd name="T1" fmla="*/ 7 h 45"/>
                <a:gd name="T2" fmla="*/ 39 w 46"/>
                <a:gd name="T3" fmla="*/ 45 h 45"/>
                <a:gd name="T4" fmla="*/ 46 w 46"/>
                <a:gd name="T5" fmla="*/ 39 h 45"/>
                <a:gd name="T6" fmla="*/ 6 w 46"/>
                <a:gd name="T7" fmla="*/ 0 h 45"/>
                <a:gd name="T8" fmla="*/ 0 w 46"/>
                <a:gd name="T9" fmla="*/ 7 h 45"/>
              </a:gdLst>
              <a:ahLst/>
              <a:cxnLst>
                <a:cxn ang="0">
                  <a:pos x="T0" y="T1"/>
                </a:cxn>
                <a:cxn ang="0">
                  <a:pos x="T2" y="T3"/>
                </a:cxn>
                <a:cxn ang="0">
                  <a:pos x="T4" y="T5"/>
                </a:cxn>
                <a:cxn ang="0">
                  <a:pos x="T6" y="T7"/>
                </a:cxn>
                <a:cxn ang="0">
                  <a:pos x="T8" y="T9"/>
                </a:cxn>
              </a:cxnLst>
              <a:rect l="0" t="0" r="r" b="b"/>
              <a:pathLst>
                <a:path w="46" h="45">
                  <a:moveTo>
                    <a:pt x="0" y="7"/>
                  </a:moveTo>
                  <a:lnTo>
                    <a:pt x="39" y="45"/>
                  </a:lnTo>
                  <a:lnTo>
                    <a:pt x="46" y="39"/>
                  </a:lnTo>
                  <a:lnTo>
                    <a:pt x="6" y="0"/>
                  </a:lnTo>
                  <a:lnTo>
                    <a:pt x="0" y="7"/>
                  </a:lnTo>
                  <a:close/>
                </a:path>
              </a:pathLst>
            </a:custGeom>
            <a:solidFill>
              <a:schemeClr val="accent4">
                <a:lumMod val="90000"/>
                <a:lumOff val="10000"/>
                <a:alpha val="4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5" name="Freeform 17103">
              <a:extLst>
                <a:ext uri="{FF2B5EF4-FFF2-40B4-BE49-F238E27FC236}">
                  <a16:creationId xmlns:a16="http://schemas.microsoft.com/office/drawing/2014/main" id="{7CA98959-F7C9-5D4E-F436-48666E3181C5}"/>
                </a:ext>
              </a:extLst>
            </p:cNvPr>
            <p:cNvSpPr>
              <a:spLocks/>
            </p:cNvSpPr>
            <p:nvPr/>
          </p:nvSpPr>
          <p:spPr bwMode="auto">
            <a:xfrm>
              <a:off x="2250987" y="5237662"/>
              <a:ext cx="117804" cy="114438"/>
            </a:xfrm>
            <a:custGeom>
              <a:avLst/>
              <a:gdLst>
                <a:gd name="T0" fmla="*/ 0 w 35"/>
                <a:gd name="T1" fmla="*/ 6 h 34"/>
                <a:gd name="T2" fmla="*/ 29 w 35"/>
                <a:gd name="T3" fmla="*/ 34 h 34"/>
                <a:gd name="T4" fmla="*/ 35 w 35"/>
                <a:gd name="T5" fmla="*/ 27 h 34"/>
                <a:gd name="T6" fmla="*/ 7 w 35"/>
                <a:gd name="T7" fmla="*/ 0 h 34"/>
                <a:gd name="T8" fmla="*/ 0 w 35"/>
                <a:gd name="T9" fmla="*/ 6 h 34"/>
              </a:gdLst>
              <a:ahLst/>
              <a:cxnLst>
                <a:cxn ang="0">
                  <a:pos x="T0" y="T1"/>
                </a:cxn>
                <a:cxn ang="0">
                  <a:pos x="T2" y="T3"/>
                </a:cxn>
                <a:cxn ang="0">
                  <a:pos x="T4" y="T5"/>
                </a:cxn>
                <a:cxn ang="0">
                  <a:pos x="T6" y="T7"/>
                </a:cxn>
                <a:cxn ang="0">
                  <a:pos x="T8" y="T9"/>
                </a:cxn>
              </a:cxnLst>
              <a:rect l="0" t="0" r="r" b="b"/>
              <a:pathLst>
                <a:path w="35" h="34">
                  <a:moveTo>
                    <a:pt x="0" y="6"/>
                  </a:moveTo>
                  <a:lnTo>
                    <a:pt x="29" y="34"/>
                  </a:lnTo>
                  <a:lnTo>
                    <a:pt x="35" y="27"/>
                  </a:lnTo>
                  <a:lnTo>
                    <a:pt x="7" y="0"/>
                  </a:lnTo>
                  <a:lnTo>
                    <a:pt x="0" y="6"/>
                  </a:lnTo>
                  <a:close/>
                </a:path>
              </a:pathLst>
            </a:custGeom>
            <a:solidFill>
              <a:schemeClr val="accent4">
                <a:lumMod val="90000"/>
                <a:lumOff val="10000"/>
                <a:alpha val="4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8" name="Dia számának helye 3">
            <a:extLst>
              <a:ext uri="{FF2B5EF4-FFF2-40B4-BE49-F238E27FC236}">
                <a16:creationId xmlns:a16="http://schemas.microsoft.com/office/drawing/2014/main" id="{BD7AA7F0-243A-8E5C-6199-ED89738D2AAA}"/>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104</a:t>
            </a:fld>
            <a:endParaRPr lang="hu-HU">
              <a:solidFill>
                <a:schemeClr val="tx1"/>
              </a:solidFill>
            </a:endParaRPr>
          </a:p>
        </p:txBody>
      </p:sp>
      <p:pic>
        <p:nvPicPr>
          <p:cNvPr id="38" name="Picture 14">
            <a:extLst>
              <a:ext uri="{FF2B5EF4-FFF2-40B4-BE49-F238E27FC236}">
                <a16:creationId xmlns:a16="http://schemas.microsoft.com/office/drawing/2014/main" id="{61070C87-2D16-91F7-1418-FDCC2C9062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39" name="Kép 38">
            <a:extLst>
              <a:ext uri="{FF2B5EF4-FFF2-40B4-BE49-F238E27FC236}">
                <a16:creationId xmlns:a16="http://schemas.microsoft.com/office/drawing/2014/main" id="{A637BBFF-06DE-BC2D-4B1D-B5B954923E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40" name="Kép 39" descr="A képen aláírás, rajz, étel látható&#10;&#10;Automatikusan generált leírás">
            <a:extLst>
              <a:ext uri="{FF2B5EF4-FFF2-40B4-BE49-F238E27FC236}">
                <a16:creationId xmlns:a16="http://schemas.microsoft.com/office/drawing/2014/main" id="{78CDC491-09F3-EE6A-E482-E5CFC6096B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747074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Elérhető nézői adatok</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021405"/>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Fontos döntés lenne egy szolgáltatótól, hogy eldöntse, milyen módon tudná értékesíteni a reklámfelületeket. Elméleti szinten 3 megoldás került elő:</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Valamelyik tévés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sales-hosue-on</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keresztül a lineáris tévékkel megegyező módszerrel. Ennek viszont alapfeltétele lenne a Nielsen panelben való megjelenés. Ezt a többség nem igazán tartja reális alternatívának, a 8 interjú közül csak egy esetében vélelmezték ennek realitását. </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-house-</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on</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keresztül, de online videóként. Ez a módszer indítható el leggyorsabban és itt lenne a szükség a legkevesebb nézői adatra. Induláskor akár a regisztráció során gyűjtött adat is elegendő lehet.</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inventory</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 keresztül. Amennyiben széleskörű profilozásra elegendő adatot tud a szolgáltató biztosítani, akkor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is releváns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csatorna lehet.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17136" y="1145696"/>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„Akkor tudna abba (Nielsen) a logikába menni, igen. Ha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Nielsennek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így nem lesznek adatai, akkor ez inkább online.”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„Mivel ez applikációban is, okos tévén is, mondjuk azt, hogy szabad böngészőben is elérhető. Lesz-e erre technológia, hogy a nézettséget valamiféle konszolidált módon le tudja mérni?”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„De soha nem lesz ott, ahol mondjuk egy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rating</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van. Abba a fajta nézőmérő rendszerbe, oda nem tud bekerülni, mert nézem a mobilomon, nézem a laptopomon, nézem útközben, plusz, hogyha letöltöm az okostévére, mert akkor nézem ott is.”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181818"/>
              </a:solidFill>
              <a:effectLst/>
              <a:uLnTx/>
              <a:uFillTx/>
              <a:latin typeface="Segoe UI Light"/>
              <a:ea typeface="+mn-ea"/>
              <a:cs typeface="+mn-cs"/>
            </a:endParaRPr>
          </a:p>
        </p:txBody>
      </p:sp>
      <p:grpSp>
        <p:nvGrpSpPr>
          <p:cNvPr id="5" name="그룹 51">
            <a:extLst>
              <a:ext uri="{FF2B5EF4-FFF2-40B4-BE49-F238E27FC236}">
                <a16:creationId xmlns:a16="http://schemas.microsoft.com/office/drawing/2014/main" id="{C80A919C-3536-F96B-DBD7-62CA60D5FB7D}"/>
              </a:ext>
            </a:extLst>
          </p:cNvPr>
          <p:cNvGrpSpPr>
            <a:grpSpLocks noChangeAspect="1"/>
          </p:cNvGrpSpPr>
          <p:nvPr/>
        </p:nvGrpSpPr>
        <p:grpSpPr>
          <a:xfrm>
            <a:off x="4817076" y="4638971"/>
            <a:ext cx="3130297" cy="1896998"/>
            <a:chOff x="2654300" y="3556000"/>
            <a:chExt cx="4013201" cy="2432051"/>
          </a:xfrm>
        </p:grpSpPr>
        <p:sp>
          <p:nvSpPr>
            <p:cNvPr id="6" name="Freeform 218">
              <a:extLst>
                <a:ext uri="{FF2B5EF4-FFF2-40B4-BE49-F238E27FC236}">
                  <a16:creationId xmlns:a16="http://schemas.microsoft.com/office/drawing/2014/main" id="{F7BB66E7-835C-8C89-F2B2-E579D9EB8475}"/>
                </a:ext>
              </a:extLst>
            </p:cNvPr>
            <p:cNvSpPr>
              <a:spLocks/>
            </p:cNvSpPr>
            <p:nvPr/>
          </p:nvSpPr>
          <p:spPr bwMode="auto">
            <a:xfrm>
              <a:off x="2654300" y="3854450"/>
              <a:ext cx="936625" cy="1262063"/>
            </a:xfrm>
            <a:custGeom>
              <a:avLst/>
              <a:gdLst>
                <a:gd name="T0" fmla="*/ 373 w 4557"/>
                <a:gd name="T1" fmla="*/ 1209 h 6134"/>
                <a:gd name="T2" fmla="*/ 765 w 4557"/>
                <a:gd name="T3" fmla="*/ 1177 h 6134"/>
                <a:gd name="T4" fmla="*/ 1381 w 4557"/>
                <a:gd name="T5" fmla="*/ 1532 h 6134"/>
                <a:gd name="T6" fmla="*/ 3250 w 4557"/>
                <a:gd name="T7" fmla="*/ 5612 h 6134"/>
                <a:gd name="T8" fmla="*/ 4012 w 4557"/>
                <a:gd name="T9" fmla="*/ 6029 h 6134"/>
                <a:gd name="T10" fmla="*/ 4516 w 4557"/>
                <a:gd name="T11" fmla="*/ 5373 h 6134"/>
                <a:gd name="T12" fmla="*/ 4383 w 4557"/>
                <a:gd name="T13" fmla="*/ 4617 h 6134"/>
                <a:gd name="T14" fmla="*/ 2049 w 4557"/>
                <a:gd name="T15" fmla="*/ 428 h 6134"/>
                <a:gd name="T16" fmla="*/ 1641 w 4557"/>
                <a:gd name="T17" fmla="*/ 22 h 6134"/>
                <a:gd name="T18" fmla="*/ 1383 w 4557"/>
                <a:gd name="T19" fmla="*/ 128 h 6134"/>
                <a:gd name="T20" fmla="*/ 331 w 4557"/>
                <a:gd name="T21" fmla="*/ 713 h 6134"/>
                <a:gd name="T22" fmla="*/ 373 w 4557"/>
                <a:gd name="T23" fmla="*/ 1209 h 6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7" h="6134">
                  <a:moveTo>
                    <a:pt x="373" y="1209"/>
                  </a:moveTo>
                  <a:cubicBezTo>
                    <a:pt x="501" y="1213"/>
                    <a:pt x="637" y="1175"/>
                    <a:pt x="765" y="1177"/>
                  </a:cubicBezTo>
                  <a:cubicBezTo>
                    <a:pt x="1025" y="1183"/>
                    <a:pt x="1223" y="1351"/>
                    <a:pt x="1381" y="1532"/>
                  </a:cubicBezTo>
                  <a:cubicBezTo>
                    <a:pt x="2349" y="2633"/>
                    <a:pt x="2465" y="4357"/>
                    <a:pt x="3250" y="5612"/>
                  </a:cubicBezTo>
                  <a:cubicBezTo>
                    <a:pt x="3413" y="5874"/>
                    <a:pt x="3675" y="6134"/>
                    <a:pt x="4012" y="6029"/>
                  </a:cubicBezTo>
                  <a:cubicBezTo>
                    <a:pt x="4279" y="5945"/>
                    <a:pt x="4475" y="5646"/>
                    <a:pt x="4516" y="5373"/>
                  </a:cubicBezTo>
                  <a:cubicBezTo>
                    <a:pt x="4557" y="5100"/>
                    <a:pt x="4476" y="4849"/>
                    <a:pt x="4383" y="4617"/>
                  </a:cubicBezTo>
                  <a:cubicBezTo>
                    <a:pt x="3778" y="3108"/>
                    <a:pt x="2627" y="1952"/>
                    <a:pt x="2049" y="428"/>
                  </a:cubicBezTo>
                  <a:cubicBezTo>
                    <a:pt x="1975" y="231"/>
                    <a:pt x="1865" y="0"/>
                    <a:pt x="1641" y="22"/>
                  </a:cubicBezTo>
                  <a:cubicBezTo>
                    <a:pt x="1553" y="31"/>
                    <a:pt x="1466" y="80"/>
                    <a:pt x="1383" y="128"/>
                  </a:cubicBezTo>
                  <a:cubicBezTo>
                    <a:pt x="1046" y="322"/>
                    <a:pt x="650" y="491"/>
                    <a:pt x="331" y="713"/>
                  </a:cubicBezTo>
                  <a:cubicBezTo>
                    <a:pt x="105" y="870"/>
                    <a:pt x="0" y="1317"/>
                    <a:pt x="373" y="1209"/>
                  </a:cubicBezTo>
                </a:path>
              </a:pathLst>
            </a:custGeom>
            <a:solidFill>
              <a:srgbClr val="FC99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219">
              <a:extLst>
                <a:ext uri="{FF2B5EF4-FFF2-40B4-BE49-F238E27FC236}">
                  <a16:creationId xmlns:a16="http://schemas.microsoft.com/office/drawing/2014/main" id="{BBE79586-C1EA-A4A0-AB27-A5B0CB57B284}"/>
                </a:ext>
              </a:extLst>
            </p:cNvPr>
            <p:cNvSpPr>
              <a:spLocks/>
            </p:cNvSpPr>
            <p:nvPr/>
          </p:nvSpPr>
          <p:spPr bwMode="auto">
            <a:xfrm>
              <a:off x="2708275" y="3757613"/>
              <a:ext cx="565150" cy="1527175"/>
            </a:xfrm>
            <a:custGeom>
              <a:avLst/>
              <a:gdLst>
                <a:gd name="T0" fmla="*/ 983 w 2752"/>
                <a:gd name="T1" fmla="*/ 487 h 7422"/>
                <a:gd name="T2" fmla="*/ 1264 w 2752"/>
                <a:gd name="T3" fmla="*/ 778 h 7422"/>
                <a:gd name="T4" fmla="*/ 1445 w 2752"/>
                <a:gd name="T5" fmla="*/ 1558 h 7422"/>
                <a:gd name="T6" fmla="*/ 60 w 2752"/>
                <a:gd name="T7" fmla="*/ 6327 h 7422"/>
                <a:gd name="T8" fmla="*/ 298 w 2752"/>
                <a:gd name="T9" fmla="*/ 7274 h 7422"/>
                <a:gd name="T10" fmla="*/ 1055 w 2752"/>
                <a:gd name="T11" fmla="*/ 7157 h 7422"/>
                <a:gd name="T12" fmla="*/ 1453 w 2752"/>
                <a:gd name="T13" fmla="*/ 6446 h 7422"/>
                <a:gd name="T14" fmla="*/ 2599 w 2752"/>
                <a:gd name="T15" fmla="*/ 1214 h 7422"/>
                <a:gd name="T16" fmla="*/ 2589 w 2752"/>
                <a:gd name="T17" fmla="*/ 561 h 7422"/>
                <a:gd name="T18" fmla="*/ 2349 w 2752"/>
                <a:gd name="T19" fmla="*/ 437 h 7422"/>
                <a:gd name="T20" fmla="*/ 1274 w 2752"/>
                <a:gd name="T21" fmla="*/ 57 h 7422"/>
                <a:gd name="T22" fmla="*/ 983 w 2752"/>
                <a:gd name="T23" fmla="*/ 487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2" h="7422">
                  <a:moveTo>
                    <a:pt x="983" y="487"/>
                  </a:moveTo>
                  <a:cubicBezTo>
                    <a:pt x="1066" y="594"/>
                    <a:pt x="1180" y="672"/>
                    <a:pt x="1264" y="778"/>
                  </a:cubicBezTo>
                  <a:cubicBezTo>
                    <a:pt x="1433" y="992"/>
                    <a:pt x="1456" y="1286"/>
                    <a:pt x="1445" y="1558"/>
                  </a:cubicBezTo>
                  <a:cubicBezTo>
                    <a:pt x="1379" y="3218"/>
                    <a:pt x="346" y="4690"/>
                    <a:pt x="60" y="6327"/>
                  </a:cubicBezTo>
                  <a:cubicBezTo>
                    <a:pt x="0" y="6667"/>
                    <a:pt x="7" y="7087"/>
                    <a:pt x="298" y="7274"/>
                  </a:cubicBezTo>
                  <a:cubicBezTo>
                    <a:pt x="529" y="7422"/>
                    <a:pt x="852" y="7342"/>
                    <a:pt x="1055" y="7157"/>
                  </a:cubicBezTo>
                  <a:cubicBezTo>
                    <a:pt x="1258" y="6972"/>
                    <a:pt x="1366" y="6706"/>
                    <a:pt x="1453" y="6446"/>
                  </a:cubicBezTo>
                  <a:cubicBezTo>
                    <a:pt x="2023" y="4751"/>
                    <a:pt x="2002" y="2899"/>
                    <a:pt x="2599" y="1214"/>
                  </a:cubicBezTo>
                  <a:cubicBezTo>
                    <a:pt x="2676" y="997"/>
                    <a:pt x="2752" y="724"/>
                    <a:pt x="2589" y="561"/>
                  </a:cubicBezTo>
                  <a:cubicBezTo>
                    <a:pt x="2525" y="497"/>
                    <a:pt x="2435" y="466"/>
                    <a:pt x="2349" y="437"/>
                  </a:cubicBezTo>
                  <a:cubicBezTo>
                    <a:pt x="2000" y="321"/>
                    <a:pt x="1629" y="137"/>
                    <a:pt x="1274" y="57"/>
                  </a:cubicBezTo>
                  <a:cubicBezTo>
                    <a:pt x="1023" y="0"/>
                    <a:pt x="666" y="273"/>
                    <a:pt x="983" y="487"/>
                  </a:cubicBezTo>
                </a:path>
              </a:pathLst>
            </a:custGeom>
            <a:solidFill>
              <a:srgbClr val="FCA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220">
              <a:extLst>
                <a:ext uri="{FF2B5EF4-FFF2-40B4-BE49-F238E27FC236}">
                  <a16:creationId xmlns:a16="http://schemas.microsoft.com/office/drawing/2014/main" id="{B01E4BDF-5F8A-6644-1B80-70F4317D1130}"/>
                </a:ext>
              </a:extLst>
            </p:cNvPr>
            <p:cNvSpPr>
              <a:spLocks/>
            </p:cNvSpPr>
            <p:nvPr/>
          </p:nvSpPr>
          <p:spPr bwMode="auto">
            <a:xfrm>
              <a:off x="2701925" y="4781550"/>
              <a:ext cx="842963" cy="569913"/>
            </a:xfrm>
            <a:custGeom>
              <a:avLst/>
              <a:gdLst>
                <a:gd name="T0" fmla="*/ 2280 w 4097"/>
                <a:gd name="T1" fmla="*/ 538 h 2766"/>
                <a:gd name="T2" fmla="*/ 1272 w 4097"/>
                <a:gd name="T3" fmla="*/ 754 h 2766"/>
                <a:gd name="T4" fmla="*/ 162 w 4097"/>
                <a:gd name="T5" fmla="*/ 1418 h 2766"/>
                <a:gd name="T6" fmla="*/ 1 w 4097"/>
                <a:gd name="T7" fmla="*/ 1859 h 2766"/>
                <a:gd name="T8" fmla="*/ 364 w 4097"/>
                <a:gd name="T9" fmla="*/ 2424 h 2766"/>
                <a:gd name="T10" fmla="*/ 1003 w 4097"/>
                <a:gd name="T11" fmla="*/ 2586 h 2766"/>
                <a:gd name="T12" fmla="*/ 1869 w 4097"/>
                <a:gd name="T13" fmla="*/ 2686 h 2766"/>
                <a:gd name="T14" fmla="*/ 2909 w 4097"/>
                <a:gd name="T15" fmla="*/ 2666 h 2766"/>
                <a:gd name="T16" fmla="*/ 3903 w 4097"/>
                <a:gd name="T17" fmla="*/ 749 h 2766"/>
                <a:gd name="T18" fmla="*/ 2280 w 4097"/>
                <a:gd name="T19" fmla="*/ 538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7" h="2766">
                  <a:moveTo>
                    <a:pt x="2280" y="538"/>
                  </a:moveTo>
                  <a:cubicBezTo>
                    <a:pt x="1942" y="600"/>
                    <a:pt x="1604" y="662"/>
                    <a:pt x="1272" y="754"/>
                  </a:cubicBezTo>
                  <a:cubicBezTo>
                    <a:pt x="856" y="870"/>
                    <a:pt x="430" y="1049"/>
                    <a:pt x="162" y="1418"/>
                  </a:cubicBezTo>
                  <a:cubicBezTo>
                    <a:pt x="71" y="1544"/>
                    <a:pt x="0" y="1697"/>
                    <a:pt x="1" y="1859"/>
                  </a:cubicBezTo>
                  <a:cubicBezTo>
                    <a:pt x="2" y="2101"/>
                    <a:pt x="168" y="2314"/>
                    <a:pt x="364" y="2424"/>
                  </a:cubicBezTo>
                  <a:cubicBezTo>
                    <a:pt x="561" y="2534"/>
                    <a:pt x="785" y="2561"/>
                    <a:pt x="1003" y="2586"/>
                  </a:cubicBezTo>
                  <a:cubicBezTo>
                    <a:pt x="1292" y="2620"/>
                    <a:pt x="1581" y="2653"/>
                    <a:pt x="1869" y="2686"/>
                  </a:cubicBezTo>
                  <a:cubicBezTo>
                    <a:pt x="2216" y="2726"/>
                    <a:pt x="2573" y="2766"/>
                    <a:pt x="2909" y="2666"/>
                  </a:cubicBezTo>
                  <a:cubicBezTo>
                    <a:pt x="3625" y="2453"/>
                    <a:pt x="4097" y="1543"/>
                    <a:pt x="3903" y="749"/>
                  </a:cubicBezTo>
                  <a:cubicBezTo>
                    <a:pt x="3719" y="0"/>
                    <a:pt x="2758" y="450"/>
                    <a:pt x="2280" y="538"/>
                  </a:cubicBezTo>
                  <a:close/>
                </a:path>
              </a:pathLst>
            </a:custGeom>
            <a:solidFill>
              <a:srgbClr val="874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221">
              <a:extLst>
                <a:ext uri="{FF2B5EF4-FFF2-40B4-BE49-F238E27FC236}">
                  <a16:creationId xmlns:a16="http://schemas.microsoft.com/office/drawing/2014/main" id="{356C2C25-F588-F41D-2718-8DCBA0E42742}"/>
                </a:ext>
              </a:extLst>
            </p:cNvPr>
            <p:cNvSpPr>
              <a:spLocks/>
            </p:cNvSpPr>
            <p:nvPr/>
          </p:nvSpPr>
          <p:spPr bwMode="auto">
            <a:xfrm>
              <a:off x="3054350" y="4429125"/>
              <a:ext cx="2214563" cy="1196975"/>
            </a:xfrm>
            <a:custGeom>
              <a:avLst/>
              <a:gdLst>
                <a:gd name="T0" fmla="*/ 7117 w 10770"/>
                <a:gd name="T1" fmla="*/ 73 h 5827"/>
                <a:gd name="T2" fmla="*/ 5712 w 10770"/>
                <a:gd name="T3" fmla="*/ 188 h 5827"/>
                <a:gd name="T4" fmla="*/ 4526 w 10770"/>
                <a:gd name="T5" fmla="*/ 905 h 5827"/>
                <a:gd name="T6" fmla="*/ 3978 w 10770"/>
                <a:gd name="T7" fmla="*/ 1627 h 5827"/>
                <a:gd name="T8" fmla="*/ 2867 w 10770"/>
                <a:gd name="T9" fmla="*/ 1807 h 5827"/>
                <a:gd name="T10" fmla="*/ 1568 w 10770"/>
                <a:gd name="T11" fmla="*/ 2128 h 5827"/>
                <a:gd name="T12" fmla="*/ 385 w 10770"/>
                <a:gd name="T13" fmla="*/ 2954 h 5827"/>
                <a:gd name="T14" fmla="*/ 261 w 10770"/>
                <a:gd name="T15" fmla="*/ 4323 h 5827"/>
                <a:gd name="T16" fmla="*/ 1220 w 10770"/>
                <a:gd name="T17" fmla="*/ 4956 h 5827"/>
                <a:gd name="T18" fmla="*/ 5814 w 10770"/>
                <a:gd name="T19" fmla="*/ 5546 h 5827"/>
                <a:gd name="T20" fmla="*/ 6734 w 10770"/>
                <a:gd name="T21" fmla="*/ 5327 h 5827"/>
                <a:gd name="T22" fmla="*/ 7831 w 10770"/>
                <a:gd name="T23" fmla="*/ 4953 h 5827"/>
                <a:gd name="T24" fmla="*/ 8884 w 10770"/>
                <a:gd name="T25" fmla="*/ 4168 h 5827"/>
                <a:gd name="T26" fmla="*/ 10605 w 10770"/>
                <a:gd name="T27" fmla="*/ 1808 h 5827"/>
                <a:gd name="T28" fmla="*/ 10753 w 10770"/>
                <a:gd name="T29" fmla="*/ 995 h 5827"/>
                <a:gd name="T30" fmla="*/ 10410 w 10770"/>
                <a:gd name="T31" fmla="*/ 263 h 5827"/>
                <a:gd name="T32" fmla="*/ 9213 w 10770"/>
                <a:gd name="T33" fmla="*/ 60 h 5827"/>
                <a:gd name="T34" fmla="*/ 6698 w 10770"/>
                <a:gd name="T35" fmla="*/ 283 h 5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70" h="5827">
                  <a:moveTo>
                    <a:pt x="7117" y="73"/>
                  </a:moveTo>
                  <a:cubicBezTo>
                    <a:pt x="6646" y="76"/>
                    <a:pt x="6170" y="78"/>
                    <a:pt x="5712" y="188"/>
                  </a:cubicBezTo>
                  <a:cubicBezTo>
                    <a:pt x="5253" y="299"/>
                    <a:pt x="4808" y="528"/>
                    <a:pt x="4526" y="905"/>
                  </a:cubicBezTo>
                  <a:cubicBezTo>
                    <a:pt x="4344" y="1149"/>
                    <a:pt x="4228" y="1453"/>
                    <a:pt x="3978" y="1627"/>
                  </a:cubicBezTo>
                  <a:cubicBezTo>
                    <a:pt x="3666" y="1845"/>
                    <a:pt x="3248" y="1790"/>
                    <a:pt x="2867" y="1807"/>
                  </a:cubicBezTo>
                  <a:cubicBezTo>
                    <a:pt x="2419" y="1827"/>
                    <a:pt x="1982" y="1957"/>
                    <a:pt x="1568" y="2128"/>
                  </a:cubicBezTo>
                  <a:cubicBezTo>
                    <a:pt x="1118" y="2314"/>
                    <a:pt x="673" y="2562"/>
                    <a:pt x="385" y="2954"/>
                  </a:cubicBezTo>
                  <a:cubicBezTo>
                    <a:pt x="96" y="3347"/>
                    <a:pt x="0" y="3912"/>
                    <a:pt x="261" y="4323"/>
                  </a:cubicBezTo>
                  <a:cubicBezTo>
                    <a:pt x="471" y="4652"/>
                    <a:pt x="854" y="4820"/>
                    <a:pt x="1220" y="4956"/>
                  </a:cubicBezTo>
                  <a:cubicBezTo>
                    <a:pt x="2685" y="5500"/>
                    <a:pt x="4277" y="5827"/>
                    <a:pt x="5814" y="5546"/>
                  </a:cubicBezTo>
                  <a:cubicBezTo>
                    <a:pt x="6124" y="5489"/>
                    <a:pt x="6429" y="5408"/>
                    <a:pt x="6734" y="5327"/>
                  </a:cubicBezTo>
                  <a:cubicBezTo>
                    <a:pt x="7108" y="5228"/>
                    <a:pt x="7485" y="5127"/>
                    <a:pt x="7831" y="4953"/>
                  </a:cubicBezTo>
                  <a:cubicBezTo>
                    <a:pt x="8223" y="4755"/>
                    <a:pt x="8563" y="4467"/>
                    <a:pt x="8884" y="4168"/>
                  </a:cubicBezTo>
                  <a:cubicBezTo>
                    <a:pt x="9603" y="3498"/>
                    <a:pt x="10266" y="2730"/>
                    <a:pt x="10605" y="1808"/>
                  </a:cubicBezTo>
                  <a:cubicBezTo>
                    <a:pt x="10701" y="1548"/>
                    <a:pt x="10770" y="1272"/>
                    <a:pt x="10753" y="995"/>
                  </a:cubicBezTo>
                  <a:cubicBezTo>
                    <a:pt x="10736" y="718"/>
                    <a:pt x="10625" y="438"/>
                    <a:pt x="10410" y="263"/>
                  </a:cubicBezTo>
                  <a:cubicBezTo>
                    <a:pt x="10088" y="0"/>
                    <a:pt x="9627" y="23"/>
                    <a:pt x="9213" y="60"/>
                  </a:cubicBezTo>
                  <a:cubicBezTo>
                    <a:pt x="8375" y="134"/>
                    <a:pt x="7536" y="208"/>
                    <a:pt x="6698" y="283"/>
                  </a:cubicBezTo>
                </a:path>
              </a:pathLst>
            </a:custGeom>
            <a:solidFill>
              <a:srgbClr val="3DD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 name="Freeform 222">
              <a:extLst>
                <a:ext uri="{FF2B5EF4-FFF2-40B4-BE49-F238E27FC236}">
                  <a16:creationId xmlns:a16="http://schemas.microsoft.com/office/drawing/2014/main" id="{C8F36708-2096-BA17-68E3-0AA8BA7EAC4B}"/>
                </a:ext>
              </a:extLst>
            </p:cNvPr>
            <p:cNvSpPr>
              <a:spLocks/>
            </p:cNvSpPr>
            <p:nvPr/>
          </p:nvSpPr>
          <p:spPr bwMode="auto">
            <a:xfrm>
              <a:off x="4478338" y="4416425"/>
              <a:ext cx="320675" cy="677863"/>
            </a:xfrm>
            <a:custGeom>
              <a:avLst/>
              <a:gdLst>
                <a:gd name="T0" fmla="*/ 965 w 1559"/>
                <a:gd name="T1" fmla="*/ 3300 h 3300"/>
                <a:gd name="T2" fmla="*/ 617 w 1559"/>
                <a:gd name="T3" fmla="*/ 3004 h 3300"/>
                <a:gd name="T4" fmla="*/ 134 w 1559"/>
                <a:gd name="T5" fmla="*/ 1774 h 3300"/>
                <a:gd name="T6" fmla="*/ 18 w 1559"/>
                <a:gd name="T7" fmla="*/ 1145 h 3300"/>
                <a:gd name="T8" fmla="*/ 144 w 1559"/>
                <a:gd name="T9" fmla="*/ 698 h 3300"/>
                <a:gd name="T10" fmla="*/ 416 w 1559"/>
                <a:gd name="T11" fmla="*/ 0 h 3300"/>
                <a:gd name="T12" fmla="*/ 779 w 1559"/>
                <a:gd name="T13" fmla="*/ 528 h 3300"/>
                <a:gd name="T14" fmla="*/ 1376 w 1559"/>
                <a:gd name="T15" fmla="*/ 1019 h 3300"/>
                <a:gd name="T16" fmla="*/ 1491 w 1559"/>
                <a:gd name="T17" fmla="*/ 1030 h 3300"/>
                <a:gd name="T18" fmla="*/ 1547 w 1559"/>
                <a:gd name="T19" fmla="*/ 1028 h 3300"/>
                <a:gd name="T20" fmla="*/ 1539 w 1559"/>
                <a:gd name="T21" fmla="*/ 1985 h 3300"/>
                <a:gd name="T22" fmla="*/ 1176 w 1559"/>
                <a:gd name="T23" fmla="*/ 3206 h 3300"/>
                <a:gd name="T24" fmla="*/ 992 w 1559"/>
                <a:gd name="T25" fmla="*/ 3299 h 3300"/>
                <a:gd name="T26" fmla="*/ 965 w 1559"/>
                <a:gd name="T27" fmla="*/ 3300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9" h="3300">
                  <a:moveTo>
                    <a:pt x="965" y="3300"/>
                  </a:moveTo>
                  <a:cubicBezTo>
                    <a:pt x="810" y="3300"/>
                    <a:pt x="693" y="3146"/>
                    <a:pt x="617" y="3004"/>
                  </a:cubicBezTo>
                  <a:cubicBezTo>
                    <a:pt x="410" y="2615"/>
                    <a:pt x="272" y="2193"/>
                    <a:pt x="134" y="1774"/>
                  </a:cubicBezTo>
                  <a:cubicBezTo>
                    <a:pt x="68" y="1570"/>
                    <a:pt x="0" y="1359"/>
                    <a:pt x="18" y="1145"/>
                  </a:cubicBezTo>
                  <a:cubicBezTo>
                    <a:pt x="30" y="990"/>
                    <a:pt x="88" y="843"/>
                    <a:pt x="144" y="698"/>
                  </a:cubicBezTo>
                  <a:cubicBezTo>
                    <a:pt x="235" y="465"/>
                    <a:pt x="325" y="233"/>
                    <a:pt x="416" y="0"/>
                  </a:cubicBezTo>
                  <a:cubicBezTo>
                    <a:pt x="532" y="179"/>
                    <a:pt x="653" y="355"/>
                    <a:pt x="779" y="528"/>
                  </a:cubicBezTo>
                  <a:cubicBezTo>
                    <a:pt x="934" y="742"/>
                    <a:pt x="1118" y="965"/>
                    <a:pt x="1376" y="1019"/>
                  </a:cubicBezTo>
                  <a:cubicBezTo>
                    <a:pt x="1415" y="1027"/>
                    <a:pt x="1454" y="1030"/>
                    <a:pt x="1491" y="1030"/>
                  </a:cubicBezTo>
                  <a:cubicBezTo>
                    <a:pt x="1510" y="1030"/>
                    <a:pt x="1529" y="1029"/>
                    <a:pt x="1547" y="1028"/>
                  </a:cubicBezTo>
                  <a:cubicBezTo>
                    <a:pt x="1489" y="1335"/>
                    <a:pt x="1524" y="1667"/>
                    <a:pt x="1539" y="1985"/>
                  </a:cubicBezTo>
                  <a:cubicBezTo>
                    <a:pt x="1559" y="2425"/>
                    <a:pt x="1511" y="2921"/>
                    <a:pt x="1176" y="3206"/>
                  </a:cubicBezTo>
                  <a:cubicBezTo>
                    <a:pt x="1123" y="3251"/>
                    <a:pt x="1061" y="3291"/>
                    <a:pt x="992" y="3299"/>
                  </a:cubicBezTo>
                  <a:cubicBezTo>
                    <a:pt x="983" y="3300"/>
                    <a:pt x="974" y="3300"/>
                    <a:pt x="965" y="3300"/>
                  </a:cubicBezTo>
                </a:path>
              </a:pathLst>
            </a:custGeom>
            <a:solidFill>
              <a:srgbClr val="FC99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Freeform 223">
              <a:extLst>
                <a:ext uri="{FF2B5EF4-FFF2-40B4-BE49-F238E27FC236}">
                  <a16:creationId xmlns:a16="http://schemas.microsoft.com/office/drawing/2014/main" id="{E68497B7-4040-FAA8-27E9-6061B626671C}"/>
                </a:ext>
              </a:extLst>
            </p:cNvPr>
            <p:cNvSpPr>
              <a:spLocks/>
            </p:cNvSpPr>
            <p:nvPr/>
          </p:nvSpPr>
          <p:spPr bwMode="auto">
            <a:xfrm>
              <a:off x="4970463" y="4383088"/>
              <a:ext cx="447675" cy="1130300"/>
            </a:xfrm>
            <a:custGeom>
              <a:avLst/>
              <a:gdLst>
                <a:gd name="T0" fmla="*/ 2089 w 2180"/>
                <a:gd name="T1" fmla="*/ 4234 h 5497"/>
                <a:gd name="T2" fmla="*/ 2168 w 2180"/>
                <a:gd name="T3" fmla="*/ 4538 h 5497"/>
                <a:gd name="T4" fmla="*/ 2032 w 2180"/>
                <a:gd name="T5" fmla="*/ 4802 h 5497"/>
                <a:gd name="T6" fmla="*/ 1439 w 2180"/>
                <a:gd name="T7" fmla="*/ 5351 h 5497"/>
                <a:gd name="T8" fmla="*/ 666 w 2180"/>
                <a:gd name="T9" fmla="*/ 5339 h 5497"/>
                <a:gd name="T10" fmla="*/ 333 w 2180"/>
                <a:gd name="T11" fmla="*/ 4810 h 5497"/>
                <a:gd name="T12" fmla="*/ 120 w 2180"/>
                <a:gd name="T13" fmla="*/ 4129 h 5497"/>
                <a:gd name="T14" fmla="*/ 74 w 2180"/>
                <a:gd name="T15" fmla="*/ 3745 h 5497"/>
                <a:gd name="T16" fmla="*/ 248 w 2180"/>
                <a:gd name="T17" fmla="*/ 3303 h 5497"/>
                <a:gd name="T18" fmla="*/ 379 w 2180"/>
                <a:gd name="T19" fmla="*/ 1797 h 5497"/>
                <a:gd name="T20" fmla="*/ 386 w 2180"/>
                <a:gd name="T21" fmla="*/ 724 h 5497"/>
                <a:gd name="T22" fmla="*/ 1614 w 2180"/>
                <a:gd name="T23" fmla="*/ 2483 h 5497"/>
                <a:gd name="T24" fmla="*/ 2089 w 2180"/>
                <a:gd name="T25" fmla="*/ 4234 h 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0" h="5497">
                  <a:moveTo>
                    <a:pt x="2089" y="4234"/>
                  </a:moveTo>
                  <a:cubicBezTo>
                    <a:pt x="2132" y="4331"/>
                    <a:pt x="2180" y="4433"/>
                    <a:pt x="2168" y="4538"/>
                  </a:cubicBezTo>
                  <a:cubicBezTo>
                    <a:pt x="2156" y="4638"/>
                    <a:pt x="2094" y="4723"/>
                    <a:pt x="2032" y="4802"/>
                  </a:cubicBezTo>
                  <a:cubicBezTo>
                    <a:pt x="1865" y="5015"/>
                    <a:pt x="1681" y="5226"/>
                    <a:pt x="1439" y="5351"/>
                  </a:cubicBezTo>
                  <a:cubicBezTo>
                    <a:pt x="1198" y="5476"/>
                    <a:pt x="886" y="5497"/>
                    <a:pt x="666" y="5339"/>
                  </a:cubicBezTo>
                  <a:cubicBezTo>
                    <a:pt x="494" y="5216"/>
                    <a:pt x="405" y="5009"/>
                    <a:pt x="333" y="4810"/>
                  </a:cubicBezTo>
                  <a:cubicBezTo>
                    <a:pt x="252" y="4587"/>
                    <a:pt x="181" y="4359"/>
                    <a:pt x="120" y="4129"/>
                  </a:cubicBezTo>
                  <a:cubicBezTo>
                    <a:pt x="88" y="4003"/>
                    <a:pt x="58" y="3873"/>
                    <a:pt x="74" y="3745"/>
                  </a:cubicBezTo>
                  <a:cubicBezTo>
                    <a:pt x="93" y="3587"/>
                    <a:pt x="179" y="3447"/>
                    <a:pt x="248" y="3303"/>
                  </a:cubicBezTo>
                  <a:cubicBezTo>
                    <a:pt x="470" y="2837"/>
                    <a:pt x="514" y="2295"/>
                    <a:pt x="379" y="1797"/>
                  </a:cubicBezTo>
                  <a:cubicBezTo>
                    <a:pt x="275" y="1413"/>
                    <a:pt x="0" y="1042"/>
                    <a:pt x="386" y="724"/>
                  </a:cubicBezTo>
                  <a:cubicBezTo>
                    <a:pt x="1263" y="0"/>
                    <a:pt x="1522" y="2013"/>
                    <a:pt x="1614" y="2483"/>
                  </a:cubicBezTo>
                  <a:cubicBezTo>
                    <a:pt x="1730" y="3077"/>
                    <a:pt x="1844" y="3677"/>
                    <a:pt x="2089" y="4234"/>
                  </a:cubicBezTo>
                </a:path>
              </a:pathLst>
            </a:custGeom>
            <a:solidFill>
              <a:srgbClr val="3DD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 name="Freeform 224">
              <a:extLst>
                <a:ext uri="{FF2B5EF4-FFF2-40B4-BE49-F238E27FC236}">
                  <a16:creationId xmlns:a16="http://schemas.microsoft.com/office/drawing/2014/main" id="{1CE8F1C6-0DAD-CFE2-5CE7-A0B42FC53D1B}"/>
                </a:ext>
              </a:extLst>
            </p:cNvPr>
            <p:cNvSpPr>
              <a:spLocks/>
            </p:cNvSpPr>
            <p:nvPr/>
          </p:nvSpPr>
          <p:spPr bwMode="auto">
            <a:xfrm>
              <a:off x="4591050" y="3557588"/>
              <a:ext cx="760413" cy="1565275"/>
            </a:xfrm>
            <a:custGeom>
              <a:avLst/>
              <a:gdLst>
                <a:gd name="T0" fmla="*/ 3129 w 3691"/>
                <a:gd name="T1" fmla="*/ 7612 h 7612"/>
                <a:gd name="T2" fmla="*/ 2706 w 3691"/>
                <a:gd name="T3" fmla="*/ 6982 h 7612"/>
                <a:gd name="T4" fmla="*/ 1924 w 3691"/>
                <a:gd name="T5" fmla="*/ 6402 h 7612"/>
                <a:gd name="T6" fmla="*/ 1567 w 3691"/>
                <a:gd name="T7" fmla="*/ 4845 h 7612"/>
                <a:gd name="T8" fmla="*/ 1756 w 3691"/>
                <a:gd name="T9" fmla="*/ 4550 h 7612"/>
                <a:gd name="T10" fmla="*/ 1994 w 3691"/>
                <a:gd name="T11" fmla="*/ 3883 h 7612"/>
                <a:gd name="T12" fmla="*/ 2021 w 3691"/>
                <a:gd name="T13" fmla="*/ 3897 h 7612"/>
                <a:gd name="T14" fmla="*/ 2065 w 3691"/>
                <a:gd name="T15" fmla="*/ 3667 h 7612"/>
                <a:gd name="T16" fmla="*/ 2096 w 3691"/>
                <a:gd name="T17" fmla="*/ 3467 h 7612"/>
                <a:gd name="T18" fmla="*/ 2115 w 3691"/>
                <a:gd name="T19" fmla="*/ 3261 h 7612"/>
                <a:gd name="T20" fmla="*/ 2127 w 3691"/>
                <a:gd name="T21" fmla="*/ 3049 h 7612"/>
                <a:gd name="T22" fmla="*/ 2110 w 3691"/>
                <a:gd name="T23" fmla="*/ 3055 h 7612"/>
                <a:gd name="T24" fmla="*/ 2119 w 3691"/>
                <a:gd name="T25" fmla="*/ 2431 h 7612"/>
                <a:gd name="T26" fmla="*/ 1954 w 3691"/>
                <a:gd name="T27" fmla="*/ 1376 h 7612"/>
                <a:gd name="T28" fmla="*/ 1225 w 3691"/>
                <a:gd name="T29" fmla="*/ 637 h 7612"/>
                <a:gd name="T30" fmla="*/ 931 w 3691"/>
                <a:gd name="T31" fmla="*/ 592 h 7612"/>
                <a:gd name="T32" fmla="*/ 652 w 3691"/>
                <a:gd name="T33" fmla="*/ 627 h 7612"/>
                <a:gd name="T34" fmla="*/ 395 w 3691"/>
                <a:gd name="T35" fmla="*/ 594 h 7612"/>
                <a:gd name="T36" fmla="*/ 392 w 3691"/>
                <a:gd name="T37" fmla="*/ 594 h 7612"/>
                <a:gd name="T38" fmla="*/ 127 w 3691"/>
                <a:gd name="T39" fmla="*/ 329 h 7612"/>
                <a:gd name="T40" fmla="*/ 180 w 3691"/>
                <a:gd name="T41" fmla="*/ 600 h 7612"/>
                <a:gd name="T42" fmla="*/ 24 w 3691"/>
                <a:gd name="T43" fmla="*/ 205 h 7612"/>
                <a:gd name="T44" fmla="*/ 40 w 3691"/>
                <a:gd name="T45" fmla="*/ 40 h 7612"/>
                <a:gd name="T46" fmla="*/ 175 w 3691"/>
                <a:gd name="T47" fmla="*/ 1 h 7612"/>
                <a:gd name="T48" fmla="*/ 335 w 3691"/>
                <a:gd name="T49" fmla="*/ 0 h 7612"/>
                <a:gd name="T50" fmla="*/ 1395 w 3691"/>
                <a:gd name="T51" fmla="*/ 259 h 7612"/>
                <a:gd name="T52" fmla="*/ 1791 w 3691"/>
                <a:gd name="T53" fmla="*/ 742 h 7612"/>
                <a:gd name="T54" fmla="*/ 2325 w 3691"/>
                <a:gd name="T55" fmla="*/ 1863 h 7612"/>
                <a:gd name="T56" fmla="*/ 2522 w 3691"/>
                <a:gd name="T57" fmla="*/ 3550 h 7612"/>
                <a:gd name="T58" fmla="*/ 3254 w 3691"/>
                <a:gd name="T59" fmla="*/ 4431 h 7612"/>
                <a:gd name="T60" fmla="*/ 3260 w 3691"/>
                <a:gd name="T61" fmla="*/ 6036 h 7612"/>
                <a:gd name="T62" fmla="*/ 3541 w 3691"/>
                <a:gd name="T63" fmla="*/ 6641 h 7612"/>
                <a:gd name="T64" fmla="*/ 3691 w 3691"/>
                <a:gd name="T65" fmla="*/ 7084 h 7612"/>
                <a:gd name="T66" fmla="*/ 3281 w 3691"/>
                <a:gd name="T67" fmla="*/ 7307 h 7612"/>
                <a:gd name="T68" fmla="*/ 3129 w 3691"/>
                <a:gd name="T69" fmla="*/ 7612 h 7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1" h="7612">
                  <a:moveTo>
                    <a:pt x="3129" y="7612"/>
                  </a:moveTo>
                  <a:cubicBezTo>
                    <a:pt x="2916" y="7502"/>
                    <a:pt x="2855" y="7190"/>
                    <a:pt x="2706" y="6982"/>
                  </a:cubicBezTo>
                  <a:cubicBezTo>
                    <a:pt x="2517" y="6716"/>
                    <a:pt x="2170" y="6617"/>
                    <a:pt x="1924" y="6402"/>
                  </a:cubicBezTo>
                  <a:cubicBezTo>
                    <a:pt x="1502" y="6035"/>
                    <a:pt x="1451" y="5397"/>
                    <a:pt x="1567" y="4845"/>
                  </a:cubicBezTo>
                  <a:cubicBezTo>
                    <a:pt x="1641" y="4753"/>
                    <a:pt x="1705" y="4652"/>
                    <a:pt x="1756" y="4550"/>
                  </a:cubicBezTo>
                  <a:cubicBezTo>
                    <a:pt x="1862" y="4337"/>
                    <a:pt x="1939" y="4113"/>
                    <a:pt x="1994" y="3883"/>
                  </a:cubicBezTo>
                  <a:cubicBezTo>
                    <a:pt x="2003" y="3888"/>
                    <a:pt x="2011" y="3893"/>
                    <a:pt x="2021" y="3897"/>
                  </a:cubicBezTo>
                  <a:lnTo>
                    <a:pt x="2065" y="3667"/>
                  </a:lnTo>
                  <a:lnTo>
                    <a:pt x="2096" y="3467"/>
                  </a:lnTo>
                  <a:lnTo>
                    <a:pt x="2115" y="3261"/>
                  </a:lnTo>
                  <a:lnTo>
                    <a:pt x="2127" y="3049"/>
                  </a:lnTo>
                  <a:cubicBezTo>
                    <a:pt x="2121" y="3051"/>
                    <a:pt x="2115" y="3053"/>
                    <a:pt x="2110" y="3055"/>
                  </a:cubicBezTo>
                  <a:cubicBezTo>
                    <a:pt x="2122" y="2847"/>
                    <a:pt x="2123" y="2638"/>
                    <a:pt x="2119" y="2431"/>
                  </a:cubicBezTo>
                  <a:cubicBezTo>
                    <a:pt x="2111" y="2073"/>
                    <a:pt x="2086" y="1709"/>
                    <a:pt x="1954" y="1376"/>
                  </a:cubicBezTo>
                  <a:cubicBezTo>
                    <a:pt x="1822" y="1043"/>
                    <a:pt x="1567" y="743"/>
                    <a:pt x="1225" y="637"/>
                  </a:cubicBezTo>
                  <a:cubicBezTo>
                    <a:pt x="1128" y="606"/>
                    <a:pt x="1029" y="592"/>
                    <a:pt x="931" y="592"/>
                  </a:cubicBezTo>
                  <a:cubicBezTo>
                    <a:pt x="838" y="592"/>
                    <a:pt x="745" y="605"/>
                    <a:pt x="652" y="627"/>
                  </a:cubicBezTo>
                  <a:cubicBezTo>
                    <a:pt x="568" y="604"/>
                    <a:pt x="481" y="594"/>
                    <a:pt x="395" y="594"/>
                  </a:cubicBezTo>
                  <a:lnTo>
                    <a:pt x="392" y="594"/>
                  </a:lnTo>
                  <a:cubicBezTo>
                    <a:pt x="277" y="528"/>
                    <a:pt x="179" y="438"/>
                    <a:pt x="127" y="329"/>
                  </a:cubicBezTo>
                  <a:lnTo>
                    <a:pt x="180" y="600"/>
                  </a:lnTo>
                  <a:cubicBezTo>
                    <a:pt x="112" y="475"/>
                    <a:pt x="59" y="342"/>
                    <a:pt x="24" y="205"/>
                  </a:cubicBezTo>
                  <a:cubicBezTo>
                    <a:pt x="9" y="149"/>
                    <a:pt x="0" y="82"/>
                    <a:pt x="40" y="40"/>
                  </a:cubicBezTo>
                  <a:cubicBezTo>
                    <a:pt x="73" y="5"/>
                    <a:pt x="127" y="2"/>
                    <a:pt x="175" y="1"/>
                  </a:cubicBezTo>
                  <a:cubicBezTo>
                    <a:pt x="228" y="0"/>
                    <a:pt x="281" y="0"/>
                    <a:pt x="335" y="0"/>
                  </a:cubicBezTo>
                  <a:cubicBezTo>
                    <a:pt x="712" y="0"/>
                    <a:pt x="1102" y="32"/>
                    <a:pt x="1395" y="259"/>
                  </a:cubicBezTo>
                  <a:cubicBezTo>
                    <a:pt x="1560" y="388"/>
                    <a:pt x="1677" y="567"/>
                    <a:pt x="1791" y="742"/>
                  </a:cubicBezTo>
                  <a:cubicBezTo>
                    <a:pt x="2019" y="1092"/>
                    <a:pt x="2251" y="1453"/>
                    <a:pt x="2325" y="1863"/>
                  </a:cubicBezTo>
                  <a:cubicBezTo>
                    <a:pt x="2428" y="2426"/>
                    <a:pt x="2231" y="3057"/>
                    <a:pt x="2522" y="3550"/>
                  </a:cubicBezTo>
                  <a:cubicBezTo>
                    <a:pt x="2718" y="3880"/>
                    <a:pt x="3103" y="4078"/>
                    <a:pt x="3254" y="4431"/>
                  </a:cubicBezTo>
                  <a:cubicBezTo>
                    <a:pt x="3467" y="4928"/>
                    <a:pt x="3134" y="5510"/>
                    <a:pt x="3260" y="6036"/>
                  </a:cubicBezTo>
                  <a:cubicBezTo>
                    <a:pt x="3312" y="6253"/>
                    <a:pt x="3438" y="6443"/>
                    <a:pt x="3541" y="6641"/>
                  </a:cubicBezTo>
                  <a:cubicBezTo>
                    <a:pt x="3613" y="6779"/>
                    <a:pt x="3676" y="6930"/>
                    <a:pt x="3691" y="7084"/>
                  </a:cubicBezTo>
                  <a:cubicBezTo>
                    <a:pt x="3539" y="7131"/>
                    <a:pt x="3388" y="7191"/>
                    <a:pt x="3281" y="7307"/>
                  </a:cubicBezTo>
                  <a:cubicBezTo>
                    <a:pt x="3203" y="7393"/>
                    <a:pt x="3157" y="7499"/>
                    <a:pt x="3129" y="761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 name="Freeform 225">
              <a:extLst>
                <a:ext uri="{FF2B5EF4-FFF2-40B4-BE49-F238E27FC236}">
                  <a16:creationId xmlns:a16="http://schemas.microsoft.com/office/drawing/2014/main" id="{6A0296AB-E3D4-717B-3766-7E00754BC998}"/>
                </a:ext>
              </a:extLst>
            </p:cNvPr>
            <p:cNvSpPr>
              <a:spLocks noEditPoints="1"/>
            </p:cNvSpPr>
            <p:nvPr/>
          </p:nvSpPr>
          <p:spPr bwMode="auto">
            <a:xfrm>
              <a:off x="4391025" y="3679825"/>
              <a:ext cx="636588" cy="947738"/>
            </a:xfrm>
            <a:custGeom>
              <a:avLst/>
              <a:gdLst>
                <a:gd name="T0" fmla="*/ 1913 w 3099"/>
                <a:gd name="T1" fmla="*/ 4613 h 4613"/>
                <a:gd name="T2" fmla="*/ 1798 w 3099"/>
                <a:gd name="T3" fmla="*/ 4602 h 4613"/>
                <a:gd name="T4" fmla="*/ 1201 w 3099"/>
                <a:gd name="T5" fmla="*/ 4111 h 4613"/>
                <a:gd name="T6" fmla="*/ 838 w 3099"/>
                <a:gd name="T7" fmla="*/ 3583 h 4613"/>
                <a:gd name="T8" fmla="*/ 725 w 3099"/>
                <a:gd name="T9" fmla="*/ 3407 h 4613"/>
                <a:gd name="T10" fmla="*/ 103 w 3099"/>
                <a:gd name="T11" fmla="*/ 2013 h 4613"/>
                <a:gd name="T12" fmla="*/ 354 w 3099"/>
                <a:gd name="T13" fmla="*/ 543 h 4613"/>
                <a:gd name="T14" fmla="*/ 1368 w 3099"/>
                <a:gd name="T15" fmla="*/ 2 h 4613"/>
                <a:gd name="T16" fmla="*/ 1371 w 3099"/>
                <a:gd name="T17" fmla="*/ 2 h 4613"/>
                <a:gd name="T18" fmla="*/ 1628 w 3099"/>
                <a:gd name="T19" fmla="*/ 35 h 4613"/>
                <a:gd name="T20" fmla="*/ 1907 w 3099"/>
                <a:gd name="T21" fmla="*/ 0 h 4613"/>
                <a:gd name="T22" fmla="*/ 2201 w 3099"/>
                <a:gd name="T23" fmla="*/ 45 h 4613"/>
                <a:gd name="T24" fmla="*/ 2930 w 3099"/>
                <a:gd name="T25" fmla="*/ 784 h 4613"/>
                <a:gd name="T26" fmla="*/ 3095 w 3099"/>
                <a:gd name="T27" fmla="*/ 1839 h 4613"/>
                <a:gd name="T28" fmla="*/ 3086 w 3099"/>
                <a:gd name="T29" fmla="*/ 2463 h 4613"/>
                <a:gd name="T30" fmla="*/ 2805 w 3099"/>
                <a:gd name="T31" fmla="*/ 2736 h 4613"/>
                <a:gd name="T32" fmla="*/ 2970 w 3099"/>
                <a:gd name="T33" fmla="*/ 3291 h 4613"/>
                <a:gd name="T34" fmla="*/ 2732 w 3099"/>
                <a:gd name="T35" fmla="*/ 3958 h 4613"/>
                <a:gd name="T36" fmla="*/ 2543 w 3099"/>
                <a:gd name="T37" fmla="*/ 4253 h 4613"/>
                <a:gd name="T38" fmla="*/ 1969 w 3099"/>
                <a:gd name="T39" fmla="*/ 4611 h 4613"/>
                <a:gd name="T40" fmla="*/ 1913 w 3099"/>
                <a:gd name="T41" fmla="*/ 4613 h 4613"/>
                <a:gd name="T42" fmla="*/ 957 w 3099"/>
                <a:gd name="T43" fmla="*/ 2387 h 4613"/>
                <a:gd name="T44" fmla="*/ 884 w 3099"/>
                <a:gd name="T45" fmla="*/ 2394 h 4613"/>
                <a:gd name="T46" fmla="*/ 575 w 3099"/>
                <a:gd name="T47" fmla="*/ 2921 h 4613"/>
                <a:gd name="T48" fmla="*/ 991 w 3099"/>
                <a:gd name="T49" fmla="*/ 3294 h 4613"/>
                <a:gd name="T50" fmla="*/ 1063 w 3099"/>
                <a:gd name="T51" fmla="*/ 3287 h 4613"/>
                <a:gd name="T52" fmla="*/ 1373 w 3099"/>
                <a:gd name="T53" fmla="*/ 2761 h 4613"/>
                <a:gd name="T54" fmla="*/ 957 w 3099"/>
                <a:gd name="T55" fmla="*/ 2387 h 4613"/>
                <a:gd name="T56" fmla="*/ 2174 w 3099"/>
                <a:gd name="T57" fmla="*/ 2159 h 4613"/>
                <a:gd name="T58" fmla="*/ 2158 w 3099"/>
                <a:gd name="T59" fmla="*/ 2163 h 4613"/>
                <a:gd name="T60" fmla="*/ 2153 w 3099"/>
                <a:gd name="T61" fmla="*/ 2809 h 4613"/>
                <a:gd name="T62" fmla="*/ 2173 w 3099"/>
                <a:gd name="T63" fmla="*/ 2893 h 4613"/>
                <a:gd name="T64" fmla="*/ 2257 w 3099"/>
                <a:gd name="T65" fmla="*/ 2929 h 4613"/>
                <a:gd name="T66" fmla="*/ 2292 w 3099"/>
                <a:gd name="T67" fmla="*/ 2926 h 4613"/>
                <a:gd name="T68" fmla="*/ 2505 w 3099"/>
                <a:gd name="T69" fmla="*/ 2808 h 4613"/>
                <a:gd name="T70" fmla="*/ 2561 w 3099"/>
                <a:gd name="T71" fmla="*/ 2739 h 4613"/>
                <a:gd name="T72" fmla="*/ 2533 w 3099"/>
                <a:gd name="T73" fmla="*/ 2648 h 4613"/>
                <a:gd name="T74" fmla="*/ 2174 w 3099"/>
                <a:gd name="T75" fmla="*/ 2159 h 4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9" h="4613">
                  <a:moveTo>
                    <a:pt x="1913" y="4613"/>
                  </a:moveTo>
                  <a:cubicBezTo>
                    <a:pt x="1876" y="4613"/>
                    <a:pt x="1837" y="4610"/>
                    <a:pt x="1798" y="4602"/>
                  </a:cubicBezTo>
                  <a:cubicBezTo>
                    <a:pt x="1540" y="4548"/>
                    <a:pt x="1356" y="4325"/>
                    <a:pt x="1201" y="4111"/>
                  </a:cubicBezTo>
                  <a:cubicBezTo>
                    <a:pt x="1075" y="3938"/>
                    <a:pt x="954" y="3762"/>
                    <a:pt x="838" y="3583"/>
                  </a:cubicBezTo>
                  <a:cubicBezTo>
                    <a:pt x="800" y="3525"/>
                    <a:pt x="762" y="3466"/>
                    <a:pt x="725" y="3407"/>
                  </a:cubicBezTo>
                  <a:cubicBezTo>
                    <a:pt x="454" y="2973"/>
                    <a:pt x="206" y="2514"/>
                    <a:pt x="103" y="2013"/>
                  </a:cubicBezTo>
                  <a:cubicBezTo>
                    <a:pt x="0" y="1512"/>
                    <a:pt x="57" y="960"/>
                    <a:pt x="354" y="543"/>
                  </a:cubicBezTo>
                  <a:cubicBezTo>
                    <a:pt x="585" y="219"/>
                    <a:pt x="978" y="3"/>
                    <a:pt x="1368" y="2"/>
                  </a:cubicBezTo>
                  <a:lnTo>
                    <a:pt x="1371" y="2"/>
                  </a:lnTo>
                  <a:cubicBezTo>
                    <a:pt x="1457" y="2"/>
                    <a:pt x="1544" y="12"/>
                    <a:pt x="1628" y="35"/>
                  </a:cubicBezTo>
                  <a:cubicBezTo>
                    <a:pt x="1721" y="13"/>
                    <a:pt x="1814" y="0"/>
                    <a:pt x="1907" y="0"/>
                  </a:cubicBezTo>
                  <a:cubicBezTo>
                    <a:pt x="2005" y="0"/>
                    <a:pt x="2104" y="14"/>
                    <a:pt x="2201" y="45"/>
                  </a:cubicBezTo>
                  <a:cubicBezTo>
                    <a:pt x="2543" y="151"/>
                    <a:pt x="2798" y="451"/>
                    <a:pt x="2930" y="784"/>
                  </a:cubicBezTo>
                  <a:cubicBezTo>
                    <a:pt x="3062" y="1117"/>
                    <a:pt x="3087" y="1481"/>
                    <a:pt x="3095" y="1839"/>
                  </a:cubicBezTo>
                  <a:cubicBezTo>
                    <a:pt x="3099" y="2046"/>
                    <a:pt x="3098" y="2255"/>
                    <a:pt x="3086" y="2463"/>
                  </a:cubicBezTo>
                  <a:cubicBezTo>
                    <a:pt x="2966" y="2504"/>
                    <a:pt x="2860" y="2601"/>
                    <a:pt x="2805" y="2736"/>
                  </a:cubicBezTo>
                  <a:cubicBezTo>
                    <a:pt x="2717" y="2954"/>
                    <a:pt x="2791" y="3191"/>
                    <a:pt x="2970" y="3291"/>
                  </a:cubicBezTo>
                  <a:cubicBezTo>
                    <a:pt x="2915" y="3521"/>
                    <a:pt x="2838" y="3745"/>
                    <a:pt x="2732" y="3958"/>
                  </a:cubicBezTo>
                  <a:cubicBezTo>
                    <a:pt x="2681" y="4060"/>
                    <a:pt x="2617" y="4161"/>
                    <a:pt x="2543" y="4253"/>
                  </a:cubicBezTo>
                  <a:cubicBezTo>
                    <a:pt x="2389" y="4442"/>
                    <a:pt x="2189" y="4589"/>
                    <a:pt x="1969" y="4611"/>
                  </a:cubicBezTo>
                  <a:cubicBezTo>
                    <a:pt x="1951" y="4612"/>
                    <a:pt x="1932" y="4613"/>
                    <a:pt x="1913" y="4613"/>
                  </a:cubicBezTo>
                  <a:close/>
                  <a:moveTo>
                    <a:pt x="957" y="2387"/>
                  </a:moveTo>
                  <a:cubicBezTo>
                    <a:pt x="933" y="2387"/>
                    <a:pt x="909" y="2390"/>
                    <a:pt x="884" y="2394"/>
                  </a:cubicBezTo>
                  <a:cubicBezTo>
                    <a:pt x="664" y="2439"/>
                    <a:pt x="525" y="2674"/>
                    <a:pt x="575" y="2921"/>
                  </a:cubicBezTo>
                  <a:cubicBezTo>
                    <a:pt x="619" y="3140"/>
                    <a:pt x="797" y="3294"/>
                    <a:pt x="991" y="3294"/>
                  </a:cubicBezTo>
                  <a:cubicBezTo>
                    <a:pt x="1015" y="3294"/>
                    <a:pt x="1039" y="3292"/>
                    <a:pt x="1063" y="3287"/>
                  </a:cubicBezTo>
                  <a:cubicBezTo>
                    <a:pt x="1284" y="3243"/>
                    <a:pt x="1423" y="3007"/>
                    <a:pt x="1373" y="2761"/>
                  </a:cubicBezTo>
                  <a:cubicBezTo>
                    <a:pt x="1329" y="2541"/>
                    <a:pt x="1151" y="2387"/>
                    <a:pt x="957" y="2387"/>
                  </a:cubicBezTo>
                  <a:close/>
                  <a:moveTo>
                    <a:pt x="2174" y="2159"/>
                  </a:moveTo>
                  <a:cubicBezTo>
                    <a:pt x="2168" y="2159"/>
                    <a:pt x="2163" y="2160"/>
                    <a:pt x="2158" y="2163"/>
                  </a:cubicBezTo>
                  <a:cubicBezTo>
                    <a:pt x="2078" y="2211"/>
                    <a:pt x="2151" y="2711"/>
                    <a:pt x="2153" y="2809"/>
                  </a:cubicBezTo>
                  <a:cubicBezTo>
                    <a:pt x="2154" y="2838"/>
                    <a:pt x="2156" y="2869"/>
                    <a:pt x="2173" y="2893"/>
                  </a:cubicBezTo>
                  <a:cubicBezTo>
                    <a:pt x="2191" y="2919"/>
                    <a:pt x="2224" y="2929"/>
                    <a:pt x="2257" y="2929"/>
                  </a:cubicBezTo>
                  <a:cubicBezTo>
                    <a:pt x="2269" y="2929"/>
                    <a:pt x="2281" y="2928"/>
                    <a:pt x="2292" y="2926"/>
                  </a:cubicBezTo>
                  <a:cubicBezTo>
                    <a:pt x="2372" y="2910"/>
                    <a:pt x="2440" y="2858"/>
                    <a:pt x="2505" y="2808"/>
                  </a:cubicBezTo>
                  <a:cubicBezTo>
                    <a:pt x="2529" y="2789"/>
                    <a:pt x="2555" y="2768"/>
                    <a:pt x="2561" y="2739"/>
                  </a:cubicBezTo>
                  <a:cubicBezTo>
                    <a:pt x="2568" y="2707"/>
                    <a:pt x="2550" y="2676"/>
                    <a:pt x="2533" y="2648"/>
                  </a:cubicBezTo>
                  <a:cubicBezTo>
                    <a:pt x="2490" y="2581"/>
                    <a:pt x="2272" y="2159"/>
                    <a:pt x="2174" y="2159"/>
                  </a:cubicBezTo>
                  <a:close/>
                </a:path>
              </a:pathLst>
            </a:custGeom>
            <a:solidFill>
              <a:srgbClr val="FEA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5" name="Freeform 226">
              <a:extLst>
                <a:ext uri="{FF2B5EF4-FFF2-40B4-BE49-F238E27FC236}">
                  <a16:creationId xmlns:a16="http://schemas.microsoft.com/office/drawing/2014/main" id="{3D5F6AC7-FB77-8AC3-7746-0AC7F00D6B0C}"/>
                </a:ext>
              </a:extLst>
            </p:cNvPr>
            <p:cNvSpPr>
              <a:spLocks/>
            </p:cNvSpPr>
            <p:nvPr/>
          </p:nvSpPr>
          <p:spPr bwMode="auto">
            <a:xfrm>
              <a:off x="3884613" y="4383088"/>
              <a:ext cx="552450" cy="1368425"/>
            </a:xfrm>
            <a:custGeom>
              <a:avLst/>
              <a:gdLst>
                <a:gd name="T0" fmla="*/ 969 w 2686"/>
                <a:gd name="T1" fmla="*/ 544 h 6660"/>
                <a:gd name="T2" fmla="*/ 242 w 2686"/>
                <a:gd name="T3" fmla="*/ 1174 h 6660"/>
                <a:gd name="T4" fmla="*/ 3 w 2686"/>
                <a:gd name="T5" fmla="*/ 2476 h 6660"/>
                <a:gd name="T6" fmla="*/ 12 w 2686"/>
                <a:gd name="T7" fmla="*/ 3839 h 6660"/>
                <a:gd name="T8" fmla="*/ 157 w 2686"/>
                <a:gd name="T9" fmla="*/ 5303 h 6660"/>
                <a:gd name="T10" fmla="*/ 1026 w 2686"/>
                <a:gd name="T11" fmla="*/ 6443 h 6660"/>
                <a:gd name="T12" fmla="*/ 2363 w 2686"/>
                <a:gd name="T13" fmla="*/ 6190 h 6660"/>
                <a:gd name="T14" fmla="*/ 2564 w 2686"/>
                <a:gd name="T15" fmla="*/ 5266 h 6660"/>
                <a:gd name="T16" fmla="*/ 2382 w 2686"/>
                <a:gd name="T17" fmla="*/ 4314 h 6660"/>
                <a:gd name="T18" fmla="*/ 2364 w 2686"/>
                <a:gd name="T19" fmla="*/ 3333 h 6660"/>
                <a:gd name="T20" fmla="*/ 2649 w 2686"/>
                <a:gd name="T21" fmla="*/ 1820 h 6660"/>
                <a:gd name="T22" fmla="*/ 2278 w 2686"/>
                <a:gd name="T23" fmla="*/ 422 h 6660"/>
                <a:gd name="T24" fmla="*/ 969 w 2686"/>
                <a:gd name="T25" fmla="*/ 544 h 6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6" h="6660">
                  <a:moveTo>
                    <a:pt x="969" y="544"/>
                  </a:moveTo>
                  <a:cubicBezTo>
                    <a:pt x="690" y="709"/>
                    <a:pt x="414" y="900"/>
                    <a:pt x="242" y="1174"/>
                  </a:cubicBezTo>
                  <a:cubicBezTo>
                    <a:pt x="5" y="1553"/>
                    <a:pt x="0" y="2028"/>
                    <a:pt x="3" y="2476"/>
                  </a:cubicBezTo>
                  <a:cubicBezTo>
                    <a:pt x="6" y="2930"/>
                    <a:pt x="9" y="3385"/>
                    <a:pt x="12" y="3839"/>
                  </a:cubicBezTo>
                  <a:cubicBezTo>
                    <a:pt x="15" y="4331"/>
                    <a:pt x="20" y="4831"/>
                    <a:pt x="157" y="5303"/>
                  </a:cubicBezTo>
                  <a:cubicBezTo>
                    <a:pt x="294" y="5775"/>
                    <a:pt x="585" y="6225"/>
                    <a:pt x="1026" y="6443"/>
                  </a:cubicBezTo>
                  <a:cubicBezTo>
                    <a:pt x="1468" y="6660"/>
                    <a:pt x="2068" y="6584"/>
                    <a:pt x="2363" y="6190"/>
                  </a:cubicBezTo>
                  <a:cubicBezTo>
                    <a:pt x="2557" y="5932"/>
                    <a:pt x="2597" y="5587"/>
                    <a:pt x="2564" y="5266"/>
                  </a:cubicBezTo>
                  <a:cubicBezTo>
                    <a:pt x="2531" y="4944"/>
                    <a:pt x="2434" y="4633"/>
                    <a:pt x="2382" y="4314"/>
                  </a:cubicBezTo>
                  <a:cubicBezTo>
                    <a:pt x="2329" y="3990"/>
                    <a:pt x="2323" y="3659"/>
                    <a:pt x="2364" y="3333"/>
                  </a:cubicBezTo>
                  <a:cubicBezTo>
                    <a:pt x="2429" y="2823"/>
                    <a:pt x="2607" y="2332"/>
                    <a:pt x="2649" y="1820"/>
                  </a:cubicBezTo>
                  <a:cubicBezTo>
                    <a:pt x="2686" y="1364"/>
                    <a:pt x="2560" y="796"/>
                    <a:pt x="2278" y="422"/>
                  </a:cubicBezTo>
                  <a:cubicBezTo>
                    <a:pt x="1960" y="0"/>
                    <a:pt x="1331" y="331"/>
                    <a:pt x="969" y="544"/>
                  </a:cubicBezTo>
                  <a:close/>
                </a:path>
              </a:pathLst>
            </a:custGeom>
            <a:solidFill>
              <a:srgbClr val="3DD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6" name="Freeform 227">
              <a:extLst>
                <a:ext uri="{FF2B5EF4-FFF2-40B4-BE49-F238E27FC236}">
                  <a16:creationId xmlns:a16="http://schemas.microsoft.com/office/drawing/2014/main" id="{96D78861-F9FB-FBC7-42AF-DB01A5E53994}"/>
                </a:ext>
              </a:extLst>
            </p:cNvPr>
            <p:cNvSpPr>
              <a:spLocks/>
            </p:cNvSpPr>
            <p:nvPr/>
          </p:nvSpPr>
          <p:spPr bwMode="auto">
            <a:xfrm>
              <a:off x="5106988" y="5237163"/>
              <a:ext cx="1274763" cy="427038"/>
            </a:xfrm>
            <a:custGeom>
              <a:avLst/>
              <a:gdLst>
                <a:gd name="T0" fmla="*/ 2130 w 6195"/>
                <a:gd name="T1" fmla="*/ 514 h 2077"/>
                <a:gd name="T2" fmla="*/ 3957 w 6195"/>
                <a:gd name="T3" fmla="*/ 85 h 2077"/>
                <a:gd name="T4" fmla="*/ 4472 w 6195"/>
                <a:gd name="T5" fmla="*/ 40 h 2077"/>
                <a:gd name="T6" fmla="*/ 4931 w 6195"/>
                <a:gd name="T7" fmla="*/ 328 h 2077"/>
                <a:gd name="T8" fmla="*/ 6050 w 6195"/>
                <a:gd name="T9" fmla="*/ 1322 h 2077"/>
                <a:gd name="T10" fmla="*/ 6175 w 6195"/>
                <a:gd name="T11" fmla="*/ 1554 h 2077"/>
                <a:gd name="T12" fmla="*/ 5986 w 6195"/>
                <a:gd name="T13" fmla="*/ 1714 h 2077"/>
                <a:gd name="T14" fmla="*/ 4589 w 6195"/>
                <a:gd name="T15" fmla="*/ 1857 h 2077"/>
                <a:gd name="T16" fmla="*/ 3993 w 6195"/>
                <a:gd name="T17" fmla="*/ 1470 h 2077"/>
                <a:gd name="T18" fmla="*/ 2653 w 6195"/>
                <a:gd name="T19" fmla="*/ 1689 h 2077"/>
                <a:gd name="T20" fmla="*/ 1294 w 6195"/>
                <a:gd name="T21" fmla="*/ 2075 h 2077"/>
                <a:gd name="T22" fmla="*/ 112 w 6195"/>
                <a:gd name="T23" fmla="*/ 1426 h 2077"/>
                <a:gd name="T24" fmla="*/ 195 w 6195"/>
                <a:gd name="T25" fmla="*/ 691 h 2077"/>
                <a:gd name="T26" fmla="*/ 1104 w 6195"/>
                <a:gd name="T27" fmla="*/ 330 h 2077"/>
                <a:gd name="T28" fmla="*/ 2130 w 6195"/>
                <a:gd name="T29" fmla="*/ 514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5" h="2077">
                  <a:moveTo>
                    <a:pt x="2130" y="514"/>
                  </a:moveTo>
                  <a:cubicBezTo>
                    <a:pt x="2766" y="467"/>
                    <a:pt x="3038" y="316"/>
                    <a:pt x="3957" y="85"/>
                  </a:cubicBezTo>
                  <a:cubicBezTo>
                    <a:pt x="4126" y="42"/>
                    <a:pt x="4302" y="0"/>
                    <a:pt x="4472" y="40"/>
                  </a:cubicBezTo>
                  <a:cubicBezTo>
                    <a:pt x="4650" y="81"/>
                    <a:pt x="4794" y="207"/>
                    <a:pt x="4931" y="328"/>
                  </a:cubicBezTo>
                  <a:cubicBezTo>
                    <a:pt x="5304" y="660"/>
                    <a:pt x="5677" y="991"/>
                    <a:pt x="6050" y="1322"/>
                  </a:cubicBezTo>
                  <a:cubicBezTo>
                    <a:pt x="6119" y="1383"/>
                    <a:pt x="6195" y="1464"/>
                    <a:pt x="6175" y="1554"/>
                  </a:cubicBezTo>
                  <a:cubicBezTo>
                    <a:pt x="6157" y="1638"/>
                    <a:pt x="6066" y="1682"/>
                    <a:pt x="5986" y="1714"/>
                  </a:cubicBezTo>
                  <a:cubicBezTo>
                    <a:pt x="5537" y="1892"/>
                    <a:pt x="5023" y="2068"/>
                    <a:pt x="4589" y="1857"/>
                  </a:cubicBezTo>
                  <a:cubicBezTo>
                    <a:pt x="4375" y="1753"/>
                    <a:pt x="4210" y="1565"/>
                    <a:pt x="3993" y="1470"/>
                  </a:cubicBezTo>
                  <a:cubicBezTo>
                    <a:pt x="3565" y="1281"/>
                    <a:pt x="3078" y="1494"/>
                    <a:pt x="2653" y="1689"/>
                  </a:cubicBezTo>
                  <a:cubicBezTo>
                    <a:pt x="2221" y="1887"/>
                    <a:pt x="1768" y="2073"/>
                    <a:pt x="1294" y="2075"/>
                  </a:cubicBezTo>
                  <a:cubicBezTo>
                    <a:pt x="819" y="2077"/>
                    <a:pt x="315" y="1855"/>
                    <a:pt x="112" y="1426"/>
                  </a:cubicBezTo>
                  <a:cubicBezTo>
                    <a:pt x="0" y="1187"/>
                    <a:pt x="5" y="873"/>
                    <a:pt x="195" y="691"/>
                  </a:cubicBezTo>
                  <a:cubicBezTo>
                    <a:pt x="382" y="513"/>
                    <a:pt x="847" y="315"/>
                    <a:pt x="1104" y="330"/>
                  </a:cubicBezTo>
                  <a:cubicBezTo>
                    <a:pt x="1573" y="358"/>
                    <a:pt x="1662" y="486"/>
                    <a:pt x="2130" y="514"/>
                  </a:cubicBezTo>
                  <a:close/>
                </a:path>
              </a:pathLst>
            </a:custGeom>
            <a:solidFill>
              <a:srgbClr val="F79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7" name="Freeform 228">
              <a:extLst>
                <a:ext uri="{FF2B5EF4-FFF2-40B4-BE49-F238E27FC236}">
                  <a16:creationId xmlns:a16="http://schemas.microsoft.com/office/drawing/2014/main" id="{9D898E4E-A39C-2804-0739-1463A48ED3E0}"/>
                </a:ext>
              </a:extLst>
            </p:cNvPr>
            <p:cNvSpPr>
              <a:spLocks/>
            </p:cNvSpPr>
            <p:nvPr/>
          </p:nvSpPr>
          <p:spPr bwMode="auto">
            <a:xfrm>
              <a:off x="6054725" y="5253038"/>
              <a:ext cx="212725" cy="130175"/>
            </a:xfrm>
            <a:custGeom>
              <a:avLst/>
              <a:gdLst>
                <a:gd name="T0" fmla="*/ 1005 w 1039"/>
                <a:gd name="T1" fmla="*/ 339 h 627"/>
                <a:gd name="T2" fmla="*/ 928 w 1039"/>
                <a:gd name="T3" fmla="*/ 544 h 627"/>
                <a:gd name="T4" fmla="*/ 701 w 1039"/>
                <a:gd name="T5" fmla="*/ 606 h 627"/>
                <a:gd name="T6" fmla="*/ 124 w 1039"/>
                <a:gd name="T7" fmla="*/ 208 h 627"/>
                <a:gd name="T8" fmla="*/ 405 w 1039"/>
                <a:gd name="T9" fmla="*/ 189 h 627"/>
                <a:gd name="T10" fmla="*/ 1005 w 1039"/>
                <a:gd name="T11" fmla="*/ 339 h 627"/>
              </a:gdLst>
              <a:ahLst/>
              <a:cxnLst>
                <a:cxn ang="0">
                  <a:pos x="T0" y="T1"/>
                </a:cxn>
                <a:cxn ang="0">
                  <a:pos x="T2" y="T3"/>
                </a:cxn>
                <a:cxn ang="0">
                  <a:pos x="T4" y="T5"/>
                </a:cxn>
                <a:cxn ang="0">
                  <a:pos x="T6" y="T7"/>
                </a:cxn>
                <a:cxn ang="0">
                  <a:pos x="T8" y="T9"/>
                </a:cxn>
                <a:cxn ang="0">
                  <a:pos x="T10" y="T11"/>
                </a:cxn>
              </a:cxnLst>
              <a:rect l="0" t="0" r="r" b="b"/>
              <a:pathLst>
                <a:path w="1039" h="627">
                  <a:moveTo>
                    <a:pt x="1005" y="339"/>
                  </a:moveTo>
                  <a:cubicBezTo>
                    <a:pt x="1039" y="411"/>
                    <a:pt x="995" y="500"/>
                    <a:pt x="928" y="544"/>
                  </a:cubicBezTo>
                  <a:cubicBezTo>
                    <a:pt x="862" y="588"/>
                    <a:pt x="780" y="597"/>
                    <a:pt x="701" y="606"/>
                  </a:cubicBezTo>
                  <a:cubicBezTo>
                    <a:pt x="503" y="627"/>
                    <a:pt x="344" y="576"/>
                    <a:pt x="124" y="208"/>
                  </a:cubicBezTo>
                  <a:cubicBezTo>
                    <a:pt x="0" y="0"/>
                    <a:pt x="262" y="147"/>
                    <a:pt x="405" y="189"/>
                  </a:cubicBezTo>
                  <a:cubicBezTo>
                    <a:pt x="598" y="244"/>
                    <a:pt x="816" y="271"/>
                    <a:pt x="1005" y="339"/>
                  </a:cubicBezTo>
                  <a:close/>
                </a:path>
              </a:pathLst>
            </a:custGeom>
            <a:solidFill>
              <a:srgbClr val="F79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8" name="Freeform 229">
              <a:extLst>
                <a:ext uri="{FF2B5EF4-FFF2-40B4-BE49-F238E27FC236}">
                  <a16:creationId xmlns:a16="http://schemas.microsoft.com/office/drawing/2014/main" id="{0D14F789-4B98-A642-99B1-3DCF717DBA6F}"/>
                </a:ext>
              </a:extLst>
            </p:cNvPr>
            <p:cNvSpPr>
              <a:spLocks/>
            </p:cNvSpPr>
            <p:nvPr/>
          </p:nvSpPr>
          <p:spPr bwMode="auto">
            <a:xfrm>
              <a:off x="4995863" y="5730875"/>
              <a:ext cx="307975" cy="228600"/>
            </a:xfrm>
            <a:custGeom>
              <a:avLst/>
              <a:gdLst>
                <a:gd name="T0" fmla="*/ 1467 w 1502"/>
                <a:gd name="T1" fmla="*/ 1093 h 1110"/>
                <a:gd name="T2" fmla="*/ 408 w 1502"/>
                <a:gd name="T3" fmla="*/ 690 h 1110"/>
                <a:gd name="T4" fmla="*/ 87 w 1502"/>
                <a:gd name="T5" fmla="*/ 523 h 1110"/>
                <a:gd name="T6" fmla="*/ 16 w 1502"/>
                <a:gd name="T7" fmla="*/ 444 h 1110"/>
                <a:gd name="T8" fmla="*/ 63 w 1502"/>
                <a:gd name="T9" fmla="*/ 314 h 1110"/>
                <a:gd name="T10" fmla="*/ 196 w 1502"/>
                <a:gd name="T11" fmla="*/ 256 h 1110"/>
                <a:gd name="T12" fmla="*/ 1238 w 1502"/>
                <a:gd name="T13" fmla="*/ 0 h 1110"/>
                <a:gd name="T14" fmla="*/ 1339 w 1502"/>
                <a:gd name="T15" fmla="*/ 513 h 1110"/>
                <a:gd name="T16" fmla="*/ 1435 w 1502"/>
                <a:gd name="T17" fmla="*/ 890 h 1110"/>
                <a:gd name="T18" fmla="*/ 1502 w 1502"/>
                <a:gd name="T19" fmla="*/ 1110 h 1110"/>
                <a:gd name="T20" fmla="*/ 1467 w 1502"/>
                <a:gd name="T21" fmla="*/ 1093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2" h="1110">
                  <a:moveTo>
                    <a:pt x="1467" y="1093"/>
                  </a:moveTo>
                  <a:cubicBezTo>
                    <a:pt x="1107" y="976"/>
                    <a:pt x="754" y="841"/>
                    <a:pt x="408" y="690"/>
                  </a:cubicBezTo>
                  <a:cubicBezTo>
                    <a:pt x="297" y="641"/>
                    <a:pt x="187" y="591"/>
                    <a:pt x="87" y="523"/>
                  </a:cubicBezTo>
                  <a:cubicBezTo>
                    <a:pt x="57" y="502"/>
                    <a:pt x="27" y="478"/>
                    <a:pt x="16" y="444"/>
                  </a:cubicBezTo>
                  <a:cubicBezTo>
                    <a:pt x="0" y="398"/>
                    <a:pt x="25" y="345"/>
                    <a:pt x="63" y="314"/>
                  </a:cubicBezTo>
                  <a:cubicBezTo>
                    <a:pt x="101" y="283"/>
                    <a:pt x="149" y="269"/>
                    <a:pt x="196" y="256"/>
                  </a:cubicBezTo>
                  <a:cubicBezTo>
                    <a:pt x="540" y="158"/>
                    <a:pt x="888" y="73"/>
                    <a:pt x="1238" y="0"/>
                  </a:cubicBezTo>
                  <a:cubicBezTo>
                    <a:pt x="1311" y="159"/>
                    <a:pt x="1311" y="341"/>
                    <a:pt x="1339" y="513"/>
                  </a:cubicBezTo>
                  <a:cubicBezTo>
                    <a:pt x="1360" y="641"/>
                    <a:pt x="1398" y="766"/>
                    <a:pt x="1435" y="890"/>
                  </a:cubicBezTo>
                  <a:lnTo>
                    <a:pt x="1502" y="1110"/>
                  </a:lnTo>
                  <a:lnTo>
                    <a:pt x="1467" y="1093"/>
                  </a:lnTo>
                </a:path>
              </a:pathLst>
            </a:custGeom>
            <a:solidFill>
              <a:srgbClr val="E4C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9" name="Freeform 230">
              <a:extLst>
                <a:ext uri="{FF2B5EF4-FFF2-40B4-BE49-F238E27FC236}">
                  <a16:creationId xmlns:a16="http://schemas.microsoft.com/office/drawing/2014/main" id="{A8C23326-3C9A-46D9-4C4A-3BC84F08E61C}"/>
                </a:ext>
              </a:extLst>
            </p:cNvPr>
            <p:cNvSpPr>
              <a:spLocks/>
            </p:cNvSpPr>
            <p:nvPr/>
          </p:nvSpPr>
          <p:spPr bwMode="auto">
            <a:xfrm>
              <a:off x="4997450" y="5808663"/>
              <a:ext cx="349250" cy="179388"/>
            </a:xfrm>
            <a:custGeom>
              <a:avLst/>
              <a:gdLst>
                <a:gd name="T0" fmla="*/ 1695 w 1703"/>
                <a:gd name="T1" fmla="*/ 831 h 869"/>
                <a:gd name="T2" fmla="*/ 1503 w 1703"/>
                <a:gd name="T3" fmla="*/ 820 h 869"/>
                <a:gd name="T4" fmla="*/ 284 w 1703"/>
                <a:gd name="T5" fmla="*/ 331 h 869"/>
                <a:gd name="T6" fmla="*/ 82 w 1703"/>
                <a:gd name="T7" fmla="*/ 215 h 869"/>
                <a:gd name="T8" fmla="*/ 37 w 1703"/>
                <a:gd name="T9" fmla="*/ 0 h 869"/>
                <a:gd name="T10" fmla="*/ 247 w 1703"/>
                <a:gd name="T11" fmla="*/ 197 h 869"/>
                <a:gd name="T12" fmla="*/ 1528 w 1703"/>
                <a:gd name="T13" fmla="*/ 669 h 869"/>
                <a:gd name="T14" fmla="*/ 1654 w 1703"/>
                <a:gd name="T15" fmla="*/ 730 h 869"/>
                <a:gd name="T16" fmla="*/ 1698 w 1703"/>
                <a:gd name="T17" fmla="*/ 853 h 869"/>
                <a:gd name="T18" fmla="*/ 1695 w 1703"/>
                <a:gd name="T19" fmla="*/ 831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3" h="869">
                  <a:moveTo>
                    <a:pt x="1695" y="831"/>
                  </a:moveTo>
                  <a:cubicBezTo>
                    <a:pt x="1640" y="869"/>
                    <a:pt x="1565" y="845"/>
                    <a:pt x="1503" y="820"/>
                  </a:cubicBezTo>
                  <a:cubicBezTo>
                    <a:pt x="1097" y="657"/>
                    <a:pt x="690" y="494"/>
                    <a:pt x="284" y="331"/>
                  </a:cubicBezTo>
                  <a:cubicBezTo>
                    <a:pt x="212" y="302"/>
                    <a:pt x="137" y="271"/>
                    <a:pt x="82" y="215"/>
                  </a:cubicBezTo>
                  <a:cubicBezTo>
                    <a:pt x="28" y="159"/>
                    <a:pt x="0" y="69"/>
                    <a:pt x="37" y="0"/>
                  </a:cubicBezTo>
                  <a:cubicBezTo>
                    <a:pt x="61" y="97"/>
                    <a:pt x="158" y="153"/>
                    <a:pt x="247" y="197"/>
                  </a:cubicBezTo>
                  <a:cubicBezTo>
                    <a:pt x="657" y="395"/>
                    <a:pt x="1092" y="538"/>
                    <a:pt x="1528" y="669"/>
                  </a:cubicBezTo>
                  <a:cubicBezTo>
                    <a:pt x="1573" y="682"/>
                    <a:pt x="1620" y="697"/>
                    <a:pt x="1654" y="730"/>
                  </a:cubicBezTo>
                  <a:cubicBezTo>
                    <a:pt x="1687" y="761"/>
                    <a:pt x="1703" y="808"/>
                    <a:pt x="1698" y="853"/>
                  </a:cubicBezTo>
                  <a:lnTo>
                    <a:pt x="1695" y="831"/>
                  </a:ln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0" name="Freeform 231">
              <a:extLst>
                <a:ext uri="{FF2B5EF4-FFF2-40B4-BE49-F238E27FC236}">
                  <a16:creationId xmlns:a16="http://schemas.microsoft.com/office/drawing/2014/main" id="{4EFE2232-F754-3642-DBE3-41A3E5003268}"/>
                </a:ext>
              </a:extLst>
            </p:cNvPr>
            <p:cNvSpPr>
              <a:spLocks/>
            </p:cNvSpPr>
            <p:nvPr/>
          </p:nvSpPr>
          <p:spPr bwMode="auto">
            <a:xfrm>
              <a:off x="4070350" y="5392738"/>
              <a:ext cx="1384300" cy="463550"/>
            </a:xfrm>
            <a:custGeom>
              <a:avLst/>
              <a:gdLst>
                <a:gd name="T0" fmla="*/ 2315 w 6730"/>
                <a:gd name="T1" fmla="*/ 558 h 2256"/>
                <a:gd name="T2" fmla="*/ 4299 w 6730"/>
                <a:gd name="T3" fmla="*/ 92 h 2256"/>
                <a:gd name="T4" fmla="*/ 4858 w 6730"/>
                <a:gd name="T5" fmla="*/ 43 h 2256"/>
                <a:gd name="T6" fmla="*/ 5357 w 6730"/>
                <a:gd name="T7" fmla="*/ 357 h 2256"/>
                <a:gd name="T8" fmla="*/ 6573 w 6730"/>
                <a:gd name="T9" fmla="*/ 1436 h 2256"/>
                <a:gd name="T10" fmla="*/ 6709 w 6730"/>
                <a:gd name="T11" fmla="*/ 1688 h 2256"/>
                <a:gd name="T12" fmla="*/ 6504 w 6730"/>
                <a:gd name="T13" fmla="*/ 1862 h 2256"/>
                <a:gd name="T14" fmla="*/ 4985 w 6730"/>
                <a:gd name="T15" fmla="*/ 2017 h 2256"/>
                <a:gd name="T16" fmla="*/ 4338 w 6730"/>
                <a:gd name="T17" fmla="*/ 1597 h 2256"/>
                <a:gd name="T18" fmla="*/ 2882 w 6730"/>
                <a:gd name="T19" fmla="*/ 1835 h 2256"/>
                <a:gd name="T20" fmla="*/ 1406 w 6730"/>
                <a:gd name="T21" fmla="*/ 2254 h 2256"/>
                <a:gd name="T22" fmla="*/ 122 w 6730"/>
                <a:gd name="T23" fmla="*/ 1549 h 2256"/>
                <a:gd name="T24" fmla="*/ 212 w 6730"/>
                <a:gd name="T25" fmla="*/ 751 h 2256"/>
                <a:gd name="T26" fmla="*/ 1200 w 6730"/>
                <a:gd name="T27" fmla="*/ 358 h 2256"/>
                <a:gd name="T28" fmla="*/ 2315 w 6730"/>
                <a:gd name="T29" fmla="*/ 558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30" h="2256">
                  <a:moveTo>
                    <a:pt x="2315" y="558"/>
                  </a:moveTo>
                  <a:cubicBezTo>
                    <a:pt x="3005" y="507"/>
                    <a:pt x="3301" y="343"/>
                    <a:pt x="4299" y="92"/>
                  </a:cubicBezTo>
                  <a:cubicBezTo>
                    <a:pt x="4482" y="46"/>
                    <a:pt x="4674" y="0"/>
                    <a:pt x="4858" y="43"/>
                  </a:cubicBezTo>
                  <a:cubicBezTo>
                    <a:pt x="5052" y="88"/>
                    <a:pt x="5209" y="225"/>
                    <a:pt x="5357" y="357"/>
                  </a:cubicBezTo>
                  <a:cubicBezTo>
                    <a:pt x="5762" y="716"/>
                    <a:pt x="6167" y="1076"/>
                    <a:pt x="6573" y="1436"/>
                  </a:cubicBezTo>
                  <a:cubicBezTo>
                    <a:pt x="6648" y="1503"/>
                    <a:pt x="6730" y="1590"/>
                    <a:pt x="6709" y="1688"/>
                  </a:cubicBezTo>
                  <a:cubicBezTo>
                    <a:pt x="6690" y="1780"/>
                    <a:pt x="6591" y="1827"/>
                    <a:pt x="6504" y="1862"/>
                  </a:cubicBezTo>
                  <a:cubicBezTo>
                    <a:pt x="6016" y="2055"/>
                    <a:pt x="5457" y="2247"/>
                    <a:pt x="4985" y="2017"/>
                  </a:cubicBezTo>
                  <a:cubicBezTo>
                    <a:pt x="4753" y="1904"/>
                    <a:pt x="4574" y="1700"/>
                    <a:pt x="4338" y="1597"/>
                  </a:cubicBezTo>
                  <a:cubicBezTo>
                    <a:pt x="3873" y="1392"/>
                    <a:pt x="3344" y="1623"/>
                    <a:pt x="2882" y="1835"/>
                  </a:cubicBezTo>
                  <a:cubicBezTo>
                    <a:pt x="2413" y="2050"/>
                    <a:pt x="1921" y="2251"/>
                    <a:pt x="1406" y="2254"/>
                  </a:cubicBezTo>
                  <a:cubicBezTo>
                    <a:pt x="890" y="2256"/>
                    <a:pt x="342" y="2015"/>
                    <a:pt x="122" y="1549"/>
                  </a:cubicBezTo>
                  <a:cubicBezTo>
                    <a:pt x="0" y="1290"/>
                    <a:pt x="5" y="948"/>
                    <a:pt x="212" y="751"/>
                  </a:cubicBezTo>
                  <a:cubicBezTo>
                    <a:pt x="415" y="557"/>
                    <a:pt x="920" y="342"/>
                    <a:pt x="1200" y="358"/>
                  </a:cubicBezTo>
                  <a:cubicBezTo>
                    <a:pt x="1709" y="388"/>
                    <a:pt x="1806" y="528"/>
                    <a:pt x="2315" y="558"/>
                  </a:cubicBezTo>
                </a:path>
              </a:pathLst>
            </a:custGeom>
            <a:solidFill>
              <a:srgbClr val="FCA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1" name="Freeform 232">
              <a:extLst>
                <a:ext uri="{FF2B5EF4-FFF2-40B4-BE49-F238E27FC236}">
                  <a16:creationId xmlns:a16="http://schemas.microsoft.com/office/drawing/2014/main" id="{1CE2FF6A-8AE8-2850-7697-1B83A92A275E}"/>
                </a:ext>
              </a:extLst>
            </p:cNvPr>
            <p:cNvSpPr>
              <a:spLocks/>
            </p:cNvSpPr>
            <p:nvPr/>
          </p:nvSpPr>
          <p:spPr bwMode="auto">
            <a:xfrm>
              <a:off x="5111750" y="5418138"/>
              <a:ext cx="219075" cy="133350"/>
            </a:xfrm>
            <a:custGeom>
              <a:avLst/>
              <a:gdLst>
                <a:gd name="T0" fmla="*/ 1029 w 1065"/>
                <a:gd name="T1" fmla="*/ 330 h 643"/>
                <a:gd name="T2" fmla="*/ 946 w 1065"/>
                <a:gd name="T3" fmla="*/ 553 h 643"/>
                <a:gd name="T4" fmla="*/ 698 w 1065"/>
                <a:gd name="T5" fmla="*/ 620 h 643"/>
                <a:gd name="T6" fmla="*/ 72 w 1065"/>
                <a:gd name="T7" fmla="*/ 188 h 643"/>
                <a:gd name="T8" fmla="*/ 377 w 1065"/>
                <a:gd name="T9" fmla="*/ 167 h 643"/>
                <a:gd name="T10" fmla="*/ 1029 w 1065"/>
                <a:gd name="T11" fmla="*/ 330 h 643"/>
              </a:gdLst>
              <a:ahLst/>
              <a:cxnLst>
                <a:cxn ang="0">
                  <a:pos x="T0" y="T1"/>
                </a:cxn>
                <a:cxn ang="0">
                  <a:pos x="T2" y="T3"/>
                </a:cxn>
                <a:cxn ang="0">
                  <a:pos x="T4" y="T5"/>
                </a:cxn>
                <a:cxn ang="0">
                  <a:pos x="T6" y="T7"/>
                </a:cxn>
                <a:cxn ang="0">
                  <a:pos x="T8" y="T9"/>
                </a:cxn>
                <a:cxn ang="0">
                  <a:pos x="T10" y="T11"/>
                </a:cxn>
              </a:cxnLst>
              <a:rect l="0" t="0" r="r" b="b"/>
              <a:pathLst>
                <a:path w="1065" h="643">
                  <a:moveTo>
                    <a:pt x="1029" y="330"/>
                  </a:moveTo>
                  <a:cubicBezTo>
                    <a:pt x="1065" y="409"/>
                    <a:pt x="1018" y="505"/>
                    <a:pt x="946" y="553"/>
                  </a:cubicBezTo>
                  <a:cubicBezTo>
                    <a:pt x="873" y="600"/>
                    <a:pt x="784" y="611"/>
                    <a:pt x="698" y="620"/>
                  </a:cubicBezTo>
                  <a:cubicBezTo>
                    <a:pt x="483" y="643"/>
                    <a:pt x="239" y="623"/>
                    <a:pt x="72" y="188"/>
                  </a:cubicBezTo>
                  <a:cubicBezTo>
                    <a:pt x="0" y="0"/>
                    <a:pt x="222" y="122"/>
                    <a:pt x="377" y="167"/>
                  </a:cubicBezTo>
                  <a:cubicBezTo>
                    <a:pt x="586" y="228"/>
                    <a:pt x="823" y="257"/>
                    <a:pt x="1029" y="330"/>
                  </a:cubicBezTo>
                  <a:close/>
                </a:path>
              </a:pathLst>
            </a:custGeom>
            <a:solidFill>
              <a:srgbClr val="F8A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2" name="Freeform 233">
              <a:extLst>
                <a:ext uri="{FF2B5EF4-FFF2-40B4-BE49-F238E27FC236}">
                  <a16:creationId xmlns:a16="http://schemas.microsoft.com/office/drawing/2014/main" id="{9F7F375A-57F6-5ACC-8247-5F040C2594F2}"/>
                </a:ext>
              </a:extLst>
            </p:cNvPr>
            <p:cNvSpPr>
              <a:spLocks/>
            </p:cNvSpPr>
            <p:nvPr/>
          </p:nvSpPr>
          <p:spPr bwMode="auto">
            <a:xfrm>
              <a:off x="5203825" y="4773613"/>
              <a:ext cx="1431925" cy="1208088"/>
            </a:xfrm>
            <a:custGeom>
              <a:avLst/>
              <a:gdLst>
                <a:gd name="T0" fmla="*/ 5619 w 6966"/>
                <a:gd name="T1" fmla="*/ 69 h 5877"/>
                <a:gd name="T2" fmla="*/ 6608 w 6966"/>
                <a:gd name="T3" fmla="*/ 185 h 5877"/>
                <a:gd name="T4" fmla="*/ 6951 w 6966"/>
                <a:gd name="T5" fmla="*/ 1160 h 5877"/>
                <a:gd name="T6" fmla="*/ 6935 w 6966"/>
                <a:gd name="T7" fmla="*/ 3824 h 5877"/>
                <a:gd name="T8" fmla="*/ 6845 w 6966"/>
                <a:gd name="T9" fmla="*/ 4243 h 5877"/>
                <a:gd name="T10" fmla="*/ 6487 w 6966"/>
                <a:gd name="T11" fmla="*/ 4499 h 5877"/>
                <a:gd name="T12" fmla="*/ 616 w 6966"/>
                <a:gd name="T13" fmla="*/ 5877 h 5877"/>
                <a:gd name="T14" fmla="*/ 463 w 6966"/>
                <a:gd name="T15" fmla="*/ 5839 h 5877"/>
                <a:gd name="T16" fmla="*/ 366 w 6966"/>
                <a:gd name="T17" fmla="*/ 5588 h 5877"/>
                <a:gd name="T18" fmla="*/ 109 w 6966"/>
                <a:gd name="T19" fmla="*/ 1995 h 5877"/>
                <a:gd name="T20" fmla="*/ 307 w 6966"/>
                <a:gd name="T21" fmla="*/ 1392 h 5877"/>
                <a:gd name="T22" fmla="*/ 797 w 6966"/>
                <a:gd name="T23" fmla="*/ 1145 h 5877"/>
                <a:gd name="T24" fmla="*/ 5619 w 6966"/>
                <a:gd name="T25" fmla="*/ 69 h 5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6" h="5877">
                  <a:moveTo>
                    <a:pt x="5619" y="69"/>
                  </a:moveTo>
                  <a:cubicBezTo>
                    <a:pt x="5968" y="15"/>
                    <a:pt x="6333" y="0"/>
                    <a:pt x="6608" y="185"/>
                  </a:cubicBezTo>
                  <a:cubicBezTo>
                    <a:pt x="6906" y="385"/>
                    <a:pt x="6945" y="801"/>
                    <a:pt x="6951" y="1160"/>
                  </a:cubicBezTo>
                  <a:cubicBezTo>
                    <a:pt x="6966" y="2048"/>
                    <a:pt x="6961" y="2937"/>
                    <a:pt x="6935" y="3824"/>
                  </a:cubicBezTo>
                  <a:cubicBezTo>
                    <a:pt x="6931" y="3969"/>
                    <a:pt x="6924" y="4122"/>
                    <a:pt x="6845" y="4243"/>
                  </a:cubicBezTo>
                  <a:cubicBezTo>
                    <a:pt x="6764" y="4368"/>
                    <a:pt x="6623" y="4438"/>
                    <a:pt x="6487" y="4499"/>
                  </a:cubicBezTo>
                  <a:cubicBezTo>
                    <a:pt x="4635" y="5336"/>
                    <a:pt x="2648" y="5877"/>
                    <a:pt x="616" y="5877"/>
                  </a:cubicBezTo>
                  <a:cubicBezTo>
                    <a:pt x="579" y="5877"/>
                    <a:pt x="497" y="5856"/>
                    <a:pt x="463" y="5839"/>
                  </a:cubicBezTo>
                  <a:cubicBezTo>
                    <a:pt x="403" y="5808"/>
                    <a:pt x="382" y="5653"/>
                    <a:pt x="366" y="5588"/>
                  </a:cubicBezTo>
                  <a:cubicBezTo>
                    <a:pt x="87" y="4415"/>
                    <a:pt x="0" y="3196"/>
                    <a:pt x="109" y="1995"/>
                  </a:cubicBezTo>
                  <a:cubicBezTo>
                    <a:pt x="129" y="1780"/>
                    <a:pt x="162" y="1551"/>
                    <a:pt x="307" y="1392"/>
                  </a:cubicBezTo>
                  <a:cubicBezTo>
                    <a:pt x="432" y="1256"/>
                    <a:pt x="619" y="1197"/>
                    <a:pt x="797" y="1145"/>
                  </a:cubicBezTo>
                  <a:cubicBezTo>
                    <a:pt x="2408" y="678"/>
                    <a:pt x="3950" y="235"/>
                    <a:pt x="5619" y="69"/>
                  </a:cubicBezTo>
                </a:path>
              </a:pathLst>
            </a:custGeom>
            <a:solidFill>
              <a:srgbClr val="E0E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3" name="Freeform 234">
              <a:extLst>
                <a:ext uri="{FF2B5EF4-FFF2-40B4-BE49-F238E27FC236}">
                  <a16:creationId xmlns:a16="http://schemas.microsoft.com/office/drawing/2014/main" id="{4A523D35-D31C-02F1-34FF-DC62758FEE61}"/>
                </a:ext>
              </a:extLst>
            </p:cNvPr>
            <p:cNvSpPr>
              <a:spLocks noEditPoints="1"/>
            </p:cNvSpPr>
            <p:nvPr/>
          </p:nvSpPr>
          <p:spPr bwMode="auto">
            <a:xfrm>
              <a:off x="5233988" y="4805363"/>
              <a:ext cx="1433513" cy="1181100"/>
            </a:xfrm>
            <a:custGeom>
              <a:avLst/>
              <a:gdLst>
                <a:gd name="T0" fmla="*/ 572 w 6966"/>
                <a:gd name="T1" fmla="*/ 5742 h 5742"/>
                <a:gd name="T2" fmla="*/ 464 w 6966"/>
                <a:gd name="T3" fmla="*/ 5724 h 5742"/>
                <a:gd name="T4" fmla="*/ 464 w 6966"/>
                <a:gd name="T5" fmla="*/ 5724 h 5742"/>
                <a:gd name="T6" fmla="*/ 366 w 6966"/>
                <a:gd name="T7" fmla="*/ 5554 h 5742"/>
                <a:gd name="T8" fmla="*/ 109 w 6966"/>
                <a:gd name="T9" fmla="*/ 1962 h 5742"/>
                <a:gd name="T10" fmla="*/ 307 w 6966"/>
                <a:gd name="T11" fmla="*/ 1359 h 5742"/>
                <a:gd name="T12" fmla="*/ 797 w 6966"/>
                <a:gd name="T13" fmla="*/ 1112 h 5742"/>
                <a:gd name="T14" fmla="*/ 5619 w 6966"/>
                <a:gd name="T15" fmla="*/ 35 h 5742"/>
                <a:gd name="T16" fmla="*/ 6023 w 6966"/>
                <a:gd name="T17" fmla="*/ 0 h 5742"/>
                <a:gd name="T18" fmla="*/ 6562 w 6966"/>
                <a:gd name="T19" fmla="*/ 123 h 5742"/>
                <a:gd name="T20" fmla="*/ 6608 w 6966"/>
                <a:gd name="T21" fmla="*/ 152 h 5742"/>
                <a:gd name="T22" fmla="*/ 6951 w 6966"/>
                <a:gd name="T23" fmla="*/ 1127 h 5742"/>
                <a:gd name="T24" fmla="*/ 6935 w 6966"/>
                <a:gd name="T25" fmla="*/ 3791 h 5742"/>
                <a:gd name="T26" fmla="*/ 6845 w 6966"/>
                <a:gd name="T27" fmla="*/ 4210 h 5742"/>
                <a:gd name="T28" fmla="*/ 6487 w 6966"/>
                <a:gd name="T29" fmla="*/ 4466 h 5742"/>
                <a:gd name="T30" fmla="*/ 573 w 6966"/>
                <a:gd name="T31" fmla="*/ 5742 h 5742"/>
                <a:gd name="T32" fmla="*/ 572 w 6966"/>
                <a:gd name="T33" fmla="*/ 5742 h 5742"/>
                <a:gd name="T34" fmla="*/ 3754 w 6966"/>
                <a:gd name="T35" fmla="*/ 2263 h 5742"/>
                <a:gd name="T36" fmla="*/ 3623 w 6966"/>
                <a:gd name="T37" fmla="*/ 2276 h 5742"/>
                <a:gd name="T38" fmla="*/ 3176 w 6966"/>
                <a:gd name="T39" fmla="*/ 2752 h 5742"/>
                <a:gd name="T40" fmla="*/ 3634 w 6966"/>
                <a:gd name="T41" fmla="*/ 3046 h 5742"/>
                <a:gd name="T42" fmla="*/ 3765 w 6966"/>
                <a:gd name="T43" fmla="*/ 3034 h 5742"/>
                <a:gd name="T44" fmla="*/ 4212 w 6966"/>
                <a:gd name="T45" fmla="*/ 2557 h 5742"/>
                <a:gd name="T46" fmla="*/ 3754 w 6966"/>
                <a:gd name="T47" fmla="*/ 2263 h 5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66" h="5742">
                  <a:moveTo>
                    <a:pt x="572" y="5742"/>
                  </a:moveTo>
                  <a:cubicBezTo>
                    <a:pt x="535" y="5742"/>
                    <a:pt x="497" y="5741"/>
                    <a:pt x="464" y="5724"/>
                  </a:cubicBezTo>
                  <a:lnTo>
                    <a:pt x="464" y="5724"/>
                  </a:lnTo>
                  <a:cubicBezTo>
                    <a:pt x="404" y="5693"/>
                    <a:pt x="382" y="5620"/>
                    <a:pt x="366" y="5554"/>
                  </a:cubicBezTo>
                  <a:cubicBezTo>
                    <a:pt x="87" y="4381"/>
                    <a:pt x="0" y="3162"/>
                    <a:pt x="109" y="1962"/>
                  </a:cubicBezTo>
                  <a:cubicBezTo>
                    <a:pt x="129" y="1747"/>
                    <a:pt x="162" y="1518"/>
                    <a:pt x="307" y="1359"/>
                  </a:cubicBezTo>
                  <a:cubicBezTo>
                    <a:pt x="432" y="1222"/>
                    <a:pt x="619" y="1163"/>
                    <a:pt x="797" y="1112"/>
                  </a:cubicBezTo>
                  <a:cubicBezTo>
                    <a:pt x="2408" y="644"/>
                    <a:pt x="3951" y="202"/>
                    <a:pt x="5619" y="35"/>
                  </a:cubicBezTo>
                  <a:cubicBezTo>
                    <a:pt x="5753" y="15"/>
                    <a:pt x="5890" y="0"/>
                    <a:pt x="6023" y="0"/>
                  </a:cubicBezTo>
                  <a:cubicBezTo>
                    <a:pt x="6216" y="0"/>
                    <a:pt x="6402" y="31"/>
                    <a:pt x="6562" y="123"/>
                  </a:cubicBezTo>
                  <a:cubicBezTo>
                    <a:pt x="6577" y="132"/>
                    <a:pt x="6593" y="141"/>
                    <a:pt x="6608" y="152"/>
                  </a:cubicBezTo>
                  <a:cubicBezTo>
                    <a:pt x="6906" y="352"/>
                    <a:pt x="6945" y="768"/>
                    <a:pt x="6951" y="1127"/>
                  </a:cubicBezTo>
                  <a:cubicBezTo>
                    <a:pt x="6966" y="2015"/>
                    <a:pt x="6961" y="2903"/>
                    <a:pt x="6935" y="3791"/>
                  </a:cubicBezTo>
                  <a:cubicBezTo>
                    <a:pt x="6931" y="3935"/>
                    <a:pt x="6924" y="4088"/>
                    <a:pt x="6845" y="4210"/>
                  </a:cubicBezTo>
                  <a:cubicBezTo>
                    <a:pt x="6765" y="4335"/>
                    <a:pt x="6623" y="4404"/>
                    <a:pt x="6487" y="4466"/>
                  </a:cubicBezTo>
                  <a:cubicBezTo>
                    <a:pt x="4636" y="5303"/>
                    <a:pt x="2605" y="5741"/>
                    <a:pt x="573" y="5742"/>
                  </a:cubicBezTo>
                  <a:lnTo>
                    <a:pt x="572" y="5742"/>
                  </a:lnTo>
                  <a:close/>
                  <a:moveTo>
                    <a:pt x="3754" y="2263"/>
                  </a:moveTo>
                  <a:cubicBezTo>
                    <a:pt x="3711" y="2263"/>
                    <a:pt x="3667" y="2267"/>
                    <a:pt x="3623" y="2276"/>
                  </a:cubicBezTo>
                  <a:cubicBezTo>
                    <a:pt x="3336" y="2329"/>
                    <a:pt x="3136" y="2543"/>
                    <a:pt x="3176" y="2752"/>
                  </a:cubicBezTo>
                  <a:cubicBezTo>
                    <a:pt x="3209" y="2929"/>
                    <a:pt x="3402" y="3046"/>
                    <a:pt x="3634" y="3046"/>
                  </a:cubicBezTo>
                  <a:cubicBezTo>
                    <a:pt x="3676" y="3046"/>
                    <a:pt x="3720" y="3042"/>
                    <a:pt x="3765" y="3034"/>
                  </a:cubicBezTo>
                  <a:cubicBezTo>
                    <a:pt x="4051" y="2980"/>
                    <a:pt x="4251" y="2767"/>
                    <a:pt x="4212" y="2557"/>
                  </a:cubicBezTo>
                  <a:cubicBezTo>
                    <a:pt x="4179" y="2381"/>
                    <a:pt x="3985" y="2263"/>
                    <a:pt x="3754" y="226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4" name="Freeform 235">
              <a:extLst>
                <a:ext uri="{FF2B5EF4-FFF2-40B4-BE49-F238E27FC236}">
                  <a16:creationId xmlns:a16="http://schemas.microsoft.com/office/drawing/2014/main" id="{C46407A2-5914-5977-C0BC-08AE42739385}"/>
                </a:ext>
              </a:extLst>
            </p:cNvPr>
            <p:cNvSpPr>
              <a:spLocks/>
            </p:cNvSpPr>
            <p:nvPr/>
          </p:nvSpPr>
          <p:spPr bwMode="auto">
            <a:xfrm>
              <a:off x="5878513" y="5270500"/>
              <a:ext cx="230188" cy="160338"/>
            </a:xfrm>
            <a:custGeom>
              <a:avLst/>
              <a:gdLst>
                <a:gd name="T0" fmla="*/ 498 w 1115"/>
                <a:gd name="T1" fmla="*/ 783 h 783"/>
                <a:gd name="T2" fmla="*/ 40 w 1115"/>
                <a:gd name="T3" fmla="*/ 489 h 783"/>
                <a:gd name="T4" fmla="*/ 487 w 1115"/>
                <a:gd name="T5" fmla="*/ 13 h 783"/>
                <a:gd name="T6" fmla="*/ 618 w 1115"/>
                <a:gd name="T7" fmla="*/ 0 h 783"/>
                <a:gd name="T8" fmla="*/ 1076 w 1115"/>
                <a:gd name="T9" fmla="*/ 294 h 783"/>
                <a:gd name="T10" fmla="*/ 629 w 1115"/>
                <a:gd name="T11" fmla="*/ 771 h 783"/>
                <a:gd name="T12" fmla="*/ 498 w 1115"/>
                <a:gd name="T13" fmla="*/ 783 h 783"/>
              </a:gdLst>
              <a:ahLst/>
              <a:cxnLst>
                <a:cxn ang="0">
                  <a:pos x="T0" y="T1"/>
                </a:cxn>
                <a:cxn ang="0">
                  <a:pos x="T2" y="T3"/>
                </a:cxn>
                <a:cxn ang="0">
                  <a:pos x="T4" y="T5"/>
                </a:cxn>
                <a:cxn ang="0">
                  <a:pos x="T6" y="T7"/>
                </a:cxn>
                <a:cxn ang="0">
                  <a:pos x="T8" y="T9"/>
                </a:cxn>
                <a:cxn ang="0">
                  <a:pos x="T10" y="T11"/>
                </a:cxn>
                <a:cxn ang="0">
                  <a:pos x="T12" y="T13"/>
                </a:cxn>
              </a:cxnLst>
              <a:rect l="0" t="0" r="r" b="b"/>
              <a:pathLst>
                <a:path w="1115" h="783">
                  <a:moveTo>
                    <a:pt x="498" y="783"/>
                  </a:moveTo>
                  <a:cubicBezTo>
                    <a:pt x="266" y="783"/>
                    <a:pt x="73" y="666"/>
                    <a:pt x="40" y="489"/>
                  </a:cubicBezTo>
                  <a:cubicBezTo>
                    <a:pt x="0" y="280"/>
                    <a:pt x="200" y="66"/>
                    <a:pt x="487" y="13"/>
                  </a:cubicBezTo>
                  <a:cubicBezTo>
                    <a:pt x="531" y="4"/>
                    <a:pt x="575" y="0"/>
                    <a:pt x="618" y="0"/>
                  </a:cubicBezTo>
                  <a:cubicBezTo>
                    <a:pt x="849" y="0"/>
                    <a:pt x="1043" y="118"/>
                    <a:pt x="1076" y="294"/>
                  </a:cubicBezTo>
                  <a:cubicBezTo>
                    <a:pt x="1115" y="504"/>
                    <a:pt x="915" y="717"/>
                    <a:pt x="629" y="771"/>
                  </a:cubicBezTo>
                  <a:cubicBezTo>
                    <a:pt x="584" y="779"/>
                    <a:pt x="540" y="783"/>
                    <a:pt x="498" y="783"/>
                  </a:cubicBezTo>
                  <a:close/>
                </a:path>
              </a:pathLst>
            </a:custGeom>
            <a:solidFill>
              <a:srgbClr val="D9C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5" name="Freeform 236">
              <a:extLst>
                <a:ext uri="{FF2B5EF4-FFF2-40B4-BE49-F238E27FC236}">
                  <a16:creationId xmlns:a16="http://schemas.microsoft.com/office/drawing/2014/main" id="{16A87B97-040C-D1BD-184D-22E3295DDF15}"/>
                </a:ext>
              </a:extLst>
            </p:cNvPr>
            <p:cNvSpPr>
              <a:spLocks/>
            </p:cNvSpPr>
            <p:nvPr/>
          </p:nvSpPr>
          <p:spPr bwMode="auto">
            <a:xfrm>
              <a:off x="4905375" y="4003675"/>
              <a:ext cx="133350" cy="68263"/>
            </a:xfrm>
            <a:custGeom>
              <a:avLst/>
              <a:gdLst>
                <a:gd name="T0" fmla="*/ 585 w 644"/>
                <a:gd name="T1" fmla="*/ 313 h 330"/>
                <a:gd name="T2" fmla="*/ 610 w 644"/>
                <a:gd name="T3" fmla="*/ 327 h 330"/>
                <a:gd name="T4" fmla="*/ 643 w 644"/>
                <a:gd name="T5" fmla="*/ 295 h 330"/>
                <a:gd name="T6" fmla="*/ 626 w 644"/>
                <a:gd name="T7" fmla="*/ 248 h 330"/>
                <a:gd name="T8" fmla="*/ 387 w 644"/>
                <a:gd name="T9" fmla="*/ 78 h 330"/>
                <a:gd name="T10" fmla="*/ 72 w 644"/>
                <a:gd name="T11" fmla="*/ 38 h 330"/>
                <a:gd name="T12" fmla="*/ 74 w 644"/>
                <a:gd name="T13" fmla="*/ 180 h 330"/>
                <a:gd name="T14" fmla="*/ 349 w 644"/>
                <a:gd name="T15" fmla="*/ 187 h 330"/>
                <a:gd name="T16" fmla="*/ 585 w 644"/>
                <a:gd name="T17" fmla="*/ 3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330">
                  <a:moveTo>
                    <a:pt x="585" y="313"/>
                  </a:moveTo>
                  <a:cubicBezTo>
                    <a:pt x="592" y="319"/>
                    <a:pt x="600" y="326"/>
                    <a:pt x="610" y="327"/>
                  </a:cubicBezTo>
                  <a:cubicBezTo>
                    <a:pt x="627" y="330"/>
                    <a:pt x="642" y="312"/>
                    <a:pt x="643" y="295"/>
                  </a:cubicBezTo>
                  <a:cubicBezTo>
                    <a:pt x="644" y="278"/>
                    <a:pt x="635" y="262"/>
                    <a:pt x="626" y="248"/>
                  </a:cubicBezTo>
                  <a:cubicBezTo>
                    <a:pt x="571" y="165"/>
                    <a:pt x="482" y="110"/>
                    <a:pt x="387" y="78"/>
                  </a:cubicBezTo>
                  <a:cubicBezTo>
                    <a:pt x="319" y="56"/>
                    <a:pt x="142" y="0"/>
                    <a:pt x="72" y="38"/>
                  </a:cubicBezTo>
                  <a:cubicBezTo>
                    <a:pt x="0" y="77"/>
                    <a:pt x="7" y="157"/>
                    <a:pt x="74" y="180"/>
                  </a:cubicBezTo>
                  <a:cubicBezTo>
                    <a:pt x="144" y="204"/>
                    <a:pt x="266" y="165"/>
                    <a:pt x="349" y="187"/>
                  </a:cubicBezTo>
                  <a:cubicBezTo>
                    <a:pt x="436" y="210"/>
                    <a:pt x="518" y="253"/>
                    <a:pt x="585" y="313"/>
                  </a:cubicBezTo>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6" name="Freeform 237">
              <a:extLst>
                <a:ext uri="{FF2B5EF4-FFF2-40B4-BE49-F238E27FC236}">
                  <a16:creationId xmlns:a16="http://schemas.microsoft.com/office/drawing/2014/main" id="{FFF3AAA0-4B5D-B37C-4274-A6CF28ED64BB}"/>
                </a:ext>
              </a:extLst>
            </p:cNvPr>
            <p:cNvSpPr>
              <a:spLocks/>
            </p:cNvSpPr>
            <p:nvPr/>
          </p:nvSpPr>
          <p:spPr bwMode="auto">
            <a:xfrm>
              <a:off x="4600575" y="4006850"/>
              <a:ext cx="180975" cy="66675"/>
            </a:xfrm>
            <a:custGeom>
              <a:avLst/>
              <a:gdLst>
                <a:gd name="T0" fmla="*/ 390 w 879"/>
                <a:gd name="T1" fmla="*/ 68 h 323"/>
                <a:gd name="T2" fmla="*/ 31 w 879"/>
                <a:gd name="T3" fmla="*/ 234 h 323"/>
                <a:gd name="T4" fmla="*/ 22 w 879"/>
                <a:gd name="T5" fmla="*/ 308 h 323"/>
                <a:gd name="T6" fmla="*/ 87 w 879"/>
                <a:gd name="T7" fmla="*/ 302 h 323"/>
                <a:gd name="T8" fmla="*/ 503 w 879"/>
                <a:gd name="T9" fmla="*/ 179 h 323"/>
                <a:gd name="T10" fmla="*/ 765 w 879"/>
                <a:gd name="T11" fmla="*/ 97 h 323"/>
                <a:gd name="T12" fmla="*/ 390 w 879"/>
                <a:gd name="T13" fmla="*/ 68 h 323"/>
              </a:gdLst>
              <a:ahLst/>
              <a:cxnLst>
                <a:cxn ang="0">
                  <a:pos x="T0" y="T1"/>
                </a:cxn>
                <a:cxn ang="0">
                  <a:pos x="T2" y="T3"/>
                </a:cxn>
                <a:cxn ang="0">
                  <a:pos x="T4" y="T5"/>
                </a:cxn>
                <a:cxn ang="0">
                  <a:pos x="T6" y="T7"/>
                </a:cxn>
                <a:cxn ang="0">
                  <a:pos x="T8" y="T9"/>
                </a:cxn>
                <a:cxn ang="0">
                  <a:pos x="T10" y="T11"/>
                </a:cxn>
                <a:cxn ang="0">
                  <a:pos x="T12" y="T13"/>
                </a:cxn>
              </a:cxnLst>
              <a:rect l="0" t="0" r="r" b="b"/>
              <a:pathLst>
                <a:path w="879" h="323">
                  <a:moveTo>
                    <a:pt x="390" y="68"/>
                  </a:moveTo>
                  <a:cubicBezTo>
                    <a:pt x="259" y="96"/>
                    <a:pt x="117" y="130"/>
                    <a:pt x="31" y="234"/>
                  </a:cubicBezTo>
                  <a:cubicBezTo>
                    <a:pt x="14" y="256"/>
                    <a:pt x="0" y="291"/>
                    <a:pt x="22" y="308"/>
                  </a:cubicBezTo>
                  <a:cubicBezTo>
                    <a:pt x="40" y="323"/>
                    <a:pt x="66" y="313"/>
                    <a:pt x="87" y="302"/>
                  </a:cubicBezTo>
                  <a:cubicBezTo>
                    <a:pt x="216" y="232"/>
                    <a:pt x="357" y="171"/>
                    <a:pt x="503" y="179"/>
                  </a:cubicBezTo>
                  <a:cubicBezTo>
                    <a:pt x="566" y="182"/>
                    <a:pt x="879" y="260"/>
                    <a:pt x="765" y="97"/>
                  </a:cubicBezTo>
                  <a:cubicBezTo>
                    <a:pt x="697" y="0"/>
                    <a:pt x="479" y="49"/>
                    <a:pt x="390" y="68"/>
                  </a:cubicBezTo>
                  <a:close/>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7" name="Freeform 238">
              <a:extLst>
                <a:ext uri="{FF2B5EF4-FFF2-40B4-BE49-F238E27FC236}">
                  <a16:creationId xmlns:a16="http://schemas.microsoft.com/office/drawing/2014/main" id="{890CCD49-405A-DDA7-0787-B2C950D86ECF}"/>
                </a:ext>
              </a:extLst>
            </p:cNvPr>
            <p:cNvSpPr>
              <a:spLocks/>
            </p:cNvSpPr>
            <p:nvPr/>
          </p:nvSpPr>
          <p:spPr bwMode="auto">
            <a:xfrm>
              <a:off x="4676775" y="4108450"/>
              <a:ext cx="47625" cy="68263"/>
            </a:xfrm>
            <a:custGeom>
              <a:avLst/>
              <a:gdLst>
                <a:gd name="T0" fmla="*/ 234 w 237"/>
                <a:gd name="T1" fmla="*/ 162 h 331"/>
                <a:gd name="T2" fmla="*/ 124 w 237"/>
                <a:gd name="T3" fmla="*/ 329 h 331"/>
                <a:gd name="T4" fmla="*/ 3 w 237"/>
                <a:gd name="T5" fmla="*/ 170 h 331"/>
                <a:gd name="T6" fmla="*/ 113 w 237"/>
                <a:gd name="T7" fmla="*/ 2 h 331"/>
                <a:gd name="T8" fmla="*/ 234 w 237"/>
                <a:gd name="T9" fmla="*/ 162 h 331"/>
              </a:gdLst>
              <a:ahLst/>
              <a:cxnLst>
                <a:cxn ang="0">
                  <a:pos x="T0" y="T1"/>
                </a:cxn>
                <a:cxn ang="0">
                  <a:pos x="T2" y="T3"/>
                </a:cxn>
                <a:cxn ang="0">
                  <a:pos x="T4" y="T5"/>
                </a:cxn>
                <a:cxn ang="0">
                  <a:pos x="T6" y="T7"/>
                </a:cxn>
                <a:cxn ang="0">
                  <a:pos x="T8" y="T9"/>
                </a:cxn>
              </a:cxnLst>
              <a:rect l="0" t="0" r="r" b="b"/>
              <a:pathLst>
                <a:path w="237" h="331">
                  <a:moveTo>
                    <a:pt x="234" y="162"/>
                  </a:moveTo>
                  <a:cubicBezTo>
                    <a:pt x="237" y="252"/>
                    <a:pt x="188" y="327"/>
                    <a:pt x="124" y="329"/>
                  </a:cubicBezTo>
                  <a:cubicBezTo>
                    <a:pt x="61" y="331"/>
                    <a:pt x="7" y="260"/>
                    <a:pt x="3" y="170"/>
                  </a:cubicBezTo>
                  <a:cubicBezTo>
                    <a:pt x="0" y="80"/>
                    <a:pt x="49" y="5"/>
                    <a:pt x="113" y="2"/>
                  </a:cubicBezTo>
                  <a:cubicBezTo>
                    <a:pt x="177" y="0"/>
                    <a:pt x="231" y="71"/>
                    <a:pt x="234" y="162"/>
                  </a:cubicBezTo>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8" name="Freeform 239">
              <a:extLst>
                <a:ext uri="{FF2B5EF4-FFF2-40B4-BE49-F238E27FC236}">
                  <a16:creationId xmlns:a16="http://schemas.microsoft.com/office/drawing/2014/main" id="{1383E0C6-CDD2-EC4D-D3AD-0DA3F46ADD82}"/>
                </a:ext>
              </a:extLst>
            </p:cNvPr>
            <p:cNvSpPr>
              <a:spLocks/>
            </p:cNvSpPr>
            <p:nvPr/>
          </p:nvSpPr>
          <p:spPr bwMode="auto">
            <a:xfrm>
              <a:off x="4940300" y="4110038"/>
              <a:ext cx="49213" cy="68263"/>
            </a:xfrm>
            <a:custGeom>
              <a:avLst/>
              <a:gdLst>
                <a:gd name="T0" fmla="*/ 234 w 237"/>
                <a:gd name="T1" fmla="*/ 161 h 330"/>
                <a:gd name="T2" fmla="*/ 124 w 237"/>
                <a:gd name="T3" fmla="*/ 328 h 330"/>
                <a:gd name="T4" fmla="*/ 4 w 237"/>
                <a:gd name="T5" fmla="*/ 169 h 330"/>
                <a:gd name="T6" fmla="*/ 113 w 237"/>
                <a:gd name="T7" fmla="*/ 2 h 330"/>
                <a:gd name="T8" fmla="*/ 234 w 237"/>
                <a:gd name="T9" fmla="*/ 161 h 330"/>
              </a:gdLst>
              <a:ahLst/>
              <a:cxnLst>
                <a:cxn ang="0">
                  <a:pos x="T0" y="T1"/>
                </a:cxn>
                <a:cxn ang="0">
                  <a:pos x="T2" y="T3"/>
                </a:cxn>
                <a:cxn ang="0">
                  <a:pos x="T4" y="T5"/>
                </a:cxn>
                <a:cxn ang="0">
                  <a:pos x="T6" y="T7"/>
                </a:cxn>
                <a:cxn ang="0">
                  <a:pos x="T8" y="T9"/>
                </a:cxn>
              </a:cxnLst>
              <a:rect l="0" t="0" r="r" b="b"/>
              <a:pathLst>
                <a:path w="237" h="330">
                  <a:moveTo>
                    <a:pt x="234" y="161"/>
                  </a:moveTo>
                  <a:cubicBezTo>
                    <a:pt x="237" y="251"/>
                    <a:pt x="188" y="326"/>
                    <a:pt x="124" y="328"/>
                  </a:cubicBezTo>
                  <a:cubicBezTo>
                    <a:pt x="61" y="330"/>
                    <a:pt x="7" y="259"/>
                    <a:pt x="4" y="169"/>
                  </a:cubicBezTo>
                  <a:cubicBezTo>
                    <a:pt x="0" y="79"/>
                    <a:pt x="49" y="4"/>
                    <a:pt x="113" y="2"/>
                  </a:cubicBezTo>
                  <a:cubicBezTo>
                    <a:pt x="177" y="0"/>
                    <a:pt x="231" y="71"/>
                    <a:pt x="234" y="161"/>
                  </a:cubicBezTo>
                </a:path>
              </a:pathLst>
            </a:custGeom>
            <a:solidFill>
              <a:srgbClr val="231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9" name="Freeform 240">
              <a:extLst>
                <a:ext uri="{FF2B5EF4-FFF2-40B4-BE49-F238E27FC236}">
                  <a16:creationId xmlns:a16="http://schemas.microsoft.com/office/drawing/2014/main" id="{8D32E14E-4B60-83D0-2126-7449712C93F4}"/>
                </a:ext>
              </a:extLst>
            </p:cNvPr>
            <p:cNvSpPr>
              <a:spLocks/>
            </p:cNvSpPr>
            <p:nvPr/>
          </p:nvSpPr>
          <p:spPr bwMode="auto">
            <a:xfrm>
              <a:off x="4818063" y="4122738"/>
              <a:ext cx="101600" cy="158750"/>
            </a:xfrm>
            <a:custGeom>
              <a:avLst/>
              <a:gdLst>
                <a:gd name="T0" fmla="*/ 179 w 490"/>
                <a:gd name="T1" fmla="*/ 770 h 770"/>
                <a:gd name="T2" fmla="*/ 95 w 490"/>
                <a:gd name="T3" fmla="*/ 734 h 770"/>
                <a:gd name="T4" fmla="*/ 75 w 490"/>
                <a:gd name="T5" fmla="*/ 650 h 770"/>
                <a:gd name="T6" fmla="*/ 80 w 490"/>
                <a:gd name="T7" fmla="*/ 4 h 770"/>
                <a:gd name="T8" fmla="*/ 96 w 490"/>
                <a:gd name="T9" fmla="*/ 0 h 770"/>
                <a:gd name="T10" fmla="*/ 455 w 490"/>
                <a:gd name="T11" fmla="*/ 489 h 770"/>
                <a:gd name="T12" fmla="*/ 483 w 490"/>
                <a:gd name="T13" fmla="*/ 580 h 770"/>
                <a:gd name="T14" fmla="*/ 427 w 490"/>
                <a:gd name="T15" fmla="*/ 649 h 770"/>
                <a:gd name="T16" fmla="*/ 214 w 490"/>
                <a:gd name="T17" fmla="*/ 767 h 770"/>
                <a:gd name="T18" fmla="*/ 179 w 490"/>
                <a:gd name="T19"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0" h="770">
                  <a:moveTo>
                    <a:pt x="179" y="770"/>
                  </a:moveTo>
                  <a:cubicBezTo>
                    <a:pt x="146" y="770"/>
                    <a:pt x="113" y="760"/>
                    <a:pt x="95" y="734"/>
                  </a:cubicBezTo>
                  <a:cubicBezTo>
                    <a:pt x="78" y="710"/>
                    <a:pt x="76" y="679"/>
                    <a:pt x="75" y="650"/>
                  </a:cubicBezTo>
                  <a:cubicBezTo>
                    <a:pt x="73" y="552"/>
                    <a:pt x="0" y="52"/>
                    <a:pt x="80" y="4"/>
                  </a:cubicBezTo>
                  <a:cubicBezTo>
                    <a:pt x="85" y="1"/>
                    <a:pt x="90" y="0"/>
                    <a:pt x="96" y="0"/>
                  </a:cubicBezTo>
                  <a:cubicBezTo>
                    <a:pt x="194" y="0"/>
                    <a:pt x="412" y="422"/>
                    <a:pt x="455" y="489"/>
                  </a:cubicBezTo>
                  <a:cubicBezTo>
                    <a:pt x="472" y="517"/>
                    <a:pt x="490" y="548"/>
                    <a:pt x="483" y="580"/>
                  </a:cubicBezTo>
                  <a:cubicBezTo>
                    <a:pt x="477" y="609"/>
                    <a:pt x="451" y="630"/>
                    <a:pt x="427" y="649"/>
                  </a:cubicBezTo>
                  <a:cubicBezTo>
                    <a:pt x="362" y="699"/>
                    <a:pt x="294" y="751"/>
                    <a:pt x="214" y="767"/>
                  </a:cubicBezTo>
                  <a:cubicBezTo>
                    <a:pt x="203" y="769"/>
                    <a:pt x="191" y="770"/>
                    <a:pt x="179" y="770"/>
                  </a:cubicBezTo>
                </a:path>
              </a:pathLst>
            </a:custGeom>
            <a:solidFill>
              <a:srgbClr val="F39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0" name="Freeform 241">
              <a:extLst>
                <a:ext uri="{FF2B5EF4-FFF2-40B4-BE49-F238E27FC236}">
                  <a16:creationId xmlns:a16="http://schemas.microsoft.com/office/drawing/2014/main" id="{C956507E-4854-5CC2-2D7F-6F3692F899B1}"/>
                </a:ext>
              </a:extLst>
            </p:cNvPr>
            <p:cNvSpPr>
              <a:spLocks/>
            </p:cNvSpPr>
            <p:nvPr/>
          </p:nvSpPr>
          <p:spPr bwMode="auto">
            <a:xfrm>
              <a:off x="4724400" y="4338638"/>
              <a:ext cx="238125" cy="125413"/>
            </a:xfrm>
            <a:custGeom>
              <a:avLst/>
              <a:gdLst>
                <a:gd name="T0" fmla="*/ 120 w 1161"/>
                <a:gd name="T1" fmla="*/ 3 h 606"/>
                <a:gd name="T2" fmla="*/ 60 w 1161"/>
                <a:gd name="T3" fmla="*/ 104 h 606"/>
                <a:gd name="T4" fmla="*/ 572 w 1161"/>
                <a:gd name="T5" fmla="*/ 579 h 606"/>
                <a:gd name="T6" fmla="*/ 1157 w 1161"/>
                <a:gd name="T7" fmla="*/ 119 h 606"/>
                <a:gd name="T8" fmla="*/ 1066 w 1161"/>
                <a:gd name="T9" fmla="*/ 39 h 606"/>
                <a:gd name="T10" fmla="*/ 120 w 1161"/>
                <a:gd name="T11" fmla="*/ 3 h 606"/>
              </a:gdLst>
              <a:ahLst/>
              <a:cxnLst>
                <a:cxn ang="0">
                  <a:pos x="T0" y="T1"/>
                </a:cxn>
                <a:cxn ang="0">
                  <a:pos x="T2" y="T3"/>
                </a:cxn>
                <a:cxn ang="0">
                  <a:pos x="T4" y="T5"/>
                </a:cxn>
                <a:cxn ang="0">
                  <a:pos x="T6" y="T7"/>
                </a:cxn>
                <a:cxn ang="0">
                  <a:pos x="T8" y="T9"/>
                </a:cxn>
                <a:cxn ang="0">
                  <a:pos x="T10" y="T11"/>
                </a:cxn>
              </a:cxnLst>
              <a:rect l="0" t="0" r="r" b="b"/>
              <a:pathLst>
                <a:path w="1161" h="606">
                  <a:moveTo>
                    <a:pt x="120" y="3"/>
                  </a:moveTo>
                  <a:cubicBezTo>
                    <a:pt x="120" y="3"/>
                    <a:pt x="0" y="0"/>
                    <a:pt x="60" y="104"/>
                  </a:cubicBezTo>
                  <a:cubicBezTo>
                    <a:pt x="119" y="208"/>
                    <a:pt x="275" y="551"/>
                    <a:pt x="572" y="579"/>
                  </a:cubicBezTo>
                  <a:cubicBezTo>
                    <a:pt x="868" y="606"/>
                    <a:pt x="1129" y="324"/>
                    <a:pt x="1157" y="119"/>
                  </a:cubicBezTo>
                  <a:cubicBezTo>
                    <a:pt x="1157" y="119"/>
                    <a:pt x="1161" y="5"/>
                    <a:pt x="1066" y="39"/>
                  </a:cubicBezTo>
                  <a:cubicBezTo>
                    <a:pt x="1066" y="39"/>
                    <a:pt x="768" y="132"/>
                    <a:pt x="12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1" name="Freeform 242">
              <a:extLst>
                <a:ext uri="{FF2B5EF4-FFF2-40B4-BE49-F238E27FC236}">
                  <a16:creationId xmlns:a16="http://schemas.microsoft.com/office/drawing/2014/main" id="{64D9551F-FBE8-43B9-7428-3E10CE59180D}"/>
                </a:ext>
              </a:extLst>
            </p:cNvPr>
            <p:cNvSpPr>
              <a:spLocks/>
            </p:cNvSpPr>
            <p:nvPr/>
          </p:nvSpPr>
          <p:spPr bwMode="auto">
            <a:xfrm>
              <a:off x="4498975" y="4170363"/>
              <a:ext cx="184150" cy="185738"/>
            </a:xfrm>
            <a:custGeom>
              <a:avLst/>
              <a:gdLst>
                <a:gd name="T0" fmla="*/ 466 w 898"/>
                <a:gd name="T1" fmla="*/ 907 h 907"/>
                <a:gd name="T2" fmla="*/ 50 w 898"/>
                <a:gd name="T3" fmla="*/ 534 h 907"/>
                <a:gd name="T4" fmla="*/ 359 w 898"/>
                <a:gd name="T5" fmla="*/ 7 h 907"/>
                <a:gd name="T6" fmla="*/ 432 w 898"/>
                <a:gd name="T7" fmla="*/ 0 h 907"/>
                <a:gd name="T8" fmla="*/ 848 w 898"/>
                <a:gd name="T9" fmla="*/ 374 h 907"/>
                <a:gd name="T10" fmla="*/ 538 w 898"/>
                <a:gd name="T11" fmla="*/ 900 h 907"/>
                <a:gd name="T12" fmla="*/ 466 w 898"/>
                <a:gd name="T13" fmla="*/ 907 h 907"/>
              </a:gdLst>
              <a:ahLst/>
              <a:cxnLst>
                <a:cxn ang="0">
                  <a:pos x="T0" y="T1"/>
                </a:cxn>
                <a:cxn ang="0">
                  <a:pos x="T2" y="T3"/>
                </a:cxn>
                <a:cxn ang="0">
                  <a:pos x="T4" y="T5"/>
                </a:cxn>
                <a:cxn ang="0">
                  <a:pos x="T6" y="T7"/>
                </a:cxn>
                <a:cxn ang="0">
                  <a:pos x="T8" y="T9"/>
                </a:cxn>
                <a:cxn ang="0">
                  <a:pos x="T10" y="T11"/>
                </a:cxn>
                <a:cxn ang="0">
                  <a:pos x="T12" y="T13"/>
                </a:cxn>
              </a:cxnLst>
              <a:rect l="0" t="0" r="r" b="b"/>
              <a:pathLst>
                <a:path w="898" h="907">
                  <a:moveTo>
                    <a:pt x="466" y="907"/>
                  </a:moveTo>
                  <a:cubicBezTo>
                    <a:pt x="272" y="907"/>
                    <a:pt x="94" y="753"/>
                    <a:pt x="50" y="534"/>
                  </a:cubicBezTo>
                  <a:cubicBezTo>
                    <a:pt x="0" y="287"/>
                    <a:pt x="139" y="52"/>
                    <a:pt x="359" y="7"/>
                  </a:cubicBezTo>
                  <a:cubicBezTo>
                    <a:pt x="384" y="3"/>
                    <a:pt x="408" y="0"/>
                    <a:pt x="432" y="0"/>
                  </a:cubicBezTo>
                  <a:cubicBezTo>
                    <a:pt x="626" y="0"/>
                    <a:pt x="804" y="154"/>
                    <a:pt x="848" y="374"/>
                  </a:cubicBezTo>
                  <a:cubicBezTo>
                    <a:pt x="898" y="620"/>
                    <a:pt x="759" y="856"/>
                    <a:pt x="538" y="900"/>
                  </a:cubicBezTo>
                  <a:cubicBezTo>
                    <a:pt x="514" y="905"/>
                    <a:pt x="490" y="907"/>
                    <a:pt x="466" y="907"/>
                  </a:cubicBezTo>
                  <a:close/>
                </a:path>
              </a:pathLst>
            </a:custGeom>
            <a:solidFill>
              <a:srgbClr val="F18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2" name="Freeform 243">
              <a:extLst>
                <a:ext uri="{FF2B5EF4-FFF2-40B4-BE49-F238E27FC236}">
                  <a16:creationId xmlns:a16="http://schemas.microsoft.com/office/drawing/2014/main" id="{2D9CDD27-5092-88E8-372D-3AC7A7374961}"/>
                </a:ext>
              </a:extLst>
            </p:cNvPr>
            <p:cNvSpPr>
              <a:spLocks/>
            </p:cNvSpPr>
            <p:nvPr/>
          </p:nvSpPr>
          <p:spPr bwMode="auto">
            <a:xfrm>
              <a:off x="5002213" y="4184650"/>
              <a:ext cx="26988" cy="174625"/>
            </a:xfrm>
            <a:custGeom>
              <a:avLst/>
              <a:gdLst>
                <a:gd name="T0" fmla="*/ 27 w 133"/>
                <a:gd name="T1" fmla="*/ 848 h 848"/>
                <a:gd name="T2" fmla="*/ 0 w 133"/>
                <a:gd name="T3" fmla="*/ 834 h 848"/>
                <a:gd name="T4" fmla="*/ 116 w 133"/>
                <a:gd name="T5" fmla="*/ 6 h 848"/>
                <a:gd name="T6" fmla="*/ 133 w 133"/>
                <a:gd name="T7" fmla="*/ 0 h 848"/>
                <a:gd name="T8" fmla="*/ 121 w 133"/>
                <a:gd name="T9" fmla="*/ 212 h 848"/>
                <a:gd name="T10" fmla="*/ 102 w 133"/>
                <a:gd name="T11" fmla="*/ 418 h 848"/>
                <a:gd name="T12" fmla="*/ 71 w 133"/>
                <a:gd name="T13" fmla="*/ 618 h 848"/>
                <a:gd name="T14" fmla="*/ 27 w 133"/>
                <a:gd name="T15" fmla="*/ 848 h 8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48">
                  <a:moveTo>
                    <a:pt x="27" y="848"/>
                  </a:moveTo>
                  <a:cubicBezTo>
                    <a:pt x="17" y="844"/>
                    <a:pt x="9" y="839"/>
                    <a:pt x="0" y="834"/>
                  </a:cubicBezTo>
                  <a:cubicBezTo>
                    <a:pt x="65" y="564"/>
                    <a:pt x="100" y="286"/>
                    <a:pt x="116" y="6"/>
                  </a:cubicBezTo>
                  <a:cubicBezTo>
                    <a:pt x="121" y="4"/>
                    <a:pt x="127" y="2"/>
                    <a:pt x="133" y="0"/>
                  </a:cubicBezTo>
                  <a:lnTo>
                    <a:pt x="121" y="212"/>
                  </a:lnTo>
                  <a:lnTo>
                    <a:pt x="102" y="418"/>
                  </a:lnTo>
                  <a:lnTo>
                    <a:pt x="71" y="618"/>
                  </a:lnTo>
                  <a:lnTo>
                    <a:pt x="27" y="848"/>
                  </a:lnTo>
                </a:path>
              </a:pathLst>
            </a:custGeom>
            <a:solidFill>
              <a:srgbClr val="914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3" name="Freeform 244">
              <a:extLst>
                <a:ext uri="{FF2B5EF4-FFF2-40B4-BE49-F238E27FC236}">
                  <a16:creationId xmlns:a16="http://schemas.microsoft.com/office/drawing/2014/main" id="{1849D45F-7D81-F60D-C411-4132E3F0BE27}"/>
                </a:ext>
              </a:extLst>
            </p:cNvPr>
            <p:cNvSpPr>
              <a:spLocks/>
            </p:cNvSpPr>
            <p:nvPr/>
          </p:nvSpPr>
          <p:spPr bwMode="auto">
            <a:xfrm>
              <a:off x="4949825" y="4186238"/>
              <a:ext cx="76200" cy="169863"/>
            </a:xfrm>
            <a:custGeom>
              <a:avLst/>
              <a:gdLst>
                <a:gd name="T0" fmla="*/ 253 w 369"/>
                <a:gd name="T1" fmla="*/ 828 h 828"/>
                <a:gd name="T2" fmla="*/ 88 w 369"/>
                <a:gd name="T3" fmla="*/ 273 h 828"/>
                <a:gd name="T4" fmla="*/ 369 w 369"/>
                <a:gd name="T5" fmla="*/ 0 h 828"/>
                <a:gd name="T6" fmla="*/ 253 w 369"/>
                <a:gd name="T7" fmla="*/ 828 h 828"/>
              </a:gdLst>
              <a:ahLst/>
              <a:cxnLst>
                <a:cxn ang="0">
                  <a:pos x="T0" y="T1"/>
                </a:cxn>
                <a:cxn ang="0">
                  <a:pos x="T2" y="T3"/>
                </a:cxn>
                <a:cxn ang="0">
                  <a:pos x="T4" y="T5"/>
                </a:cxn>
                <a:cxn ang="0">
                  <a:pos x="T6" y="T7"/>
                </a:cxn>
              </a:cxnLst>
              <a:rect l="0" t="0" r="r" b="b"/>
              <a:pathLst>
                <a:path w="369" h="828">
                  <a:moveTo>
                    <a:pt x="253" y="828"/>
                  </a:moveTo>
                  <a:cubicBezTo>
                    <a:pt x="74" y="728"/>
                    <a:pt x="0" y="491"/>
                    <a:pt x="88" y="273"/>
                  </a:cubicBezTo>
                  <a:cubicBezTo>
                    <a:pt x="143" y="138"/>
                    <a:pt x="249" y="41"/>
                    <a:pt x="369" y="0"/>
                  </a:cubicBezTo>
                  <a:cubicBezTo>
                    <a:pt x="353" y="280"/>
                    <a:pt x="318" y="558"/>
                    <a:pt x="253" y="828"/>
                  </a:cubicBezTo>
                  <a:close/>
                </a:path>
              </a:pathLst>
            </a:custGeom>
            <a:solidFill>
              <a:srgbClr val="F59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4" name="Freeform 245">
              <a:extLst>
                <a:ext uri="{FF2B5EF4-FFF2-40B4-BE49-F238E27FC236}">
                  <a16:creationId xmlns:a16="http://schemas.microsoft.com/office/drawing/2014/main" id="{CA1C9271-7A2F-E23A-4E77-1D767394DCF0}"/>
                </a:ext>
              </a:extLst>
            </p:cNvPr>
            <p:cNvSpPr>
              <a:spLocks/>
            </p:cNvSpPr>
            <p:nvPr/>
          </p:nvSpPr>
          <p:spPr bwMode="auto">
            <a:xfrm>
              <a:off x="3686175" y="3556000"/>
              <a:ext cx="1109663" cy="1533525"/>
            </a:xfrm>
            <a:custGeom>
              <a:avLst/>
              <a:gdLst>
                <a:gd name="T0" fmla="*/ 4591 w 5391"/>
                <a:gd name="T1" fmla="*/ 1822 h 7458"/>
                <a:gd name="T2" fmla="*/ 4552 w 5391"/>
                <a:gd name="T3" fmla="*/ 3920 h 7458"/>
                <a:gd name="T4" fmla="*/ 4553 w 5391"/>
                <a:gd name="T5" fmla="*/ 4603 h 7458"/>
                <a:gd name="T6" fmla="*/ 4030 w 5391"/>
                <a:gd name="T7" fmla="*/ 4946 h 7458"/>
                <a:gd name="T8" fmla="*/ 3724 w 5391"/>
                <a:gd name="T9" fmla="*/ 4758 h 7458"/>
                <a:gd name="T10" fmla="*/ 2515 w 5391"/>
                <a:gd name="T11" fmla="*/ 4566 h 7458"/>
                <a:gd name="T12" fmla="*/ 1824 w 5391"/>
                <a:gd name="T13" fmla="*/ 4872 h 7458"/>
                <a:gd name="T14" fmla="*/ 1412 w 5391"/>
                <a:gd name="T15" fmla="*/ 5369 h 7458"/>
                <a:gd name="T16" fmla="*/ 933 w 5391"/>
                <a:gd name="T17" fmla="*/ 6999 h 7458"/>
                <a:gd name="T18" fmla="*/ 887 w 5391"/>
                <a:gd name="T19" fmla="*/ 7293 h 7458"/>
                <a:gd name="T20" fmla="*/ 652 w 5391"/>
                <a:gd name="T21" fmla="*/ 7440 h 7458"/>
                <a:gd name="T22" fmla="*/ 488 w 5391"/>
                <a:gd name="T23" fmla="*/ 7322 h 7458"/>
                <a:gd name="T24" fmla="*/ 670 w 5391"/>
                <a:gd name="T25" fmla="*/ 5273 h 7458"/>
                <a:gd name="T26" fmla="*/ 1101 w 5391"/>
                <a:gd name="T27" fmla="*/ 4896 h 7458"/>
                <a:gd name="T28" fmla="*/ 1285 w 5391"/>
                <a:gd name="T29" fmla="*/ 4308 h 7458"/>
                <a:gd name="T30" fmla="*/ 1934 w 5391"/>
                <a:gd name="T31" fmla="*/ 3023 h 7458"/>
                <a:gd name="T32" fmla="*/ 2613 w 5391"/>
                <a:gd name="T33" fmla="*/ 2516 h 7458"/>
                <a:gd name="T34" fmla="*/ 3143 w 5391"/>
                <a:gd name="T35" fmla="*/ 1205 h 7458"/>
                <a:gd name="T36" fmla="*/ 3760 w 5391"/>
                <a:gd name="T37" fmla="*/ 354 h 7458"/>
                <a:gd name="T38" fmla="*/ 4641 w 5391"/>
                <a:gd name="T39" fmla="*/ 29 h 7458"/>
                <a:gd name="T40" fmla="*/ 5241 w 5391"/>
                <a:gd name="T41" fmla="*/ 780 h 7458"/>
                <a:gd name="T42" fmla="*/ 4591 w 5391"/>
                <a:gd name="T43" fmla="*/ 1822 h 7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91" h="7458">
                  <a:moveTo>
                    <a:pt x="4591" y="1822"/>
                  </a:moveTo>
                  <a:cubicBezTo>
                    <a:pt x="4360" y="2490"/>
                    <a:pt x="4440" y="3222"/>
                    <a:pt x="4552" y="3920"/>
                  </a:cubicBezTo>
                  <a:cubicBezTo>
                    <a:pt x="4588" y="4147"/>
                    <a:pt x="4627" y="4385"/>
                    <a:pt x="4553" y="4603"/>
                  </a:cubicBezTo>
                  <a:cubicBezTo>
                    <a:pt x="4480" y="4821"/>
                    <a:pt x="4252" y="5006"/>
                    <a:pt x="4030" y="4946"/>
                  </a:cubicBezTo>
                  <a:cubicBezTo>
                    <a:pt x="3914" y="4915"/>
                    <a:pt x="3824" y="4826"/>
                    <a:pt x="3724" y="4758"/>
                  </a:cubicBezTo>
                  <a:cubicBezTo>
                    <a:pt x="3381" y="4523"/>
                    <a:pt x="2930" y="4540"/>
                    <a:pt x="2515" y="4566"/>
                  </a:cubicBezTo>
                  <a:cubicBezTo>
                    <a:pt x="2254" y="4582"/>
                    <a:pt x="2038" y="4723"/>
                    <a:pt x="1824" y="4872"/>
                  </a:cubicBezTo>
                  <a:cubicBezTo>
                    <a:pt x="1662" y="4985"/>
                    <a:pt x="1503" y="5195"/>
                    <a:pt x="1412" y="5369"/>
                  </a:cubicBezTo>
                  <a:cubicBezTo>
                    <a:pt x="1124" y="5920"/>
                    <a:pt x="954" y="6378"/>
                    <a:pt x="933" y="6999"/>
                  </a:cubicBezTo>
                  <a:cubicBezTo>
                    <a:pt x="930" y="7099"/>
                    <a:pt x="929" y="7202"/>
                    <a:pt x="887" y="7293"/>
                  </a:cubicBezTo>
                  <a:cubicBezTo>
                    <a:pt x="846" y="7383"/>
                    <a:pt x="750" y="7458"/>
                    <a:pt x="652" y="7440"/>
                  </a:cubicBezTo>
                  <a:cubicBezTo>
                    <a:pt x="584" y="7427"/>
                    <a:pt x="532" y="7374"/>
                    <a:pt x="488" y="7322"/>
                  </a:cubicBezTo>
                  <a:cubicBezTo>
                    <a:pt x="0" y="6737"/>
                    <a:pt x="87" y="5762"/>
                    <a:pt x="670" y="5273"/>
                  </a:cubicBezTo>
                  <a:cubicBezTo>
                    <a:pt x="817" y="5150"/>
                    <a:pt x="991" y="5053"/>
                    <a:pt x="1101" y="4896"/>
                  </a:cubicBezTo>
                  <a:cubicBezTo>
                    <a:pt x="1220" y="4726"/>
                    <a:pt x="1247" y="4511"/>
                    <a:pt x="1285" y="4308"/>
                  </a:cubicBezTo>
                  <a:cubicBezTo>
                    <a:pt x="1374" y="3826"/>
                    <a:pt x="1560" y="3339"/>
                    <a:pt x="1934" y="3023"/>
                  </a:cubicBezTo>
                  <a:cubicBezTo>
                    <a:pt x="2151" y="2841"/>
                    <a:pt x="2421" y="2724"/>
                    <a:pt x="2613" y="2516"/>
                  </a:cubicBezTo>
                  <a:cubicBezTo>
                    <a:pt x="2936" y="2167"/>
                    <a:pt x="2969" y="1648"/>
                    <a:pt x="3143" y="1205"/>
                  </a:cubicBezTo>
                  <a:cubicBezTo>
                    <a:pt x="3272" y="875"/>
                    <a:pt x="3487" y="580"/>
                    <a:pt x="3760" y="354"/>
                  </a:cubicBezTo>
                  <a:cubicBezTo>
                    <a:pt x="4008" y="150"/>
                    <a:pt x="4321" y="0"/>
                    <a:pt x="4641" y="29"/>
                  </a:cubicBezTo>
                  <a:cubicBezTo>
                    <a:pt x="5004" y="64"/>
                    <a:pt x="5391" y="400"/>
                    <a:pt x="5241" y="780"/>
                  </a:cubicBezTo>
                  <a:cubicBezTo>
                    <a:pt x="5093" y="1155"/>
                    <a:pt x="4731" y="1417"/>
                    <a:pt x="4591" y="182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5" name="Freeform 246">
              <a:extLst>
                <a:ext uri="{FF2B5EF4-FFF2-40B4-BE49-F238E27FC236}">
                  <a16:creationId xmlns:a16="http://schemas.microsoft.com/office/drawing/2014/main" id="{AB40D508-34C7-754D-B48A-CABA33BCC78B}"/>
                </a:ext>
              </a:extLst>
            </p:cNvPr>
            <p:cNvSpPr>
              <a:spLocks/>
            </p:cNvSpPr>
            <p:nvPr/>
          </p:nvSpPr>
          <p:spPr bwMode="auto">
            <a:xfrm>
              <a:off x="4719638" y="3640138"/>
              <a:ext cx="336550" cy="420688"/>
            </a:xfrm>
            <a:custGeom>
              <a:avLst/>
              <a:gdLst>
                <a:gd name="T0" fmla="*/ 155 w 1639"/>
                <a:gd name="T1" fmla="*/ 310 h 2050"/>
                <a:gd name="T2" fmla="*/ 372 w 1639"/>
                <a:gd name="T3" fmla="*/ 366 h 2050"/>
                <a:gd name="T4" fmla="*/ 904 w 1639"/>
                <a:gd name="T5" fmla="*/ 585 h 2050"/>
                <a:gd name="T6" fmla="*/ 1211 w 1639"/>
                <a:gd name="T7" fmla="*/ 1261 h 2050"/>
                <a:gd name="T8" fmla="*/ 1504 w 1639"/>
                <a:gd name="T9" fmla="*/ 1664 h 2050"/>
                <a:gd name="T10" fmla="*/ 1602 w 1639"/>
                <a:gd name="T11" fmla="*/ 2050 h 2050"/>
                <a:gd name="T12" fmla="*/ 1613 w 1639"/>
                <a:gd name="T13" fmla="*/ 1700 h 2050"/>
                <a:gd name="T14" fmla="*/ 1101 w 1639"/>
                <a:gd name="T15" fmla="*/ 496 h 2050"/>
                <a:gd name="T16" fmla="*/ 480 w 1639"/>
                <a:gd name="T17" fmla="*/ 22 h 2050"/>
                <a:gd name="T18" fmla="*/ 272 w 1639"/>
                <a:gd name="T19" fmla="*/ 16 h 2050"/>
                <a:gd name="T20" fmla="*/ 155 w 1639"/>
                <a:gd name="T21" fmla="*/ 310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9" h="2050">
                  <a:moveTo>
                    <a:pt x="155" y="310"/>
                  </a:moveTo>
                  <a:cubicBezTo>
                    <a:pt x="218" y="352"/>
                    <a:pt x="297" y="358"/>
                    <a:pt x="372" y="366"/>
                  </a:cubicBezTo>
                  <a:cubicBezTo>
                    <a:pt x="568" y="388"/>
                    <a:pt x="772" y="443"/>
                    <a:pt x="904" y="585"/>
                  </a:cubicBezTo>
                  <a:cubicBezTo>
                    <a:pt x="1076" y="768"/>
                    <a:pt x="1085" y="1046"/>
                    <a:pt x="1211" y="1261"/>
                  </a:cubicBezTo>
                  <a:cubicBezTo>
                    <a:pt x="1295" y="1404"/>
                    <a:pt x="1429" y="1516"/>
                    <a:pt x="1504" y="1664"/>
                  </a:cubicBezTo>
                  <a:cubicBezTo>
                    <a:pt x="1565" y="1783"/>
                    <a:pt x="1584" y="1918"/>
                    <a:pt x="1602" y="2050"/>
                  </a:cubicBezTo>
                  <a:cubicBezTo>
                    <a:pt x="1639" y="1938"/>
                    <a:pt x="1630" y="1816"/>
                    <a:pt x="1613" y="1700"/>
                  </a:cubicBezTo>
                  <a:cubicBezTo>
                    <a:pt x="1549" y="1265"/>
                    <a:pt x="1365" y="851"/>
                    <a:pt x="1101" y="496"/>
                  </a:cubicBezTo>
                  <a:cubicBezTo>
                    <a:pt x="943" y="284"/>
                    <a:pt x="742" y="83"/>
                    <a:pt x="480" y="22"/>
                  </a:cubicBezTo>
                  <a:cubicBezTo>
                    <a:pt x="412" y="6"/>
                    <a:pt x="340" y="0"/>
                    <a:pt x="272" y="16"/>
                  </a:cubicBezTo>
                  <a:cubicBezTo>
                    <a:pt x="138" y="48"/>
                    <a:pt x="0" y="206"/>
                    <a:pt x="155" y="31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36" name="Dia számának helye 3">
            <a:extLst>
              <a:ext uri="{FF2B5EF4-FFF2-40B4-BE49-F238E27FC236}">
                <a16:creationId xmlns:a16="http://schemas.microsoft.com/office/drawing/2014/main" id="{0EB1FBAF-6DA9-B022-591F-ACA2A72228A6}"/>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105</a:t>
            </a:fld>
            <a:endParaRPr lang="hu-HU">
              <a:solidFill>
                <a:schemeClr val="tx1"/>
              </a:solidFill>
            </a:endParaRPr>
          </a:p>
        </p:txBody>
      </p:sp>
      <p:pic>
        <p:nvPicPr>
          <p:cNvPr id="39" name="Picture 14">
            <a:extLst>
              <a:ext uri="{FF2B5EF4-FFF2-40B4-BE49-F238E27FC236}">
                <a16:creationId xmlns:a16="http://schemas.microsoft.com/office/drawing/2014/main" id="{E4A21BDB-716A-1EAD-799E-CE5D1D79E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40" name="Kép 39">
            <a:extLst>
              <a:ext uri="{FF2B5EF4-FFF2-40B4-BE49-F238E27FC236}">
                <a16:creationId xmlns:a16="http://schemas.microsoft.com/office/drawing/2014/main" id="{1EC48E38-A474-233A-F916-C4090DAA22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41" name="Kép 40" descr="A képen aláírás, rajz, étel látható&#10;&#10;Automatikusan generált leírás">
            <a:extLst>
              <a:ext uri="{FF2B5EF4-FFF2-40B4-BE49-F238E27FC236}">
                <a16:creationId xmlns:a16="http://schemas.microsoft.com/office/drawing/2014/main" id="{438238CC-E0A1-E7E1-574E-C5243E8EAF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3464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A bevétel forrása – I.</a:t>
            </a:r>
            <a:endParaRPr lang="en-GB" sz="3200" b="1">
              <a:solidFill>
                <a:srgbClr val="265373"/>
              </a:solidFill>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17136" y="1117120"/>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„Hát elsőként azt mondhatnám, hogy a különféle online videós szolgáltatóknak jelenthetne versenytársat, de hogyha ez úgy rendesen elindul, ez a lineáris tévét fogja megütni nagyon keményen. Első körben a nézői részesedését csökkentené a lineáris tévének. És ezt egy idő után követné a hirdetési bevétel is.”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„Én digitális felületnek érzem, tehát, online videóként tervezném.”</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Valószínűleg első körben az online pénzekhez fog ez hozzányúlni. És aztán majd amikor az ügyfelek is ráébrednek arra, hogy tartalmakban kell gondolkozni, akkor valószínűleg a TV büdzséket is harapdálni fogja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 hirdetők éves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deal-eket</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kötnek, és ha ők azt nem teljesítik, megütik a bokájukat. Tehát éven belül ilyen szempontból abból a büdzséből nem nagyon van kimozgási lehetőség. éven belül nem tudja megváltoztatni a tévés GRP alapú költéseket, minden mást meg tud”</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„Vannak olyan hirdetők, akiknek pedig az újdonság varázsa az egyébként fontos, tehát hogy légy az első a kipróbálók között, ez nem feltétlenül egy fenntartható üzenet, de az elején vannak, akik szeretik az újdonságokat.”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p:txBody>
      </p:sp>
      <p:sp>
        <p:nvSpPr>
          <p:cNvPr id="5" name="Szövegdoboz 4">
            <a:extLst>
              <a:ext uri="{FF2B5EF4-FFF2-40B4-BE49-F238E27FC236}">
                <a16:creationId xmlns:a16="http://schemas.microsoft.com/office/drawing/2014/main" id="{ACA50415-A444-BE28-21D9-132389BCA369}"/>
              </a:ext>
            </a:extLst>
          </p:cNvPr>
          <p:cNvSpPr txBox="1"/>
          <p:nvPr/>
        </p:nvSpPr>
        <p:spPr>
          <a:xfrm>
            <a:off x="360000" y="1260000"/>
            <a:ext cx="7920000" cy="4276555"/>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értékesítés módja nagyban befolyásolhatja azt, hogy kivel is versenyez majd az új szolgáltatás. Természetesen nem ez az egyetlen befolyásoló tényező, de a büdzsék könnyebb „zseben belüli” allokációja miatt ennek is jelentősége van.</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Ha a felület tulajdonságait tartjuk szem előtt, akkor a többség véleménye szerint rövid távon mindenképpen az online videók versenytársa lesz, hosszabb távon, megfelelően nagy nézettség mellett azonban a lineáris tévék bevételeiért is harcba indulhat.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lineáris tévék értékesítési rendszerében az éves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deal</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-ek stabilitást adnak a piacnak, így éven belüli átcsoportosításokra a vállalások miatt nem nagyon van lehetőség. Ezt a rugalmatlanságot többen is kiemelték.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megjelenése esetén tehát alapvetően digitális videó hirdetésként tudna funkcionálni. Ebből fakadóan a hasonló felületekkel versenyezne a büdzsékért. Ugyanakkor az ügyfelek egy részénél megfigyelhető a tévés büdzsék online videóba való áramlása. Ezt a folyamatot támogathatja, ha egy új szolgáltatással lehet növelni a minőségi online videó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inventory</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 így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is hozzájárulhat e piaci szegmens építéséhez.</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pic>
        <p:nvPicPr>
          <p:cNvPr id="6" name="Kép 5">
            <a:extLst>
              <a:ext uri="{FF2B5EF4-FFF2-40B4-BE49-F238E27FC236}">
                <a16:creationId xmlns:a16="http://schemas.microsoft.com/office/drawing/2014/main" id="{B5FBA223-9F77-86D2-DAF9-D4269D43CB1A}"/>
              </a:ext>
            </a:extLst>
          </p:cNvPr>
          <p:cNvPicPr>
            <a:picLocks noChangeAspect="1"/>
          </p:cNvPicPr>
          <p:nvPr/>
        </p:nvPicPr>
        <p:blipFill>
          <a:blip r:embed="rId3"/>
          <a:stretch>
            <a:fillRect/>
          </a:stretch>
        </p:blipFill>
        <p:spPr>
          <a:xfrm>
            <a:off x="5685250" y="4875984"/>
            <a:ext cx="2185535" cy="1885846"/>
          </a:xfrm>
          <a:prstGeom prst="rect">
            <a:avLst/>
          </a:prstGeom>
        </p:spPr>
      </p:pic>
      <p:sp>
        <p:nvSpPr>
          <p:cNvPr id="7" name="Dia számának helye 3">
            <a:extLst>
              <a:ext uri="{FF2B5EF4-FFF2-40B4-BE49-F238E27FC236}">
                <a16:creationId xmlns:a16="http://schemas.microsoft.com/office/drawing/2014/main" id="{6170DDDD-C912-F241-A87E-9E9DFD9DE13C}"/>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106</a:t>
            </a:fld>
            <a:endParaRPr lang="hu-HU">
              <a:solidFill>
                <a:schemeClr val="tx1"/>
              </a:solidFill>
            </a:endParaRPr>
          </a:p>
        </p:txBody>
      </p:sp>
      <p:pic>
        <p:nvPicPr>
          <p:cNvPr id="10" name="Picture 14">
            <a:extLst>
              <a:ext uri="{FF2B5EF4-FFF2-40B4-BE49-F238E27FC236}">
                <a16:creationId xmlns:a16="http://schemas.microsoft.com/office/drawing/2014/main" id="{A0BF1A6C-94CA-7D6B-0FB0-988D45035E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6F78C69D-7A71-2D31-DC40-4446E862AD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0B864291-FB9B-F0DA-F0B6-40A8802660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343099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A bevétel forrása – II.</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609660"/>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felület első körben tehát digitális hirdetési felületként funkcionálna.</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Megoszlik a vélemény, hogy direkt értékesítéssel, vagy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módon kellene értékesíteni. Akik szerint utóbbival, ők úgy vélik, hogy direkt módon történő online videó értékesítés terén még a nagy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-house-oknak is vannak nehézségeik. Ugyanakkor mások azzal érvelnek, hogy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videó tervezés még nagyon gyerekcipőben jár Magyarországon és kérdéses, hogy állna-e rendelkezésre megfelelő mennyiségű és minőségű adat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targetáláshoz</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Kérdőjeles, hogy milyen adatok alapján lehetne ezt a felületet tervezni. A regisztráció során meg kell adni bizonyos adatokat, de az ügynökségi szakemberek véleménye szerint ennél szélesebb körű felhasználói információra lenne szükség, hogy a célzás minél több szempont szerint tudjon folyni. Ez kritikus kérdés a platform üzleti sikere szempontjából.</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Fakad némi előny abból, hogy a csomagban speciális és jól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körülhatárolható</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tematikájú csatornák vannak, de ezek egy része változatos profilú nézőket vonzhat (pl. film- vagy sorozatcsatornák), így nem annyira alkalmasak célzásra. Bizonyos csatornák (amennyiben vannak ilyenek, pl.: főzős, gyerek, DIY stb.) már önmagukban vonzóak lehetnek egyes hirdetőknek.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374272" y="1117120"/>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„Én valószínűleg direktben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értékesítenék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és mellette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programmaticot</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elindítanám, aztán megnézem, hogy miből jön a legtöbb pénz”</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„Ha nem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programmaticban</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értékesítik… Az RTL Most, meg a TV2 Play, baromi nehezen indult be ez nekik. Évek óta dolgoznak, hogy oda szemmel látható összegek kerüljenek.”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„Fogja mondani a hirdető, hogy a lineáris tévé büdzsénkből tegyünk át az online videóra, mert ezt láttam a számokból, és azon belül versenyezzenek…”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„Ezek az alacsony elérésű, speciális érdeklődést nyújtó célcsoportokat kiszolgáló csatornák teljesen polgárjogot szereztek, meg életképesek. mondjuk két százalékát elérem a célcsoportnak, de azt tök jól olcsón, meg esetleg azt a 2 százalékot érem el, akit itt meg ott nem tudok elérni vagy nehezebben érek el”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„Nagyon sok online szolgáltató is úgymond csomagokat rak össze nekem. Azt mondja, hogy férfi tartalmak, és akkor összecsomagolja a férfi site-</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okat</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akkor a női tartalmak sem összecsomagolja a női site-</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okat</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Ezt itt is meg lehet csinálni természetesen.”</a:t>
            </a:r>
          </a:p>
        </p:txBody>
      </p:sp>
      <p:sp>
        <p:nvSpPr>
          <p:cNvPr id="5" name="Dia számának helye 3">
            <a:extLst>
              <a:ext uri="{FF2B5EF4-FFF2-40B4-BE49-F238E27FC236}">
                <a16:creationId xmlns:a16="http://schemas.microsoft.com/office/drawing/2014/main" id="{DD9A6AE8-E6EE-0547-1781-FC72B8AF8EA3}"/>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107</a:t>
            </a:fld>
            <a:endParaRPr lang="hu-HU">
              <a:solidFill>
                <a:schemeClr val="tx1"/>
              </a:solidFill>
            </a:endParaRPr>
          </a:p>
        </p:txBody>
      </p:sp>
      <p:pic>
        <p:nvPicPr>
          <p:cNvPr id="9" name="Picture 14">
            <a:extLst>
              <a:ext uri="{FF2B5EF4-FFF2-40B4-BE49-F238E27FC236}">
                <a16:creationId xmlns:a16="http://schemas.microsoft.com/office/drawing/2014/main" id="{29B46B83-FDFC-A09C-931B-47E59F17AC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5A434C87-436D-6988-86B4-31D6966FC2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42BC8944-F914-8E72-F516-6F5263A599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5670959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Árazás</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481740"/>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Árazás tekintetében volt a legnehezebb dolguk a megkérdezetteknek, hiszen mindenféle adat, információ hiányában csak az első benyomásaikra támaszkodhattak.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Többnyire előnynek értékelték, hogy teljes hosszúságú reklámok vetíthetők és a reklámok nem átugorhatók. E tekintetben az árazásában a YouTube fölé pozícionálták. Ugyanakkor az RTL és TV2 streaming szolgáltatásaihoz képest (ahol a reklámok hasonló módon tudnak megjelenni) azonos szintre vagy kicsivel az alá pozícionálnák az árazását.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Nem könnyíti meg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reklámpiaci helyzetét, hogy Magyarországon nagyon olcsó a lineáris tévé mint reklámeszköz.</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árazás kapcsán is előkerült az a dilemma, hogy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programmaticban</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vagy direkt értékesítésben kellene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sales-elni</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 felületet.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nyomott árazása miatt ha ezt az utat választja a médiatulajdonos, akkor alacsonyabb áron értékesíthet, ugyanakkor a direkt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magasabb árazása viszont egy sokkal rögösebb út a reklámpiacon.</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2848" y="1131407"/>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„Én azért nem egy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árba tenném, mert az tényleg nagyon olcsó. Tehát, hogy a TV2 Play, meg RTL Most. Tehát, hogy ezeknek a videós árai alá tenném be, amit szerintem hajlandó lenne a piac kifizetni érte.”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„Tehát, hogyha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árszintre le tudja árazni, akkor az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Youtube-nak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 konkurenciája, hogyha pedig egy drága árazást vezet be, merthogy ugye non-</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skipable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 spot, és ugye az R-Time, illetőleg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Atmédiában</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nagyjából non-</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skipable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hosszú formátumú, és ez egy magasabb ár, akkor viszont vele konkurál.”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itt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Youtube-bal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kell versenyezni árban. Nyilván az RTL Most azt fogja mondani, hogy neki prémium tartalmai vannak, amik gyártottak, magyar tartalmak. Nyilván ő egy kicsit feljebb pozícionálja ezzel magát”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„Megy a sírdogálás, hogy túl olcsó még mindig a GRP, ilyen európai összehasonlításban. Most akkor ehhez képest menjél még annak alá.”</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Csak tudod, az a nehéz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programaticban</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hogy ott még nyomottabbak az árak. szerintem be kell csatornázni valamilyen kereskedőház alá, mert érted, ez nem a Google</a:t>
            </a:r>
          </a:p>
        </p:txBody>
      </p:sp>
      <p:sp>
        <p:nvSpPr>
          <p:cNvPr id="5" name="Dia számának helye 3">
            <a:extLst>
              <a:ext uri="{FF2B5EF4-FFF2-40B4-BE49-F238E27FC236}">
                <a16:creationId xmlns:a16="http://schemas.microsoft.com/office/drawing/2014/main" id="{638862B6-79DF-4330-C5B9-96339913C160}"/>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108</a:t>
            </a:fld>
            <a:endParaRPr lang="hu-HU">
              <a:solidFill>
                <a:schemeClr val="tx1"/>
              </a:solidFill>
            </a:endParaRPr>
          </a:p>
        </p:txBody>
      </p:sp>
      <p:pic>
        <p:nvPicPr>
          <p:cNvPr id="9" name="Picture 14">
            <a:extLst>
              <a:ext uri="{FF2B5EF4-FFF2-40B4-BE49-F238E27FC236}">
                <a16:creationId xmlns:a16="http://schemas.microsoft.com/office/drawing/2014/main" id="{482FFC70-C7B1-5887-8C93-FF15E239E7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892E355A-B948-48C5-B94E-2F5156DB71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43AAAB77-8A53-9B61-6FFE-574B9D2922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724806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Nézettségi minimum elvárások</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918812"/>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Aránylag egybehangzó vélemény, hogy akár már néhány tíz- vagy százezer fős nézettség mellett hasznos kiegészítő eszköz lehet a kampányok tervezése során. Az, hogy mekkora nézettségi volumen mellett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kezdenének</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az ügynökségek foglalkozni ezzel a lehetőséggel függ az értékesítés módjától is.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Amennyiben az értékesítés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inventory</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 keresztül valósul meg, akkor alapvetően nem is lenne fontos a mennyiség, mert más felületekkel együtt kerülne értékelésre és vásárlásra. Ha önállóan értékesített felületről lenne szó, akkor azért valamilyen volumenre mindenképpen szükség lenne. Az ezzel kapcsolatos válaszok a néhány tízezres minimumtól a néhány százezres minimumig terjedtek.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számok mellett többen megjegyezték, hogy fontos lehet, ha olyan célcsoportokat tudnak elérni az eszközzel, akiket a lineáris tévével már nehezebben. Ekkor a kiegészítő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reach</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-építő képességével értékes szereplője lehetne a lineáris tévének.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2848" y="1159984"/>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„Tehát az amerikai, 3-400 milliós piacon lehet, hogy össze lehet tákolni szemmel látható nagyságrendet, de hogyha ezt huszadára leszedik Magyarországon, és valószínűleg…és akkor itt persze a pro-kontra lehet, hogy az ingyenesség az most ezt emeli, de közben meg mondjuk … szóval nekem nem nagyon jönnek ki olyan nagy számok, amire azt tudnám mondani, hogy hú, ez izgalmas lehet hirdetési bevételek tekintetében.”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„…összességében azért egy ilyen napi ötvenezer-százezer nézőt kell, hogy tudjon produkálni”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„Ötven-százezer között biztos, hogy ez egy komoly érték lenne.”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„biztos, hogy kell egy ilyen magyarországi viszonylatban egy napi néhány százezres nézettség ahhoz, hogy azt lehessen mondani, hogy igen, ez a termék megérkezett a B2B piacára”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azért egy ötvenezer heti látogatószámot biztos, hogy el kéne érnie.”</a:t>
            </a:r>
          </a:p>
        </p:txBody>
      </p:sp>
      <p:sp>
        <p:nvSpPr>
          <p:cNvPr id="5" name="Dia számának helye 3">
            <a:extLst>
              <a:ext uri="{FF2B5EF4-FFF2-40B4-BE49-F238E27FC236}">
                <a16:creationId xmlns:a16="http://schemas.microsoft.com/office/drawing/2014/main" id="{AB658E19-93C4-080A-194D-05F20CCD22F4}"/>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109</a:t>
            </a:fld>
            <a:endParaRPr lang="hu-HU">
              <a:solidFill>
                <a:schemeClr val="tx1"/>
              </a:solidFill>
            </a:endParaRPr>
          </a:p>
        </p:txBody>
      </p:sp>
      <p:pic>
        <p:nvPicPr>
          <p:cNvPr id="9" name="Picture 14">
            <a:extLst>
              <a:ext uri="{FF2B5EF4-FFF2-40B4-BE49-F238E27FC236}">
                <a16:creationId xmlns:a16="http://schemas.microsoft.com/office/drawing/2014/main" id="{57431F99-2670-C8AD-8954-E9177BE21D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FE2385FB-4AC3-9FF2-3FA2-0B63D4EB43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9B282E24-3D4C-636C-F251-0F9DE31AA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28739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6"/>
            <a:ext cx="7651887" cy="934585"/>
          </a:xfrm>
        </p:spPr>
        <p:txBody>
          <a:bodyPr>
            <a:normAutofit/>
          </a:bodyPr>
          <a:lstStyle/>
          <a:p>
            <a:pPr algn="l" rtl="0"/>
            <a:r>
              <a:rPr lang="hu" b="0" i="0" u="none" baseline="0"/>
              <a:t>Az SVOD észlelt előnyei </a:t>
            </a:r>
            <a:endParaRPr lang="hu"/>
          </a:p>
        </p:txBody>
      </p:sp>
      <p:sp>
        <p:nvSpPr>
          <p:cNvPr id="6" name="Szöveg helye 5"/>
          <p:cNvSpPr>
            <a:spLocks noGrp="1"/>
          </p:cNvSpPr>
          <p:nvPr>
            <p:ph type="body" sz="quarter" idx="12"/>
          </p:nvPr>
        </p:nvSpPr>
        <p:spPr>
          <a:xfrm>
            <a:off x="342862" y="1121666"/>
            <a:ext cx="8961159" cy="336975"/>
          </a:xfrm>
        </p:spPr>
        <p:txBody>
          <a:bodyPr/>
          <a:lstStyle/>
          <a:p>
            <a:pPr algn="l" rtl="0"/>
            <a:r>
              <a:rPr lang="hu" b="0" i="0" u="none" baseline="0"/>
              <a:t>A fő előnyök, hogy reklámmentes és saját ízlés szerinti tartalom fogyasztását teszi lehetővé</a:t>
            </a:r>
            <a:endParaRPr lang="hu"/>
          </a:p>
        </p:txBody>
      </p:sp>
      <p:grpSp>
        <p:nvGrpSpPr>
          <p:cNvPr id="11" name="Csoportba foglalás 10"/>
          <p:cNvGrpSpPr/>
          <p:nvPr/>
        </p:nvGrpSpPr>
        <p:grpSpPr>
          <a:xfrm>
            <a:off x="1451126" y="1641633"/>
            <a:ext cx="8794487" cy="4894495"/>
            <a:chOff x="341562" y="1773007"/>
            <a:chExt cx="3963140" cy="4096011"/>
          </a:xfrm>
        </p:grpSpPr>
        <p:sp>
          <p:nvSpPr>
            <p:cNvPr id="12" name="Szabadkézi sokszög 11"/>
            <p:cNvSpPr/>
            <p:nvPr/>
          </p:nvSpPr>
          <p:spPr>
            <a:xfrm>
              <a:off x="341562" y="1773007"/>
              <a:ext cx="3963140" cy="578098"/>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569" rtl="0" eaLnBrk="1" fontAlgn="auto" latinLnBrk="0" hangingPunct="1">
                <a:lnSpc>
                  <a:spcPct val="90000"/>
                </a:lnSpc>
                <a:spcBef>
                  <a:spcPct val="0"/>
                </a:spcBef>
                <a:spcAft>
                  <a:spcPct val="35000"/>
                </a:spcAft>
                <a:buClrTx/>
                <a:buSzTx/>
                <a:buFontTx/>
                <a:buNone/>
                <a:tabLst/>
                <a:defRPr/>
              </a:pPr>
              <a:r>
                <a:rPr kumimoji="0" lang="hu" sz="2000" b="1" i="0" u="none" strike="noStrike" kern="1200" cap="none" spc="0" normalizeH="0" baseline="0" noProof="0">
                  <a:ln>
                    <a:noFill/>
                  </a:ln>
                  <a:solidFill>
                    <a:prstClr val="white"/>
                  </a:solidFill>
                  <a:effectLst/>
                  <a:uLnTx/>
                  <a:uFillTx/>
                  <a:latin typeface="Segoe UI Light"/>
                  <a:ea typeface="+mn-ea"/>
                  <a:cs typeface="+mn-cs"/>
                </a:rPr>
                <a:t>Előnyök – a felhasználó szemszögéből</a:t>
              </a:r>
            </a:p>
          </p:txBody>
        </p:sp>
        <p:sp>
          <p:nvSpPr>
            <p:cNvPr id="13" name="Szabadkézi sokszög 12"/>
            <p:cNvSpPr/>
            <p:nvPr/>
          </p:nvSpPr>
          <p:spPr>
            <a:xfrm>
              <a:off x="341562" y="2351106"/>
              <a:ext cx="3963140" cy="3517912"/>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44" marR="0" lvl="1" indent="-285744" algn="l" defTabSz="1244569" rtl="0" eaLnBrk="1" fontAlgn="auto" latinLnBrk="0" hangingPunct="1">
                <a:lnSpc>
                  <a:spcPct val="150000"/>
                </a:lnSpc>
                <a:spcBef>
                  <a:spcPct val="0"/>
                </a:spcBef>
                <a:spcAft>
                  <a:spcPct val="15000"/>
                </a:spcAft>
                <a:buClrTx/>
                <a:buSzTx/>
                <a:buFontTx/>
                <a:buChar char="••"/>
                <a:tabLst/>
                <a:defRPr/>
              </a:pPr>
              <a:endParaRPr kumimoji="0" lang="hu" sz="1200" b="0" i="0" u="none" strike="noStrike" kern="1200" cap="none" spc="0" normalizeH="0" baseline="0" noProof="0">
                <a:ln>
                  <a:noFill/>
                </a:ln>
                <a:solidFill>
                  <a:srgbClr val="336F99">
                    <a:hueOff val="0"/>
                    <a:satOff val="0"/>
                    <a:lumOff val="0"/>
                    <a:alphaOff val="0"/>
                  </a:srgbClr>
                </a:solidFill>
                <a:effectLst/>
                <a:uLnTx/>
                <a:uFillTx/>
                <a:latin typeface="Segoe UI Light"/>
                <a:ea typeface="+mn-ea"/>
                <a:cs typeface="+mn-cs"/>
              </a:endParaRPr>
            </a:p>
          </p:txBody>
        </p:sp>
      </p:grpSp>
      <p:sp>
        <p:nvSpPr>
          <p:cNvPr id="9" name="Téglalap 8"/>
          <p:cNvSpPr/>
          <p:nvPr/>
        </p:nvSpPr>
        <p:spPr>
          <a:xfrm>
            <a:off x="1600984" y="2517698"/>
            <a:ext cx="8510494" cy="4201148"/>
          </a:xfrm>
          <a:prstGeom prst="rect">
            <a:avLst/>
          </a:prstGeom>
        </p:spPr>
        <p:txBody>
          <a:bodyPr wrap="square" lIns="91438" tIns="45719" rIns="91438" bIns="45719">
            <a:spAutoFit/>
          </a:bodyPr>
          <a:lstStyle/>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1" i="0" u="none" strike="noStrike" kern="1200" cap="none" spc="0" normalizeH="0" baseline="0" noProof="0" dirty="0">
                <a:ln>
                  <a:noFill/>
                </a:ln>
                <a:solidFill>
                  <a:srgbClr val="336F99"/>
                </a:solidFill>
                <a:effectLst/>
                <a:uLnTx/>
                <a:uFillTx/>
                <a:latin typeface="Segoe UI Light"/>
                <a:ea typeface="+mn-ea"/>
                <a:cs typeface="+mn-cs"/>
              </a:rPr>
              <a:t>Reklámmentes - minden megkérdezett számára releváns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1" i="0" u="none" strike="noStrike" kern="1200" cap="none" spc="0" normalizeH="0" baseline="0" noProof="0" dirty="0">
                <a:ln>
                  <a:noFill/>
                </a:ln>
                <a:solidFill>
                  <a:srgbClr val="336F99"/>
                </a:solidFill>
                <a:effectLst/>
                <a:uLnTx/>
                <a:uFillTx/>
                <a:latin typeface="Segoe UI Light"/>
                <a:ea typeface="+mn-ea"/>
                <a:cs typeface="+mn-cs"/>
              </a:rPr>
              <a:t>A kiválasztott filmek bármikor, bárhol és bármilyen ütemben megtekinthetők - relevánsabb a gyakori használók számára</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hu" sz="1400" b="1" i="0" u="none" strike="noStrike" kern="1200" cap="none" spc="0" normalizeH="0" baseline="0" noProof="0" dirty="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400" b="1" i="0" u="none" strike="noStrike" kern="1200" cap="none" spc="0" normalizeH="0" baseline="0" noProof="0" dirty="0">
                <a:ln>
                  <a:noFill/>
                </a:ln>
                <a:solidFill>
                  <a:srgbClr val="344552"/>
                </a:solidFill>
                <a:effectLst/>
                <a:uLnTx/>
                <a:uFillTx/>
                <a:latin typeface="Segoe UI Light"/>
                <a:ea typeface="+mn-ea"/>
                <a:cs typeface="+mn-cs"/>
              </a:rPr>
              <a:t>A további előnyöket inkább a gyakori használók élvezik</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1" i="0" u="none" strike="noStrike" kern="1200" cap="none" spc="0" normalizeH="0" baseline="0" noProof="0" dirty="0">
                <a:ln>
                  <a:noFill/>
                </a:ln>
                <a:solidFill>
                  <a:srgbClr val="344552"/>
                </a:solidFill>
                <a:effectLst/>
                <a:uLnTx/>
                <a:uFillTx/>
                <a:latin typeface="Segoe UI Light"/>
                <a:ea typeface="+mn-ea"/>
                <a:cs typeface="+mn-cs"/>
              </a:rPr>
              <a:t>Rugalmasság</a:t>
            </a:r>
            <a:r>
              <a:rPr kumimoji="0" lang="hu" sz="1400" b="0" i="0" u="none" strike="noStrike" kern="1200" cap="none" spc="0" normalizeH="0" baseline="0" noProof="0" dirty="0">
                <a:ln>
                  <a:noFill/>
                </a:ln>
                <a:solidFill>
                  <a:srgbClr val="344552"/>
                </a:solidFill>
                <a:effectLst/>
                <a:uLnTx/>
                <a:uFillTx/>
                <a:latin typeface="Segoe UI Light"/>
                <a:ea typeface="+mn-ea"/>
                <a:cs typeface="+mn-cs"/>
              </a:rPr>
              <a:t> – Pl. bármikor megállítható/újraindítható; jelölhető a státusz</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1" i="0" u="none" strike="noStrike" kern="1200" cap="none" spc="0" normalizeH="0" baseline="0" noProof="0" dirty="0">
                <a:ln>
                  <a:noFill/>
                </a:ln>
                <a:solidFill>
                  <a:srgbClr val="344552"/>
                </a:solidFill>
                <a:effectLst/>
                <a:uLnTx/>
                <a:uFillTx/>
                <a:latin typeface="Segoe UI Light"/>
                <a:ea typeface="+mn-ea"/>
                <a:cs typeface="+mn-cs"/>
              </a:rPr>
              <a:t>Az ajánlások meglehetősen fontosak </a:t>
            </a:r>
            <a:r>
              <a:rPr kumimoji="0" lang="hu" sz="1400" b="0" i="0" u="none" strike="noStrike" kern="1200" cap="none" spc="0" normalizeH="0" baseline="0" noProof="0" dirty="0">
                <a:ln>
                  <a:noFill/>
                </a:ln>
                <a:solidFill>
                  <a:srgbClr val="336F99"/>
                </a:solidFill>
                <a:effectLst/>
                <a:uLnTx/>
                <a:uFillTx/>
                <a:latin typeface="Segoe UI Light"/>
                <a:ea typeface="+mn-ea"/>
                <a:cs typeface="+mn-cs"/>
              </a:rPr>
              <a:t>„</a:t>
            </a:r>
            <a:r>
              <a:rPr kumimoji="0" lang="hu-HU" sz="1400" b="0" i="1" u="none" strike="noStrike" kern="1200" cap="none" spc="0" normalizeH="0" baseline="0" noProof="0" dirty="0">
                <a:ln>
                  <a:noFill/>
                </a:ln>
                <a:solidFill>
                  <a:srgbClr val="336F99"/>
                </a:solidFill>
                <a:effectLst/>
                <a:uLnTx/>
                <a:uFillTx/>
                <a:latin typeface="Segoe UI Light"/>
                <a:ea typeface="+mn-ea"/>
                <a:cs typeface="+mn-cs"/>
              </a:rPr>
              <a:t>Az algoritmus jól megtanulta a szokásaimat</a:t>
            </a:r>
            <a:r>
              <a:rPr kumimoji="0" lang="hu" sz="1400" b="0" i="1" u="none" strike="noStrike" kern="1200" cap="none" spc="0" normalizeH="0" baseline="0" noProof="0" dirty="0">
                <a:ln>
                  <a:noFill/>
                </a:ln>
                <a:solidFill>
                  <a:srgbClr val="336F99"/>
                </a:solidFill>
                <a:effectLst/>
                <a:uLnTx/>
                <a:uFillTx/>
                <a:latin typeface="Segoe UI Light"/>
                <a:ea typeface="+mn-ea"/>
                <a:cs typeface="+mn-cs"/>
              </a:rPr>
              <a:t>”</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0" i="0" u="none" strike="noStrike" kern="1200" cap="none" spc="0" normalizeH="0" baseline="0" noProof="0" dirty="0">
                <a:ln>
                  <a:noFill/>
                </a:ln>
                <a:solidFill>
                  <a:srgbClr val="344552"/>
                </a:solidFill>
                <a:effectLst/>
                <a:uLnTx/>
                <a:uFillTx/>
                <a:latin typeface="Segoe UI Light"/>
                <a:ea typeface="+mn-ea"/>
                <a:cs typeface="+mn-cs"/>
              </a:rPr>
              <a:t>Hasznos funkciók, mint a </a:t>
            </a:r>
            <a:r>
              <a:rPr kumimoji="0" lang="hu" sz="1400" b="1" i="0" u="none" strike="noStrike" kern="1200" cap="none" spc="0" normalizeH="0" baseline="0" noProof="0" dirty="0">
                <a:ln>
                  <a:noFill/>
                </a:ln>
                <a:solidFill>
                  <a:srgbClr val="344552"/>
                </a:solidFill>
                <a:effectLst/>
                <a:uLnTx/>
                <a:uFillTx/>
                <a:latin typeface="Segoe UI Light"/>
                <a:ea typeface="+mn-ea"/>
                <a:cs typeface="+mn-cs"/>
              </a:rPr>
              <a:t>„legnépszerűbbek”, „utolsó esély” értesítések</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0" i="0" u="none" strike="noStrike" kern="1200" cap="none" spc="0" normalizeH="0" baseline="0" noProof="0" dirty="0">
                <a:ln>
                  <a:noFill/>
                </a:ln>
                <a:solidFill>
                  <a:srgbClr val="344552"/>
                </a:solidFill>
                <a:effectLst/>
                <a:uLnTx/>
                <a:uFillTx/>
                <a:latin typeface="Segoe UI Light"/>
                <a:ea typeface="+mn-ea"/>
                <a:cs typeface="+mn-cs"/>
              </a:rPr>
              <a:t>Egyszerű a regisztrációs, a havi előfizetési és a lemondási folyamat</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0" i="0" u="none" strike="noStrike" kern="1200" cap="none" spc="0" normalizeH="0" baseline="0" noProof="0" dirty="0">
                <a:ln>
                  <a:noFill/>
                </a:ln>
                <a:solidFill>
                  <a:srgbClr val="344552"/>
                </a:solidFill>
                <a:effectLst/>
                <a:uLnTx/>
                <a:uFillTx/>
                <a:latin typeface="Segoe UI Light"/>
                <a:ea typeface="+mn-ea"/>
                <a:cs typeface="+mn-cs"/>
              </a:rPr>
              <a:t>Nagyon bőséges kínálatból lehet választani</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0" i="0" u="none" strike="noStrike" kern="1200" cap="none" spc="0" normalizeH="0" baseline="0" noProof="0" dirty="0">
                <a:ln>
                  <a:noFill/>
                </a:ln>
                <a:solidFill>
                  <a:srgbClr val="344552"/>
                </a:solidFill>
                <a:effectLst/>
                <a:uLnTx/>
                <a:uFillTx/>
                <a:latin typeface="Segoe UI Light"/>
                <a:ea typeface="+mn-ea"/>
                <a:cs typeface="+mn-cs"/>
              </a:rPr>
              <a:t>Folyamatosan megújuló tartalom (a legújabb filmek, új sorozatok)</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400" b="0" i="0" u="none" strike="noStrike" kern="1200" cap="none" spc="0" normalizeH="0" baseline="0" noProof="0" dirty="0">
                <a:ln>
                  <a:noFill/>
                </a:ln>
                <a:solidFill>
                  <a:srgbClr val="344552"/>
                </a:solidFill>
                <a:effectLst/>
                <a:uLnTx/>
                <a:uFillTx/>
                <a:latin typeface="Segoe UI Light"/>
                <a:ea typeface="+mn-ea"/>
                <a:cs typeface="+mn-cs"/>
              </a:rPr>
              <a:t>Ugyanakkor könnyen hozzáférhetőek a korábbi tartalmak (</a:t>
            </a:r>
            <a:r>
              <a:rPr kumimoji="0" lang="hu-HU" sz="1400" b="0" i="0" u="none" strike="noStrike" kern="1200" cap="none" spc="0" normalizeH="0" baseline="0" noProof="0" dirty="0">
                <a:ln>
                  <a:noFill/>
                </a:ln>
                <a:solidFill>
                  <a:srgbClr val="27343E"/>
                </a:solidFill>
                <a:effectLst/>
                <a:uLnTx/>
                <a:uFillTx/>
                <a:latin typeface="Segoe UI Light"/>
                <a:ea typeface="+mn-ea"/>
                <a:cs typeface="+mn-cs"/>
              </a:rPr>
              <a:t>emlékek felelevenítése</a:t>
            </a:r>
            <a:r>
              <a:rPr kumimoji="0" lang="hu" sz="1400" b="0" i="0" u="none" strike="noStrike" kern="1200" cap="none" spc="0" normalizeH="0" baseline="0" noProof="0" dirty="0">
                <a:ln>
                  <a:noFill/>
                </a:ln>
                <a:solidFill>
                  <a:srgbClr val="27343E"/>
                </a:solidFill>
                <a:effectLst/>
                <a:uLnTx/>
                <a:uFillTx/>
                <a:latin typeface="Segoe UI Light"/>
                <a:ea typeface="+mn-ea"/>
                <a:cs typeface="+mn-cs"/>
              </a:rPr>
              <a:t>,</a:t>
            </a:r>
            <a:r>
              <a:rPr kumimoji="0" lang="hu" sz="1400" b="0" i="0" u="none" strike="noStrike" kern="1200" cap="none" spc="0" normalizeH="0" baseline="0" noProof="0" dirty="0">
                <a:ln>
                  <a:noFill/>
                </a:ln>
                <a:solidFill>
                  <a:srgbClr val="344552"/>
                </a:solidFill>
                <a:effectLst/>
                <a:uLnTx/>
                <a:uFillTx/>
                <a:latin typeface="Segoe UI Light"/>
                <a:ea typeface="+mn-ea"/>
                <a:cs typeface="+mn-cs"/>
              </a:rPr>
              <a:t> „nosztalgia”, kedvencek) </a:t>
            </a:r>
          </a:p>
          <a:p>
            <a:pPr marL="342891" marR="0" lvl="0" indent="-342891" algn="l" defTabSz="914354" rtl="0" eaLnBrk="1" fontAlgn="auto" latinLnBrk="0" hangingPunct="1">
              <a:lnSpc>
                <a:spcPct val="100000"/>
              </a:lnSpc>
              <a:spcBef>
                <a:spcPts val="0"/>
              </a:spcBef>
              <a:spcAft>
                <a:spcPts val="0"/>
              </a:spcAft>
              <a:buClrTx/>
              <a:buSzTx/>
              <a:buFont typeface="Wingdings" pitchFamily="2" charset="2"/>
              <a:buChar char="§"/>
              <a:tabLst/>
              <a:defRPr/>
            </a:pPr>
            <a:endParaRPr kumimoji="0" lang="hu" sz="1500" b="1" i="0" u="none" strike="noStrike" kern="1200" cap="none" spc="0" normalizeH="0" baseline="0" noProof="0" dirty="0">
              <a:ln>
                <a:noFill/>
              </a:ln>
              <a:solidFill>
                <a:srgbClr val="344552"/>
              </a:solidFill>
              <a:effectLst/>
              <a:uLnTx/>
              <a:uFillTx/>
              <a:latin typeface="Segoe UI Light"/>
              <a:ea typeface="+mn-ea"/>
              <a:cs typeface="+mn-cs"/>
            </a:endParaRPr>
          </a:p>
        </p:txBody>
      </p:sp>
      <p:sp>
        <p:nvSpPr>
          <p:cNvPr id="3" name="Dia számának helye 3">
            <a:extLst>
              <a:ext uri="{FF2B5EF4-FFF2-40B4-BE49-F238E27FC236}">
                <a16:creationId xmlns:a16="http://schemas.microsoft.com/office/drawing/2014/main" id="{2D4A0C4E-5038-238D-3646-354B81C29578}"/>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11</a:t>
            </a:fld>
            <a:endParaRPr lang="hu-HU">
              <a:solidFill>
                <a:schemeClr val="accent6"/>
              </a:solidFill>
            </a:endParaRPr>
          </a:p>
        </p:txBody>
      </p:sp>
      <p:pic>
        <p:nvPicPr>
          <p:cNvPr id="14" name="Picture 14">
            <a:extLst>
              <a:ext uri="{FF2B5EF4-FFF2-40B4-BE49-F238E27FC236}">
                <a16:creationId xmlns:a16="http://schemas.microsoft.com/office/drawing/2014/main" id="{B09083FB-BDD9-16AB-4C82-79FE5CDE7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65391FAE-EBFC-D0AD-7C04-E21E606AB4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85AF429B-5FEF-6DCD-B90F-1E85850A3A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5441948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Kontaktusminőség, hatékonyság</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790205"/>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Bár egy jelenleg nem létező szolgáltatásról nehéz véleményt alkotni, de arra kértük a válaszadókat, hogy próbálják megjósolni, milyen hatékony eszköz lehetne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a reklámpiacon és milyen kontaktusminőséget tudna kínálni a hirdetőknek.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Alapvetően a pozitív oldalát emelték ki inkább a válaszadók, illetve azt mondták el, hogy milyen feltételekkel lehet hatékony reklámeszközt csinálni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TV-ből:</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hatékonyság függ attól, mennyi reklám van a felületen: Minél kevesebb, annál jobb</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Függ attól, hogy milyen platformon fogyasztják: Minél többen nézik nagyképernyőn, annál jobb</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Ha interaktivitásában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átkattinthatóságban</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azonos tulajdonságokkal bír, mint az online reklámok, akkor az szintén nagy előny</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Nagyképernyős felhasználásnál lehet, hogy egy regisztrált fogyasztót kell kifizetni, de elképzelhető, hogy többen látják a reklámot.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359984" y="1131408"/>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„…És nem látom a hatékonyságában a különbséget, hogy a tévéképernyőn fogyasztott tartalom mellett, vagy itt érjük el a fogyasztót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„Hosszú blokkokat én nem raknék be, mert akkor biztos, hogy elveszíti a figyelmet. Akkor meg már teljesen a tévével konkurál”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érdemes lehet azzal érvelni, hogy kicsi a reklámzaj”</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„Egy applikációban elméletileg lehet benne interaktivitás is.”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„Digitálisban az embereknek az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ingerküszöbe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sokkal alacsonyabb. Tehát már két spot is … idegesítő tud lenni. Tehát kíváncsi vagyok, hogy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Netflixnél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meg az izénél mennyi spotot akarnak majd”</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 tematikus csatornák szerintem jók. Meg hogyha termék, szolgáltatás érted, közelebb áll valamihez, szóval ezeket tökre lehetne használni.„</a:t>
            </a:r>
          </a:p>
        </p:txBody>
      </p:sp>
      <p:sp>
        <p:nvSpPr>
          <p:cNvPr id="5" name="Dia számának helye 3">
            <a:extLst>
              <a:ext uri="{FF2B5EF4-FFF2-40B4-BE49-F238E27FC236}">
                <a16:creationId xmlns:a16="http://schemas.microsoft.com/office/drawing/2014/main" id="{E2C7E219-4342-9A31-2B70-58B1925D24F2}"/>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110</a:t>
            </a:fld>
            <a:endParaRPr lang="hu-HU">
              <a:solidFill>
                <a:schemeClr val="tx1"/>
              </a:solidFill>
            </a:endParaRPr>
          </a:p>
        </p:txBody>
      </p:sp>
      <p:pic>
        <p:nvPicPr>
          <p:cNvPr id="2" name="Picture 14">
            <a:extLst>
              <a:ext uri="{FF2B5EF4-FFF2-40B4-BE49-F238E27FC236}">
                <a16:creationId xmlns:a16="http://schemas.microsoft.com/office/drawing/2014/main" id="{1FC201BA-3EF2-16C9-2E5F-5450EDCA03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1161" y="323017"/>
            <a:ext cx="2034452" cy="296578"/>
          </a:xfrm>
          <a:prstGeom prst="rect">
            <a:avLst/>
          </a:prstGeom>
          <a:noFill/>
          <a:ln>
            <a:noFill/>
          </a:ln>
        </p:spPr>
      </p:pic>
      <p:pic>
        <p:nvPicPr>
          <p:cNvPr id="6" name="Kép 5">
            <a:extLst>
              <a:ext uri="{FF2B5EF4-FFF2-40B4-BE49-F238E27FC236}">
                <a16:creationId xmlns:a16="http://schemas.microsoft.com/office/drawing/2014/main" id="{2A12BBFD-9F40-7752-EEC1-F623F5E780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462022" y="133216"/>
            <a:ext cx="1396127" cy="733932"/>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93219437-700D-5252-6585-83AA782C0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18" y="6143625"/>
            <a:ext cx="1758151" cy="635634"/>
          </a:xfrm>
          <a:prstGeom prst="rect">
            <a:avLst/>
          </a:prstGeom>
        </p:spPr>
      </p:pic>
    </p:spTree>
    <p:extLst>
      <p:ext uri="{BB962C8B-B14F-4D97-AF65-F5344CB8AC3E}">
        <p14:creationId xmlns:p14="http://schemas.microsoft.com/office/powerpoint/2010/main" val="35161327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SVOD reklám </a:t>
            </a:r>
            <a:r>
              <a:rPr lang="hu-HU" sz="3200" b="1" err="1">
                <a:solidFill>
                  <a:srgbClr val="265373"/>
                </a:solidFill>
              </a:rPr>
              <a:t>vs</a:t>
            </a:r>
            <a:r>
              <a:rPr lang="hu-HU" sz="3200" b="1">
                <a:solidFill>
                  <a:srgbClr val="265373"/>
                </a:solidFill>
              </a:rPr>
              <a:t>. </a:t>
            </a:r>
            <a:r>
              <a:rPr lang="hu-HU" sz="3200" b="1" err="1">
                <a:solidFill>
                  <a:srgbClr val="265373"/>
                </a:solidFill>
              </a:rPr>
              <a:t>FaST</a:t>
            </a:r>
            <a:r>
              <a:rPr lang="hu-HU" sz="3200" b="1">
                <a:solidFill>
                  <a:srgbClr val="265373"/>
                </a:solidFill>
              </a:rPr>
              <a:t> TV</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35450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nem reklámmentes SVOD előfizetések megjelenése a küszöbön áll.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Netflix</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és a Disney+ is a tervek szerint még 2022-ben elindul ezzel a típussal. Kutatásunk során ezért azt is vizsgáltuk, miként vélekednek az ügynökségi szakemberek ennek az új hirdetési lehetőségnek a használatáról, természetesen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hirdetésekkel összehasonlítva.</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Mivel gyakorlati tapasztalat egyelőre nincsen, ezért a válaszok elég bizonytalanok voltak.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Többen azt mondták, hogy vélhetően mindkét felület kipróbálásra érdemes lenne és a rendelkezésre álló tapasztalatok (adatok, hatékonyságmérési eredmények) ismeretében alakulna ki, hogy melyik felület milyen célra és milyen módon kerülhetne be a média-mixekbe.</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Ugyanakkor abban szinte teljes egyetértés volt, hogy az SVOD felületeken elhelyezett reklámok értéküket tekintve egy magasabb szintet képviselnek, mint egy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környezetben elhelyezett hasonló reklám.</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388560" y="1117120"/>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„Ha most ránézek, hogy ezen a Plútó tévén mi van, akkor ehhez képest biztos, hogy egy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Netflix</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még a hirdetésekkel együtt is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prémiumabb</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tudna lenni.”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„Én szerintem hamarabb mennénk egy ingyenes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Netflix</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reklámmal, mint ide.”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„A fizetős. Mert azért fizetek. Már csak ha 900 forintot fizetek érte, akkor is fizetek érte. Ott még nagyobb az elköteleződés, mert valamit fizetek érte.”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„Na, azért ezt nehéz fölül érvelni, hogy valahol ezek a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Netflix</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történetek, ezek mégis egy ilyen minőségibbek”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Tehát a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Netflixnél</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amikor olyan tartalmak mellett jelenhetek meg, amik azért elméletileg top tartalmak, … egy patent jó dolog. Szemben egy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Baywatch</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-csal, ami már most 30 éves sorozat, és ami egyébként amúgy is fut, a nem tudom, hol még. </a:t>
            </a:r>
          </a:p>
          <a:p>
            <a:pPr marL="0" marR="0" lvl="0" indent="0" algn="l" defTabSz="914377" rtl="0" eaLnBrk="1" fontAlgn="auto" latinLnBrk="0" hangingPunct="1">
              <a:lnSpc>
                <a:spcPct val="107000"/>
              </a:lnSpc>
              <a:spcBef>
                <a:spcPts val="0"/>
              </a:spcBef>
              <a:spcAft>
                <a:spcPts val="80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„Most őszintén, tehát a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Baywatch-nak</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a nyolcezredik ismétlése azért mondjuk egy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vadonatújonnan</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kijövő filmmel azért nincs egy szinten, meg értéken.”</a:t>
            </a:r>
          </a:p>
          <a:p>
            <a:pPr marL="0" marR="0" lvl="0" indent="0" algn="l" defTabSz="914377" rtl="0" eaLnBrk="1" fontAlgn="auto" latinLnBrk="0" hangingPunct="1">
              <a:lnSpc>
                <a:spcPct val="107000"/>
              </a:lnSpc>
              <a:spcBef>
                <a:spcPts val="0"/>
              </a:spcBef>
              <a:spcAft>
                <a:spcPts val="80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p:txBody>
      </p:sp>
      <p:sp>
        <p:nvSpPr>
          <p:cNvPr id="5" name="Dia számának helye 3">
            <a:extLst>
              <a:ext uri="{FF2B5EF4-FFF2-40B4-BE49-F238E27FC236}">
                <a16:creationId xmlns:a16="http://schemas.microsoft.com/office/drawing/2014/main" id="{F4743F88-2F22-072B-4B46-A800D566DE11}"/>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111</a:t>
            </a:fld>
            <a:endParaRPr lang="hu-HU">
              <a:solidFill>
                <a:schemeClr val="tx1"/>
              </a:solidFill>
            </a:endParaRPr>
          </a:p>
        </p:txBody>
      </p:sp>
      <p:pic>
        <p:nvPicPr>
          <p:cNvPr id="9" name="Picture 14">
            <a:extLst>
              <a:ext uri="{FF2B5EF4-FFF2-40B4-BE49-F238E27FC236}">
                <a16:creationId xmlns:a16="http://schemas.microsoft.com/office/drawing/2014/main" id="{BCAB27C9-4F26-B6D8-E356-8641D17308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D9C90EFE-F5A7-144E-DDE9-A04C4B235C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F9248575-ED5D-91EA-A5A6-42669C28B3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4290663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Előnyök</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661597"/>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interjúk végén megkértük a válaszadókat, hogy emeljék ki, mit tartanak leginkább előnynek illetve hátránynak a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koncepció kapcsán. Utóbbi meghatározására egyébként nem igazán vállalkozott senki, de az előnyök közül jó pár említésre került. Ezek röviden és összesítve (természetesen nem említett minden előnyt mindenki)</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Tematikus csatornák vannak benne, egymáshoz hasonló érdeklődésű nézőkkel.</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Tévészpottal</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megegyező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szpotot</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lehet használni</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hagyományos lineáris tévékhez képest gyorsan lehet kampányt indítani</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Vélelmezett magas ATS (egy nézőre jutó nézési idő)</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Vélelmezett nagy képernyős fogyasztás</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Vélelmezett kisebb reklámzaj, mint a lineáris tévében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lineáris tévéhez hasonló nézési szokások, de rugalmasabb tervezési lehetőségek</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endPar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2848" y="1131410"/>
            <a:ext cx="3240000" cy="5651365"/>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„Most is, hogyha lehetne csak tematikus csatornákon venni, szerintem nagyon sok hirdető élne azzal a lehetőséggel, csak nálunk ez nem adott a lineáris tévén. Hiába vannak csatorna szűkítések, annyira irreleváns árkülönbségek vannak, hogy nem éri meg”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„Hogyne lenne értéke (a magas ATS-</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nek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Minden olyan esetben van értéke, amikor rövid időn belül kell eljuttatni üzenetet, mert csütörtöktől akciós az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Aldiban</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 nem tudom sárgarépa.”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„Ha van hely, akkor két nap múlva elindíthatom a kampányomat”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„Ha a tévé oldaláról nézem, akkor sokkal nagyobb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célozhatóság</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lehetősége. Ha online oldaláról nézem, akkor meg sokkal nagyobb képernyőn tudok felhasználni, és akkor egy nagyobb bevonódást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„Ugyanazt a tévéspotot használod, mint a tévében, ugyanazon a tévé képernyőn tud futni a hirdetésed, mint a tévé esetében.”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p:txBody>
      </p:sp>
      <p:sp>
        <p:nvSpPr>
          <p:cNvPr id="5" name="Dia számának helye 3">
            <a:extLst>
              <a:ext uri="{FF2B5EF4-FFF2-40B4-BE49-F238E27FC236}">
                <a16:creationId xmlns:a16="http://schemas.microsoft.com/office/drawing/2014/main" id="{7DFF2956-E988-7849-8C0D-5ED034239592}"/>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112</a:t>
            </a:fld>
            <a:endParaRPr lang="hu-HU">
              <a:solidFill>
                <a:schemeClr val="tx1"/>
              </a:solidFill>
            </a:endParaRPr>
          </a:p>
        </p:txBody>
      </p:sp>
      <p:pic>
        <p:nvPicPr>
          <p:cNvPr id="9" name="Picture 14">
            <a:extLst>
              <a:ext uri="{FF2B5EF4-FFF2-40B4-BE49-F238E27FC236}">
                <a16:creationId xmlns:a16="http://schemas.microsoft.com/office/drawing/2014/main" id="{5FBC7C63-50BA-959C-6707-665A0F5E8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6558" y="417252"/>
            <a:ext cx="1504339" cy="219299"/>
          </a:xfrm>
          <a:prstGeom prst="rect">
            <a:avLst/>
          </a:prstGeom>
          <a:noFill/>
          <a:ln>
            <a:noFill/>
          </a:ln>
        </p:spPr>
      </p:pic>
      <p:pic>
        <p:nvPicPr>
          <p:cNvPr id="10" name="Kép 9">
            <a:extLst>
              <a:ext uri="{FF2B5EF4-FFF2-40B4-BE49-F238E27FC236}">
                <a16:creationId xmlns:a16="http://schemas.microsoft.com/office/drawing/2014/main" id="{1DF3A49E-1252-4773-54C2-814F08AB4B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9847861" y="216008"/>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D1B96BD7-C192-3783-8CF6-D7ADA4AB45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91033" y="418215"/>
            <a:ext cx="933889" cy="337634"/>
          </a:xfrm>
          <a:prstGeom prst="rect">
            <a:avLst/>
          </a:prstGeom>
        </p:spPr>
      </p:pic>
    </p:spTree>
    <p:extLst>
      <p:ext uri="{BB962C8B-B14F-4D97-AF65-F5344CB8AC3E}">
        <p14:creationId xmlns:p14="http://schemas.microsoft.com/office/powerpoint/2010/main" val="28575445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helye 8">
            <a:extLst>
              <a:ext uri="{FF2B5EF4-FFF2-40B4-BE49-F238E27FC236}">
                <a16:creationId xmlns:a16="http://schemas.microsoft.com/office/drawing/2014/main" id="{D0FF9E92-D32F-40AB-BB36-47D25DBA95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482400" cy="6858000"/>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11" name="그래픽 8">
            <a:extLst>
              <a:ext uri="{FF2B5EF4-FFF2-40B4-BE49-F238E27FC236}">
                <a16:creationId xmlns:a16="http://schemas.microsoft.com/office/drawing/2014/main" id="{CC9EC3BD-CC73-4665-BAE1-53272D92A5B9}"/>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22" name="TextBox 12">
            <a:extLst>
              <a:ext uri="{FF2B5EF4-FFF2-40B4-BE49-F238E27FC236}">
                <a16:creationId xmlns:a16="http://schemas.microsoft.com/office/drawing/2014/main" id="{F5BCED7E-C6ED-427D-9E1E-4FCBB055B0B4}"/>
              </a:ext>
            </a:extLst>
          </p:cNvPr>
          <p:cNvSpPr txBox="1"/>
          <p:nvPr/>
        </p:nvSpPr>
        <p:spPr>
          <a:xfrm>
            <a:off x="87193" y="5857771"/>
            <a:ext cx="2055643" cy="888898"/>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hu-HU" altLang="ko-KR" sz="1200" b="1" i="0" u="none" strike="noStrike" kern="1200" cap="none" spc="0" normalizeH="0" baseline="0" noProof="0" err="1">
                <a:ln>
                  <a:noFill/>
                </a:ln>
                <a:solidFill>
                  <a:srgbClr val="344552"/>
                </a:solidFill>
                <a:effectLst/>
                <a:uLnTx/>
                <a:uFillTx/>
                <a:latin typeface="Segoe UI Light" panose="020B0502040204020203" pitchFamily="34" charset="0"/>
                <a:ea typeface="+mn-ea"/>
                <a:cs typeface="Segoe UI Light" panose="020B0502040204020203" pitchFamily="34" charset="0"/>
              </a:rPr>
              <a:t>Impetus</a:t>
            </a:r>
            <a:r>
              <a:rPr kumimoji="0" lang="hu-HU" altLang="ko-KR" sz="1200" b="1" i="0" u="none" strike="noStrike" kern="1200" cap="none" spc="0" normalizeH="0" baseline="0" noProof="0">
                <a:ln>
                  <a:noFill/>
                </a:ln>
                <a:solidFill>
                  <a:srgbClr val="344552"/>
                </a:solidFill>
                <a:effectLst/>
                <a:uLnTx/>
                <a:uFillTx/>
                <a:latin typeface="Segoe UI Light" panose="020B0502040204020203" pitchFamily="34" charset="0"/>
                <a:ea typeface="+mn-ea"/>
                <a:cs typeface="Segoe UI Light" panose="020B0502040204020203" pitchFamily="34" charset="0"/>
              </a:rPr>
              <a:t> Research Kft.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u-HU" altLang="ko-KR" sz="1200" b="0" i="0" u="none" strike="noStrike" kern="1200" cap="none" spc="0" normalizeH="0" baseline="0" noProof="0">
                <a:ln>
                  <a:noFill/>
                </a:ln>
                <a:solidFill>
                  <a:srgbClr val="344552"/>
                </a:solidFill>
                <a:effectLst/>
                <a:uLnTx/>
                <a:uFillTx/>
                <a:latin typeface="Segoe UI Light" panose="020B0502040204020203" pitchFamily="34" charset="0"/>
                <a:ea typeface="+mn-ea"/>
                <a:cs typeface="Segoe UI Light" panose="020B0502040204020203" pitchFamily="34" charset="0"/>
              </a:rPr>
              <a:t>www.impetusresearch.hu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hu-HU" altLang="ko-KR" sz="1200" b="0" i="0" u="none" strike="noStrike" kern="1200" cap="none" spc="0" normalizeH="0" baseline="0" noProof="0">
                <a:ln>
                  <a:noFill/>
                </a:ln>
                <a:solidFill>
                  <a:srgbClr val="344552"/>
                </a:solidFill>
                <a:effectLst/>
                <a:uLnTx/>
                <a:uFillTx/>
                <a:latin typeface="Segoe UI Light" panose="020B0502040204020203" pitchFamily="34" charset="0"/>
                <a:ea typeface="+mn-ea"/>
                <a:cs typeface="Segoe UI Light" panose="020B0502040204020203" pitchFamily="34" charset="0"/>
              </a:rPr>
              <a:t>H-1095 Budapest, Üllői út 25.</a:t>
            </a:r>
            <a:endParaRPr kumimoji="0" lang="ko-KR" altLang="en-US" sz="1200" b="1" i="0" u="none" strike="noStrike" kern="1200" cap="none" spc="0" normalizeH="0" baseline="0" noProof="0">
              <a:ln>
                <a:noFill/>
              </a:ln>
              <a:solidFill>
                <a:srgbClr val="344552"/>
              </a:solidFill>
              <a:effectLst/>
              <a:uLnTx/>
              <a:uFillTx/>
              <a:latin typeface="Segoe UI Light" panose="020B0502040204020203" pitchFamily="34" charset="0"/>
              <a:ea typeface="+mn-ea"/>
              <a:cs typeface="Segoe UI Light" panose="020B0502040204020203" pitchFamily="34" charset="0"/>
            </a:endParaRPr>
          </a:p>
        </p:txBody>
      </p:sp>
      <p:sp>
        <p:nvSpPr>
          <p:cNvPr id="14" name="Szövegdoboz 13">
            <a:extLst>
              <a:ext uri="{FF2B5EF4-FFF2-40B4-BE49-F238E27FC236}">
                <a16:creationId xmlns:a16="http://schemas.microsoft.com/office/drawing/2014/main" id="{992F9F1A-6CD5-9366-D31E-DF0E020F9841}"/>
              </a:ext>
            </a:extLst>
          </p:cNvPr>
          <p:cNvSpPr txBox="1"/>
          <p:nvPr/>
        </p:nvSpPr>
        <p:spPr>
          <a:xfrm>
            <a:off x="6205899" y="2940113"/>
            <a:ext cx="6097508" cy="2119491"/>
          </a:xfrm>
          <a:prstGeom prst="rect">
            <a:avLst/>
          </a:prstGeom>
          <a:noFill/>
        </p:spPr>
        <p:txBody>
          <a:bodyPr wrap="square">
            <a:sp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hu-HU" sz="3600" b="1" i="0" u="none" strike="noStrike" kern="1200" cap="none" spc="0" normalizeH="0" baseline="0" noProof="0">
                <a:ln>
                  <a:noFill/>
                </a:ln>
                <a:solidFill>
                  <a:srgbClr val="014665"/>
                </a:solidFill>
                <a:effectLst/>
                <a:uLnTx/>
                <a:uFillTx/>
                <a:latin typeface="Segoe UI Light"/>
                <a:ea typeface="+mj-ea"/>
                <a:cs typeface="+mj-cs"/>
              </a:rPr>
              <a:t>Kapcsolat</a:t>
            </a:r>
          </a:p>
          <a:p>
            <a:pPr marL="0" marR="0" lvl="0" indent="0" algn="ctr" defTabSz="914400" rtl="0" eaLnBrk="1" fontAlgn="auto" latinLnBrk="0" hangingPunct="1">
              <a:lnSpc>
                <a:spcPct val="120000"/>
              </a:lnSpc>
              <a:spcBef>
                <a:spcPct val="0"/>
              </a:spcBef>
              <a:spcAft>
                <a:spcPts val="0"/>
              </a:spcAft>
              <a:buClrTx/>
              <a:buSzTx/>
              <a:buFontTx/>
              <a:buNone/>
              <a:tabLst/>
              <a:defRPr/>
            </a:pPr>
            <a:endParaRPr lang="hu-HU" sz="2800" b="1">
              <a:solidFill>
                <a:srgbClr val="014665"/>
              </a:solidFill>
              <a:latin typeface="Segoe UI Light"/>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hu-HU" sz="2400" i="0" u="none" strike="noStrike" kern="1200" cap="none" spc="0" normalizeH="0" baseline="0" noProof="0">
                <a:ln>
                  <a:noFill/>
                </a:ln>
                <a:solidFill>
                  <a:srgbClr val="014665"/>
                </a:solidFill>
                <a:effectLst/>
                <a:uLnTx/>
                <a:uFillTx/>
                <a:latin typeface="Segoe UI Light"/>
                <a:ea typeface="+mj-ea"/>
                <a:cs typeface="+mj-cs"/>
              </a:rPr>
              <a:t>Bacher János</a:t>
            </a:r>
          </a:p>
          <a:p>
            <a:pPr marL="0" marR="0" lvl="0" indent="0" algn="ctr" defTabSz="914400" rtl="0" eaLnBrk="1" fontAlgn="auto" latinLnBrk="0" hangingPunct="1">
              <a:lnSpc>
                <a:spcPct val="120000"/>
              </a:lnSpc>
              <a:spcBef>
                <a:spcPct val="0"/>
              </a:spcBef>
              <a:spcAft>
                <a:spcPts val="0"/>
              </a:spcAft>
              <a:buClrTx/>
              <a:buSzTx/>
              <a:buFontTx/>
              <a:buNone/>
              <a:tabLst/>
              <a:defRPr/>
            </a:pPr>
            <a:r>
              <a:rPr lang="hu-HU" sz="2400">
                <a:solidFill>
                  <a:srgbClr val="014665"/>
                </a:solidFill>
                <a:latin typeface="Segoe UI Light"/>
              </a:rPr>
              <a:t>janos.bacher@impetusresearch.hu</a:t>
            </a:r>
            <a:endParaRPr kumimoji="0" lang="hu-HU" sz="2400" i="0" u="none" strike="noStrike" kern="1200" cap="none" spc="0" normalizeH="0" baseline="0" noProof="0">
              <a:ln>
                <a:noFill/>
              </a:ln>
              <a:solidFill>
                <a:srgbClr val="014665"/>
              </a:solidFill>
              <a:effectLst/>
              <a:uLnTx/>
              <a:uFillTx/>
              <a:latin typeface="Segoe UI Light"/>
              <a:ea typeface="+mj-ea"/>
              <a:cs typeface="+mj-cs"/>
            </a:endParaRPr>
          </a:p>
        </p:txBody>
      </p:sp>
      <p:sp>
        <p:nvSpPr>
          <p:cNvPr id="2" name="Dia számának helye 3">
            <a:extLst>
              <a:ext uri="{FF2B5EF4-FFF2-40B4-BE49-F238E27FC236}">
                <a16:creationId xmlns:a16="http://schemas.microsoft.com/office/drawing/2014/main" id="{BFD748F6-DFEE-FC9B-5FFA-DC6EE41E40D9}"/>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113</a:t>
            </a:fld>
            <a:endParaRPr lang="hu-HU">
              <a:solidFill>
                <a:schemeClr val="tx1"/>
              </a:solidFill>
            </a:endParaRPr>
          </a:p>
        </p:txBody>
      </p:sp>
    </p:spTree>
    <p:extLst>
      <p:ext uri="{BB962C8B-B14F-4D97-AF65-F5344CB8AC3E}">
        <p14:creationId xmlns:p14="http://schemas.microsoft.com/office/powerpoint/2010/main" val="364439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Csoportba foglalás 10"/>
          <p:cNvGrpSpPr/>
          <p:nvPr/>
        </p:nvGrpSpPr>
        <p:grpSpPr>
          <a:xfrm>
            <a:off x="520702" y="1584749"/>
            <a:ext cx="8400274" cy="4879553"/>
            <a:chOff x="4548201" y="1773006"/>
            <a:chExt cx="4397031" cy="4493323"/>
          </a:xfrm>
        </p:grpSpPr>
        <p:sp>
          <p:nvSpPr>
            <p:cNvPr id="14" name="Szabadkézi sokszög 13"/>
            <p:cNvSpPr/>
            <p:nvPr/>
          </p:nvSpPr>
          <p:spPr>
            <a:xfrm>
              <a:off x="4548201" y="1773006"/>
              <a:ext cx="4397031" cy="723453"/>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569" rtl="0" eaLnBrk="1" fontAlgn="auto" latinLnBrk="0" hangingPunct="1">
                <a:lnSpc>
                  <a:spcPct val="90000"/>
                </a:lnSpc>
                <a:spcBef>
                  <a:spcPct val="0"/>
                </a:spcBef>
                <a:spcAft>
                  <a:spcPct val="35000"/>
                </a:spcAft>
                <a:buClrTx/>
                <a:buSzTx/>
                <a:buFontTx/>
                <a:buNone/>
                <a:tabLst/>
                <a:defRPr/>
              </a:pPr>
              <a:r>
                <a:rPr kumimoji="0" lang="hu" sz="2000" b="1" i="0" u="none" strike="noStrike" kern="1200" cap="none" spc="0" normalizeH="0" baseline="0" noProof="0">
                  <a:ln>
                    <a:noFill/>
                  </a:ln>
                  <a:solidFill>
                    <a:prstClr val="white"/>
                  </a:solidFill>
                  <a:effectLst/>
                  <a:uLnTx/>
                  <a:uFillTx/>
                  <a:latin typeface="Segoe UI Light"/>
                  <a:ea typeface="+mn-ea"/>
                  <a:cs typeface="+mn-cs"/>
                </a:rPr>
                <a:t>Az SVOD-val kapcsolatos lehetséges ellenérzések</a:t>
              </a:r>
            </a:p>
          </p:txBody>
        </p:sp>
        <p:sp>
          <p:nvSpPr>
            <p:cNvPr id="15" name="Szabadkézi sokszög 14"/>
            <p:cNvSpPr/>
            <p:nvPr/>
          </p:nvSpPr>
          <p:spPr>
            <a:xfrm>
              <a:off x="4548201" y="2496459"/>
              <a:ext cx="4397031" cy="3769870"/>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500" b="1" i="0" u="none" strike="noStrike" kern="1200" cap="none" spc="0" normalizeH="0" baseline="0" noProof="0" dirty="0">
                  <a:ln>
                    <a:noFill/>
                  </a:ln>
                  <a:solidFill>
                    <a:srgbClr val="336F99"/>
                  </a:solidFill>
                  <a:effectLst/>
                  <a:uLnTx/>
                  <a:uFillTx/>
                  <a:latin typeface="Segoe UI Light"/>
                  <a:ea typeface="+mn-ea"/>
                  <a:cs typeface="+mn-cs"/>
                </a:rPr>
                <a:t>Rendszerproblémák - az ügyfél átgondolja előfizetését, a lemondást, illetve mást választ </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dirty="0">
                  <a:ln>
                    <a:noFill/>
                  </a:ln>
                  <a:solidFill>
                    <a:srgbClr val="344552"/>
                  </a:solidFill>
                  <a:effectLst/>
                  <a:uLnTx/>
                  <a:uFillTx/>
                  <a:latin typeface="Segoe UI Light"/>
                  <a:ea typeface="+mn-ea"/>
                  <a:cs typeface="+mn-cs"/>
                </a:rPr>
                <a:t>A prémium tartalmak túl drágává válhatnak, ha valaki maximális élményt szeretne</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dirty="0">
                  <a:ln>
                    <a:noFill/>
                  </a:ln>
                  <a:solidFill>
                    <a:srgbClr val="344552"/>
                  </a:solidFill>
                  <a:effectLst/>
                  <a:uLnTx/>
                  <a:uFillTx/>
                  <a:latin typeface="Segoe UI Light"/>
                  <a:ea typeface="+mn-ea"/>
                  <a:cs typeface="+mn-cs"/>
                </a:rPr>
                <a:t>Az alap csomagokban nem elérhető a HD - a nem HD-adás kevésbé élvezhető a 4K/8K-képes televízókon és nagy képernyős televíziókon </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dirty="0">
                  <a:ln>
                    <a:noFill/>
                  </a:ln>
                  <a:solidFill>
                    <a:srgbClr val="344552"/>
                  </a:solidFill>
                  <a:effectLst/>
                  <a:uLnTx/>
                  <a:uFillTx/>
                  <a:latin typeface="Segoe UI Light"/>
                  <a:ea typeface="+mn-ea"/>
                  <a:cs typeface="+mn-cs"/>
                </a:rPr>
                <a:t>A tartalom túlzottan kiszámítható, az új tartalmak túlzottan hasonlóak a korábbi tartalmakhoz (jellemzően a Netflix kapcsán felmerülő kritika)</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1" u="none" strike="noStrike" kern="1200" cap="none" spc="0" normalizeH="0" baseline="0" noProof="0" dirty="0">
                  <a:ln>
                    <a:noFill/>
                  </a:ln>
                  <a:solidFill>
                    <a:srgbClr val="344552"/>
                  </a:solidFill>
                  <a:effectLst/>
                  <a:uLnTx/>
                  <a:uFillTx/>
                  <a:latin typeface="Segoe UI Light"/>
                  <a:ea typeface="+mn-ea"/>
                  <a:cs typeface="+mn-cs"/>
                </a:rPr>
                <a:t>„Úgy érzem, már mindent láttam</a:t>
              </a:r>
              <a:r>
                <a:rPr kumimoji="0" lang="hu" sz="1200" b="0" i="0" u="none" strike="noStrike" kern="1200" cap="none" spc="0" normalizeH="0" baseline="0" noProof="0" dirty="0">
                  <a:ln>
                    <a:noFill/>
                  </a:ln>
                  <a:solidFill>
                    <a:srgbClr val="344552"/>
                  </a:solidFill>
                  <a:effectLst/>
                  <a:uLnTx/>
                  <a:uFillTx/>
                  <a:latin typeface="Segoe UI Light"/>
                  <a:ea typeface="+mn-ea"/>
                  <a:cs typeface="+mn-cs"/>
                </a:rPr>
                <a:t>” – az ügyfél megunja (pl. Disney+)</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dirty="0">
                  <a:ln>
                    <a:noFill/>
                  </a:ln>
                  <a:solidFill>
                    <a:srgbClr val="344552"/>
                  </a:solidFill>
                  <a:effectLst/>
                  <a:uLnTx/>
                  <a:uFillTx/>
                  <a:latin typeface="Segoe UI Light"/>
                  <a:ea typeface="+mn-ea"/>
                  <a:cs typeface="+mn-cs"/>
                </a:rPr>
                <a:t>Vannak olyan híresztelések, hogy esetleg reklám és szponzorált tartalom is megjelenik az SVOD szolgáltatásokban A reklámokért való fizetés meglehetősen kényelmetlen és ellenérzést vált ki </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dirty="0">
                  <a:ln>
                    <a:noFill/>
                  </a:ln>
                  <a:solidFill>
                    <a:srgbClr val="344552"/>
                  </a:solidFill>
                  <a:effectLst/>
                  <a:uLnTx/>
                  <a:uFillTx/>
                  <a:latin typeface="Segoe UI Light"/>
                  <a:ea typeface="+mn-ea"/>
                  <a:cs typeface="+mn-cs"/>
                </a:rPr>
                <a:t>Az ügyfél úgy érezheti, hogy alig használ egy bizonyos szolgáltatást, de a biztonság kedvéért továbbra is fizeti a számlát. Egy idő után nyilvánvalóvá válik számára, hogy az előfizetés felesleges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dirty="0">
                  <a:ln>
                    <a:noFill/>
                  </a:ln>
                  <a:solidFill>
                    <a:srgbClr val="344552"/>
                  </a:solidFill>
                  <a:effectLst/>
                  <a:uLnTx/>
                  <a:uFillTx/>
                  <a:latin typeface="Segoe UI Light"/>
                  <a:ea typeface="+mn-ea"/>
                  <a:cs typeface="+mn-cs"/>
                </a:rPr>
                <a:t>Nagy elvárások, de a valóság azt nem váltja be (Amikor a Netflix elindult - voltak válaszadók, akik lemondták az előfizetést, aztán később a szájreklám okán újra előfizettek)</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endParaRPr kumimoji="0" lang="hu" sz="1500" b="0" i="0" u="none" strike="noStrike" kern="1200" cap="none" spc="0" normalizeH="0" baseline="0" noProof="0" dirty="0">
                <a:ln>
                  <a:noFill/>
                </a:ln>
                <a:solidFill>
                  <a:srgbClr val="344552"/>
                </a:solidFill>
                <a:effectLst/>
                <a:uLnTx/>
                <a:uFillTx/>
                <a:latin typeface="Segoe UI Light"/>
                <a:ea typeface="+mn-ea"/>
                <a:cs typeface="+mn-cs"/>
              </a:endParaRPr>
            </a:p>
          </p:txBody>
        </p:sp>
      </p:grpSp>
      <p:sp>
        <p:nvSpPr>
          <p:cNvPr id="9" name="Cím 3"/>
          <p:cNvSpPr>
            <a:spLocks noGrp="1"/>
          </p:cNvSpPr>
          <p:nvPr>
            <p:ph type="title"/>
          </p:nvPr>
        </p:nvSpPr>
        <p:spPr>
          <a:xfrm>
            <a:off x="342865" y="233816"/>
            <a:ext cx="7651887" cy="934585"/>
          </a:xfrm>
        </p:spPr>
        <p:txBody>
          <a:bodyPr>
            <a:normAutofit/>
          </a:bodyPr>
          <a:lstStyle/>
          <a:p>
            <a:pPr algn="l" rtl="0"/>
            <a:r>
              <a:rPr lang="hu" b="0" i="0" u="none" baseline="0"/>
              <a:t>SVOD-val kapcsolatos ellenérzések </a:t>
            </a:r>
            <a:endParaRPr lang="hu"/>
          </a:p>
        </p:txBody>
      </p:sp>
      <p:sp>
        <p:nvSpPr>
          <p:cNvPr id="10" name="Téglalap 9"/>
          <p:cNvSpPr/>
          <p:nvPr/>
        </p:nvSpPr>
        <p:spPr>
          <a:xfrm>
            <a:off x="9300117" y="1585151"/>
            <a:ext cx="2488610" cy="4212883"/>
          </a:xfrm>
          <a:prstGeom prst="rect">
            <a:avLst/>
          </a:prstGeom>
        </p:spPr>
        <p:txBody>
          <a:bodyPr wrap="square" lIns="91438" tIns="45719" rIns="91438" bIns="45719">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…nem fizettem elő a </a:t>
            </a:r>
            <a:r>
              <a:rPr kumimoji="0" lang="hu-HU" sz="1200" b="0" i="1" u="none" strike="noStrike" kern="1200" cap="none" spc="0" normalizeH="0" baseline="0" noProof="0" err="1">
                <a:ln>
                  <a:noFill/>
                </a:ln>
                <a:solidFill>
                  <a:srgbClr val="336F99"/>
                </a:solidFill>
                <a:effectLst/>
                <a:uLnTx/>
                <a:uFillTx/>
                <a:latin typeface="Segoe UI Light"/>
                <a:ea typeface="+mn-ea"/>
                <a:cs typeface="+mn-cs"/>
              </a:rPr>
              <a:t>Netflixre</a:t>
            </a:r>
            <a:r>
              <a:rPr kumimoji="0" lang="hu-HU" sz="1200" b="0" i="1" u="none" strike="noStrike" kern="1200" cap="none" spc="0" normalizeH="0" baseline="0" noProof="0">
                <a:ln>
                  <a:noFill/>
                </a:ln>
                <a:solidFill>
                  <a:srgbClr val="336F99"/>
                </a:solidFill>
                <a:effectLst/>
                <a:uLnTx/>
                <a:uFillTx/>
                <a:latin typeface="Segoe UI Light"/>
                <a:ea typeface="+mn-ea"/>
                <a:cs typeface="+mn-cs"/>
              </a:rPr>
              <a:t>. A 2500 Ft-ban már benne lehetne a HD, de ezért nem adnak túl sokat. Én ennyit fizetek az otthoni IPTV-re meg az internetre összesen, ez teljesen korrekt. A </a:t>
            </a:r>
            <a:r>
              <a:rPr kumimoji="0" lang="hu-HU" sz="1200" b="0" i="1" u="none" strike="noStrike" kern="1200" cap="none" spc="0" normalizeH="0" baseline="0" noProof="0" err="1">
                <a:ln>
                  <a:noFill/>
                </a:ln>
                <a:solidFill>
                  <a:srgbClr val="336F99"/>
                </a:solidFill>
                <a:effectLst/>
                <a:uLnTx/>
                <a:uFillTx/>
                <a:latin typeface="Segoe UI Light"/>
                <a:ea typeface="+mn-ea"/>
                <a:cs typeface="+mn-cs"/>
              </a:rPr>
              <a:t>Netflixnél</a:t>
            </a:r>
            <a:r>
              <a:rPr kumimoji="0" lang="hu-HU" sz="1200" b="0" i="1" u="none" strike="noStrike" kern="1200" cap="none" spc="0" normalizeH="0" baseline="0" noProof="0">
                <a:ln>
                  <a:noFill/>
                </a:ln>
                <a:solidFill>
                  <a:srgbClr val="336F99"/>
                </a:solidFill>
                <a:effectLst/>
                <a:uLnTx/>
                <a:uFillTx/>
                <a:latin typeface="Segoe UI Light"/>
                <a:ea typeface="+mn-ea"/>
                <a:cs typeface="+mn-cs"/>
              </a:rPr>
              <a:t> sokat játszottak azzal, hogy levesznek tartalmakat, meg felraknak újakat... Ami ténylegesen jobb szolgáltatást ad a </a:t>
            </a:r>
            <a:r>
              <a:rPr kumimoji="0" lang="hu-HU" sz="1200" b="0" i="1" u="none" strike="noStrike" kern="1200" cap="none" spc="0" normalizeH="0" baseline="0" noProof="0" err="1">
                <a:ln>
                  <a:noFill/>
                </a:ln>
                <a:solidFill>
                  <a:srgbClr val="336F99"/>
                </a:solidFill>
                <a:effectLst/>
                <a:uLnTx/>
                <a:uFillTx/>
                <a:latin typeface="Segoe UI Light"/>
                <a:ea typeface="+mn-ea"/>
                <a:cs typeface="+mn-cs"/>
              </a:rPr>
              <a:t>Netflixnél</a:t>
            </a:r>
            <a:r>
              <a:rPr kumimoji="0" lang="hu-HU" sz="1200" b="0" i="1" u="none" strike="noStrike" kern="1200" cap="none" spc="0" normalizeH="0" baseline="0" noProof="0">
                <a:ln>
                  <a:noFill/>
                </a:ln>
                <a:solidFill>
                  <a:srgbClr val="336F99"/>
                </a:solidFill>
                <a:effectLst/>
                <a:uLnTx/>
                <a:uFillTx/>
                <a:latin typeface="Segoe UI Light"/>
                <a:ea typeface="+mn-ea"/>
                <a:cs typeface="+mn-cs"/>
              </a:rPr>
              <a:t>, az nagyon drága A 2500 Ft-ban gyenge a képminőség, a mai tévéken ez elég gyenge…. A </a:t>
            </a:r>
            <a:r>
              <a:rPr kumimoji="0" lang="en-GB" sz="1200" b="0" i="1" u="none" strike="noStrike" kern="1200" cap="none" spc="0" normalizeH="0" baseline="0" noProof="0">
                <a:ln>
                  <a:noFill/>
                </a:ln>
                <a:solidFill>
                  <a:srgbClr val="336F99"/>
                </a:solidFill>
                <a:effectLst/>
                <a:uLnTx/>
                <a:uFillTx/>
                <a:latin typeface="Segoe UI Light"/>
                <a:ea typeface="+mn-ea"/>
                <a:cs typeface="+mn-cs"/>
              </a:rPr>
              <a:t> HBO Max </a:t>
            </a:r>
            <a:r>
              <a:rPr kumimoji="0" lang="hu-HU" sz="1200" b="0" i="1" u="none" strike="noStrike" kern="1200" cap="none" spc="0" normalizeH="0" baseline="0" noProof="0">
                <a:ln>
                  <a:noFill/>
                </a:ln>
                <a:solidFill>
                  <a:srgbClr val="336F99"/>
                </a:solidFill>
                <a:effectLst/>
                <a:uLnTx/>
                <a:uFillTx/>
                <a:latin typeface="Segoe UI Light"/>
                <a:ea typeface="+mn-ea"/>
                <a:cs typeface="+mn-cs"/>
              </a:rPr>
              <a:t> 1990-Ftért korrekt, és alapból HD-t ad.”</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Férfi</a:t>
            </a:r>
            <a:r>
              <a:rPr kumimoji="0" lang="en-GB" sz="1200" b="0" i="1" u="none" strike="noStrike" kern="1200" cap="none" spc="0" normalizeH="0" baseline="0" noProof="0">
                <a:ln>
                  <a:noFill/>
                </a:ln>
                <a:solidFill>
                  <a:srgbClr val="336F99"/>
                </a:solidFill>
                <a:effectLst/>
                <a:uLnTx/>
                <a:uFillTx/>
                <a:latin typeface="Segoe UI Light"/>
                <a:ea typeface="+mn-ea"/>
                <a:cs typeface="+mn-cs"/>
              </a:rPr>
              <a:t>, 18-35yo, </a:t>
            </a:r>
            <a:r>
              <a:rPr kumimoji="0" lang="hu-HU" sz="1200" b="0" i="1" u="none" strike="noStrike" kern="1200" cap="none" spc="0" normalizeH="0" baseline="0" noProof="0">
                <a:ln>
                  <a:noFill/>
                </a:ln>
                <a:solidFill>
                  <a:srgbClr val="336F99"/>
                </a:solidFill>
                <a:effectLst/>
                <a:uLnTx/>
                <a:uFillTx/>
                <a:latin typeface="Segoe UI Light"/>
                <a:ea typeface="+mn-ea"/>
                <a:cs typeface="+mn-cs"/>
              </a:rPr>
              <a:t>gyakori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p:txBody>
      </p:sp>
      <p:sp>
        <p:nvSpPr>
          <p:cNvPr id="3" name="Dia számának helye 3">
            <a:extLst>
              <a:ext uri="{FF2B5EF4-FFF2-40B4-BE49-F238E27FC236}">
                <a16:creationId xmlns:a16="http://schemas.microsoft.com/office/drawing/2014/main" id="{B697D10C-55F6-8646-671D-23E0E917A1BD}"/>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pPr/>
              <a:t>12</a:t>
            </a:fld>
            <a:endParaRPr lang="hu-HU"/>
          </a:p>
        </p:txBody>
      </p:sp>
      <p:pic>
        <p:nvPicPr>
          <p:cNvPr id="6" name="Picture 14">
            <a:extLst>
              <a:ext uri="{FF2B5EF4-FFF2-40B4-BE49-F238E27FC236}">
                <a16:creationId xmlns:a16="http://schemas.microsoft.com/office/drawing/2014/main" id="{D906F4C6-CB79-A7AF-80EF-0B219C920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7" name="Kép 6">
            <a:extLst>
              <a:ext uri="{FF2B5EF4-FFF2-40B4-BE49-F238E27FC236}">
                <a16:creationId xmlns:a16="http://schemas.microsoft.com/office/drawing/2014/main" id="{C3E3FAE3-4AEB-A28D-FD1A-5C72048D68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D8E6881B-3D50-F748-9EEA-A4BC0B1A89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92202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hu" b="0" i="1" u="none" baseline="0"/>
              <a:t>A FAsT TV koncepció értékelése</a:t>
            </a:r>
            <a:endParaRPr lang="hu"/>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359685" y="1494333"/>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186332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6"/>
            <a:ext cx="7651887" cy="934585"/>
          </a:xfrm>
        </p:spPr>
        <p:txBody>
          <a:bodyPr>
            <a:normAutofit/>
          </a:bodyPr>
          <a:lstStyle/>
          <a:p>
            <a:pPr algn="l" rtl="0"/>
            <a:r>
              <a:rPr lang="hu" b="0" i="0" u="none" baseline="0"/>
              <a:t>FAsT TV koncepció</a:t>
            </a:r>
            <a:endParaRPr lang="hu"/>
          </a:p>
        </p:txBody>
      </p:sp>
      <p:sp>
        <p:nvSpPr>
          <p:cNvPr id="6" name="Szöveg helye 5"/>
          <p:cNvSpPr>
            <a:spLocks noGrp="1"/>
          </p:cNvSpPr>
          <p:nvPr>
            <p:ph type="body" sz="quarter" idx="12"/>
          </p:nvPr>
        </p:nvSpPr>
        <p:spPr>
          <a:xfrm>
            <a:off x="342861" y="1121666"/>
            <a:ext cx="11169199" cy="336975"/>
          </a:xfrm>
        </p:spPr>
        <p:txBody>
          <a:bodyPr/>
          <a:lstStyle/>
          <a:p>
            <a:pPr algn="l" rtl="0"/>
            <a:r>
              <a:rPr lang="hu" b="0" i="0" u="none" baseline="0"/>
              <a:t>Az FAsT TV sokban hasonlít a lineáris tévézéshez</a:t>
            </a:r>
            <a:endParaRPr lang="hu"/>
          </a:p>
        </p:txBody>
      </p:sp>
      <p:grpSp>
        <p:nvGrpSpPr>
          <p:cNvPr id="11" name="Csoportba foglalás 10"/>
          <p:cNvGrpSpPr/>
          <p:nvPr/>
        </p:nvGrpSpPr>
        <p:grpSpPr>
          <a:xfrm>
            <a:off x="341563" y="1671407"/>
            <a:ext cx="5381904" cy="4894494"/>
            <a:chOff x="341562" y="1773007"/>
            <a:chExt cx="3963140" cy="4096010"/>
          </a:xfrm>
        </p:grpSpPr>
        <p:sp>
          <p:nvSpPr>
            <p:cNvPr id="12" name="Szabadkézi sokszög 11"/>
            <p:cNvSpPr/>
            <p:nvPr/>
          </p:nvSpPr>
          <p:spPr>
            <a:xfrm>
              <a:off x="341562" y="1773007"/>
              <a:ext cx="3963140" cy="657470"/>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a:solidFill>
              <a:schemeClr val="accent5"/>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569" rtl="0" eaLnBrk="1" fontAlgn="auto" latinLnBrk="0" hangingPunct="1">
                <a:lnSpc>
                  <a:spcPct val="90000"/>
                </a:lnSpc>
                <a:spcBef>
                  <a:spcPct val="0"/>
                </a:spcBef>
                <a:spcAft>
                  <a:spcPct val="35000"/>
                </a:spcAft>
                <a:buClrTx/>
                <a:buSzTx/>
                <a:buFontTx/>
                <a:buNone/>
                <a:tabLst/>
                <a:defRPr/>
              </a:pPr>
              <a:r>
                <a:rPr kumimoji="0" lang="hu" sz="2000" b="1" i="0" u="none" strike="noStrike" kern="1200" cap="none" spc="0" normalizeH="0" baseline="0" noProof="0">
                  <a:ln>
                    <a:noFill/>
                  </a:ln>
                  <a:solidFill>
                    <a:prstClr val="white"/>
                  </a:solidFill>
                  <a:effectLst/>
                  <a:uLnTx/>
                  <a:uFillTx/>
                  <a:latin typeface="Segoe UI Light"/>
                  <a:ea typeface="+mn-ea"/>
                  <a:cs typeface="+mn-cs"/>
                </a:rPr>
                <a:t>A koncepció általános pozítivumai</a:t>
              </a:r>
            </a:p>
          </p:txBody>
        </p:sp>
        <p:sp>
          <p:nvSpPr>
            <p:cNvPr id="13" name="Szabadkézi sokszög 12"/>
            <p:cNvSpPr/>
            <p:nvPr/>
          </p:nvSpPr>
          <p:spPr>
            <a:xfrm>
              <a:off x="341562" y="2430476"/>
              <a:ext cx="3963140" cy="3438541"/>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285744" marR="0" lvl="1" indent="-285744" algn="l" defTabSz="1244569" rtl="0" eaLnBrk="1" fontAlgn="auto" latinLnBrk="0" hangingPunct="1">
                <a:lnSpc>
                  <a:spcPct val="150000"/>
                </a:lnSpc>
                <a:spcBef>
                  <a:spcPct val="0"/>
                </a:spcBef>
                <a:spcAft>
                  <a:spcPct val="15000"/>
                </a:spcAft>
                <a:buClrTx/>
                <a:buSzTx/>
                <a:buFontTx/>
                <a:buChar char="••"/>
                <a:tabLst/>
                <a:defRPr/>
              </a:pPr>
              <a:endParaRPr kumimoji="0" lang="hu" sz="1200" b="0" i="0" u="none" strike="noStrike" kern="1200" cap="none" spc="0" normalizeH="0" baseline="0" noProof="0">
                <a:ln>
                  <a:noFill/>
                </a:ln>
                <a:solidFill>
                  <a:srgbClr val="336F99">
                    <a:hueOff val="0"/>
                    <a:satOff val="0"/>
                    <a:lumOff val="0"/>
                    <a:alphaOff val="0"/>
                  </a:srgbClr>
                </a:solidFill>
                <a:effectLst/>
                <a:uLnTx/>
                <a:uFillTx/>
                <a:latin typeface="Segoe UI Light"/>
                <a:ea typeface="+mn-ea"/>
                <a:cs typeface="+mn-cs"/>
              </a:endParaRPr>
            </a:p>
          </p:txBody>
        </p:sp>
      </p:grpSp>
      <p:sp>
        <p:nvSpPr>
          <p:cNvPr id="9" name="Téglalap 8"/>
          <p:cNvSpPr/>
          <p:nvPr/>
        </p:nvSpPr>
        <p:spPr>
          <a:xfrm>
            <a:off x="431799" y="2473629"/>
            <a:ext cx="5405475" cy="3381886"/>
          </a:xfrm>
          <a:prstGeom prst="rect">
            <a:avLst/>
          </a:prstGeom>
        </p:spPr>
        <p:txBody>
          <a:bodyPr wrap="square" lIns="91438" tIns="45719" rIns="91438" bIns="45719">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Funkcionális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36F99"/>
                </a:solidFill>
                <a:effectLst/>
                <a:uLnTx/>
                <a:uFillTx/>
                <a:latin typeface="Segoe UI Light"/>
                <a:ea typeface="+mn-ea"/>
                <a:cs typeface="+mn-cs"/>
              </a:rPr>
              <a:t>Ingyenes/nincs költsége</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36F99"/>
                </a:solidFill>
                <a:effectLst/>
                <a:uLnTx/>
                <a:uFillTx/>
                <a:latin typeface="Segoe UI Light"/>
                <a:ea typeface="+mn-ea"/>
                <a:cs typeface="+mn-cs"/>
              </a:rPr>
              <a:t>Tematikus, specifikus csatornák potenciálisan széles köre  </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36F99"/>
                </a:solidFill>
                <a:effectLst/>
                <a:uLnTx/>
                <a:uFillTx/>
                <a:latin typeface="Segoe UI Light"/>
                <a:ea typeface="+mn-ea"/>
                <a:cs typeface="+mn-cs"/>
              </a:rPr>
              <a:t>Mobil, applikációban is elérhető</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hu" sz="1200" b="1" i="0" u="none" strike="noStrike" kern="1200" cap="none" spc="0" normalizeH="0" baseline="0" noProof="0">
              <a:ln>
                <a:noFill/>
              </a:ln>
              <a:solidFill>
                <a:srgbClr val="344552"/>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Emocionális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Nem szükséges elköteleződni, nincs hűségidő </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Régebbi sorozatok is elérhetők</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„Háttértévézésre” alkalmas - a kedvenc tévécsatorna fut a háttérben</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Nagy valószínűséggel talál bárki a maga számára releváns, illetve inspiráló műfajt/témát a kínálatban szereplő számos csatorna között</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endParaRPr kumimoji="0" lang="hu" sz="1200" b="1" i="0" u="none" strike="noStrike" kern="1200" cap="none" spc="0" normalizeH="0" baseline="0" noProof="0">
              <a:ln>
                <a:noFill/>
              </a:ln>
              <a:solidFill>
                <a:srgbClr val="344552"/>
              </a:solidFill>
              <a:effectLst/>
              <a:uLnTx/>
              <a:uFillTx/>
              <a:latin typeface="Segoe UI Light"/>
              <a:ea typeface="+mn-ea"/>
              <a:cs typeface="+mn-cs"/>
            </a:endParaRPr>
          </a:p>
        </p:txBody>
      </p:sp>
      <p:grpSp>
        <p:nvGrpSpPr>
          <p:cNvPr id="10" name="Csoportba foglalás 9"/>
          <p:cNvGrpSpPr/>
          <p:nvPr/>
        </p:nvGrpSpPr>
        <p:grpSpPr>
          <a:xfrm>
            <a:off x="5837274" y="1671406"/>
            <a:ext cx="5674787" cy="4879553"/>
            <a:chOff x="4548201" y="1773006"/>
            <a:chExt cx="4397031" cy="4493323"/>
          </a:xfrm>
        </p:grpSpPr>
        <p:sp>
          <p:nvSpPr>
            <p:cNvPr id="14" name="Szabadkézi sokszög 13"/>
            <p:cNvSpPr/>
            <p:nvPr/>
          </p:nvSpPr>
          <p:spPr>
            <a:xfrm>
              <a:off x="4548201" y="1773006"/>
              <a:ext cx="4397031" cy="723453"/>
            </a:xfrm>
            <a:custGeom>
              <a:avLst/>
              <a:gdLst>
                <a:gd name="connsiteX0" fmla="*/ 0 w 3963140"/>
                <a:gd name="connsiteY0" fmla="*/ 0 h 1098471"/>
                <a:gd name="connsiteX1" fmla="*/ 3963140 w 3963140"/>
                <a:gd name="connsiteY1" fmla="*/ 0 h 1098471"/>
                <a:gd name="connsiteX2" fmla="*/ 3963140 w 3963140"/>
                <a:gd name="connsiteY2" fmla="*/ 1098471 h 1098471"/>
                <a:gd name="connsiteX3" fmla="*/ 0 w 3963140"/>
                <a:gd name="connsiteY3" fmla="*/ 1098471 h 1098471"/>
                <a:gd name="connsiteX4" fmla="*/ 0 w 3963140"/>
                <a:gd name="connsiteY4" fmla="*/ 0 h 109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1098471">
                  <a:moveTo>
                    <a:pt x="0" y="0"/>
                  </a:moveTo>
                  <a:lnTo>
                    <a:pt x="3963140" y="0"/>
                  </a:lnTo>
                  <a:lnTo>
                    <a:pt x="3963140" y="1098471"/>
                  </a:lnTo>
                  <a:lnTo>
                    <a:pt x="0" y="1098471"/>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marR="0" lvl="0" indent="0" algn="ctr" defTabSz="1244569" rtl="0" eaLnBrk="1" fontAlgn="auto" latinLnBrk="0" hangingPunct="1">
                <a:lnSpc>
                  <a:spcPct val="90000"/>
                </a:lnSpc>
                <a:spcBef>
                  <a:spcPct val="0"/>
                </a:spcBef>
                <a:spcAft>
                  <a:spcPct val="35000"/>
                </a:spcAft>
                <a:buClrTx/>
                <a:buSzTx/>
                <a:buFontTx/>
                <a:buNone/>
                <a:tabLst/>
                <a:defRPr/>
              </a:pPr>
              <a:r>
                <a:rPr kumimoji="0" lang="hu" sz="2000" b="1" i="0" u="none" strike="noStrike" kern="1200" cap="none" spc="0" normalizeH="0" baseline="0" noProof="0">
                  <a:ln>
                    <a:noFill/>
                  </a:ln>
                  <a:solidFill>
                    <a:prstClr val="white"/>
                  </a:solidFill>
                  <a:effectLst/>
                  <a:uLnTx/>
                  <a:uFillTx/>
                  <a:latin typeface="Segoe UI Light"/>
                  <a:ea typeface="+mn-ea"/>
                  <a:cs typeface="+mn-cs"/>
                </a:rPr>
                <a:t>A koncepció általános negatívumai</a:t>
              </a:r>
            </a:p>
          </p:txBody>
        </p:sp>
        <p:sp>
          <p:nvSpPr>
            <p:cNvPr id="15" name="Szabadkézi sokszög 14"/>
            <p:cNvSpPr/>
            <p:nvPr/>
          </p:nvSpPr>
          <p:spPr>
            <a:xfrm>
              <a:off x="4548201" y="2496459"/>
              <a:ext cx="4397031" cy="3769870"/>
            </a:xfrm>
            <a:custGeom>
              <a:avLst/>
              <a:gdLst>
                <a:gd name="connsiteX0" fmla="*/ 0 w 3963140"/>
                <a:gd name="connsiteY0" fmla="*/ 0 h 2997539"/>
                <a:gd name="connsiteX1" fmla="*/ 3963140 w 3963140"/>
                <a:gd name="connsiteY1" fmla="*/ 0 h 2997539"/>
                <a:gd name="connsiteX2" fmla="*/ 3963140 w 3963140"/>
                <a:gd name="connsiteY2" fmla="*/ 2997539 h 2997539"/>
                <a:gd name="connsiteX3" fmla="*/ 0 w 3963140"/>
                <a:gd name="connsiteY3" fmla="*/ 2997539 h 2997539"/>
                <a:gd name="connsiteX4" fmla="*/ 0 w 3963140"/>
                <a:gd name="connsiteY4" fmla="*/ 0 h 299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3140" h="2997539">
                  <a:moveTo>
                    <a:pt x="0" y="0"/>
                  </a:moveTo>
                  <a:lnTo>
                    <a:pt x="3963140" y="0"/>
                  </a:lnTo>
                  <a:lnTo>
                    <a:pt x="3963140" y="2997539"/>
                  </a:lnTo>
                  <a:lnTo>
                    <a:pt x="0" y="2997539"/>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t" anchorCtr="0">
              <a:no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Funkcionális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36F99"/>
                  </a:solidFill>
                  <a:effectLst/>
                  <a:uLnTx/>
                  <a:uFillTx/>
                  <a:latin typeface="Segoe UI Light"/>
                  <a:ea typeface="+mn-ea"/>
                  <a:cs typeface="+mn-cs"/>
                </a:rPr>
                <a:t>Reklámok - </a:t>
              </a:r>
              <a:r>
                <a:rPr kumimoji="0" lang="hu" sz="1200" b="0" i="0" u="none" strike="noStrike" kern="1200" cap="none" spc="0" normalizeH="0" baseline="0" noProof="0">
                  <a:ln>
                    <a:noFill/>
                  </a:ln>
                  <a:solidFill>
                    <a:srgbClr val="344552"/>
                  </a:solidFill>
                  <a:effectLst/>
                  <a:uLnTx/>
                  <a:uFillTx/>
                  <a:latin typeface="Segoe UI Light"/>
                  <a:ea typeface="+mn-ea"/>
                  <a:cs typeface="+mn-cs"/>
                </a:rPr>
                <a:t>gyakorlatilag zéró tolerancia, különösen a gyakori VOD használók körében. </a:t>
              </a:r>
              <a:r>
                <a:rPr kumimoji="0" lang="en-GB" sz="1200" b="0" i="0" u="none" strike="noStrike" kern="1200" cap="none" spc="0" normalizeH="0" baseline="0" noProof="0">
                  <a:ln>
                    <a:noFill/>
                  </a:ln>
                  <a:solidFill>
                    <a:srgbClr val="344552"/>
                  </a:solidFill>
                  <a:effectLst/>
                  <a:uLnTx/>
                  <a:uFillTx/>
                  <a:latin typeface="Segoe UI Light"/>
                  <a:ea typeface="+mn-ea"/>
                  <a:cs typeface="+mn-cs"/>
                </a:rPr>
                <a:t>. </a:t>
              </a:r>
              <a:r>
                <a:rPr kumimoji="0" lang="hu-HU" sz="1200" b="0" i="0"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ez pont olyan, amiért nem szeretjük a TV-t”</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36F99"/>
                  </a:solidFill>
                  <a:effectLst/>
                  <a:uLnTx/>
                  <a:uFillTx/>
                  <a:latin typeface="Segoe UI Light"/>
                  <a:ea typeface="+mn-ea"/>
                  <a:cs typeface="+mn-cs"/>
                </a:rPr>
                <a:t>Lineáris stream / nem kereshető tartalom</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36F99"/>
                  </a:solidFill>
                  <a:effectLst/>
                  <a:uLnTx/>
                  <a:uFillTx/>
                  <a:latin typeface="Segoe UI Light"/>
                  <a:ea typeface="+mn-ea"/>
                  <a:cs typeface="+mn-cs"/>
                </a:rPr>
                <a:t>Nincs élő tartalom - </a:t>
              </a:r>
              <a:r>
                <a:rPr kumimoji="0" lang="hu" sz="1200" b="0" i="0" u="none" strike="noStrike" kern="1200" cap="none" spc="0" normalizeH="0" baseline="0" noProof="0">
                  <a:ln>
                    <a:noFill/>
                  </a:ln>
                  <a:solidFill>
                    <a:srgbClr val="344552"/>
                  </a:solidFill>
                  <a:effectLst/>
                  <a:uLnTx/>
                  <a:uFillTx/>
                  <a:latin typeface="Segoe UI Light"/>
                  <a:ea typeface="+mn-ea"/>
                  <a:cs typeface="+mn-cs"/>
                </a:rPr>
                <a:t>ez a sport- és hírtartalmak esetében fontos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1" u="none" strike="noStrike" kern="1200" cap="none" spc="0" normalizeH="0" baseline="0" noProof="0">
                  <a:ln>
                    <a:noFill/>
                  </a:ln>
                  <a:solidFill>
                    <a:srgbClr val="344552"/>
                  </a:solidFill>
                  <a:effectLst/>
                  <a:uLnTx/>
                  <a:uFillTx/>
                  <a:latin typeface="Segoe UI Light"/>
                  <a:ea typeface="+mn-ea"/>
                  <a:cs typeface="+mn-cs"/>
                </a:rPr>
                <a:t>„Olyan, mint a TV” </a:t>
              </a:r>
              <a:r>
                <a:rPr kumimoji="0" lang="hu" sz="1200" b="0" i="0" u="none" strike="noStrike" kern="1200" cap="none" spc="0" normalizeH="0" baseline="0" noProof="0">
                  <a:ln>
                    <a:noFill/>
                  </a:ln>
                  <a:solidFill>
                    <a:srgbClr val="344552"/>
                  </a:solidFill>
                  <a:effectLst/>
                  <a:uLnTx/>
                  <a:uFillTx/>
                  <a:latin typeface="Segoe UI Light"/>
                  <a:ea typeface="+mn-ea"/>
                  <a:cs typeface="+mn-cs"/>
                </a:rPr>
                <a:t>(a gyakori streaming használók számára ez gát), nincs benne semmi új</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A tartalom minősége még ismeretlen </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A technikai minőség (felbontás?) még ismeretlen</a:t>
              </a: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Emocionális</a:t>
              </a: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Aggodalmak az esetleg túlzottan zavaró reklámblokkok miatt - túl gyakori, illetve túl hosszú reklámszünetek, ami „szétszabdalja” és lerombolja a nézői élményt</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hu" sz="1200" b="0" i="0" u="none" strike="noStrike" kern="1200" cap="none" spc="0" normalizeH="0" baseline="0" noProof="0">
                <a:ln>
                  <a:noFill/>
                </a:ln>
                <a:solidFill>
                  <a:srgbClr val="344552"/>
                </a:solidFill>
                <a:effectLst/>
                <a:uLnTx/>
                <a:uFillTx/>
                <a:latin typeface="Segoe UI Light"/>
                <a:ea typeface="+mn-ea"/>
                <a:cs typeface="+mn-cs"/>
              </a:endParaRPr>
            </a:p>
            <a:p>
              <a:pPr marL="342891" marR="0" lvl="0" indent="-342891" algn="l" defTabSz="914354" rtl="0" eaLnBrk="1" fontAlgn="auto" latinLnBrk="0" hangingPunct="1">
                <a:lnSpc>
                  <a:spcPct val="150000"/>
                </a:lnSpc>
                <a:spcBef>
                  <a:spcPts val="0"/>
                </a:spcBef>
                <a:spcAft>
                  <a:spcPts val="0"/>
                </a:spcAft>
                <a:buClrTx/>
                <a:buSzTx/>
                <a:buFont typeface="Wingdings" pitchFamily="2" charset="2"/>
                <a:buChar char="§"/>
                <a:tabLst/>
                <a:defRPr/>
              </a:pPr>
              <a:endParaRPr kumimoji="0" lang="hu" sz="1000" b="0" i="0" u="none" strike="noStrike" kern="1200" cap="none" spc="0" normalizeH="0" baseline="0" noProof="0">
                <a:ln>
                  <a:noFill/>
                </a:ln>
                <a:solidFill>
                  <a:srgbClr val="344552"/>
                </a:solidFill>
                <a:effectLst/>
                <a:uLnTx/>
                <a:uFillTx/>
                <a:latin typeface="Segoe UI Light"/>
                <a:ea typeface="+mn-ea"/>
                <a:cs typeface="+mn-cs"/>
              </a:endParaRPr>
            </a:p>
          </p:txBody>
        </p:sp>
      </p:grpSp>
      <p:sp>
        <p:nvSpPr>
          <p:cNvPr id="3" name="Dia számának helye 3">
            <a:extLst>
              <a:ext uri="{FF2B5EF4-FFF2-40B4-BE49-F238E27FC236}">
                <a16:creationId xmlns:a16="http://schemas.microsoft.com/office/drawing/2014/main" id="{0DDFCD13-833F-D6BE-3A33-D0D9065DA704}"/>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14</a:t>
            </a:fld>
            <a:endParaRPr lang="hu-HU">
              <a:solidFill>
                <a:schemeClr val="accent6"/>
              </a:solidFill>
            </a:endParaRPr>
          </a:p>
        </p:txBody>
      </p:sp>
      <p:pic>
        <p:nvPicPr>
          <p:cNvPr id="8" name="Picture 14">
            <a:extLst>
              <a:ext uri="{FF2B5EF4-FFF2-40B4-BE49-F238E27FC236}">
                <a16:creationId xmlns:a16="http://schemas.microsoft.com/office/drawing/2014/main" id="{960CD524-FDBF-B21A-C7B2-EEC8CB9A33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6" name="Kép 15">
            <a:extLst>
              <a:ext uri="{FF2B5EF4-FFF2-40B4-BE49-F238E27FC236}">
                <a16:creationId xmlns:a16="http://schemas.microsoft.com/office/drawing/2014/main" id="{751FEA71-C17A-9AF5-D82B-6B5E6399B0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7" name="Kép 16" descr="A képen aláírás, rajz, étel látható&#10;&#10;Automatikusan generált leírás">
            <a:extLst>
              <a:ext uri="{FF2B5EF4-FFF2-40B4-BE49-F238E27FC236}">
                <a16:creationId xmlns:a16="http://schemas.microsoft.com/office/drawing/2014/main" id="{B93C7FC6-10EF-DD84-FF4F-D30DD7C540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2163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9057167" cy="843780"/>
          </a:xfrm>
        </p:spPr>
        <p:txBody>
          <a:bodyPr>
            <a:normAutofit/>
          </a:bodyPr>
          <a:lstStyle/>
          <a:p>
            <a:pPr algn="l" rtl="0"/>
            <a:r>
              <a:rPr lang="hu" b="0" i="0" u="none" baseline="0"/>
              <a:t>A FAsT TV koncepció megértése</a:t>
            </a:r>
            <a:endParaRPr lang="hu"/>
          </a:p>
        </p:txBody>
      </p:sp>
      <p:sp>
        <p:nvSpPr>
          <p:cNvPr id="6" name="Szöveg helye 5"/>
          <p:cNvSpPr>
            <a:spLocks noGrp="1"/>
          </p:cNvSpPr>
          <p:nvPr>
            <p:ph type="body" sz="quarter" idx="12"/>
          </p:nvPr>
        </p:nvSpPr>
        <p:spPr>
          <a:xfrm>
            <a:off x="342862" y="1000642"/>
            <a:ext cx="9195033" cy="327307"/>
          </a:xfrm>
        </p:spPr>
        <p:txBody>
          <a:bodyPr/>
          <a:lstStyle/>
          <a:p>
            <a:pPr algn="l" rtl="0"/>
            <a:r>
              <a:rPr lang="hu" b="0" i="0" u="none" baseline="0"/>
              <a:t>A vizuális információ fokozza a megértést és pozitívan befolyásolja az elfogadást</a:t>
            </a:r>
            <a:endParaRPr lang="hu"/>
          </a:p>
        </p:txBody>
      </p:sp>
      <p:sp>
        <p:nvSpPr>
          <p:cNvPr id="7" name="Tartalom helye 6"/>
          <p:cNvSpPr>
            <a:spLocks noGrp="1"/>
          </p:cNvSpPr>
          <p:nvPr>
            <p:ph sz="quarter" idx="13"/>
          </p:nvPr>
        </p:nvSpPr>
        <p:spPr>
          <a:xfrm>
            <a:off x="341525" y="1325297"/>
            <a:ext cx="7116288" cy="5317550"/>
          </a:xfrm>
        </p:spPr>
        <p:txBody>
          <a:bodyPr/>
          <a:lstStyle/>
          <a:p>
            <a:pPr lvl="0" algn="l" rtl="0">
              <a:lnSpc>
                <a:spcPct val="150000"/>
              </a:lnSpc>
            </a:pPr>
            <a:r>
              <a:rPr lang="hu" sz="1200" b="0" i="0" u="none" baseline="0" dirty="0"/>
              <a:t>A koncepciót az első csoportok után némiképp átfogalmaztuk, így segítve a csatornák sokszínűségének/bőségének jobb megértését</a:t>
            </a:r>
          </a:p>
          <a:p>
            <a:pPr lvl="0" algn="l" rtl="0">
              <a:lnSpc>
                <a:spcPct val="150000"/>
              </a:lnSpc>
            </a:pPr>
            <a:r>
              <a:rPr lang="hu" sz="1200" b="1" i="0" u="none" baseline="0" dirty="0"/>
              <a:t>A csoportok többség úgy tűnik, hogy jobban értette és pozitívabban ítélte meg a koncepciót, amikor példákat mutattunk amerikai FAsT TV megoldásokból</a:t>
            </a:r>
            <a:r>
              <a:rPr lang="hu" sz="1200" b="0" i="0" u="none" baseline="0" dirty="0"/>
              <a:t>. (a konkrétan bemutatott képek a Függelékben láthatók)</a:t>
            </a:r>
          </a:p>
          <a:p>
            <a:pPr lvl="0" algn="l" rtl="0">
              <a:lnSpc>
                <a:spcPct val="150000"/>
              </a:lnSpc>
            </a:pPr>
            <a:r>
              <a:rPr lang="hu" sz="1200" b="0" i="0" u="none" baseline="0" dirty="0"/>
              <a:t>Ez azt jelzi, hogy a </a:t>
            </a:r>
            <a:r>
              <a:rPr lang="hu" sz="1200" b="1" i="0" u="none" baseline="0" dirty="0"/>
              <a:t>verbális bemutatás a kognitív megértést támogatta </a:t>
            </a:r>
            <a:r>
              <a:rPr lang="hu" sz="1200" b="0" i="0" u="none" baseline="0" dirty="0"/>
              <a:t>és abból a résztvevők számára a koncepciónak inkább a </a:t>
            </a:r>
            <a:r>
              <a:rPr lang="hu" sz="1200" b="1" i="0" u="none" baseline="0" dirty="0"/>
              <a:t>lineáris televíziózáshoz való hasonlatosság</a:t>
            </a:r>
            <a:r>
              <a:rPr lang="hu" sz="1200" b="0" i="0" u="none" baseline="0" dirty="0"/>
              <a:t>a rajzolódott ki. Gyakran elhangzott, hogy ez a megoldás „nem újdonság”.</a:t>
            </a:r>
            <a:endParaRPr lang="hu" sz="1200" dirty="0"/>
          </a:p>
          <a:p>
            <a:pPr lvl="0" algn="l" rtl="0">
              <a:lnSpc>
                <a:spcPct val="150000"/>
              </a:lnSpc>
            </a:pPr>
            <a:r>
              <a:rPr lang="hu" sz="1200" b="1" i="0" u="none" baseline="0" dirty="0"/>
              <a:t>A vizuális illusztráció kontextusba helyezte a FAsT TV jellemzőit</a:t>
            </a:r>
            <a:r>
              <a:rPr lang="hu" sz="1200" b="0" i="0" u="none" baseline="0" dirty="0"/>
              <a:t>, és segítette a „számtalan virtuális csatorna” </a:t>
            </a:r>
            <a:r>
              <a:rPr lang="hu" sz="1200" dirty="0"/>
              <a:t>és a „választás” szabadságának </a:t>
            </a:r>
            <a:r>
              <a:rPr lang="hu" sz="1200" b="0" i="0" u="none" baseline="0" dirty="0"/>
              <a:t>megértését. A platformokról szóló vizuális anyagok </a:t>
            </a:r>
            <a:r>
              <a:rPr lang="hu" sz="1200" b="1" i="0" u="none" baseline="0" dirty="0"/>
              <a:t>érzelmileg</a:t>
            </a:r>
            <a:r>
              <a:rPr lang="hu" sz="1200" b="0" i="0" u="none" baseline="0" dirty="0"/>
              <a:t> </a:t>
            </a:r>
            <a:r>
              <a:rPr lang="hu" sz="1200" b="1" i="0" u="none" baseline="0" dirty="0"/>
              <a:t>is átélhetőbb megértést tettek lehetővé</a:t>
            </a:r>
            <a:r>
              <a:rPr lang="hu" sz="1200" b="0" i="0" u="none" baseline="0" dirty="0"/>
              <a:t>, különösen a csatornaválasztás szabadságának hangsúlyozásával.</a:t>
            </a:r>
          </a:p>
          <a:p>
            <a:pPr lvl="0" algn="l" rtl="0">
              <a:lnSpc>
                <a:spcPct val="150000"/>
              </a:lnSpc>
            </a:pPr>
            <a:r>
              <a:rPr lang="hu" sz="1200" b="0" i="0" u="none" baseline="0" dirty="0"/>
              <a:t>Ennek nyomán, a FAST TV megoldások esetleges bevezetésekor </a:t>
            </a:r>
            <a:r>
              <a:rPr lang="hu" sz="1200" b="1" i="0" u="none" baseline="0" dirty="0">
                <a:solidFill>
                  <a:schemeClr val="tx1"/>
                </a:solidFill>
              </a:rPr>
              <a:t>fontos lesz a megoldás nyújtotta élményt </a:t>
            </a:r>
            <a:r>
              <a:rPr lang="hu" sz="1200" b="1" dirty="0">
                <a:solidFill>
                  <a:schemeClr val="tx1"/>
                </a:solidFill>
              </a:rPr>
              <a:t>vizuálisan </a:t>
            </a:r>
            <a:r>
              <a:rPr lang="hu" sz="1200" b="1" i="0" u="none" baseline="0" dirty="0">
                <a:solidFill>
                  <a:schemeClr val="tx1"/>
                </a:solidFill>
              </a:rPr>
              <a:t>kommunikálni, oylan elemekkel </a:t>
            </a:r>
            <a:r>
              <a:rPr lang="hu" sz="1200" b="0" i="0" u="none" baseline="0" dirty="0"/>
              <a:t>amelyek hangsúlyozzák a csatornaválasztás sokszínűségét, és szemléltetik magát a platformot, a regisztrációt, a lehetséges profilalkotást és a tematikus struktúrát annak érdekében, hogy a FAsT TV-hez fűződő pozitív érzelmi viszonyulás megalapozott legyen.</a:t>
            </a:r>
            <a:endParaRPr lang="hu" sz="1200" dirty="0"/>
          </a:p>
          <a:p>
            <a:pPr lvl="0" algn="l" rtl="0">
              <a:lnSpc>
                <a:spcPct val="150000"/>
              </a:lnSpc>
            </a:pPr>
            <a:endParaRPr lang="hu" sz="1200" dirty="0"/>
          </a:p>
          <a:p>
            <a:pPr algn="l" rtl="0">
              <a:lnSpc>
                <a:spcPct val="150000"/>
              </a:lnSpc>
              <a:buFont typeface="Wingdings" panose="05000000000000000000" pitchFamily="2" charset="2"/>
              <a:buChar char="§"/>
            </a:pPr>
            <a:endParaRPr lang="hu"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8873" y="1383194"/>
            <a:ext cx="3716323" cy="212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873" y="3610659"/>
            <a:ext cx="3674377" cy="20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a számának helye 3">
            <a:extLst>
              <a:ext uri="{FF2B5EF4-FFF2-40B4-BE49-F238E27FC236}">
                <a16:creationId xmlns:a16="http://schemas.microsoft.com/office/drawing/2014/main" id="{C5220314-3F23-A7CC-D1BC-F6962A23FC7A}"/>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15</a:t>
            </a:fld>
            <a:endParaRPr lang="hu-HU">
              <a:solidFill>
                <a:schemeClr val="accent6"/>
              </a:solidFill>
            </a:endParaRPr>
          </a:p>
        </p:txBody>
      </p:sp>
      <p:pic>
        <p:nvPicPr>
          <p:cNvPr id="9" name="Picture 14">
            <a:extLst>
              <a:ext uri="{FF2B5EF4-FFF2-40B4-BE49-F238E27FC236}">
                <a16:creationId xmlns:a16="http://schemas.microsoft.com/office/drawing/2014/main" id="{6FD7E6A7-DCE1-DEFA-1F29-0A65C85977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2536506E-D437-CDDA-C439-E8FE089FFC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3EBF9436-5C77-3ABA-47CE-F3EDDDE2D6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82343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7651887" cy="843780"/>
          </a:xfrm>
        </p:spPr>
        <p:txBody>
          <a:bodyPr>
            <a:normAutofit fontScale="90000"/>
          </a:bodyPr>
          <a:lstStyle/>
          <a:p>
            <a:pPr algn="l" rtl="0"/>
            <a:r>
              <a:rPr lang="hu" b="0" i="0" u="none" baseline="0" dirty="0"/>
              <a:t>A koncepció bemutatása – a FAsT TV alapötlete</a:t>
            </a:r>
            <a:endParaRPr lang="hu" dirty="0"/>
          </a:p>
        </p:txBody>
      </p:sp>
      <p:sp>
        <p:nvSpPr>
          <p:cNvPr id="6" name="Szöveg helye 5"/>
          <p:cNvSpPr>
            <a:spLocks noGrp="1"/>
          </p:cNvSpPr>
          <p:nvPr>
            <p:ph type="body" sz="quarter" idx="12"/>
          </p:nvPr>
        </p:nvSpPr>
        <p:spPr>
          <a:xfrm>
            <a:off x="342862" y="919960"/>
            <a:ext cx="9195033" cy="327307"/>
          </a:xfrm>
        </p:spPr>
        <p:txBody>
          <a:bodyPr/>
          <a:lstStyle/>
          <a:p>
            <a:pPr algn="l" rtl="0"/>
            <a:r>
              <a:rPr lang="hu" b="0" i="0" u="none" baseline="0"/>
              <a:t>Nem tekintik radikálisan új modellnek</a:t>
            </a:r>
            <a:endParaRPr lang="hu"/>
          </a:p>
        </p:txBody>
      </p:sp>
      <p:sp>
        <p:nvSpPr>
          <p:cNvPr id="7" name="Tartalom helye 6"/>
          <p:cNvSpPr>
            <a:spLocks noGrp="1"/>
          </p:cNvSpPr>
          <p:nvPr>
            <p:ph sz="quarter" idx="13"/>
          </p:nvPr>
        </p:nvSpPr>
        <p:spPr>
          <a:xfrm>
            <a:off x="341523" y="1137039"/>
            <a:ext cx="8633143" cy="5720961"/>
          </a:xfrm>
        </p:spPr>
        <p:txBody>
          <a:bodyPr/>
          <a:lstStyle/>
          <a:p>
            <a:pPr lvl="0" algn="l" rtl="0">
              <a:lnSpc>
                <a:spcPct val="150000"/>
              </a:lnSpc>
            </a:pPr>
            <a:r>
              <a:rPr lang="hu" sz="1200" b="1" i="0" u="none" baseline="0"/>
              <a:t>Az applikációban vagy böngészőben nézhetősége</a:t>
            </a:r>
            <a:r>
              <a:rPr lang="hu" sz="1200" b="0" i="0" u="none" baseline="0"/>
              <a:t> </a:t>
            </a:r>
            <a:r>
              <a:rPr lang="hu" sz="1200" b="1" i="0" u="none" baseline="0"/>
              <a:t>pozitívnak tekintik </a:t>
            </a:r>
            <a:r>
              <a:rPr lang="hu" sz="1200" b="0" i="0" u="none" baseline="0"/>
              <a:t>és azzal azonosulni is tudnak</a:t>
            </a:r>
          </a:p>
          <a:p>
            <a:pPr lvl="0" algn="l" rtl="0">
              <a:lnSpc>
                <a:spcPct val="150000"/>
              </a:lnSpc>
            </a:pPr>
            <a:r>
              <a:rPr lang="hu" sz="1200" b="0" i="0" u="none" baseline="0"/>
              <a:t>Rengeteg videótartalmat használnak jelenleg is böngészőben (pl. YouTube, Videa, Vimeo, közösségi média stb.).Az alkalmazások használata inkább a fiatalabb közönségre jellemző.</a:t>
            </a:r>
          </a:p>
          <a:p>
            <a:pPr lvl="0" algn="l" rtl="0">
              <a:lnSpc>
                <a:spcPct val="150000"/>
              </a:lnSpc>
            </a:pPr>
            <a:r>
              <a:rPr lang="hu" sz="1200" b="0" i="0" u="none" baseline="0"/>
              <a:t>Elhangzott, hogy </a:t>
            </a:r>
            <a:r>
              <a:rPr lang="hu" sz="1200" b="1" i="0" u="none" baseline="0"/>
              <a:t>az alkalmazások inkább okostelefonhoz kapcsolódnak.</a:t>
            </a:r>
            <a:r>
              <a:rPr lang="hu" sz="1200" b="0" i="0" u="none" baseline="0"/>
              <a:t> A videótartalmak „tévézés” formájában történő megtekintése kényelmesebb a nagyképernyős televíziókészülékeken vagy nagyobb monitorokon. Különösen társaságban, családi vagy baráti körben igaz ez.</a:t>
            </a:r>
          </a:p>
          <a:p>
            <a:pPr algn="l" rtl="0">
              <a:lnSpc>
                <a:spcPct val="150000"/>
              </a:lnSpc>
            </a:pPr>
            <a:r>
              <a:rPr lang="hu" sz="1200" b="1" i="0" u="none" baseline="0"/>
              <a:t>A rögzített műsorfolyam volt az a funkció, amely a FAsT TV-t lineáris TV-szerűvé tette. </a:t>
            </a:r>
            <a:r>
              <a:rPr lang="hu" sz="1200" b="0" i="0" u="none" baseline="0"/>
              <a:t>Ahogyan az várható volt, </a:t>
            </a:r>
            <a:r>
              <a:rPr lang="hu" sz="1200" b="1" i="0" u="none" baseline="0"/>
              <a:t>a gyakori SVOD-használók jellemzően elutasították a rögzített műsorfolyamot</a:t>
            </a:r>
            <a:r>
              <a:rPr lang="hu" sz="1200" b="0" i="0" u="none" baseline="0"/>
              <a:t>. </a:t>
            </a:r>
            <a:r>
              <a:rPr lang="hu" sz="1200" b="1" i="0" u="none" baseline="0"/>
              <a:t>A VOD szolgáltatások pontosan azt nyújtják, amit ők akarnak, méghozzá igény szerint. </a:t>
            </a:r>
          </a:p>
          <a:p>
            <a:pPr lvl="0" algn="l" rtl="0">
              <a:lnSpc>
                <a:spcPct val="150000"/>
              </a:lnSpc>
            </a:pPr>
            <a:r>
              <a:rPr lang="hu" sz="1200" b="0" i="0" u="none" baseline="0"/>
              <a:t>Racionális negatívum a koncepció kapcsán az </a:t>
            </a:r>
            <a:r>
              <a:rPr lang="hu" sz="1200" b="1" i="0" u="none" baseline="0"/>
              <a:t>az életmódba nem illeszkedés </a:t>
            </a:r>
            <a:r>
              <a:rPr lang="hu" sz="1200" b="0" i="0" u="none" baseline="0"/>
              <a:t>– azaz a válaszadók olyan életmódot folytatnak, amelyek nem teszik lehetővé a rendszeres, adott időre történő elköteleződést (műsorújság). </a:t>
            </a:r>
          </a:p>
          <a:p>
            <a:pPr lvl="0" algn="l" rtl="0">
              <a:lnSpc>
                <a:spcPct val="150000"/>
              </a:lnSpc>
            </a:pPr>
            <a:r>
              <a:rPr lang="hu" sz="1200" b="1" i="0" u="none" baseline="0"/>
              <a:t>A kevésbé gyakori streaming-használók nyitottabbaknak bizonyultak. </a:t>
            </a:r>
            <a:r>
              <a:rPr lang="hu" sz="1200" b="0" i="0" u="none" baseline="0"/>
              <a:t>Sokan rendszeresen </a:t>
            </a:r>
            <a:r>
              <a:rPr lang="hu" sz="1200" b="1" i="0" u="none" baseline="0"/>
              <a:t>lineáris televízióznak. </a:t>
            </a:r>
            <a:r>
              <a:rPr lang="hu" sz="1200"/>
              <a:t>A</a:t>
            </a:r>
            <a:r>
              <a:rPr lang="hu" sz="1200" i="0" u="none" baseline="0"/>
              <a:t>k</a:t>
            </a:r>
            <a:r>
              <a:rPr lang="hu" sz="1200" b="0" i="0" u="none" baseline="0"/>
              <a:t>ár </a:t>
            </a:r>
            <a:r>
              <a:rPr lang="hu" sz="1200" b="1" i="0" u="none" baseline="0"/>
              <a:t>háttérzajként, akár tipikus napi tevékenységként inkább lineáris televíziós tartalmakat néznek OD helyett</a:t>
            </a:r>
            <a:r>
              <a:rPr lang="hu" sz="1200" b="0" i="0" u="none" baseline="0"/>
              <a:t>.</a:t>
            </a:r>
          </a:p>
          <a:p>
            <a:pPr lvl="0" algn="l" rtl="0">
              <a:lnSpc>
                <a:spcPct val="150000"/>
              </a:lnSpc>
            </a:pPr>
            <a:r>
              <a:rPr lang="hu" sz="1200" b="0" i="0" u="none" baseline="0">
                <a:solidFill>
                  <a:schemeClr val="tx2"/>
                </a:solidFill>
              </a:rPr>
              <a:t>Összefoglalva, a bevezetés során a </a:t>
            </a:r>
            <a:r>
              <a:rPr lang="hu" sz="1200" b="1" i="0" u="none" baseline="0">
                <a:solidFill>
                  <a:schemeClr val="tx2"/>
                </a:solidFill>
              </a:rPr>
              <a:t>három legfontosabb szempont az ügyfelek számára</a:t>
            </a:r>
            <a:r>
              <a:rPr lang="hu" sz="1200" b="0" i="0" u="none" baseline="0">
                <a:solidFill>
                  <a:schemeClr val="tx2"/>
                </a:solidFill>
              </a:rPr>
              <a:t>: </a:t>
            </a:r>
            <a:r>
              <a:rPr lang="hu" sz="1200" b="1" i="0" u="none" baseline="0">
                <a:solidFill>
                  <a:schemeClr val="tx2"/>
                </a:solidFill>
              </a:rPr>
              <a:t>Applikáció-/böngésző alapú hozzáférhetőség, a „számtalan csatorna” ígérete, és a rögzített műsorfolyam.  </a:t>
            </a:r>
            <a:endParaRPr lang="hu" sz="1200" b="1">
              <a:solidFill>
                <a:schemeClr val="tx2"/>
              </a:solidFill>
            </a:endParaRPr>
          </a:p>
          <a:p>
            <a:pPr lvl="0" algn="l" rtl="0">
              <a:lnSpc>
                <a:spcPct val="150000"/>
              </a:lnSpc>
            </a:pPr>
            <a:r>
              <a:rPr lang="hu" sz="1200" b="0" i="0" u="none" baseline="0">
                <a:solidFill>
                  <a:schemeClr val="tx2"/>
                </a:solidFill>
              </a:rPr>
              <a:t>Jelenleg ezek egyikét sem tartja senki nagy újdonságnak és nincs is nagy vonzerejük (néhány hasonló szolgáltatásként említették pl. a VodafoneTV-t vagy a MindigTV-t)</a:t>
            </a:r>
            <a:endParaRPr lang="hu" sz="1200"/>
          </a:p>
          <a:p>
            <a:pPr algn="l" rtl="0">
              <a:lnSpc>
                <a:spcPct val="150000"/>
              </a:lnSpc>
              <a:buFont typeface="Wingdings" panose="05000000000000000000" pitchFamily="2" charset="2"/>
              <a:buChar char="§"/>
            </a:pPr>
            <a:endParaRPr lang="hu" sz="1200"/>
          </a:p>
        </p:txBody>
      </p:sp>
      <p:sp>
        <p:nvSpPr>
          <p:cNvPr id="3" name="Téglalap 2">
            <a:extLst>
              <a:ext uri="{FF2B5EF4-FFF2-40B4-BE49-F238E27FC236}">
                <a16:creationId xmlns:a16="http://schemas.microsoft.com/office/drawing/2014/main" id="{DFEFC4FF-EFA9-D09D-4F37-96D65B19B3FA}"/>
              </a:ext>
            </a:extLst>
          </p:cNvPr>
          <p:cNvSpPr/>
          <p:nvPr/>
        </p:nvSpPr>
        <p:spPr>
          <a:xfrm>
            <a:off x="9300117" y="1585151"/>
            <a:ext cx="2488610" cy="4524313"/>
          </a:xfrm>
          <a:prstGeom prst="rect">
            <a:avLst/>
          </a:prstGeom>
          <a:solidFill>
            <a:schemeClr val="bg1"/>
          </a:solidFill>
        </p:spPr>
        <p:txBody>
          <a:bodyPr wrap="square" lIns="91438" tIns="45719" rIns="91438" bIns="45719">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Nekem annyira rendszertelen a munkavégzésem hely és ideje, hogy szerintem ezt nem nekem találták ki. A lineáris program nem nyerte el a tetszésemet (…)</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De biztosan találok még olyan tartalmat ami érdekel és fenn tudja tartani a motivációt is”</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Férfi</a:t>
            </a:r>
            <a:r>
              <a:rPr kumimoji="0" lang="en-GB" sz="1200" b="0" i="1" u="none" strike="noStrike" kern="1200" cap="none" spc="0" normalizeH="0" baseline="0" noProof="0">
                <a:ln>
                  <a:noFill/>
                </a:ln>
                <a:solidFill>
                  <a:srgbClr val="336F99"/>
                </a:solidFill>
                <a:effectLst/>
                <a:uLnTx/>
                <a:uFillTx/>
                <a:latin typeface="Segoe UI Light"/>
                <a:ea typeface="+mn-ea"/>
                <a:cs typeface="+mn-cs"/>
              </a:rPr>
              <a:t>, 18-35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Hasonló, mint a Vodafone saját TV-je (…) TV benyomásom van, a fix műsor miatt”</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 Nő</a:t>
            </a:r>
            <a:r>
              <a:rPr kumimoji="0" lang="en-GB" sz="1200" b="0" i="1" u="none" strike="noStrike" kern="1200" cap="none" spc="0" normalizeH="0" baseline="0" noProof="0">
                <a:ln>
                  <a:noFill/>
                </a:ln>
                <a:solidFill>
                  <a:srgbClr val="336F99"/>
                </a:solidFill>
                <a:effectLst/>
                <a:uLnTx/>
                <a:uFillTx/>
                <a:latin typeface="Segoe UI Light"/>
                <a:ea typeface="+mn-ea"/>
                <a:cs typeface="+mn-cs"/>
              </a:rPr>
              <a:t>, 18-35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 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Nem látok újdonságot benne” Férfi</a:t>
            </a:r>
            <a:r>
              <a:rPr kumimoji="0" lang="en-GB" sz="1200" b="0" i="1" u="none" strike="noStrike" kern="1200" cap="none" spc="0" normalizeH="0" baseline="0" noProof="0">
                <a:ln>
                  <a:noFill/>
                </a:ln>
                <a:solidFill>
                  <a:srgbClr val="336F99"/>
                </a:solidFill>
                <a:effectLst/>
                <a:uLnTx/>
                <a:uFillTx/>
                <a:latin typeface="Segoe UI Light"/>
                <a:ea typeface="+mn-ea"/>
                <a:cs typeface="+mn-cs"/>
              </a:rPr>
              <a:t>, 36-59 </a:t>
            </a:r>
            <a:r>
              <a:rPr kumimoji="0" lang="hu-HU" sz="1200" b="0" i="1" u="none" strike="noStrike" kern="1200" cap="none" spc="0" normalizeH="0" baseline="0" noProof="0">
                <a:ln>
                  <a:noFill/>
                </a:ln>
                <a:solidFill>
                  <a:srgbClr val="336F99"/>
                </a:solidFill>
                <a:effectLst/>
                <a:uLnTx/>
                <a:uFillTx/>
                <a:latin typeface="Segoe UI Light"/>
                <a:ea typeface="+mn-ea"/>
                <a:cs typeface="+mn-cs"/>
              </a:rPr>
              <a:t> éves, 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p:txBody>
      </p:sp>
      <p:sp>
        <p:nvSpPr>
          <p:cNvPr id="5" name="Dia számának helye 3">
            <a:extLst>
              <a:ext uri="{FF2B5EF4-FFF2-40B4-BE49-F238E27FC236}">
                <a16:creationId xmlns:a16="http://schemas.microsoft.com/office/drawing/2014/main" id="{E4FBA7A0-05CB-C579-5FBA-A1E841BED364}"/>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16</a:t>
            </a:fld>
            <a:endParaRPr lang="hu-HU">
              <a:solidFill>
                <a:schemeClr val="accent6"/>
              </a:solidFill>
            </a:endParaRPr>
          </a:p>
        </p:txBody>
      </p:sp>
      <p:pic>
        <p:nvPicPr>
          <p:cNvPr id="10" name="Picture 14">
            <a:extLst>
              <a:ext uri="{FF2B5EF4-FFF2-40B4-BE49-F238E27FC236}">
                <a16:creationId xmlns:a16="http://schemas.microsoft.com/office/drawing/2014/main" id="{27AC67EE-FDE1-E177-0EAF-76757C700A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5218" y="370003"/>
            <a:ext cx="1504339" cy="219299"/>
          </a:xfrm>
          <a:prstGeom prst="rect">
            <a:avLst/>
          </a:prstGeom>
          <a:noFill/>
          <a:ln>
            <a:noFill/>
          </a:ln>
        </p:spPr>
      </p:pic>
      <p:pic>
        <p:nvPicPr>
          <p:cNvPr id="11" name="Kép 10">
            <a:extLst>
              <a:ext uri="{FF2B5EF4-FFF2-40B4-BE49-F238E27FC236}">
                <a16:creationId xmlns:a16="http://schemas.microsoft.com/office/drawing/2014/main" id="{0B329948-F70F-588F-4AAD-1AF8F3AE4A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6501" y="170394"/>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42BE6B41-C148-C631-4F3F-B5C67C9C9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9673" y="372601"/>
            <a:ext cx="933889" cy="337634"/>
          </a:xfrm>
          <a:prstGeom prst="rect">
            <a:avLst/>
          </a:prstGeom>
        </p:spPr>
      </p:pic>
    </p:spTree>
    <p:extLst>
      <p:ext uri="{BB962C8B-B14F-4D97-AF65-F5344CB8AC3E}">
        <p14:creationId xmlns:p14="http://schemas.microsoft.com/office/powerpoint/2010/main" val="557659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9057167" cy="843780"/>
          </a:xfrm>
        </p:spPr>
        <p:txBody>
          <a:bodyPr>
            <a:normAutofit/>
          </a:bodyPr>
          <a:lstStyle/>
          <a:p>
            <a:pPr algn="l" rtl="0"/>
            <a:r>
              <a:rPr lang="hu" b="0" i="0" u="none" baseline="0"/>
              <a:t>Reklámok megjelenése</a:t>
            </a:r>
            <a:endParaRPr lang="hu"/>
          </a:p>
        </p:txBody>
      </p:sp>
      <p:sp>
        <p:nvSpPr>
          <p:cNvPr id="6" name="Szöveg helye 5"/>
          <p:cNvSpPr>
            <a:spLocks noGrp="1"/>
          </p:cNvSpPr>
          <p:nvPr>
            <p:ph type="body" sz="quarter" idx="12"/>
          </p:nvPr>
        </p:nvSpPr>
        <p:spPr>
          <a:xfrm>
            <a:off x="342862" y="1121665"/>
            <a:ext cx="9195033" cy="327307"/>
          </a:xfrm>
        </p:spPr>
        <p:txBody>
          <a:bodyPr/>
          <a:lstStyle/>
          <a:p>
            <a:pPr algn="l" rtl="0"/>
            <a:r>
              <a:rPr lang="hu" b="0" i="0" u="none" baseline="0"/>
              <a:t>A reklámok elviselése az ára annak, hogy a szolgáltatás „ingyenes”</a:t>
            </a:r>
            <a:endParaRPr lang="hu"/>
          </a:p>
        </p:txBody>
      </p:sp>
      <p:sp>
        <p:nvSpPr>
          <p:cNvPr id="7" name="Tartalom helye 6"/>
          <p:cNvSpPr>
            <a:spLocks noGrp="1"/>
          </p:cNvSpPr>
          <p:nvPr>
            <p:ph sz="quarter" idx="13"/>
          </p:nvPr>
        </p:nvSpPr>
        <p:spPr>
          <a:xfrm>
            <a:off x="341524" y="1527002"/>
            <a:ext cx="8777077" cy="5044487"/>
          </a:xfrm>
        </p:spPr>
        <p:txBody>
          <a:bodyPr/>
          <a:lstStyle/>
          <a:p>
            <a:pPr lvl="0" algn="l" rtl="0">
              <a:lnSpc>
                <a:spcPct val="100000"/>
              </a:lnSpc>
            </a:pPr>
            <a:r>
              <a:rPr lang="hu" sz="1200" b="1" i="0" u="none" baseline="0"/>
              <a:t>A résztvevők meglátása szerint az ingyenes tartalmat a reklám hivatott finanszírozni.</a:t>
            </a:r>
            <a:endParaRPr lang="hu" sz="1200" b="1"/>
          </a:p>
          <a:p>
            <a:pPr lvl="0" algn="l" rtl="0">
              <a:lnSpc>
                <a:spcPct val="100000"/>
              </a:lnSpc>
            </a:pPr>
            <a:r>
              <a:rPr lang="hu" sz="1200" b="1" i="0" u="none" baseline="0"/>
              <a:t>A tartalom ingyenessége számukra némi kompromisszumot és korlátozásokat jelentene </a:t>
            </a:r>
            <a:r>
              <a:rPr lang="hu" sz="800"/>
              <a:t>(például nin</a:t>
            </a:r>
            <a:r>
              <a:rPr lang="hu" sz="800" b="0" i="0" u="none" baseline="0"/>
              <a:t>cs HD-felbontás, tartalom minősége, szűkebb választék)</a:t>
            </a:r>
          </a:p>
          <a:p>
            <a:pPr lvl="0" algn="l" rtl="0">
              <a:lnSpc>
                <a:spcPct val="100000"/>
              </a:lnSpc>
            </a:pPr>
            <a:r>
              <a:rPr lang="hu" sz="1200" b="1" i="0" u="none" baseline="0"/>
              <a:t>A fiatalabb fókuszcsoport-tagok azt is megemlítették, hogy az „ingyenességért" gyakran személyes adatokkal fizetünk</a:t>
            </a:r>
            <a:endParaRPr lang="hu" sz="1200" b="1"/>
          </a:p>
          <a:p>
            <a:pPr lvl="0" algn="l" rtl="0">
              <a:lnSpc>
                <a:spcPct val="100000"/>
              </a:lnSpc>
            </a:pPr>
            <a:r>
              <a:rPr lang="hu" sz="1200" b="1"/>
              <a:t>A reklámok fejében történő ingyenes hozz</a:t>
            </a:r>
            <a:r>
              <a:rPr lang="hu" sz="1200" b="1" i="0" u="none" baseline="0"/>
              <a:t>áférés az alacsonyabb társadalmi-gazdasági státuszú családok számára fontos.</a:t>
            </a:r>
          </a:p>
          <a:p>
            <a:pPr lvl="0" algn="l" rtl="0">
              <a:lnSpc>
                <a:spcPct val="100000"/>
              </a:lnSpc>
            </a:pPr>
            <a:r>
              <a:rPr lang="hu" sz="1200" b="0" i="0" u="none" baseline="0"/>
              <a:t>A </a:t>
            </a:r>
            <a:r>
              <a:rPr lang="hu" sz="1200" b="1" i="0" u="none" baseline="0"/>
              <a:t>streamekben való reklámozásnak vannak nagyon vehemens ellenzői</a:t>
            </a:r>
            <a:r>
              <a:rPr lang="hu" sz="1200" b="0" i="0" u="none" baseline="0"/>
              <a:t> - ez a legfőbb oka annak, hogy SVOD megoldásokra váltanak.</a:t>
            </a:r>
          </a:p>
          <a:p>
            <a:pPr algn="l" rtl="0">
              <a:lnSpc>
                <a:spcPct val="100000"/>
              </a:lnSpc>
            </a:pPr>
            <a:r>
              <a:rPr lang="hu" sz="1200" b="0" i="0" u="none" baseline="0"/>
              <a:t>A reklámokkal kapcsolatos fő aggodalmak egyszerre funkcionálisak és érzelmi jellegűek, melyek </a:t>
            </a:r>
            <a:r>
              <a:rPr lang="hu" sz="1200" b="1" i="0" u="none" baseline="0"/>
              <a:t>inkább a negatív érzelmi irányba tendálnak</a:t>
            </a:r>
            <a:r>
              <a:rPr lang="hu" sz="1200" b="0" i="0" u="none" baseline="0"/>
              <a:t>. </a:t>
            </a:r>
            <a:endParaRPr lang="hu" sz="1200"/>
          </a:p>
          <a:p>
            <a:pPr algn="l" rtl="0">
              <a:lnSpc>
                <a:spcPct val="100000"/>
              </a:lnSpc>
            </a:pPr>
            <a:r>
              <a:rPr lang="hu" sz="1200" b="0" i="0" u="none" baseline="0"/>
              <a:t>Szeretnék, ha a reklámok megjelenése </a:t>
            </a:r>
            <a:r>
              <a:rPr lang="hu" sz="1200" b="1" i="0" u="none" baseline="0"/>
              <a:t>minimális lenne</a:t>
            </a:r>
            <a:r>
              <a:rPr lang="hu" sz="1200" b="0" i="0" u="none" baseline="0"/>
              <a:t>. Bár a reklámok megjelenésével kapcsolatos egyes félelmek irreálisak, jól jelzik a reklámokkal szembeni ellenérzéseket.</a:t>
            </a:r>
            <a:endParaRPr lang="hu" sz="1200"/>
          </a:p>
          <a:p>
            <a:pPr lvl="0" algn="l" rtl="0">
              <a:lnSpc>
                <a:spcPct val="100000"/>
              </a:lnSpc>
            </a:pPr>
            <a:r>
              <a:rPr lang="hu" sz="1200" b="0" i="0" u="none" baseline="0"/>
              <a:t>Szeretnének </a:t>
            </a:r>
            <a:r>
              <a:rPr lang="hu" sz="1200" b="1" i="0" u="none" baseline="0">
                <a:solidFill>
                  <a:schemeClr val="tx1"/>
                </a:solidFill>
              </a:rPr>
              <a:t>többet tudni a programban elhelyezett reklámszünetekről ahhoz, hogy eldöntsék, azok tolerálhatók vagy sem.</a:t>
            </a:r>
          </a:p>
          <a:p>
            <a:pPr lvl="1" algn="l" rtl="0">
              <a:lnSpc>
                <a:spcPct val="100000"/>
              </a:lnSpc>
              <a:buFont typeface="Segoe UI Light" pitchFamily="34" charset="0"/>
              <a:buChar char="₋"/>
            </a:pPr>
            <a:r>
              <a:rPr lang="hu" sz="1200" b="0" i="0" u="none" baseline="0"/>
              <a:t>Hogyan oszlanak meg/kerülnek pozicionálásra a reklámok a streamben? Az </a:t>
            </a:r>
            <a:r>
              <a:rPr lang="hu" sz="1200" b="1" i="0" u="none" baseline="0"/>
              <a:t>egyes műsorok közötti reklámszünetek</a:t>
            </a:r>
            <a:r>
              <a:rPr lang="hu" sz="1200" b="0" i="0" u="none" baseline="0"/>
              <a:t> elfogadottabbak mint a </a:t>
            </a:r>
            <a:r>
              <a:rPr lang="hu" sz="1200" b="1" i="0" u="none" baseline="0"/>
              <a:t>tartalmat szétszabdaló</a:t>
            </a:r>
            <a:r>
              <a:rPr lang="hu" sz="1200" b="0" i="0" u="none" baseline="0"/>
              <a:t>, így az élményt romboló </a:t>
            </a:r>
            <a:r>
              <a:rPr lang="hu" sz="1200" b="1" i="0" u="none" baseline="0"/>
              <a:t>reklámszünetek</a:t>
            </a:r>
            <a:r>
              <a:rPr lang="hu" sz="1200" b="0" i="0" u="none" baseline="0"/>
              <a:t>. </a:t>
            </a:r>
          </a:p>
          <a:p>
            <a:pPr lvl="1" algn="l" rtl="0">
              <a:lnSpc>
                <a:spcPct val="100000"/>
              </a:lnSpc>
              <a:buFont typeface="Segoe UI Light" pitchFamily="34" charset="0"/>
              <a:buChar char="₋"/>
            </a:pPr>
            <a:r>
              <a:rPr lang="hu" sz="1200" b="1" i="0" u="none" baseline="0"/>
              <a:t>A kevésbé gyakori, hosszabb reklámszünetek inkább elviselhetők</a:t>
            </a:r>
            <a:r>
              <a:rPr lang="hu" sz="1200" b="0" i="0" u="none" baseline="0"/>
              <a:t>, mint a gyakori rövidek. A túl hosszú reklámszünetek, ugyanakkor, általánosságban ellenérzést váltanak ki.</a:t>
            </a:r>
          </a:p>
          <a:p>
            <a:pPr lvl="1" algn="l" rtl="0">
              <a:lnSpc>
                <a:spcPct val="100000"/>
              </a:lnSpc>
              <a:buFont typeface="Segoe UI Light" pitchFamily="34" charset="0"/>
              <a:buChar char="₋"/>
            </a:pPr>
            <a:r>
              <a:rPr lang="hu" sz="1200" b="0" i="0" u="none" baseline="0"/>
              <a:t>Az egyes reklámokat </a:t>
            </a:r>
            <a:r>
              <a:rPr lang="hu" sz="1200" b="1" i="0" u="none" baseline="0"/>
              <a:t>nem lenne szabad túl sokszor ismételni </a:t>
            </a:r>
            <a:r>
              <a:rPr lang="hu" sz="1200" b="0" i="0" u="none" baseline="0"/>
              <a:t>- mert azokat a fogyasztók nem szeretik, így kontraproduktívak</a:t>
            </a:r>
          </a:p>
          <a:p>
            <a:pPr lvl="1" algn="l" rtl="0">
              <a:lnSpc>
                <a:spcPct val="100000"/>
              </a:lnSpc>
              <a:buFont typeface="Segoe UI Light" pitchFamily="34" charset="0"/>
              <a:buChar char="₋"/>
            </a:pPr>
            <a:r>
              <a:rPr lang="hu" sz="1200" b="0" i="0" u="none" baseline="0"/>
              <a:t>A reklámoknak nem lenne szabad </a:t>
            </a:r>
            <a:r>
              <a:rPr lang="hu" sz="1200" b="1" i="0" u="none" baseline="0"/>
              <a:t>nagyon hangos</a:t>
            </a:r>
            <a:r>
              <a:rPr lang="hu" sz="1200" b="0" i="0" u="none" baseline="0"/>
              <a:t>nak lenniük - bizonyos helyzetekben rémisztő, ijesztő lehet a reklám elindulása (például tévézés közben elalvás esetén, vagy ha kis gyerekek is vannak a közelben, stb.)</a:t>
            </a:r>
            <a:endParaRPr lang="hu" sz="1200"/>
          </a:p>
          <a:p>
            <a:pPr marL="457177" lvl="1" indent="0" algn="l" rtl="0">
              <a:lnSpc>
                <a:spcPct val="100000"/>
              </a:lnSpc>
              <a:buNone/>
            </a:pPr>
            <a:endParaRPr lang="hu" sz="1200"/>
          </a:p>
          <a:p>
            <a:pPr algn="l" rtl="0">
              <a:lnSpc>
                <a:spcPct val="150000"/>
              </a:lnSpc>
              <a:buFont typeface="Wingdings" panose="05000000000000000000" pitchFamily="2" charset="2"/>
              <a:buChar char="§"/>
            </a:pPr>
            <a:endParaRPr lang="hu" sz="1200"/>
          </a:p>
        </p:txBody>
      </p:sp>
      <p:sp>
        <p:nvSpPr>
          <p:cNvPr id="3" name="Téglalap 2">
            <a:extLst>
              <a:ext uri="{FF2B5EF4-FFF2-40B4-BE49-F238E27FC236}">
                <a16:creationId xmlns:a16="http://schemas.microsoft.com/office/drawing/2014/main" id="{ED6C5E5A-06F8-B0E2-A02B-2DC11FA1BD00}"/>
              </a:ext>
            </a:extLst>
          </p:cNvPr>
          <p:cNvSpPr/>
          <p:nvPr/>
        </p:nvSpPr>
        <p:spPr>
          <a:xfrm>
            <a:off x="9300117" y="1585151"/>
            <a:ext cx="2488610" cy="4247315"/>
          </a:xfrm>
          <a:prstGeom prst="rect">
            <a:avLst/>
          </a:prstGeom>
          <a:solidFill>
            <a:schemeClr val="bg1"/>
          </a:solidFill>
        </p:spPr>
        <p:txBody>
          <a:bodyPr wrap="square" lIns="91438" tIns="45719" rIns="91438" bIns="45719">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Ha nem is szakítaná félbe a filmet, akkor biztos a felületen lesz reklám…</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úgy érdekelne, ha a reklám a filmek között lenne, hogy ne szabdalja fel a műsort…bár nem látom, miért akarnám ezt nézni, amikor van saját előfizetős csatornám, ahol azt nézek és akkor amikor akarok, reklámok nélkül”</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Nő,</a:t>
            </a:r>
            <a:r>
              <a:rPr kumimoji="0" lang="en-GB" sz="1200" b="0" i="1" u="none" strike="noStrike" kern="1200" cap="none" spc="0" normalizeH="0" baseline="0" noProof="0">
                <a:ln>
                  <a:noFill/>
                </a:ln>
                <a:solidFill>
                  <a:srgbClr val="336F99"/>
                </a:solidFill>
                <a:effectLst/>
                <a:uLnTx/>
                <a:uFillTx/>
                <a:latin typeface="Segoe UI Light"/>
                <a:ea typeface="+mn-ea"/>
                <a:cs typeface="+mn-cs"/>
              </a:rPr>
              <a:t> 35-59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 gyakori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HU" sz="1200" b="0" i="1" u="none" strike="noStrike" kern="1200" cap="none" spc="0" normalizeH="0" baseline="0" noProof="0">
                <a:ln>
                  <a:noFill/>
                </a:ln>
                <a:solidFill>
                  <a:srgbClr val="336F99"/>
                </a:solidFill>
                <a:effectLst/>
                <a:uLnTx/>
                <a:uFillTx/>
                <a:latin typeface="Segoe UI Light"/>
                <a:ea typeface="+mn-ea"/>
                <a:cs typeface="+mn-cs"/>
              </a:rPr>
              <a:t>„Egy másfél órás filmből három órás film lesz…ezt nem bírom…nem tudom így nézni” Nő,</a:t>
            </a:r>
            <a:r>
              <a:rPr kumimoji="0" lang="en-GB" sz="1200" b="0" i="1" u="none" strike="noStrike" kern="1200" cap="none" spc="0" normalizeH="0" baseline="0" noProof="0">
                <a:ln>
                  <a:noFill/>
                </a:ln>
                <a:solidFill>
                  <a:srgbClr val="336F99"/>
                </a:solidFill>
                <a:effectLst/>
                <a:uLnTx/>
                <a:uFillTx/>
                <a:latin typeface="Segoe UI Light"/>
                <a:ea typeface="+mn-ea"/>
                <a:cs typeface="+mn-cs"/>
              </a:rPr>
              <a:t> 35-59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 gyakori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p:txBody>
      </p:sp>
      <p:sp>
        <p:nvSpPr>
          <p:cNvPr id="5" name="Dia számának helye 3">
            <a:extLst>
              <a:ext uri="{FF2B5EF4-FFF2-40B4-BE49-F238E27FC236}">
                <a16:creationId xmlns:a16="http://schemas.microsoft.com/office/drawing/2014/main" id="{B744E4A1-DA96-199C-8187-C518AD8ED84C}"/>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17</a:t>
            </a:fld>
            <a:endParaRPr lang="hu-HU">
              <a:solidFill>
                <a:schemeClr val="accent6"/>
              </a:solidFill>
            </a:endParaRPr>
          </a:p>
        </p:txBody>
      </p:sp>
      <p:pic>
        <p:nvPicPr>
          <p:cNvPr id="10" name="Picture 14">
            <a:extLst>
              <a:ext uri="{FF2B5EF4-FFF2-40B4-BE49-F238E27FC236}">
                <a16:creationId xmlns:a16="http://schemas.microsoft.com/office/drawing/2014/main" id="{6E700C23-83B6-ACC3-46B7-236CF86E1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B121A801-4BE3-ACB1-8FE2-01D976B58B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9E52B97B-863A-AE4B-66F9-F776D6DD3D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688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9057167" cy="843780"/>
          </a:xfrm>
        </p:spPr>
        <p:txBody>
          <a:bodyPr>
            <a:normAutofit/>
          </a:bodyPr>
          <a:lstStyle/>
          <a:p>
            <a:pPr algn="l" rtl="0"/>
            <a:r>
              <a:rPr lang="hu" b="0" i="0" u="none" baseline="0"/>
              <a:t>Tematikus csatornák, elvárt tartalmak</a:t>
            </a:r>
            <a:endParaRPr lang="hu"/>
          </a:p>
        </p:txBody>
      </p:sp>
      <p:sp>
        <p:nvSpPr>
          <p:cNvPr id="6" name="Szöveg helye 5"/>
          <p:cNvSpPr>
            <a:spLocks noGrp="1"/>
          </p:cNvSpPr>
          <p:nvPr>
            <p:ph type="body" sz="quarter" idx="12"/>
          </p:nvPr>
        </p:nvSpPr>
        <p:spPr>
          <a:xfrm>
            <a:off x="383203" y="973748"/>
            <a:ext cx="9195033" cy="327307"/>
          </a:xfrm>
        </p:spPr>
        <p:txBody>
          <a:bodyPr/>
          <a:lstStyle/>
          <a:p>
            <a:pPr algn="l" rtl="0"/>
            <a:r>
              <a:rPr lang="hu" b="0" i="0" u="none" baseline="0"/>
              <a:t>Újdonságként, és a FAsT TV erősségeként jelenhetnek meg a tematikus csatornák</a:t>
            </a:r>
            <a:endParaRPr lang="hu"/>
          </a:p>
        </p:txBody>
      </p:sp>
      <p:sp>
        <p:nvSpPr>
          <p:cNvPr id="7" name="Tartalom helye 6"/>
          <p:cNvSpPr>
            <a:spLocks noGrp="1"/>
          </p:cNvSpPr>
          <p:nvPr>
            <p:ph sz="quarter" idx="13"/>
          </p:nvPr>
        </p:nvSpPr>
        <p:spPr>
          <a:xfrm>
            <a:off x="341525" y="1258062"/>
            <a:ext cx="8611644" cy="5452020"/>
          </a:xfrm>
        </p:spPr>
        <p:txBody>
          <a:bodyPr/>
          <a:lstStyle/>
          <a:p>
            <a:pPr lvl="0" algn="l" rtl="0">
              <a:lnSpc>
                <a:spcPct val="100000"/>
              </a:lnSpc>
            </a:pPr>
            <a:r>
              <a:rPr lang="hu" sz="1200" b="1" i="0" u="none" baseline="0"/>
              <a:t>A tematikus csatornák vonzóak és újdonságnak minősülnek</a:t>
            </a:r>
          </a:p>
          <a:p>
            <a:pPr lvl="0" algn="l" rtl="0">
              <a:lnSpc>
                <a:spcPct val="100000"/>
              </a:lnSpc>
            </a:pPr>
            <a:r>
              <a:rPr lang="hu" sz="1200" b="1" i="0" u="none" baseline="0"/>
              <a:t>Az egyértelmű tematizálás, a jól felépített bemutató és kereső funkció</a:t>
            </a:r>
            <a:r>
              <a:rPr lang="hu" sz="1200" b="0" i="0" u="none" baseline="0"/>
              <a:t> ilyen nagy tömegű tartalom esetén </a:t>
            </a:r>
            <a:r>
              <a:rPr lang="hu" sz="1200" b="1" i="0" u="none" baseline="0"/>
              <a:t>fontos szempontok</a:t>
            </a:r>
          </a:p>
          <a:p>
            <a:pPr lvl="0" algn="l" rtl="0">
              <a:lnSpc>
                <a:spcPct val="100000"/>
              </a:lnSpc>
            </a:pPr>
            <a:r>
              <a:rPr lang="hu" sz="1200" b="0" i="0" u="none" baseline="0"/>
              <a:t>A felhozott tematikák érhetőek voltak és a kínálatba vágyott </a:t>
            </a:r>
            <a:r>
              <a:rPr lang="hu" sz="1200" b="1" i="0" u="none" baseline="0"/>
              <a:t>néhány más műfajra vonatkozóan is kaptunk javaslatot</a:t>
            </a:r>
            <a:r>
              <a:rPr lang="hu" sz="1200" b="0" i="0" u="none" baseline="0"/>
              <a:t>, mint például</a:t>
            </a:r>
          </a:p>
          <a:p>
            <a:pPr lvl="1" algn="l" rtl="0">
              <a:lnSpc>
                <a:spcPct val="100000"/>
              </a:lnSpc>
            </a:pPr>
            <a:r>
              <a:rPr lang="hu" sz="1000" b="0" i="0" u="none" baseline="0"/>
              <a:t>Gyerektartalmak - kisgyermekes családoknak azonnali megoldásra van szükségük a gyerekek otthoni vagy utazás közbeni szórakoztatására A klasszikus animációt pedig a felnőttek is élvezik.</a:t>
            </a:r>
          </a:p>
          <a:p>
            <a:pPr lvl="1" algn="l" rtl="0">
              <a:lnSpc>
                <a:spcPct val="100000"/>
              </a:lnSpc>
            </a:pPr>
            <a:r>
              <a:rPr lang="hu" sz="1000" b="0" i="0" u="none" baseline="0"/>
              <a:t>Vígjáték, humor</a:t>
            </a:r>
          </a:p>
          <a:p>
            <a:pPr lvl="1" algn="l" rtl="0">
              <a:lnSpc>
                <a:spcPct val="100000"/>
              </a:lnSpc>
            </a:pPr>
            <a:r>
              <a:rPr lang="hu" sz="1000" b="0" i="0" u="none" baseline="0"/>
              <a:t>Dokumentumfilmek (természeti, történelmi, bűnügyi)</a:t>
            </a:r>
          </a:p>
          <a:p>
            <a:pPr lvl="1" algn="l" rtl="0">
              <a:lnSpc>
                <a:spcPct val="100000"/>
              </a:lnSpc>
            </a:pPr>
            <a:r>
              <a:rPr lang="hu" sz="1000" b="0" i="0" u="none" baseline="0"/>
              <a:t>Ikonikus sorozatok, ikonikus színészek - bár ezek valószínűleg más felületeken is elérhetők - mondták a résztvevők.</a:t>
            </a:r>
          </a:p>
          <a:p>
            <a:pPr algn="l" rtl="0">
              <a:lnSpc>
                <a:spcPct val="100000"/>
              </a:lnSpc>
            </a:pPr>
            <a:r>
              <a:rPr lang="hu" sz="1200" b="0" i="0" u="none" baseline="0"/>
              <a:t>A </a:t>
            </a:r>
            <a:r>
              <a:rPr lang="hu" sz="1200" b="1" i="0" u="none" baseline="0"/>
              <a:t>sporttartalmak</a:t>
            </a:r>
            <a:r>
              <a:rPr lang="hu" sz="1200" b="0" i="0" u="none" baseline="0"/>
              <a:t>kal kapcsolatban hangsúlyoznunk kell, hogy </a:t>
            </a:r>
            <a:r>
              <a:rPr lang="hu" sz="1200" b="1" i="0" u="none" baseline="0"/>
              <a:t>az élő sportesemények hiánya nagyon jelentős negatív megkülönböztető </a:t>
            </a:r>
            <a:r>
              <a:rPr lang="hu" sz="1200" b="0" i="0" u="none" baseline="0"/>
              <a:t>jegy.</a:t>
            </a:r>
          </a:p>
          <a:p>
            <a:pPr lvl="1" algn="l" rtl="0">
              <a:lnSpc>
                <a:spcPct val="100000"/>
              </a:lnSpc>
            </a:pPr>
            <a:r>
              <a:rPr lang="hu" sz="800" b="0" i="0" u="none" baseline="0"/>
              <a:t>Az általunk vizsgált olyan sportágak mint a golf, vitorlázás, póker többnyire irrelevánsnak és kulturálisan távolinak bizonyultak</a:t>
            </a:r>
          </a:p>
          <a:p>
            <a:pPr lvl="1" algn="l" rtl="0">
              <a:lnSpc>
                <a:spcPct val="100000"/>
              </a:lnSpc>
            </a:pPr>
            <a:r>
              <a:rPr lang="hu" sz="800" b="0" i="0" u="none" baseline="0"/>
              <a:t>Az olyan releváns sportágakkal, mint a labdarúgással kapcsolatos témák pedig más műfajokba (sporttörténelem) is besorolhatók. </a:t>
            </a:r>
          </a:p>
          <a:p>
            <a:pPr lvl="0" algn="l" rtl="0">
              <a:lnSpc>
                <a:spcPct val="100000"/>
              </a:lnSpc>
            </a:pPr>
            <a:r>
              <a:rPr lang="hu" sz="1200" b="1" i="0" u="none" baseline="0"/>
              <a:t>A kevésbé gyakori streaming használók részletesebb, a személyes érdeklődéshez közel álló témákat is említettek (ld. Függelék)</a:t>
            </a:r>
          </a:p>
          <a:p>
            <a:pPr lvl="0" algn="l" rtl="0">
              <a:lnSpc>
                <a:spcPct val="100000"/>
              </a:lnSpc>
            </a:pPr>
            <a:r>
              <a:rPr lang="hu" sz="1200" b="1" i="0" u="none" baseline="0"/>
              <a:t>Az SVOD-on</a:t>
            </a:r>
            <a:r>
              <a:rPr lang="hu" sz="1200" b="0" i="0" u="none" baseline="0"/>
              <a:t>, vagy ingyenes VOD streaming platformokon </a:t>
            </a:r>
            <a:r>
              <a:rPr lang="hu" sz="1200" b="1" i="0" u="none" baseline="0"/>
              <a:t>általában fogyasztott filmtípusok a játékfilmek, thrillerek és drámasorozatok.</a:t>
            </a:r>
            <a:r>
              <a:rPr lang="hu" sz="1200" b="0" i="0" u="none" baseline="0"/>
              <a:t> Ezeken túlmenően van néhány </a:t>
            </a:r>
            <a:r>
              <a:rPr lang="hu" sz="1200" b="1" i="0" u="none" baseline="0"/>
              <a:t>műfaj, amely nagyobb érdeklődést válthatna ki, de ezek részletes vizsgálata a kvantitatív kutatásban lehetséges.</a:t>
            </a:r>
            <a:endParaRPr lang="hu" sz="1200"/>
          </a:p>
          <a:p>
            <a:pPr lvl="0" algn="l" rtl="0">
              <a:lnSpc>
                <a:spcPct val="100000"/>
              </a:lnSpc>
              <a:buFont typeface="Wingdings" panose="05000000000000000000" pitchFamily="2" charset="2"/>
              <a:buChar char="§"/>
            </a:pPr>
            <a:r>
              <a:rPr lang="hu" sz="1200" b="0" i="0" u="none" baseline="0"/>
              <a:t>A javaslatokban </a:t>
            </a:r>
            <a:r>
              <a:rPr lang="hu" sz="1200" b="1" i="0" u="none" baseline="0"/>
              <a:t>az életmóddal kapcsolatos tartalmak is megemlítésre kerültek. </a:t>
            </a:r>
            <a:r>
              <a:rPr lang="hu" sz="1200" b="0" i="0" u="none" baseline="0"/>
              <a:t>A fiatalabb korcsoportok javasolták az „otthoni edzést”, mint témát, amelyet </a:t>
            </a:r>
            <a:r>
              <a:rPr lang="hu" sz="1200" b="1" i="0" u="none" baseline="0"/>
              <a:t>valószínűleg applikációban vagy közösségi médiában megjelenő videó formájában, és nem TV-ben vagy VOD-n fogyasztanának</a:t>
            </a:r>
            <a:r>
              <a:rPr lang="hu" sz="1200" b="0" i="0" u="none" baseline="0"/>
              <a:t>. Az egyéb életstílussal kapcsolatos témák között a mintában említésre kerültek a kisállatok/otthoni barkácsolás/kreatív barkácsolás/kertészkedés is.</a:t>
            </a:r>
          </a:p>
          <a:p>
            <a:pPr lvl="0" algn="l" rtl="0">
              <a:lnSpc>
                <a:spcPct val="100000"/>
              </a:lnSpc>
              <a:buFont typeface="Wingdings" panose="05000000000000000000" pitchFamily="2" charset="2"/>
              <a:buChar char="§"/>
            </a:pPr>
            <a:r>
              <a:rPr lang="hu" sz="1200" b="0" i="0" u="none" baseline="0"/>
              <a:t>A megkérdezettek mind a helyi, mind a nemzetközi tartalom iránt nyitottak voltak. </a:t>
            </a:r>
          </a:p>
          <a:p>
            <a:pPr lvl="0" algn="l" rtl="0">
              <a:lnSpc>
                <a:spcPct val="100000"/>
              </a:lnSpc>
              <a:buFont typeface="Wingdings" panose="05000000000000000000" pitchFamily="2" charset="2"/>
              <a:buChar char="§"/>
            </a:pPr>
            <a:r>
              <a:rPr lang="hu" sz="1200" b="0" i="0" u="none" baseline="0"/>
              <a:t>Az </a:t>
            </a:r>
            <a:r>
              <a:rPr lang="hu" sz="1200" b="1" i="0" u="none" baseline="0"/>
              <a:t>idegen nyelvű tartalmat</a:t>
            </a:r>
            <a:r>
              <a:rPr lang="hu" sz="1200" b="0" i="0" u="none" baseline="0"/>
              <a:t> a nyelvtanulás és -gyakorlás szempontjából tartják fontosnak, és szeretnék, ha erre lehetőségük lenne a FAsT TV-n</a:t>
            </a:r>
          </a:p>
          <a:p>
            <a:pPr algn="l" rtl="0">
              <a:lnSpc>
                <a:spcPct val="150000"/>
              </a:lnSpc>
              <a:buFont typeface="Wingdings" panose="05000000000000000000" pitchFamily="2" charset="2"/>
              <a:buChar char="§"/>
            </a:pPr>
            <a:endParaRPr lang="hu" sz="1200"/>
          </a:p>
        </p:txBody>
      </p:sp>
      <p:sp>
        <p:nvSpPr>
          <p:cNvPr id="3" name="Téglalap 2">
            <a:extLst>
              <a:ext uri="{FF2B5EF4-FFF2-40B4-BE49-F238E27FC236}">
                <a16:creationId xmlns:a16="http://schemas.microsoft.com/office/drawing/2014/main" id="{655D2765-7A03-EC15-780A-0E244E6D55DA}"/>
              </a:ext>
            </a:extLst>
          </p:cNvPr>
          <p:cNvSpPr/>
          <p:nvPr/>
        </p:nvSpPr>
        <p:spPr>
          <a:xfrm>
            <a:off x="9303025" y="1585151"/>
            <a:ext cx="2485701" cy="3693317"/>
          </a:xfrm>
          <a:prstGeom prst="rect">
            <a:avLst/>
          </a:prstGeom>
          <a:solidFill>
            <a:schemeClr val="bg1"/>
          </a:solidFill>
        </p:spPr>
        <p:txBody>
          <a:bodyPr wrap="square" lIns="91438" tIns="45719" rIns="91438" bIns="45719">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Adnék neki egy 2-3 hetet, hogy kiismerjem, milyen, meg milyen tartalmak vannak,,, lehet, hogy ez másnak egy hét, de én ritkábban nézem” Férfi, </a:t>
            </a:r>
            <a:r>
              <a:rPr kumimoji="0" lang="en-GB" sz="1200" b="0" i="1" u="none" strike="noStrike" kern="1200" cap="none" spc="0" normalizeH="0" baseline="0" noProof="0">
                <a:ln>
                  <a:noFill/>
                </a:ln>
                <a:solidFill>
                  <a:srgbClr val="336F99"/>
                </a:solidFill>
                <a:effectLst/>
                <a:uLnTx/>
                <a:uFillTx/>
                <a:latin typeface="Segoe UI Light"/>
                <a:ea typeface="+mn-ea"/>
                <a:cs typeface="+mn-cs"/>
              </a:rPr>
              <a:t>35-59</a:t>
            </a:r>
            <a:r>
              <a:rPr kumimoji="0" lang="hu-HU" sz="1200" b="0" i="1" u="none" strike="noStrike" kern="1200" cap="none" spc="0" normalizeH="0" baseline="0" noProof="0">
                <a:ln>
                  <a:noFill/>
                </a:ln>
                <a:solidFill>
                  <a:srgbClr val="336F99"/>
                </a:solidFill>
                <a:effectLst/>
                <a:uLnTx/>
                <a:uFillTx/>
                <a:latin typeface="Segoe UI Light"/>
                <a:ea typeface="+mn-ea"/>
                <a:cs typeface="+mn-cs"/>
              </a:rPr>
              <a:t> éves, 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 egy kicsit fura….nem tudom, hogy el tudnék-e mélyedni annyira benne, hogy órákon át egy műsortípust nézzek</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Férfi, </a:t>
            </a:r>
            <a:r>
              <a:rPr kumimoji="0" lang="en-GB" sz="1200" b="0" i="1" u="none" strike="noStrike" kern="1200" cap="none" spc="0" normalizeH="0" baseline="0" noProof="0">
                <a:ln>
                  <a:noFill/>
                </a:ln>
                <a:solidFill>
                  <a:srgbClr val="336F99"/>
                </a:solidFill>
                <a:effectLst/>
                <a:uLnTx/>
                <a:uFillTx/>
                <a:latin typeface="Segoe UI Light"/>
                <a:ea typeface="+mn-ea"/>
                <a:cs typeface="+mn-cs"/>
              </a:rPr>
              <a:t>35-59</a:t>
            </a:r>
            <a:r>
              <a:rPr kumimoji="0" lang="hu-HU" sz="1200" b="0" i="1" u="none" strike="noStrike" kern="1200" cap="none" spc="0" normalizeH="0" baseline="0" noProof="0">
                <a:ln>
                  <a:noFill/>
                </a:ln>
                <a:solidFill>
                  <a:srgbClr val="336F99"/>
                </a:solidFill>
                <a:effectLst/>
                <a:uLnTx/>
                <a:uFillTx/>
                <a:latin typeface="Segoe UI Light"/>
                <a:ea typeface="+mn-ea"/>
                <a:cs typeface="+mn-cs"/>
              </a:rPr>
              <a:t> éves, 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p:txBody>
      </p:sp>
      <p:sp>
        <p:nvSpPr>
          <p:cNvPr id="5" name="Dia számának helye 3">
            <a:extLst>
              <a:ext uri="{FF2B5EF4-FFF2-40B4-BE49-F238E27FC236}">
                <a16:creationId xmlns:a16="http://schemas.microsoft.com/office/drawing/2014/main" id="{1908060C-64A0-44DA-8C38-941C0FC01A0C}"/>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18</a:t>
            </a:fld>
            <a:endParaRPr lang="hu-HU">
              <a:solidFill>
                <a:schemeClr val="accent6"/>
              </a:solidFill>
            </a:endParaRPr>
          </a:p>
        </p:txBody>
      </p:sp>
      <p:pic>
        <p:nvPicPr>
          <p:cNvPr id="10" name="Picture 14">
            <a:extLst>
              <a:ext uri="{FF2B5EF4-FFF2-40B4-BE49-F238E27FC236}">
                <a16:creationId xmlns:a16="http://schemas.microsoft.com/office/drawing/2014/main" id="{9718A805-CE56-AC03-E383-494AB59A10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4F8492EE-3E23-D19A-3B5F-43368FD53D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CDB858AC-B4A7-7240-244A-866B131278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30682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9057167" cy="843780"/>
          </a:xfrm>
        </p:spPr>
        <p:txBody>
          <a:bodyPr>
            <a:normAutofit/>
          </a:bodyPr>
          <a:lstStyle/>
          <a:p>
            <a:pPr algn="l" rtl="0"/>
            <a:r>
              <a:rPr lang="hu" b="0" i="0" u="none" baseline="0"/>
              <a:t>Nem friss tartalom</a:t>
            </a:r>
            <a:endParaRPr lang="hu"/>
          </a:p>
        </p:txBody>
      </p:sp>
      <p:sp>
        <p:nvSpPr>
          <p:cNvPr id="6" name="Szöveg helye 5"/>
          <p:cNvSpPr>
            <a:spLocks noGrp="1"/>
          </p:cNvSpPr>
          <p:nvPr>
            <p:ph type="body" sz="quarter" idx="12"/>
          </p:nvPr>
        </p:nvSpPr>
        <p:spPr>
          <a:xfrm>
            <a:off x="342862" y="1121665"/>
            <a:ext cx="9195033" cy="327307"/>
          </a:xfrm>
        </p:spPr>
        <p:txBody>
          <a:bodyPr/>
          <a:lstStyle/>
          <a:p>
            <a:pPr algn="l" rtl="0"/>
            <a:r>
              <a:rPr lang="hu" b="0" i="0" u="none" baseline="0"/>
              <a:t>Akár erősség is lehet, amennyiben a tartalom jól megválogatott és időről időre megújul</a:t>
            </a:r>
            <a:endParaRPr lang="hu"/>
          </a:p>
        </p:txBody>
      </p:sp>
      <p:sp>
        <p:nvSpPr>
          <p:cNvPr id="7" name="Tartalom helye 6"/>
          <p:cNvSpPr>
            <a:spLocks noGrp="1"/>
          </p:cNvSpPr>
          <p:nvPr>
            <p:ph sz="quarter" idx="13"/>
          </p:nvPr>
        </p:nvSpPr>
        <p:spPr>
          <a:xfrm>
            <a:off x="341524" y="1527002"/>
            <a:ext cx="8237933" cy="5044487"/>
          </a:xfrm>
        </p:spPr>
        <p:txBody>
          <a:bodyPr/>
          <a:lstStyle/>
          <a:p>
            <a:pPr lvl="0" algn="l" rtl="0">
              <a:lnSpc>
                <a:spcPct val="100000"/>
              </a:lnSpc>
            </a:pPr>
            <a:r>
              <a:rPr lang="hu" sz="1200" b="0" i="0" u="none" baseline="0"/>
              <a:t>Érdekes módon, még a premium streaming előfizetések (SVOD) esetében is </a:t>
            </a:r>
            <a:r>
              <a:rPr lang="hu" sz="1200" b="1" i="0" u="none" baseline="0"/>
              <a:t>szeretnek az ügyfelek többször megnézni sorozatokat és filmeket azok felidézése céljából, vagy egyszerűen csak az élvezet kedvéért</a:t>
            </a:r>
          </a:p>
          <a:p>
            <a:pPr lvl="0" algn="l" rtl="0">
              <a:lnSpc>
                <a:spcPct val="100000"/>
              </a:lnSpc>
            </a:pPr>
            <a:r>
              <a:rPr lang="hu" sz="1200" b="1" i="0" u="none" baseline="0">
                <a:solidFill>
                  <a:schemeClr val="tx2"/>
                </a:solidFill>
              </a:rPr>
              <a:t>A tartalom frissességének hiánya összességében nem tűnik riasztó hátránynak</a:t>
            </a:r>
            <a:endParaRPr lang="hu" sz="1200" b="1">
              <a:solidFill>
                <a:schemeClr val="tx2"/>
              </a:solidFill>
            </a:endParaRPr>
          </a:p>
          <a:p>
            <a:pPr algn="l" rtl="0">
              <a:lnSpc>
                <a:spcPct val="100000"/>
              </a:lnSpc>
            </a:pPr>
            <a:r>
              <a:rPr lang="hu" sz="1200" b="1" i="0" u="none" baseline="0"/>
              <a:t>Nem baj, ha a tartalom nem friss, de ne legyen idejét múlt.</a:t>
            </a:r>
          </a:p>
          <a:p>
            <a:pPr lvl="0" algn="l" rtl="0">
              <a:lnSpc>
                <a:spcPct val="100000"/>
              </a:lnSpc>
            </a:pPr>
            <a:r>
              <a:rPr lang="hu" sz="1200" b="0" i="0" u="none" baseline="0"/>
              <a:t>Inkább tűnik ez </a:t>
            </a:r>
            <a:r>
              <a:rPr lang="hu" sz="1200" b="1" i="0" u="none" baseline="0">
                <a:solidFill>
                  <a:schemeClr val="tx1"/>
                </a:solidFill>
              </a:rPr>
              <a:t>lehetőségnek arra, hogy olyan tartalomhoz is hozzá lehessen férni, amelyet egyébként nehéz elérni. </a:t>
            </a:r>
            <a:r>
              <a:rPr lang="hu" sz="1200" b="0" i="0" u="none" baseline="0"/>
              <a:t> </a:t>
            </a:r>
            <a:endParaRPr lang="hu" sz="1200"/>
          </a:p>
          <a:p>
            <a:pPr lvl="0" algn="l" rtl="0">
              <a:lnSpc>
                <a:spcPct val="100000"/>
              </a:lnSpc>
            </a:pPr>
            <a:r>
              <a:rPr lang="hu" sz="1050" b="0" i="0" u="none" baseline="0"/>
              <a:t>Az FAsT TV révén lehetőség nyílik az érdeklődési körhöz közel álló témákra és csatornákra rákeresni, miközben új érdeklődési területek is felbukkanhatnak</a:t>
            </a:r>
          </a:p>
          <a:p>
            <a:pPr lvl="0" algn="l" rtl="0">
              <a:lnSpc>
                <a:spcPct val="100000"/>
              </a:lnSpc>
            </a:pPr>
            <a:r>
              <a:rPr lang="hu" sz="1200" b="1" i="0" u="none" baseline="0"/>
              <a:t>A friss tartalom és az „új” tartalomra koncentrálás inkább az SVOD-hez</a:t>
            </a:r>
            <a:r>
              <a:rPr lang="hu" sz="1200" b="0" i="0" u="none" baseline="0"/>
              <a:t>, különösen a Netflixhez és HBO Maxhoz </a:t>
            </a:r>
            <a:r>
              <a:rPr lang="hu" sz="1200" b="1" i="0" u="none" baseline="0"/>
              <a:t>kapcsolódik</a:t>
            </a:r>
            <a:r>
              <a:rPr lang="hu" sz="1200" b="0" i="0" u="none" baseline="0"/>
              <a:t> - ez egy meghatározó jellemzője az SVOD-modellnek. </a:t>
            </a:r>
          </a:p>
          <a:p>
            <a:pPr lvl="0" algn="l" rtl="0">
              <a:lnSpc>
                <a:spcPct val="100000"/>
              </a:lnSpc>
            </a:pPr>
            <a:r>
              <a:rPr lang="hu" sz="1200" b="0" i="0" u="none" baseline="0"/>
              <a:t>A lineáris TV-n a „frissesség” érezhetően kevésbé áll az érdeklődés középpontjában, ha szórakoztató tartalomról van szó</a:t>
            </a:r>
          </a:p>
          <a:p>
            <a:pPr lvl="0" algn="l" rtl="0">
              <a:lnSpc>
                <a:spcPct val="100000"/>
              </a:lnSpc>
            </a:pPr>
            <a:r>
              <a:rPr lang="hu" sz="1200" b="0" i="0" u="none" baseline="0"/>
              <a:t>Ugyanakkor </a:t>
            </a:r>
            <a:r>
              <a:rPr lang="hu" sz="1200" b="1" i="0" u="none" baseline="0"/>
              <a:t>elvárt, hogy a csatornák rendszeresen új műsorokat mutassanak be</a:t>
            </a:r>
            <a:r>
              <a:rPr lang="hu" sz="1200" b="0" i="0" u="none" baseline="0"/>
              <a:t> - ezzel elkerülhető, hogy az a benyomás alakuljon ki a csatornáról, hogy az unalmas, egyhangú és nem eléggé változatos</a:t>
            </a:r>
          </a:p>
          <a:p>
            <a:pPr algn="l" rtl="0">
              <a:lnSpc>
                <a:spcPct val="100000"/>
              </a:lnSpc>
              <a:buFont typeface="Wingdings" panose="05000000000000000000" pitchFamily="2" charset="2"/>
              <a:buChar char="§"/>
            </a:pPr>
            <a:endParaRPr lang="hu" sz="1200"/>
          </a:p>
        </p:txBody>
      </p:sp>
      <p:sp>
        <p:nvSpPr>
          <p:cNvPr id="3" name="Szövegdoboz 2">
            <a:extLst>
              <a:ext uri="{FF2B5EF4-FFF2-40B4-BE49-F238E27FC236}">
                <a16:creationId xmlns:a16="http://schemas.microsoft.com/office/drawing/2014/main" id="{8BE555C6-F393-22DF-B1FE-1D50F982BBAF}"/>
              </a:ext>
            </a:extLst>
          </p:cNvPr>
          <p:cNvSpPr txBox="1"/>
          <p:nvPr/>
        </p:nvSpPr>
        <p:spPr>
          <a:xfrm>
            <a:off x="9400032" y="1225691"/>
            <a:ext cx="2353056" cy="5874876"/>
          </a:xfrm>
          <a:prstGeom prst="rect">
            <a:avLst/>
          </a:prstGeom>
          <a:noFill/>
        </p:spPr>
        <p:txBody>
          <a:bodyPr wrap="square" lIns="91438" tIns="45719" rIns="91438" bIns="45719" rtlCol="0">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Nekem az nem hátrány, hogy régebbi tartalmak vannak benne… attól függ, mire használja valaki…Szeretem a régi filmeket is nézni, újranézni őket” Nő, </a:t>
            </a:r>
            <a:r>
              <a:rPr kumimoji="0" lang="en-GB" sz="1200" b="0" i="1" u="none" strike="noStrike" kern="1200" cap="none" spc="0" normalizeH="0" baseline="0" noProof="0">
                <a:ln>
                  <a:noFill/>
                </a:ln>
                <a:solidFill>
                  <a:srgbClr val="336F99"/>
                </a:solidFill>
                <a:effectLst/>
                <a:uLnTx/>
                <a:uFillTx/>
                <a:latin typeface="Segoe UI Light"/>
                <a:ea typeface="+mn-ea"/>
                <a:cs typeface="+mn-cs"/>
              </a:rPr>
              <a:t>35-59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Ez attól is függ milyen jogokat fog megszerezni a csatorna, milyen hozzáférésekkel?</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Férfi,</a:t>
            </a:r>
            <a:r>
              <a:rPr kumimoji="0" lang="en-GB" sz="1200" b="0" i="1" u="none" strike="noStrike" kern="1200" cap="none" spc="0" normalizeH="0" baseline="0" noProof="0">
                <a:ln>
                  <a:noFill/>
                </a:ln>
                <a:solidFill>
                  <a:srgbClr val="336F99"/>
                </a:solidFill>
                <a:effectLst/>
                <a:uLnTx/>
                <a:uFillTx/>
                <a:latin typeface="Segoe UI Light"/>
                <a:ea typeface="+mn-ea"/>
                <a:cs typeface="+mn-cs"/>
              </a:rPr>
              <a:t> 35-59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 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El tudom képzelni, hogy szervezünk egy </a:t>
            </a:r>
            <a:r>
              <a:rPr kumimoji="0" lang="hu-HU" sz="1200" b="0" i="1" u="none" strike="noStrike" kern="1200" cap="none" spc="0" normalizeH="0" baseline="0" noProof="0" err="1">
                <a:ln>
                  <a:noFill/>
                </a:ln>
                <a:solidFill>
                  <a:srgbClr val="336F99"/>
                </a:solidFill>
                <a:effectLst/>
                <a:uLnTx/>
                <a:uFillTx/>
                <a:latin typeface="Segoe UI Light"/>
                <a:ea typeface="+mn-ea"/>
                <a:cs typeface="+mn-cs"/>
              </a:rPr>
              <a:t>Baywatch</a:t>
            </a:r>
            <a:r>
              <a:rPr kumimoji="0" lang="hu-HU" sz="1200" b="0" i="1" u="none" strike="noStrike" kern="1200" cap="none" spc="0" normalizeH="0" baseline="0" noProof="0">
                <a:ln>
                  <a:noFill/>
                </a:ln>
                <a:solidFill>
                  <a:srgbClr val="336F99"/>
                </a:solidFill>
                <a:effectLst/>
                <a:uLnTx/>
                <a:uFillTx/>
                <a:latin typeface="Segoe UI Light"/>
                <a:ea typeface="+mn-ea"/>
                <a:cs typeface="+mn-cs"/>
              </a:rPr>
              <a:t>-néző </a:t>
            </a:r>
            <a:r>
              <a:rPr kumimoji="0" lang="hu-HU" sz="1200" b="0" i="1" u="none" strike="noStrike" kern="1200" cap="none" spc="0" normalizeH="0" baseline="0" noProof="0" err="1">
                <a:ln>
                  <a:noFill/>
                </a:ln>
                <a:solidFill>
                  <a:srgbClr val="336F99"/>
                </a:solidFill>
                <a:effectLst/>
                <a:uLnTx/>
                <a:uFillTx/>
                <a:latin typeface="Segoe UI Light"/>
                <a:ea typeface="+mn-ea"/>
                <a:cs typeface="+mn-cs"/>
              </a:rPr>
              <a:t>party</a:t>
            </a:r>
            <a:r>
              <a:rPr kumimoji="0" lang="hu-HU" sz="1200" b="0" i="1" u="none" strike="noStrike" kern="1200" cap="none" spc="0" normalizeH="0" baseline="0" noProof="0">
                <a:ln>
                  <a:noFill/>
                </a:ln>
                <a:solidFill>
                  <a:srgbClr val="336F99"/>
                </a:solidFill>
                <a:effectLst/>
                <a:uLnTx/>
                <a:uFillTx/>
                <a:latin typeface="Segoe UI Light"/>
                <a:ea typeface="+mn-ea"/>
                <a:cs typeface="+mn-cs"/>
              </a:rPr>
              <a:t>-t. Az ilyenek egyre népszerűbbek mostanában</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Férfi</a:t>
            </a:r>
            <a:r>
              <a:rPr kumimoji="0" lang="en-GB" sz="1200" b="0" i="1" u="none" strike="noStrike" kern="1200" cap="none" spc="0" normalizeH="0" baseline="0" noProof="0">
                <a:ln>
                  <a:noFill/>
                </a:ln>
                <a:solidFill>
                  <a:srgbClr val="336F99"/>
                </a:solidFill>
                <a:effectLst/>
                <a:uLnTx/>
                <a:uFillTx/>
                <a:latin typeface="Segoe UI Light"/>
                <a:ea typeface="+mn-ea"/>
                <a:cs typeface="+mn-cs"/>
              </a:rPr>
              <a:t> 18-35 </a:t>
            </a:r>
            <a:r>
              <a:rPr kumimoji="0" lang="hu-HU" sz="1200" b="0" i="1" u="none" strike="noStrike" kern="1200" cap="none" spc="0" normalizeH="0" baseline="0" noProof="0">
                <a:ln>
                  <a:noFill/>
                </a:ln>
                <a:solidFill>
                  <a:srgbClr val="336F99"/>
                </a:solidFill>
                <a:effectLst/>
                <a:uLnTx/>
                <a:uFillTx/>
                <a:latin typeface="Segoe UI Light"/>
                <a:ea typeface="+mn-ea"/>
                <a:cs typeface="+mn-cs"/>
              </a:rPr>
              <a:t>éves</a:t>
            </a:r>
            <a:r>
              <a:rPr kumimoji="0" lang="en-GB" sz="1200" b="0" i="1" u="none" strike="noStrike" kern="1200" cap="none" spc="0" normalizeH="0" baseline="0" noProof="0">
                <a:ln>
                  <a:noFill/>
                </a:ln>
                <a:solidFill>
                  <a:srgbClr val="336F99"/>
                </a:solidFill>
                <a:effectLst/>
                <a:uLnTx/>
                <a:uFillTx/>
                <a:latin typeface="Segoe UI Light"/>
                <a:ea typeface="+mn-ea"/>
                <a:cs typeface="+mn-cs"/>
              </a:rPr>
              <a:t>, </a:t>
            </a:r>
            <a:r>
              <a:rPr kumimoji="0" lang="hu-HU" sz="1200" b="0" i="1" u="none" strike="noStrike" kern="1200" cap="none" spc="0" normalizeH="0" baseline="0" noProof="0">
                <a:ln>
                  <a:noFill/>
                </a:ln>
                <a:solidFill>
                  <a:srgbClr val="336F99"/>
                </a:solidFill>
                <a:effectLst/>
                <a:uLnTx/>
                <a:uFillTx/>
                <a:latin typeface="Segoe UI Light"/>
                <a:ea typeface="+mn-ea"/>
                <a:cs typeface="+mn-cs"/>
              </a:rPr>
              <a:t>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p:txBody>
      </p:sp>
      <p:sp>
        <p:nvSpPr>
          <p:cNvPr id="5" name="Dia számának helye 3">
            <a:extLst>
              <a:ext uri="{FF2B5EF4-FFF2-40B4-BE49-F238E27FC236}">
                <a16:creationId xmlns:a16="http://schemas.microsoft.com/office/drawing/2014/main" id="{FE2C1655-BF4A-B43C-842D-C0757BD15748}"/>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19</a:t>
            </a:fld>
            <a:endParaRPr lang="hu-HU">
              <a:solidFill>
                <a:schemeClr val="accent6"/>
              </a:solidFill>
            </a:endParaRPr>
          </a:p>
        </p:txBody>
      </p:sp>
      <p:pic>
        <p:nvPicPr>
          <p:cNvPr id="10" name="Picture 14">
            <a:extLst>
              <a:ext uri="{FF2B5EF4-FFF2-40B4-BE49-F238E27FC236}">
                <a16:creationId xmlns:a16="http://schemas.microsoft.com/office/drawing/2014/main" id="{7C6F1403-138E-0ED0-1600-E16C9D79C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2C4B438C-0819-E7C7-5ADF-EA189275E9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09883C15-954D-D7CF-9371-4B8400D61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74306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5EC98360-A64A-4018-9D2D-0A65822005DB}"/>
              </a:ext>
            </a:extLst>
          </p:cNvPr>
          <p:cNvSpPr>
            <a:spLocks noGrp="1"/>
          </p:cNvSpPr>
          <p:nvPr>
            <p:ph type="sldNum" sz="quarter" idx="4"/>
          </p:nvPr>
        </p:nvSpPr>
        <p:spPr/>
        <p:txBody>
          <a:bodyPr/>
          <a:lstStyle/>
          <a:p>
            <a:fld id="{4996493B-DA06-4E81-B5EB-AD5E79125F85}" type="slidenum">
              <a:rPr lang="hu-HU" smtClean="0"/>
              <a:pPr/>
              <a:t>2</a:t>
            </a:fld>
            <a:endParaRPr lang="hu-HU"/>
          </a:p>
        </p:txBody>
      </p:sp>
      <p:sp>
        <p:nvSpPr>
          <p:cNvPr id="4" name="직사각형 4">
            <a:extLst>
              <a:ext uri="{FF2B5EF4-FFF2-40B4-BE49-F238E27FC236}">
                <a16:creationId xmlns:a16="http://schemas.microsoft.com/office/drawing/2014/main" id="{D2C808E3-340C-476F-A6A4-94B9AEEAACFA}"/>
              </a:ext>
            </a:extLst>
          </p:cNvPr>
          <p:cNvSpPr/>
          <p:nvPr/>
        </p:nvSpPr>
        <p:spPr>
          <a:xfrm rot="2700000">
            <a:off x="619586" y="2807182"/>
            <a:ext cx="2051739" cy="2058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5" name="TextBox 121">
            <a:extLst>
              <a:ext uri="{FF2B5EF4-FFF2-40B4-BE49-F238E27FC236}">
                <a16:creationId xmlns:a16="http://schemas.microsoft.com/office/drawing/2014/main" id="{DA811271-6792-46AE-AB57-E1346222E6AA}"/>
              </a:ext>
            </a:extLst>
          </p:cNvPr>
          <p:cNvSpPr txBox="1"/>
          <p:nvPr/>
        </p:nvSpPr>
        <p:spPr>
          <a:xfrm>
            <a:off x="543158" y="3334318"/>
            <a:ext cx="2153272" cy="830997"/>
          </a:xfrm>
          <a:prstGeom prst="rect">
            <a:avLst/>
          </a:prstGeom>
          <a:noFill/>
        </p:spPr>
        <p:txBody>
          <a:bodyPr wrap="square" rtlCol="0">
            <a:spAutoFit/>
          </a:bodyPr>
          <a:lstStyle/>
          <a:p>
            <a:pPr algn="ctr" defTabSz="914354">
              <a:defRPr/>
            </a:pPr>
            <a:r>
              <a:rPr lang="hu" sz="2400" b="1" dirty="0">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A kutatás áttekintése</a:t>
            </a:r>
            <a:endParaRPr kumimoji="0" lang="hu" sz="2400" b="1" i="0" u="none" strike="noStrike" kern="1200" cap="none" spc="0" normalizeH="0" baseline="0" noProof="0">
              <a:ln>
                <a:noFill/>
              </a:ln>
              <a:solidFill>
                <a:schemeClr val="bg1"/>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grpSp>
        <p:nvGrpSpPr>
          <p:cNvPr id="90" name="Csoportba foglalás 89">
            <a:extLst>
              <a:ext uri="{FF2B5EF4-FFF2-40B4-BE49-F238E27FC236}">
                <a16:creationId xmlns:a16="http://schemas.microsoft.com/office/drawing/2014/main" id="{4BF3F751-E690-1B36-D9D1-BD580157B6CF}"/>
              </a:ext>
            </a:extLst>
          </p:cNvPr>
          <p:cNvGrpSpPr/>
          <p:nvPr/>
        </p:nvGrpSpPr>
        <p:grpSpPr>
          <a:xfrm>
            <a:off x="3932238" y="2129675"/>
            <a:ext cx="7326728" cy="1219406"/>
            <a:chOff x="8108579" y="1506611"/>
            <a:chExt cx="3283509" cy="1219406"/>
          </a:xfrm>
        </p:grpSpPr>
        <p:sp>
          <p:nvSpPr>
            <p:cNvPr id="87" name="TextBox 42">
              <a:extLst>
                <a:ext uri="{FF2B5EF4-FFF2-40B4-BE49-F238E27FC236}">
                  <a16:creationId xmlns:a16="http://schemas.microsoft.com/office/drawing/2014/main" id="{9FD0C8A5-653E-4467-B0AB-E1584FB33720}"/>
                </a:ext>
              </a:extLst>
            </p:cNvPr>
            <p:cNvSpPr txBox="1"/>
            <p:nvPr/>
          </p:nvSpPr>
          <p:spPr>
            <a:xfrm>
              <a:off x="8108579" y="1953113"/>
              <a:ext cx="3283509" cy="772904"/>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8000"/>
                </a:lnSpc>
              </a:pPr>
              <a:r>
                <a:rPr lang="hu-HU" altLang="ko-KR" sz="1400" dirty="0">
                  <a:solidFill>
                    <a:schemeClr val="tx2"/>
                  </a:solidFill>
                </a:rPr>
                <a:t>Mivel a megoldás teljesen ismeretlen a fogyasztók számára, ezért fontos volt, hogy előzetes </a:t>
              </a:r>
              <a:r>
                <a:rPr lang="hu-HU" altLang="ko-KR" sz="1400" dirty="0" err="1">
                  <a:solidFill>
                    <a:schemeClr val="tx2"/>
                  </a:solidFill>
                </a:rPr>
                <a:t>insightokat</a:t>
              </a:r>
              <a:r>
                <a:rPr lang="hu-HU" altLang="ko-KR" sz="1400" dirty="0">
                  <a:solidFill>
                    <a:schemeClr val="tx2"/>
                  </a:solidFill>
                </a:rPr>
                <a:t> gyűjtsünk a koncepcióval kapcsolatos véleményekről, illetve teszteljük a koncepció leírásának érthetőségét. </a:t>
              </a:r>
              <a:endParaRPr lang="en-US" altLang="ko-KR" sz="1400" dirty="0">
                <a:solidFill>
                  <a:schemeClr val="tx2"/>
                </a:solidFill>
              </a:endParaRPr>
            </a:p>
          </p:txBody>
        </p:sp>
        <p:sp>
          <p:nvSpPr>
            <p:cNvPr id="88" name="TextBox 122">
              <a:extLst>
                <a:ext uri="{FF2B5EF4-FFF2-40B4-BE49-F238E27FC236}">
                  <a16:creationId xmlns:a16="http://schemas.microsoft.com/office/drawing/2014/main" id="{DC9CF438-D106-42CA-A337-4F96669C77FB}"/>
                </a:ext>
              </a:extLst>
            </p:cNvPr>
            <p:cNvSpPr txBox="1"/>
            <p:nvPr/>
          </p:nvSpPr>
          <p:spPr>
            <a:xfrm>
              <a:off x="8108579" y="1506611"/>
              <a:ext cx="3150387" cy="496674"/>
            </a:xfrm>
            <a:prstGeom prst="rect">
              <a:avLst/>
            </a:prstGeom>
            <a:noFill/>
          </p:spPr>
          <p:txBody>
            <a:bodyPr wrap="square" rtlCol="0" anchor="ctr">
              <a:spAutoFit/>
            </a:bodyPr>
            <a:lstStyle/>
            <a:p>
              <a:pPr>
                <a:lnSpc>
                  <a:spcPct val="150000"/>
                </a:lnSpc>
              </a:pPr>
              <a:r>
                <a:rPr lang="hu-HU" altLang="ko-KR" sz="2000" b="1" dirty="0">
                  <a:solidFill>
                    <a:srgbClr val="336F99"/>
                  </a:solidFill>
                  <a:latin typeface="+mj-lt"/>
                </a:rPr>
                <a:t>Lakossági csoportinterjúk (5-29. oldal)</a:t>
              </a:r>
              <a:endParaRPr lang="en-US" altLang="ko-KR" sz="2000" b="1" dirty="0">
                <a:solidFill>
                  <a:srgbClr val="336F99"/>
                </a:solidFill>
                <a:latin typeface="+mj-lt"/>
              </a:endParaRPr>
            </a:p>
          </p:txBody>
        </p:sp>
      </p:grpSp>
      <p:sp>
        <p:nvSpPr>
          <p:cNvPr id="86" name="TextBox 121">
            <a:extLst>
              <a:ext uri="{FF2B5EF4-FFF2-40B4-BE49-F238E27FC236}">
                <a16:creationId xmlns:a16="http://schemas.microsoft.com/office/drawing/2014/main" id="{9B20287F-ED44-69BE-6493-D51FA28E44B8}"/>
              </a:ext>
            </a:extLst>
          </p:cNvPr>
          <p:cNvSpPr txBox="1"/>
          <p:nvPr/>
        </p:nvSpPr>
        <p:spPr>
          <a:xfrm>
            <a:off x="4036898" y="3210547"/>
            <a:ext cx="1076636" cy="861774"/>
          </a:xfrm>
          <a:prstGeom prst="rect">
            <a:avLst/>
          </a:prstGeom>
          <a:noFill/>
        </p:spPr>
        <p:txBody>
          <a:bodyPr wrap="square" rtlCol="0">
            <a:spAutoFit/>
          </a:bodyPr>
          <a:lstStyle/>
          <a:p>
            <a:pPr algn="ctr" defTabSz="914354">
              <a:defRPr/>
            </a:pPr>
            <a:r>
              <a:rPr lang="hu" sz="5000" b="1">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2</a:t>
            </a:r>
            <a:endParaRPr kumimoji="0" lang="hu" sz="5000" b="1" i="0" u="none" strike="noStrike" kern="1200" cap="none" spc="0" normalizeH="0" baseline="0" noProof="0">
              <a:ln>
                <a:noFill/>
              </a:ln>
              <a:solidFill>
                <a:schemeClr val="bg1"/>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89" name="TextBox 121">
            <a:extLst>
              <a:ext uri="{FF2B5EF4-FFF2-40B4-BE49-F238E27FC236}">
                <a16:creationId xmlns:a16="http://schemas.microsoft.com/office/drawing/2014/main" id="{782CA647-52FE-13A7-CBE4-736FA9BB7266}"/>
              </a:ext>
            </a:extLst>
          </p:cNvPr>
          <p:cNvSpPr txBox="1"/>
          <p:nvPr/>
        </p:nvSpPr>
        <p:spPr>
          <a:xfrm>
            <a:off x="3814070" y="4935773"/>
            <a:ext cx="1076636" cy="861774"/>
          </a:xfrm>
          <a:prstGeom prst="rect">
            <a:avLst/>
          </a:prstGeom>
          <a:noFill/>
        </p:spPr>
        <p:txBody>
          <a:bodyPr wrap="square" rtlCol="0">
            <a:spAutoFit/>
          </a:bodyPr>
          <a:lstStyle/>
          <a:p>
            <a:pPr algn="ctr" defTabSz="914354">
              <a:defRPr/>
            </a:pPr>
            <a:r>
              <a:rPr lang="hu" sz="5000" b="1">
                <a:solidFill>
                  <a:schemeClr val="bg1"/>
                </a:solidFill>
                <a:latin typeface="Segoe UI Light" panose="020B0502040204020203" pitchFamily="34" charset="0"/>
                <a:ea typeface="Source Sans Pro Light" panose="020B0403030403020204" pitchFamily="34" charset="0"/>
                <a:cs typeface="Segoe UI Light" panose="020B0502040204020203" pitchFamily="34" charset="0"/>
              </a:rPr>
              <a:t>3</a:t>
            </a:r>
            <a:endParaRPr kumimoji="0" lang="hu" sz="5000" b="1" i="0" u="none" strike="noStrike" kern="1200" cap="none" spc="0" normalizeH="0" baseline="0" noProof="0">
              <a:ln>
                <a:noFill/>
              </a:ln>
              <a:solidFill>
                <a:schemeClr val="bg1"/>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98" name="TextBox 8">
            <a:extLst>
              <a:ext uri="{FF2B5EF4-FFF2-40B4-BE49-F238E27FC236}">
                <a16:creationId xmlns:a16="http://schemas.microsoft.com/office/drawing/2014/main" id="{58AAF61D-A08F-8D39-8879-3E06CA55F5CC}"/>
              </a:ext>
            </a:extLst>
          </p:cNvPr>
          <p:cNvSpPr txBox="1"/>
          <p:nvPr/>
        </p:nvSpPr>
        <p:spPr>
          <a:xfrm>
            <a:off x="3210602" y="2100138"/>
            <a:ext cx="756972" cy="707886"/>
          </a:xfrm>
          <a:prstGeom prst="rect">
            <a:avLst/>
          </a:prstGeom>
          <a:noFill/>
        </p:spPr>
        <p:txBody>
          <a:bodyPr wrap="square" rtlCol="0">
            <a:spAutoFit/>
          </a:bodyPr>
          <a:lstStyle/>
          <a:p>
            <a:pPr algn="ctr"/>
            <a:r>
              <a:rPr lang="en-US" altLang="ko-KR" sz="4000" b="1">
                <a:solidFill>
                  <a:schemeClr val="accent6">
                    <a:lumMod val="60000"/>
                    <a:lumOff val="40000"/>
                  </a:schemeClr>
                </a:solidFill>
                <a:cs typeface="Arial" pitchFamily="34" charset="0"/>
              </a:rPr>
              <a:t>01</a:t>
            </a:r>
            <a:endParaRPr lang="ko-KR" altLang="en-US" sz="4000" b="1">
              <a:solidFill>
                <a:schemeClr val="accent6">
                  <a:lumMod val="60000"/>
                  <a:lumOff val="40000"/>
                </a:schemeClr>
              </a:solidFill>
              <a:cs typeface="Arial" pitchFamily="34" charset="0"/>
            </a:endParaRPr>
          </a:p>
        </p:txBody>
      </p:sp>
      <p:grpSp>
        <p:nvGrpSpPr>
          <p:cNvPr id="101" name="Csoportba foglalás 100">
            <a:extLst>
              <a:ext uri="{FF2B5EF4-FFF2-40B4-BE49-F238E27FC236}">
                <a16:creationId xmlns:a16="http://schemas.microsoft.com/office/drawing/2014/main" id="{0CC0D174-E32F-B257-FF6D-83A0CD3AF6E4}"/>
              </a:ext>
            </a:extLst>
          </p:cNvPr>
          <p:cNvGrpSpPr/>
          <p:nvPr/>
        </p:nvGrpSpPr>
        <p:grpSpPr>
          <a:xfrm>
            <a:off x="3967573" y="3427412"/>
            <a:ext cx="7192513" cy="986714"/>
            <a:chOff x="8108579" y="1506611"/>
            <a:chExt cx="3283509" cy="986714"/>
          </a:xfrm>
        </p:grpSpPr>
        <p:sp>
          <p:nvSpPr>
            <p:cNvPr id="102" name="TextBox 42">
              <a:extLst>
                <a:ext uri="{FF2B5EF4-FFF2-40B4-BE49-F238E27FC236}">
                  <a16:creationId xmlns:a16="http://schemas.microsoft.com/office/drawing/2014/main" id="{508B647A-0A41-FAF9-F0E7-A3FA44E99BE8}"/>
                </a:ext>
              </a:extLst>
            </p:cNvPr>
            <p:cNvSpPr txBox="1"/>
            <p:nvPr/>
          </p:nvSpPr>
          <p:spPr>
            <a:xfrm>
              <a:off x="8108579" y="1953113"/>
              <a:ext cx="3283509" cy="540212"/>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8000"/>
                </a:lnSpc>
              </a:pPr>
              <a:r>
                <a:rPr lang="hu-HU" altLang="ko-KR" sz="1400" dirty="0">
                  <a:solidFill>
                    <a:schemeClr val="tx2"/>
                  </a:solidFill>
                </a:rPr>
                <a:t>A várható keresletet befolyásoló jelenlegi fogyasztói szokások, valamint a koncepció vonzerejének mérésére kvantitatív vizsgálatot végeztünk.</a:t>
              </a:r>
              <a:endParaRPr lang="en-US" altLang="ko-KR" sz="1400" dirty="0">
                <a:solidFill>
                  <a:schemeClr val="tx2"/>
                </a:solidFill>
              </a:endParaRPr>
            </a:p>
          </p:txBody>
        </p:sp>
        <p:sp>
          <p:nvSpPr>
            <p:cNvPr id="103" name="TextBox 122">
              <a:extLst>
                <a:ext uri="{FF2B5EF4-FFF2-40B4-BE49-F238E27FC236}">
                  <a16:creationId xmlns:a16="http://schemas.microsoft.com/office/drawing/2014/main" id="{8808C420-31C8-417D-B9B0-1555BCE90173}"/>
                </a:ext>
              </a:extLst>
            </p:cNvPr>
            <p:cNvSpPr txBox="1"/>
            <p:nvPr/>
          </p:nvSpPr>
          <p:spPr>
            <a:xfrm>
              <a:off x="8108579" y="1506611"/>
              <a:ext cx="3150387" cy="496674"/>
            </a:xfrm>
            <a:prstGeom prst="rect">
              <a:avLst/>
            </a:prstGeom>
            <a:noFill/>
          </p:spPr>
          <p:txBody>
            <a:bodyPr wrap="square" rtlCol="0" anchor="ctr">
              <a:spAutoFit/>
            </a:bodyPr>
            <a:lstStyle/>
            <a:p>
              <a:pPr>
                <a:lnSpc>
                  <a:spcPct val="150000"/>
                </a:lnSpc>
              </a:pPr>
              <a:r>
                <a:rPr lang="hu-HU" altLang="ko-KR" sz="2000" b="1" dirty="0">
                  <a:solidFill>
                    <a:srgbClr val="336F99"/>
                  </a:solidFill>
                  <a:latin typeface="+mj-lt"/>
                </a:rPr>
                <a:t>Lakossági online kérdőíves megkérdezés (30-81. oldal)</a:t>
              </a:r>
              <a:endParaRPr lang="en-US" altLang="ko-KR" sz="2000" b="1" dirty="0">
                <a:solidFill>
                  <a:srgbClr val="336F99"/>
                </a:solidFill>
                <a:latin typeface="+mj-lt"/>
              </a:endParaRPr>
            </a:p>
          </p:txBody>
        </p:sp>
      </p:grpSp>
      <p:sp>
        <p:nvSpPr>
          <p:cNvPr id="104" name="TextBox 8">
            <a:extLst>
              <a:ext uri="{FF2B5EF4-FFF2-40B4-BE49-F238E27FC236}">
                <a16:creationId xmlns:a16="http://schemas.microsoft.com/office/drawing/2014/main" id="{C5F600E7-20D2-151D-D0D1-7A3D2F91BFA0}"/>
              </a:ext>
            </a:extLst>
          </p:cNvPr>
          <p:cNvSpPr txBox="1"/>
          <p:nvPr/>
        </p:nvSpPr>
        <p:spPr>
          <a:xfrm>
            <a:off x="3210602" y="3472137"/>
            <a:ext cx="756972" cy="707886"/>
          </a:xfrm>
          <a:prstGeom prst="rect">
            <a:avLst/>
          </a:prstGeom>
          <a:noFill/>
        </p:spPr>
        <p:txBody>
          <a:bodyPr wrap="square" rtlCol="0">
            <a:spAutoFit/>
          </a:bodyPr>
          <a:lstStyle/>
          <a:p>
            <a:pPr algn="ctr"/>
            <a:r>
              <a:rPr lang="en-US" altLang="ko-KR" sz="4000" b="1">
                <a:solidFill>
                  <a:schemeClr val="accent6">
                    <a:lumMod val="60000"/>
                    <a:lumOff val="40000"/>
                  </a:schemeClr>
                </a:solidFill>
                <a:cs typeface="Arial" pitchFamily="34" charset="0"/>
              </a:rPr>
              <a:t>0</a:t>
            </a:r>
            <a:r>
              <a:rPr lang="hu-HU" altLang="ko-KR" sz="4000" b="1">
                <a:solidFill>
                  <a:schemeClr val="accent6">
                    <a:lumMod val="60000"/>
                    <a:lumOff val="40000"/>
                  </a:schemeClr>
                </a:solidFill>
                <a:cs typeface="Arial" pitchFamily="34" charset="0"/>
              </a:rPr>
              <a:t>2</a:t>
            </a:r>
            <a:endParaRPr lang="ko-KR" altLang="en-US" sz="4000" b="1">
              <a:solidFill>
                <a:schemeClr val="accent6">
                  <a:lumMod val="60000"/>
                  <a:lumOff val="40000"/>
                </a:schemeClr>
              </a:solidFill>
              <a:cs typeface="Arial" pitchFamily="34" charset="0"/>
            </a:endParaRPr>
          </a:p>
        </p:txBody>
      </p:sp>
      <p:grpSp>
        <p:nvGrpSpPr>
          <p:cNvPr id="105" name="Csoportba foglalás 104">
            <a:extLst>
              <a:ext uri="{FF2B5EF4-FFF2-40B4-BE49-F238E27FC236}">
                <a16:creationId xmlns:a16="http://schemas.microsoft.com/office/drawing/2014/main" id="{B5AE6703-ECD2-5956-5905-3BCBD8702B8A}"/>
              </a:ext>
            </a:extLst>
          </p:cNvPr>
          <p:cNvGrpSpPr/>
          <p:nvPr/>
        </p:nvGrpSpPr>
        <p:grpSpPr>
          <a:xfrm>
            <a:off x="3967574" y="4830257"/>
            <a:ext cx="7192513" cy="1219406"/>
            <a:chOff x="8108579" y="1506611"/>
            <a:chExt cx="3283509" cy="1219406"/>
          </a:xfrm>
        </p:grpSpPr>
        <p:sp>
          <p:nvSpPr>
            <p:cNvPr id="106" name="TextBox 42">
              <a:extLst>
                <a:ext uri="{FF2B5EF4-FFF2-40B4-BE49-F238E27FC236}">
                  <a16:creationId xmlns:a16="http://schemas.microsoft.com/office/drawing/2014/main" id="{3C886133-B3CA-5865-77DA-358519A19700}"/>
                </a:ext>
              </a:extLst>
            </p:cNvPr>
            <p:cNvSpPr txBox="1"/>
            <p:nvPr/>
          </p:nvSpPr>
          <p:spPr>
            <a:xfrm>
              <a:off x="8108579" y="1953113"/>
              <a:ext cx="3283509" cy="772904"/>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8000"/>
                </a:lnSpc>
              </a:pPr>
              <a:r>
                <a:rPr lang="hu-HU" altLang="ko-KR" sz="1400" dirty="0">
                  <a:solidFill>
                    <a:schemeClr val="tx2"/>
                  </a:solidFill>
                </a:rPr>
                <a:t>Mivel a koncepció finanszírozása teljes mértékben a hirdetői piacról történik, fontos megismerni, hogy mi az első benyomása az ügynökségi szakemberek az új eszköz potenciális reklámpiaci helyzetéről. </a:t>
              </a:r>
              <a:endParaRPr lang="en-US" altLang="ko-KR" sz="1400" dirty="0">
                <a:solidFill>
                  <a:schemeClr val="tx2"/>
                </a:solidFill>
              </a:endParaRPr>
            </a:p>
          </p:txBody>
        </p:sp>
        <p:sp>
          <p:nvSpPr>
            <p:cNvPr id="107" name="TextBox 122">
              <a:extLst>
                <a:ext uri="{FF2B5EF4-FFF2-40B4-BE49-F238E27FC236}">
                  <a16:creationId xmlns:a16="http://schemas.microsoft.com/office/drawing/2014/main" id="{54CE68AD-8029-AC90-31B2-01D2B1EB3AE7}"/>
                </a:ext>
              </a:extLst>
            </p:cNvPr>
            <p:cNvSpPr txBox="1"/>
            <p:nvPr/>
          </p:nvSpPr>
          <p:spPr>
            <a:xfrm>
              <a:off x="8108579" y="1506611"/>
              <a:ext cx="3150387" cy="496674"/>
            </a:xfrm>
            <a:prstGeom prst="rect">
              <a:avLst/>
            </a:prstGeom>
            <a:noFill/>
          </p:spPr>
          <p:txBody>
            <a:bodyPr wrap="square" rtlCol="0" anchor="ctr">
              <a:spAutoFit/>
            </a:bodyPr>
            <a:lstStyle/>
            <a:p>
              <a:pPr>
                <a:lnSpc>
                  <a:spcPct val="150000"/>
                </a:lnSpc>
              </a:pPr>
              <a:r>
                <a:rPr lang="hu-HU" altLang="ko-KR" sz="2000" b="1" dirty="0">
                  <a:solidFill>
                    <a:srgbClr val="336F99"/>
                  </a:solidFill>
                  <a:latin typeface="+mj-lt"/>
                </a:rPr>
                <a:t>Szakértői interjúk (82-112. oldal)</a:t>
              </a:r>
              <a:endParaRPr lang="en-US" altLang="ko-KR" sz="2000" b="1" dirty="0">
                <a:solidFill>
                  <a:srgbClr val="336F99"/>
                </a:solidFill>
                <a:latin typeface="+mj-lt"/>
              </a:endParaRPr>
            </a:p>
          </p:txBody>
        </p:sp>
      </p:grpSp>
      <p:sp>
        <p:nvSpPr>
          <p:cNvPr id="108" name="TextBox 8">
            <a:extLst>
              <a:ext uri="{FF2B5EF4-FFF2-40B4-BE49-F238E27FC236}">
                <a16:creationId xmlns:a16="http://schemas.microsoft.com/office/drawing/2014/main" id="{B83F49C6-7D0E-8A61-9B5E-A89F24B21092}"/>
              </a:ext>
            </a:extLst>
          </p:cNvPr>
          <p:cNvSpPr txBox="1"/>
          <p:nvPr/>
        </p:nvSpPr>
        <p:spPr>
          <a:xfrm>
            <a:off x="3210603" y="4874982"/>
            <a:ext cx="756972" cy="707886"/>
          </a:xfrm>
          <a:prstGeom prst="rect">
            <a:avLst/>
          </a:prstGeom>
          <a:noFill/>
        </p:spPr>
        <p:txBody>
          <a:bodyPr wrap="square" rtlCol="0">
            <a:spAutoFit/>
          </a:bodyPr>
          <a:lstStyle/>
          <a:p>
            <a:pPr algn="ctr"/>
            <a:r>
              <a:rPr lang="en-US" altLang="ko-KR" sz="4000" b="1">
                <a:solidFill>
                  <a:schemeClr val="accent6">
                    <a:lumMod val="60000"/>
                    <a:lumOff val="40000"/>
                  </a:schemeClr>
                </a:solidFill>
                <a:cs typeface="Arial" pitchFamily="34" charset="0"/>
              </a:rPr>
              <a:t>0</a:t>
            </a:r>
            <a:r>
              <a:rPr lang="hu-HU" altLang="ko-KR" sz="4000" b="1">
                <a:solidFill>
                  <a:schemeClr val="accent6">
                    <a:lumMod val="60000"/>
                    <a:lumOff val="40000"/>
                  </a:schemeClr>
                </a:solidFill>
                <a:cs typeface="Arial" pitchFamily="34" charset="0"/>
              </a:rPr>
              <a:t>3</a:t>
            </a:r>
            <a:endParaRPr lang="ko-KR" altLang="en-US" sz="4000" b="1">
              <a:solidFill>
                <a:schemeClr val="accent6">
                  <a:lumMod val="60000"/>
                  <a:lumOff val="40000"/>
                </a:schemeClr>
              </a:solidFill>
              <a:cs typeface="Arial" pitchFamily="34" charset="0"/>
            </a:endParaRPr>
          </a:p>
        </p:txBody>
      </p:sp>
      <p:sp>
        <p:nvSpPr>
          <p:cNvPr id="3" name="TextBox 42">
            <a:extLst>
              <a:ext uri="{FF2B5EF4-FFF2-40B4-BE49-F238E27FC236}">
                <a16:creationId xmlns:a16="http://schemas.microsoft.com/office/drawing/2014/main" id="{FAC8EF57-06C3-EBE6-980E-A31AFFB00A52}"/>
              </a:ext>
            </a:extLst>
          </p:cNvPr>
          <p:cNvSpPr txBox="1"/>
          <p:nvPr/>
        </p:nvSpPr>
        <p:spPr>
          <a:xfrm>
            <a:off x="422313" y="1025015"/>
            <a:ext cx="11347373" cy="997453"/>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7000"/>
              </a:lnSpc>
              <a:spcAft>
                <a:spcPts val="800"/>
              </a:spcAft>
              <a:defRPr/>
            </a:pPr>
            <a:r>
              <a:rPr lang="hu-HU" sz="1400" dirty="0">
                <a:solidFill>
                  <a:schemeClr val="tx2"/>
                </a:solidFill>
                <a:latin typeface="Segoe UI Light" panose="020B0502040204020203" pitchFamily="34" charset="0"/>
                <a:cs typeface="Segoe UI Light" panose="020B0502040204020203" pitchFamily="34" charset="0"/>
              </a:rPr>
              <a:t>Az Egyesült Államokban alacsony bázisról indulva, de jelentős dinamikával növekszik a </a:t>
            </a:r>
            <a:r>
              <a:rPr lang="hu-HU" sz="1400" dirty="0" err="1">
                <a:solidFill>
                  <a:schemeClr val="tx2"/>
                </a:solidFill>
                <a:latin typeface="Segoe UI Light" panose="020B0502040204020203" pitchFamily="34" charset="0"/>
                <a:cs typeface="Segoe UI Light" panose="020B0502040204020203" pitchFamily="34" charset="0"/>
              </a:rPr>
              <a:t>FAsT</a:t>
            </a:r>
            <a:r>
              <a:rPr lang="hu-HU" sz="1400" dirty="0">
                <a:solidFill>
                  <a:schemeClr val="tx2"/>
                </a:solidFill>
                <a:latin typeface="Segoe UI Light" panose="020B0502040204020203" pitchFamily="34" charset="0"/>
                <a:cs typeface="Segoe UI Light" panose="020B0502040204020203" pitchFamily="34" charset="0"/>
              </a:rPr>
              <a:t>, azaz Free Ad-</a:t>
            </a:r>
            <a:r>
              <a:rPr lang="hu-HU" sz="1400" dirty="0" err="1">
                <a:solidFill>
                  <a:schemeClr val="tx2"/>
                </a:solidFill>
                <a:latin typeface="Segoe UI Light" panose="020B0502040204020203" pitchFamily="34" charset="0"/>
                <a:cs typeface="Segoe UI Light" panose="020B0502040204020203" pitchFamily="34" charset="0"/>
              </a:rPr>
              <a:t>supported</a:t>
            </a:r>
            <a:r>
              <a:rPr lang="hu-HU" sz="1400" dirty="0">
                <a:solidFill>
                  <a:schemeClr val="tx2"/>
                </a:solidFill>
                <a:latin typeface="Segoe UI Light" panose="020B0502040204020203" pitchFamily="34" charset="0"/>
                <a:cs typeface="Segoe UI Light" panose="020B0502040204020203" pitchFamily="34" charset="0"/>
              </a:rPr>
              <a:t> televíziós megoldás, ami lényegében egy digitális térben nyújtott lineáris(hoz közeli) televíziós szolgáltatás. Három fázisú kutatásunk azt vizsgálta, milyen fogadtatásra számíthat egy ilyen szolgáltatás a lakossági felhasználók és a hirdetők részéről, amennyiben megjelenne a magyar piacon. A kutatás a következő elemekből került felépítésre:</a:t>
            </a:r>
            <a:endParaRPr lang="en-US" altLang="ko-KR" sz="1400" dirty="0">
              <a:solidFill>
                <a:schemeClr val="tx2"/>
              </a:solidFill>
              <a:latin typeface="Segoe UI Light" panose="020B0502040204020203" pitchFamily="34" charset="0"/>
              <a:cs typeface="Segoe UI Light" panose="020B0502040204020203" pitchFamily="34" charset="0"/>
            </a:endParaRPr>
          </a:p>
        </p:txBody>
      </p:sp>
      <p:sp>
        <p:nvSpPr>
          <p:cNvPr id="5" name="Cím 3">
            <a:extLst>
              <a:ext uri="{FF2B5EF4-FFF2-40B4-BE49-F238E27FC236}">
                <a16:creationId xmlns:a16="http://schemas.microsoft.com/office/drawing/2014/main" id="{B6E55F96-0894-B55E-81B0-23B3A0926533}"/>
              </a:ext>
            </a:extLst>
          </p:cNvPr>
          <p:cNvSpPr txBox="1">
            <a:spLocks/>
          </p:cNvSpPr>
          <p:nvPr/>
        </p:nvSpPr>
        <p:spPr>
          <a:xfrm>
            <a:off x="342865" y="233815"/>
            <a:ext cx="7651887" cy="843780"/>
          </a:xfrm>
          <a:prstGeom prst="rect">
            <a:avLst/>
          </a:prstGeom>
        </p:spPr>
        <p:txBody>
          <a:bodyPr/>
          <a:lst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hu" dirty="0"/>
              <a:t>Háttér</a:t>
            </a:r>
          </a:p>
        </p:txBody>
      </p:sp>
      <p:pic>
        <p:nvPicPr>
          <p:cNvPr id="13" name="Picture 14">
            <a:extLst>
              <a:ext uri="{FF2B5EF4-FFF2-40B4-BE49-F238E27FC236}">
                <a16:creationId xmlns:a16="http://schemas.microsoft.com/office/drawing/2014/main" id="{5740BCE6-E02D-24DD-BDF3-FDDCA477F6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 name="Kép 13">
            <a:extLst>
              <a:ext uri="{FF2B5EF4-FFF2-40B4-BE49-F238E27FC236}">
                <a16:creationId xmlns:a16="http://schemas.microsoft.com/office/drawing/2014/main" id="{48FB345B-71D7-09DD-88FF-CFBF666D0D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 name="Kép 14" descr="A képen aláírás, rajz, étel látható&#10;&#10;Automatikusan generált leírás">
            <a:extLst>
              <a:ext uri="{FF2B5EF4-FFF2-40B4-BE49-F238E27FC236}">
                <a16:creationId xmlns:a16="http://schemas.microsoft.com/office/drawing/2014/main" id="{BCDEDC46-5870-7644-DB82-970C9357DC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38640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9057167" cy="843780"/>
          </a:xfrm>
        </p:spPr>
        <p:txBody>
          <a:bodyPr>
            <a:normAutofit fontScale="90000"/>
          </a:bodyPr>
          <a:lstStyle/>
          <a:p>
            <a:pPr algn="l" rtl="0"/>
            <a:r>
              <a:rPr lang="hu" b="0" i="0" u="none" baseline="0"/>
              <a:t>A FAsT TV használatára alkalmasnak képzelt helyzetek</a:t>
            </a:r>
            <a:endParaRPr lang="hu"/>
          </a:p>
        </p:txBody>
      </p:sp>
      <p:sp>
        <p:nvSpPr>
          <p:cNvPr id="6" name="Szöveg helye 5"/>
          <p:cNvSpPr>
            <a:spLocks noGrp="1"/>
          </p:cNvSpPr>
          <p:nvPr>
            <p:ph type="body" sz="quarter" idx="12"/>
          </p:nvPr>
        </p:nvSpPr>
        <p:spPr>
          <a:xfrm>
            <a:off x="342862" y="1171724"/>
            <a:ext cx="9195033" cy="532741"/>
          </a:xfrm>
        </p:spPr>
        <p:txBody>
          <a:bodyPr/>
          <a:lstStyle/>
          <a:p>
            <a:pPr algn="l" rtl="0"/>
            <a:r>
              <a:rPr lang="hu" b="0" i="0" u="none" baseline="0"/>
              <a:t>A streaming szolgáltatásokat kevésbé gyakran használók több olyan helyzetet tudnak elképzelni, ahol használni tudnák a szolgáltatást</a:t>
            </a:r>
            <a:endParaRPr lang="hu"/>
          </a:p>
        </p:txBody>
      </p:sp>
      <p:sp>
        <p:nvSpPr>
          <p:cNvPr id="7" name="Tartalom helye 6"/>
          <p:cNvSpPr>
            <a:spLocks noGrp="1"/>
          </p:cNvSpPr>
          <p:nvPr>
            <p:ph sz="quarter" idx="13"/>
          </p:nvPr>
        </p:nvSpPr>
        <p:spPr>
          <a:xfrm>
            <a:off x="341524" y="1849766"/>
            <a:ext cx="10504055" cy="4883087"/>
          </a:xfrm>
        </p:spPr>
        <p:txBody>
          <a:bodyPr/>
          <a:lstStyle/>
          <a:p>
            <a:pPr lvl="0" algn="l" rtl="0">
              <a:lnSpc>
                <a:spcPct val="150000"/>
              </a:lnSpc>
            </a:pPr>
            <a:r>
              <a:rPr lang="hu" sz="1200" b="1" i="0" u="none" baseline="0"/>
              <a:t>Tematikus háttérzajként</a:t>
            </a:r>
            <a:r>
              <a:rPr lang="hu" sz="1200" b="0" i="0" u="none" baseline="0"/>
              <a:t> - lehetőség személyesen releváns téma választására. Az elképzelt helyzetben az is lehetséges, hogy a néző nem csak háttérzajként használja, hanem leül és időről időre követi a streamet egy ideig. Ilyen szituációban a FAsT TV úgymond „kíséri” az adott tevékenységet (pl. takarítás, főzés, vagy más házimunka végzése alatt) és helyzetet Ezt a használatot az okostelefontól kezdve laptopon és okostévén át bármilyen eszközön el tudják képzelni</a:t>
            </a:r>
          </a:p>
          <a:p>
            <a:pPr algn="l" rtl="0">
              <a:lnSpc>
                <a:spcPct val="150000"/>
              </a:lnSpc>
            </a:pPr>
            <a:r>
              <a:rPr lang="hu" sz="1200" b="1" i="0" u="none" baseline="0"/>
              <a:t>Klasszikus hétvégi/esti filmnézés a partnerrel, vagy családdal – </a:t>
            </a:r>
            <a:r>
              <a:rPr lang="hu" sz="1200" i="0" u="none" baseline="0"/>
              <a:t>ez azért a résztvevők kis részére lenne jellemző</a:t>
            </a:r>
            <a:endParaRPr lang="hu" sz="1200"/>
          </a:p>
          <a:p>
            <a:pPr lvl="0" algn="l" rtl="0">
              <a:lnSpc>
                <a:spcPct val="150000"/>
              </a:lnSpc>
            </a:pPr>
            <a:r>
              <a:rPr lang="hu" sz="1200" b="1" i="0" u="none" baseline="0"/>
              <a:t>Nyaralókban, hétvégi házban</a:t>
            </a:r>
            <a:r>
              <a:rPr lang="hu" sz="1200" b="0" i="0" u="none" baseline="0"/>
              <a:t> való használat, ahol nincs semmilyen szolgáltatás (se kábel, se műholdas tévé). </a:t>
            </a:r>
            <a:r>
              <a:rPr lang="hu" sz="1200"/>
              <a:t>E</a:t>
            </a:r>
            <a:r>
              <a:rPr lang="hu" sz="1200" b="0" i="0" u="none" baseline="0"/>
              <a:t>z a megoldás lehetőséget ad szórakoztató tartalmak fogyasztására itt is. Jellemzően tableten vagy laptopon</a:t>
            </a:r>
          </a:p>
          <a:p>
            <a:pPr lvl="0" algn="l" rtl="0">
              <a:lnSpc>
                <a:spcPct val="150000"/>
              </a:lnSpc>
            </a:pPr>
            <a:r>
              <a:rPr lang="hu" sz="1200" b="1" i="0" u="none" baseline="0"/>
              <a:t>Hosszabb utazás során</a:t>
            </a:r>
            <a:r>
              <a:rPr lang="hu" sz="1200" b="0" i="0" u="none" baseline="0"/>
              <a:t> is dönthet úgy bárki, hogy megnézi a kedvenc csatornáját a FAsT TV-n, okostelefonon vagy tableten</a:t>
            </a:r>
          </a:p>
          <a:p>
            <a:pPr lvl="0" algn="l" rtl="0">
              <a:lnSpc>
                <a:spcPct val="150000"/>
              </a:lnSpc>
            </a:pPr>
            <a:r>
              <a:rPr lang="hu" sz="1200" b="1" i="0" u="none" baseline="0"/>
              <a:t>Szociális intézményekben, vagy környezetben:</a:t>
            </a:r>
            <a:r>
              <a:rPr lang="hu" sz="1200" b="0" i="0" u="none" baseline="0"/>
              <a:t> öregotthonokban, kórházakban, várótermekben, szépségszalonokban, pubokban - egy az intézményhez, vagy környezethez illő műfaj vagy tartalom alkalmas lehet</a:t>
            </a:r>
          </a:p>
          <a:p>
            <a:pPr lvl="0" algn="l" rtl="0">
              <a:lnSpc>
                <a:spcPct val="150000"/>
              </a:lnSpc>
            </a:pPr>
            <a:r>
              <a:rPr lang="hu" sz="1200" b="1" i="0" u="none" baseline="0"/>
              <a:t>Tartalmat gyakran fogyasztó kisgyerekes háztartásokban</a:t>
            </a:r>
            <a:r>
              <a:rPr lang="hu" sz="1200" b="0" i="0" u="none" baseline="0"/>
              <a:t> </a:t>
            </a:r>
            <a:r>
              <a:rPr lang="hu" sz="1200" b="1" i="0" u="none" baseline="0"/>
              <a:t>Nem kell attól tartani, hogy mi következik</a:t>
            </a:r>
            <a:r>
              <a:rPr lang="hu" sz="1200" b="0" i="0" u="none" baseline="0"/>
              <a:t> (mint pl. a YouTube-on), a tartalomfolyam jobban és problémamentesen kontrollálható.</a:t>
            </a:r>
          </a:p>
          <a:p>
            <a:pPr lvl="0" algn="l" rtl="0">
              <a:lnSpc>
                <a:spcPct val="150000"/>
              </a:lnSpc>
            </a:pPr>
            <a:r>
              <a:rPr lang="hu" sz="1200" b="0" i="0" u="none" baseline="0"/>
              <a:t>El tudnak képzelni egy </a:t>
            </a:r>
            <a:r>
              <a:rPr lang="hu" sz="1200" b="1" i="0" u="none" baseline="0"/>
              <a:t>különleges</a:t>
            </a:r>
            <a:r>
              <a:rPr lang="hu" sz="1200" b="0" i="0" u="none" baseline="0"/>
              <a:t>, bizonyos filmek köré épített (pl. Baywatch retro buli) </a:t>
            </a:r>
            <a:r>
              <a:rPr lang="hu" sz="1200" b="1" i="0" u="none" baseline="0"/>
              <a:t>„lazulós napot” a barátokkal</a:t>
            </a:r>
            <a:r>
              <a:rPr lang="hu" sz="1200" b="0" i="0" u="none" baseline="0"/>
              <a:t>, amikor együtt néznek meg epizódokat (fiatalabb/kevésbé gyakori streaming használók). Ehhez nagyobb képernyővel rendelkező eszközt (okostévé, nagyméretű monitor) használnának</a:t>
            </a:r>
          </a:p>
          <a:p>
            <a:pPr lvl="0" algn="l" rtl="0">
              <a:lnSpc>
                <a:spcPct val="150000"/>
              </a:lnSpc>
            </a:pPr>
            <a:r>
              <a:rPr lang="hu" sz="1200" b="0" i="0" u="none" baseline="0"/>
              <a:t>A laptopon végzett munka/tanulás során van, aki egyfajta </a:t>
            </a:r>
            <a:r>
              <a:rPr lang="hu" sz="1200" b="1" i="0" u="none" baseline="0"/>
              <a:t>plusz ingerre vágyva a FAsT TV-t a képernyőn kis méretben megjelenítené</a:t>
            </a:r>
          </a:p>
          <a:p>
            <a:pPr lvl="0" algn="l" rtl="0">
              <a:lnSpc>
                <a:spcPct val="150000"/>
              </a:lnSpc>
            </a:pPr>
            <a:endParaRPr lang="hu" sz="1200"/>
          </a:p>
          <a:p>
            <a:pPr lvl="0" algn="l" rtl="0">
              <a:lnSpc>
                <a:spcPct val="150000"/>
              </a:lnSpc>
            </a:pPr>
            <a:endParaRPr lang="hu" sz="1200"/>
          </a:p>
          <a:p>
            <a:pPr algn="l" rtl="0">
              <a:lnSpc>
                <a:spcPct val="150000"/>
              </a:lnSpc>
              <a:buFont typeface="Wingdings" panose="05000000000000000000" pitchFamily="2" charset="2"/>
              <a:buChar char="§"/>
            </a:pPr>
            <a:endParaRPr lang="hu" sz="1200"/>
          </a:p>
        </p:txBody>
      </p:sp>
      <p:sp>
        <p:nvSpPr>
          <p:cNvPr id="9" name="Szövegdoboz 8"/>
          <p:cNvSpPr txBox="1"/>
          <p:nvPr/>
        </p:nvSpPr>
        <p:spPr>
          <a:xfrm>
            <a:off x="9400032" y="1572769"/>
            <a:ext cx="2353056" cy="276997"/>
          </a:xfrm>
          <a:prstGeom prst="rect">
            <a:avLst/>
          </a:prstGeom>
          <a:noFill/>
        </p:spPr>
        <p:txBody>
          <a:bodyPr wrap="square" lIns="91438" tIns="45719" rIns="91438"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200" b="0" i="1" u="none" strike="noStrike" kern="1200" cap="none" spc="0" normalizeH="0" baseline="0" noProof="0">
                <a:ln>
                  <a:noFill/>
                </a:ln>
                <a:solidFill>
                  <a:srgbClr val="336F99"/>
                </a:solidFill>
                <a:effectLst/>
                <a:uLnTx/>
                <a:uFillTx/>
                <a:latin typeface="Segoe UI Light"/>
                <a:ea typeface="+mn-ea"/>
                <a:cs typeface="+mn-cs"/>
              </a:rPr>
              <a:t>„…</a:t>
            </a:r>
          </a:p>
        </p:txBody>
      </p:sp>
      <p:sp>
        <p:nvSpPr>
          <p:cNvPr id="3" name="Dia számának helye 3">
            <a:extLst>
              <a:ext uri="{FF2B5EF4-FFF2-40B4-BE49-F238E27FC236}">
                <a16:creationId xmlns:a16="http://schemas.microsoft.com/office/drawing/2014/main" id="{BCD34F63-A884-B528-5811-344C4B31010D}"/>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20</a:t>
            </a:fld>
            <a:endParaRPr lang="hu-HU">
              <a:solidFill>
                <a:schemeClr val="accent6"/>
              </a:solidFill>
            </a:endParaRPr>
          </a:p>
        </p:txBody>
      </p:sp>
      <p:pic>
        <p:nvPicPr>
          <p:cNvPr id="2" name="Picture 14">
            <a:extLst>
              <a:ext uri="{FF2B5EF4-FFF2-40B4-BE49-F238E27FC236}">
                <a16:creationId xmlns:a16="http://schemas.microsoft.com/office/drawing/2014/main" id="{FA7C3C9A-916A-0747-28E2-A217650CFA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5218" y="370003"/>
            <a:ext cx="1504339" cy="219299"/>
          </a:xfrm>
          <a:prstGeom prst="rect">
            <a:avLst/>
          </a:prstGeom>
          <a:noFill/>
          <a:ln>
            <a:noFill/>
          </a:ln>
        </p:spPr>
      </p:pic>
      <p:pic>
        <p:nvPicPr>
          <p:cNvPr id="5" name="Kép 4">
            <a:extLst>
              <a:ext uri="{FF2B5EF4-FFF2-40B4-BE49-F238E27FC236}">
                <a16:creationId xmlns:a16="http://schemas.microsoft.com/office/drawing/2014/main" id="{F51BF5E7-8102-F4AF-9DDB-C4079C4AFE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6501" y="170394"/>
            <a:ext cx="946227" cy="497423"/>
          </a:xfrm>
          <a:prstGeom prst="rect">
            <a:avLst/>
          </a:prstGeom>
          <a:noFill/>
        </p:spPr>
      </p:pic>
      <p:pic>
        <p:nvPicPr>
          <p:cNvPr id="8" name="Kép 7" descr="A képen aláírás, rajz, étel látható&#10;&#10;Automatikusan generált leírás">
            <a:extLst>
              <a:ext uri="{FF2B5EF4-FFF2-40B4-BE49-F238E27FC236}">
                <a16:creationId xmlns:a16="http://schemas.microsoft.com/office/drawing/2014/main" id="{FB0F5F72-5575-81C8-D435-1512FF53EE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49673" y="372601"/>
            <a:ext cx="933889" cy="337634"/>
          </a:xfrm>
          <a:prstGeom prst="rect">
            <a:avLst/>
          </a:prstGeom>
        </p:spPr>
      </p:pic>
    </p:spTree>
    <p:extLst>
      <p:ext uri="{BB962C8B-B14F-4D97-AF65-F5344CB8AC3E}">
        <p14:creationId xmlns:p14="http://schemas.microsoft.com/office/powerpoint/2010/main" val="412802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9057167" cy="843780"/>
          </a:xfrm>
        </p:spPr>
        <p:txBody>
          <a:bodyPr>
            <a:normAutofit/>
          </a:bodyPr>
          <a:lstStyle/>
          <a:p>
            <a:pPr algn="l" rtl="0"/>
            <a:r>
              <a:rPr lang="hu" b="0" i="0" u="none" baseline="0"/>
              <a:t>Elképzelt célközönség</a:t>
            </a:r>
            <a:endParaRPr lang="hu"/>
          </a:p>
        </p:txBody>
      </p:sp>
      <p:sp>
        <p:nvSpPr>
          <p:cNvPr id="6" name="Szöveg helye 5"/>
          <p:cNvSpPr>
            <a:spLocks noGrp="1"/>
          </p:cNvSpPr>
          <p:nvPr>
            <p:ph type="body" sz="quarter" idx="12"/>
          </p:nvPr>
        </p:nvSpPr>
        <p:spPr>
          <a:xfrm>
            <a:off x="342862" y="1121665"/>
            <a:ext cx="9195033" cy="327307"/>
          </a:xfrm>
        </p:spPr>
        <p:txBody>
          <a:bodyPr/>
          <a:lstStyle/>
          <a:p>
            <a:pPr algn="l" rtl="0"/>
            <a:r>
              <a:rPr lang="hu" b="0" i="0" u="none" baseline="0"/>
              <a:t>A streaming szolgáltatásokat kevésbé gyakran használók közül kerülne ki a fő felhasználói csoport </a:t>
            </a:r>
            <a:endParaRPr lang="hu"/>
          </a:p>
        </p:txBody>
      </p:sp>
      <p:sp>
        <p:nvSpPr>
          <p:cNvPr id="7" name="Tartalom helye 6"/>
          <p:cNvSpPr>
            <a:spLocks noGrp="1"/>
          </p:cNvSpPr>
          <p:nvPr>
            <p:ph sz="quarter" idx="13"/>
          </p:nvPr>
        </p:nvSpPr>
        <p:spPr>
          <a:xfrm>
            <a:off x="341524" y="1527002"/>
            <a:ext cx="10321175" cy="5044487"/>
          </a:xfrm>
        </p:spPr>
        <p:txBody>
          <a:bodyPr/>
          <a:lstStyle/>
          <a:p>
            <a:pPr lvl="0" algn="l" rtl="0">
              <a:lnSpc>
                <a:spcPct val="150000"/>
              </a:lnSpc>
            </a:pPr>
            <a:r>
              <a:rPr lang="hu" sz="1200" b="1" i="0" u="none" baseline="0"/>
              <a:t>Az elképzelt célcsoport magját az SVOD-t kevésbé gyakran, illetve soha nem használók </a:t>
            </a:r>
            <a:r>
              <a:rPr lang="hu" sz="1200" b="1"/>
              <a:t>adnák </a:t>
            </a:r>
            <a:r>
              <a:rPr lang="hu" sz="1200"/>
              <a:t>- akiknek kevés, vagy egyáltalán nincs SVOD előfizetése</a:t>
            </a:r>
          </a:p>
          <a:p>
            <a:pPr lvl="0" algn="l" rtl="0">
              <a:lnSpc>
                <a:spcPct val="150000"/>
              </a:lnSpc>
            </a:pPr>
            <a:r>
              <a:rPr lang="hu" sz="1200" b="1" i="0" u="none" baseline="0"/>
              <a:t>A szocio-ökonómiai és más demográfiai szempontok mentén is képezhetők tipikus potenciális nézői csoportok</a:t>
            </a:r>
          </a:p>
          <a:p>
            <a:pPr lvl="1" algn="l" rtl="0">
              <a:lnSpc>
                <a:spcPct val="150000"/>
              </a:lnSpc>
            </a:pPr>
            <a:r>
              <a:rPr lang="hu" sz="1200" b="1" i="0" u="none" baseline="0"/>
              <a:t>Kisgyermekes családok - a gyerekek miatt a dedikált tartalom magától értetődőnek tekinthető</a:t>
            </a:r>
            <a:endParaRPr lang="hu" sz="1200" b="1"/>
          </a:p>
          <a:p>
            <a:pPr lvl="1" algn="l" rtl="0">
              <a:lnSpc>
                <a:spcPct val="150000"/>
              </a:lnSpc>
            </a:pPr>
            <a:r>
              <a:rPr lang="hu" sz="1200" b="0" i="0" u="none" baseline="0"/>
              <a:t>Idősek, nyugdíjasok</a:t>
            </a:r>
          </a:p>
          <a:p>
            <a:pPr lvl="1" algn="l" rtl="0">
              <a:lnSpc>
                <a:spcPct val="150000"/>
              </a:lnSpc>
            </a:pPr>
            <a:r>
              <a:rPr lang="hu" sz="1200" b="0" i="0" u="none" baseline="0"/>
              <a:t>Vidéken élők</a:t>
            </a:r>
          </a:p>
          <a:p>
            <a:pPr lvl="1" algn="l" rtl="0">
              <a:lnSpc>
                <a:spcPct val="150000"/>
              </a:lnSpc>
            </a:pPr>
            <a:r>
              <a:rPr lang="hu" sz="1200" b="0" i="0" u="none" baseline="0"/>
              <a:t>Alacsony gazdasági-társadalmi státuszú háztartások</a:t>
            </a:r>
          </a:p>
          <a:p>
            <a:pPr marL="457177" lvl="1" indent="0" algn="l" rtl="0">
              <a:lnSpc>
                <a:spcPct val="150000"/>
              </a:lnSpc>
              <a:buNone/>
            </a:pPr>
            <a:endParaRPr lang="hu" sz="1200" b="1"/>
          </a:p>
          <a:p>
            <a:pPr lvl="0" algn="l" rtl="0">
              <a:lnSpc>
                <a:spcPct val="150000"/>
              </a:lnSpc>
            </a:pPr>
            <a:r>
              <a:rPr lang="hu" sz="1200" b="0" i="0" u="none" baseline="0"/>
              <a:t>Az életmód is szerepet játszhat</a:t>
            </a:r>
          </a:p>
          <a:p>
            <a:pPr lvl="1" algn="l" rtl="0">
              <a:lnSpc>
                <a:spcPct val="150000"/>
              </a:lnSpc>
            </a:pPr>
            <a:r>
              <a:rPr lang="hu" sz="1200" b="0" i="0" u="none" baseline="0"/>
              <a:t>Kevésbé aktív és elfoglalt közönség</a:t>
            </a:r>
          </a:p>
          <a:p>
            <a:pPr lvl="1" algn="l" rtl="0">
              <a:lnSpc>
                <a:spcPct val="150000"/>
              </a:lnSpc>
            </a:pPr>
            <a:r>
              <a:rPr lang="hu" sz="1200" b="0" i="0" u="none" baseline="0"/>
              <a:t>Nincs szigorúan meghatározott napirend</a:t>
            </a:r>
          </a:p>
          <a:p>
            <a:pPr lvl="1" algn="l" rtl="0">
              <a:lnSpc>
                <a:spcPct val="150000"/>
              </a:lnSpc>
            </a:pPr>
            <a:r>
              <a:rPr lang="hu" sz="1200" b="0" i="0" u="none" baseline="0"/>
              <a:t>Napjaikat könnyen szervezik a streamek fix időzítése köré</a:t>
            </a:r>
          </a:p>
          <a:p>
            <a:pPr lvl="0" algn="l" rtl="0">
              <a:lnSpc>
                <a:spcPct val="150000"/>
              </a:lnSpc>
            </a:pPr>
            <a:endParaRPr lang="hu" sz="1200"/>
          </a:p>
          <a:p>
            <a:pPr marL="0" lvl="0" indent="0" algn="l" rtl="0">
              <a:lnSpc>
                <a:spcPct val="150000"/>
              </a:lnSpc>
              <a:buNone/>
            </a:pPr>
            <a:endParaRPr lang="hu" sz="1200"/>
          </a:p>
          <a:p>
            <a:pPr lvl="0" algn="l" rtl="0">
              <a:lnSpc>
                <a:spcPct val="150000"/>
              </a:lnSpc>
            </a:pPr>
            <a:endParaRPr lang="hu" sz="1200"/>
          </a:p>
          <a:p>
            <a:pPr algn="l" rtl="0">
              <a:lnSpc>
                <a:spcPct val="150000"/>
              </a:lnSpc>
              <a:buFont typeface="Wingdings" panose="05000000000000000000" pitchFamily="2" charset="2"/>
              <a:buChar char="§"/>
            </a:pPr>
            <a:endParaRPr lang="hu" sz="1200"/>
          </a:p>
        </p:txBody>
      </p:sp>
      <p:sp>
        <p:nvSpPr>
          <p:cNvPr id="9" name="Szövegdoboz 8"/>
          <p:cNvSpPr txBox="1"/>
          <p:nvPr/>
        </p:nvSpPr>
        <p:spPr>
          <a:xfrm>
            <a:off x="9400032" y="1572769"/>
            <a:ext cx="2353056" cy="276997"/>
          </a:xfrm>
          <a:prstGeom prst="rect">
            <a:avLst/>
          </a:prstGeom>
          <a:noFill/>
        </p:spPr>
        <p:txBody>
          <a:bodyPr wrap="square" lIns="91438" tIns="45719" rIns="91438"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200" b="0" i="1" u="none" strike="noStrike" kern="1200" cap="none" spc="0" normalizeH="0" baseline="0" noProof="0">
                <a:ln>
                  <a:noFill/>
                </a:ln>
                <a:solidFill>
                  <a:srgbClr val="336F99"/>
                </a:solidFill>
                <a:effectLst/>
                <a:uLnTx/>
                <a:uFillTx/>
                <a:latin typeface="Segoe UI Light"/>
                <a:ea typeface="+mn-ea"/>
                <a:cs typeface="+mn-cs"/>
              </a:rPr>
              <a:t>„…</a:t>
            </a: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044" y="2703370"/>
            <a:ext cx="3305976" cy="2197957"/>
          </a:xfrm>
          <a:prstGeom prst="rect">
            <a:avLst/>
          </a:prstGeom>
        </p:spPr>
      </p:pic>
      <p:sp>
        <p:nvSpPr>
          <p:cNvPr id="5" name="Dia számának helye 3">
            <a:extLst>
              <a:ext uri="{FF2B5EF4-FFF2-40B4-BE49-F238E27FC236}">
                <a16:creationId xmlns:a16="http://schemas.microsoft.com/office/drawing/2014/main" id="{87F49DF7-AC7C-4FFF-956D-FB57377B0B87}"/>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21</a:t>
            </a:fld>
            <a:endParaRPr lang="hu-HU">
              <a:solidFill>
                <a:schemeClr val="accent6"/>
              </a:solidFill>
            </a:endParaRPr>
          </a:p>
        </p:txBody>
      </p:sp>
      <p:pic>
        <p:nvPicPr>
          <p:cNvPr id="11" name="Picture 14">
            <a:extLst>
              <a:ext uri="{FF2B5EF4-FFF2-40B4-BE49-F238E27FC236}">
                <a16:creationId xmlns:a16="http://schemas.microsoft.com/office/drawing/2014/main" id="{1742D4C2-559F-7B98-E7C8-952F72A56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1DEFCCB7-E1DC-3E42-FB42-4455940F77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6300520A-F192-1C83-1689-9B95B24E30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52395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5" y="233815"/>
            <a:ext cx="8001035" cy="843780"/>
          </a:xfrm>
        </p:spPr>
        <p:txBody>
          <a:bodyPr>
            <a:normAutofit fontScale="90000"/>
          </a:bodyPr>
          <a:lstStyle/>
          <a:p>
            <a:pPr algn="l" rtl="0"/>
            <a:r>
              <a:rPr lang="hu" b="0" i="0" u="none" baseline="0" dirty="0"/>
              <a:t>Hogyan befolyásolná a jelenlegi szokásokat?</a:t>
            </a:r>
            <a:endParaRPr lang="hu" dirty="0"/>
          </a:p>
        </p:txBody>
      </p:sp>
      <p:sp>
        <p:nvSpPr>
          <p:cNvPr id="6" name="Szöveg helye 5"/>
          <p:cNvSpPr>
            <a:spLocks noGrp="1"/>
          </p:cNvSpPr>
          <p:nvPr>
            <p:ph type="body" sz="quarter" idx="12"/>
          </p:nvPr>
        </p:nvSpPr>
        <p:spPr>
          <a:xfrm>
            <a:off x="342862" y="1121665"/>
            <a:ext cx="9195033" cy="327307"/>
          </a:xfrm>
        </p:spPr>
        <p:txBody>
          <a:bodyPr/>
          <a:lstStyle/>
          <a:p>
            <a:pPr algn="l" rtl="0"/>
            <a:r>
              <a:rPr lang="hu" b="0" i="0" u="none" baseline="0"/>
              <a:t>Relevánsabb a jelenleg lineáris TV-nézők számára</a:t>
            </a:r>
            <a:endParaRPr lang="hu"/>
          </a:p>
        </p:txBody>
      </p:sp>
      <p:sp>
        <p:nvSpPr>
          <p:cNvPr id="7" name="Tartalom helye 6"/>
          <p:cNvSpPr>
            <a:spLocks noGrp="1"/>
          </p:cNvSpPr>
          <p:nvPr>
            <p:ph sz="quarter" idx="13"/>
          </p:nvPr>
        </p:nvSpPr>
        <p:spPr>
          <a:xfrm>
            <a:off x="341524" y="1527002"/>
            <a:ext cx="10321175" cy="5044487"/>
          </a:xfrm>
        </p:spPr>
        <p:txBody>
          <a:bodyPr/>
          <a:lstStyle/>
          <a:p>
            <a:pPr algn="l" rtl="0">
              <a:lnSpc>
                <a:spcPct val="150000"/>
              </a:lnSpc>
            </a:pPr>
            <a:r>
              <a:rPr lang="hu" sz="1200" b="1" i="0" u="none" baseline="0"/>
              <a:t>A megkérdezettek kis része nyilatkozott csak úgy, hogy ez a modell olyan távol áll tőlük, hogy valószínűleg nem fogják kipróbálni - nem látják ennek helyét az életükben</a:t>
            </a:r>
          </a:p>
          <a:p>
            <a:pPr lvl="0" algn="l" rtl="0">
              <a:lnSpc>
                <a:spcPct val="150000"/>
              </a:lnSpc>
            </a:pPr>
            <a:r>
              <a:rPr lang="hu" sz="1200" b="1" i="0" u="none" baseline="0"/>
              <a:t>A legalább minimálisan érdeklődők többsége úgy nyilatkozott, hogy inkább bővítenék a FAsT TV-vel portfoliójukat ahelyett, hogy egy bizonyos szolgáltatást cserélnének le erre. </a:t>
            </a:r>
          </a:p>
          <a:p>
            <a:pPr lvl="0" algn="l" rtl="0">
              <a:lnSpc>
                <a:spcPct val="150000"/>
              </a:lnSpc>
            </a:pPr>
            <a:r>
              <a:rPr lang="hu" sz="1200" b="0" i="0" u="none" baseline="0"/>
              <a:t>Ha mégis cserélnének, akkor a jelenlegi hagyományos/lineáris tévéelőfizetésük helyett használnák a FAsT TV-t - igaz, állításuk szerint </a:t>
            </a:r>
            <a:r>
              <a:rPr lang="hu" sz="1200" b="1" i="0" u="none" baseline="0"/>
              <a:t>a kommunikációs és TV szolgáltatásokat általában csomagban vásárolják elég jó áron, gyakran korlátlan adatforgalommal - ami azt is jelenti, hogy a TV-előfizetés lemondása magasabb kommunikációs költségeket eredményezne - amit szeretnének elkerülni</a:t>
            </a:r>
            <a:r>
              <a:rPr lang="hu" sz="1200" b="0" i="0" u="none" baseline="0"/>
              <a:t>.</a:t>
            </a:r>
          </a:p>
          <a:p>
            <a:pPr lvl="0" algn="l" rtl="0">
              <a:lnSpc>
                <a:spcPct val="150000"/>
              </a:lnSpc>
            </a:pPr>
            <a:r>
              <a:rPr lang="hu" sz="1200" b="1" i="0" u="none" baseline="0"/>
              <a:t>Mivel a megoldás ingyenes, nagy valószínűséggel a többség nem vonakodna letölteni és kipróbálni az applikációt,</a:t>
            </a:r>
            <a:r>
              <a:rPr lang="hu" sz="1200" b="0" i="0" u="none" baseline="0"/>
              <a:t> vagy legalább (néhány órától egy hónapig terjedő) </a:t>
            </a:r>
            <a:r>
              <a:rPr lang="hu" sz="1200" b="1" i="0" u="none" baseline="0"/>
              <a:t>„próbaidőszakra”</a:t>
            </a:r>
            <a:r>
              <a:rPr lang="hu" sz="1200" b="0" i="0" u="none" baseline="0"/>
              <a:t> feliratkozni, mielőtt eldöntik, hogy a szolgáltatás nekik való-e vagy sem</a:t>
            </a:r>
          </a:p>
          <a:p>
            <a:pPr lvl="0" algn="l" rtl="0">
              <a:lnSpc>
                <a:spcPct val="150000"/>
              </a:lnSpc>
            </a:pPr>
            <a:r>
              <a:rPr lang="hu" sz="1200" b="0" i="0" u="none" baseline="0"/>
              <a:t>A fókuszcsoportokban </a:t>
            </a:r>
            <a:r>
              <a:rPr lang="hu" sz="1200" b="1" i="0" u="none" baseline="0">
                <a:solidFill>
                  <a:schemeClr val="tx1"/>
                </a:solidFill>
              </a:rPr>
              <a:t>a gyakori SVOD-használó csoportok úgy becsülik, hogy a jelenleg videotartalmak fogyasztásával töltött összes képernyőidejük 5-25%-át tölthetné be a FAST TV</a:t>
            </a:r>
            <a:r>
              <a:rPr lang="hu" sz="1200" b="0" i="0" u="none" baseline="0"/>
              <a:t> - amennyiben tapasztalataik pozitívak és a reklámokkal kapcsolatos negatív prekoncepcióik nem bizonyulnak helytállónak. </a:t>
            </a:r>
          </a:p>
          <a:p>
            <a:pPr lvl="0" algn="l" rtl="0">
              <a:lnSpc>
                <a:spcPct val="150000"/>
              </a:lnSpc>
            </a:pPr>
            <a:r>
              <a:rPr lang="hu" sz="1200" b="1" i="0" u="none" baseline="0">
                <a:solidFill>
                  <a:schemeClr val="tx1"/>
                </a:solidFill>
              </a:rPr>
              <a:t>A kevésbé gyakori SVOD használók, illetve a szolgáltatást nem használók </a:t>
            </a:r>
            <a:r>
              <a:rPr lang="hu" sz="1200" b="0" i="0" u="none" baseline="0">
                <a:solidFill>
                  <a:schemeClr val="tx1"/>
                </a:solidFill>
              </a:rPr>
              <a:t>úgy gondolják, hogy videotartalmak fogyasztásával töltött</a:t>
            </a:r>
            <a:r>
              <a:rPr lang="hu" sz="1200" b="1" i="0" u="none" baseline="0">
                <a:solidFill>
                  <a:schemeClr val="tx1"/>
                </a:solidFill>
              </a:rPr>
              <a:t> képernyőidejüknek ennél jóval nagyobb részét- akár 10-70%-ot (!) is - tudnák e célra fordítani </a:t>
            </a:r>
            <a:r>
              <a:rPr lang="hu" sz="1200" b="0" i="0" u="none" baseline="0"/>
              <a:t>. Természetesen, kvalitatív eredményként ez csak nagyobb nyitottságot jelez a streaminget kevésbé használók körében.</a:t>
            </a:r>
          </a:p>
          <a:p>
            <a:pPr marL="0" indent="0" algn="l" rtl="0">
              <a:lnSpc>
                <a:spcPct val="150000"/>
              </a:lnSpc>
              <a:buNone/>
            </a:pPr>
            <a:endParaRPr lang="hu" sz="1200"/>
          </a:p>
        </p:txBody>
      </p:sp>
      <p:sp>
        <p:nvSpPr>
          <p:cNvPr id="9" name="Szövegdoboz 8"/>
          <p:cNvSpPr txBox="1"/>
          <p:nvPr/>
        </p:nvSpPr>
        <p:spPr>
          <a:xfrm>
            <a:off x="9400032" y="1572769"/>
            <a:ext cx="2353056" cy="276997"/>
          </a:xfrm>
          <a:prstGeom prst="rect">
            <a:avLst/>
          </a:prstGeom>
          <a:noFill/>
        </p:spPr>
        <p:txBody>
          <a:bodyPr wrap="square" lIns="91438" tIns="45719" rIns="91438" bIns="45719"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200" b="0" i="1" u="none" strike="noStrike" kern="1200" cap="none" spc="0" normalizeH="0" baseline="0" noProof="0">
                <a:ln>
                  <a:noFill/>
                </a:ln>
                <a:solidFill>
                  <a:srgbClr val="336F99"/>
                </a:solidFill>
                <a:effectLst/>
                <a:uLnTx/>
                <a:uFillTx/>
                <a:latin typeface="Segoe UI Light"/>
                <a:ea typeface="+mn-ea"/>
                <a:cs typeface="+mn-cs"/>
              </a:rPr>
              <a:t>„…</a:t>
            </a:r>
          </a:p>
        </p:txBody>
      </p:sp>
      <p:sp>
        <p:nvSpPr>
          <p:cNvPr id="3" name="Dia számának helye 3">
            <a:extLst>
              <a:ext uri="{FF2B5EF4-FFF2-40B4-BE49-F238E27FC236}">
                <a16:creationId xmlns:a16="http://schemas.microsoft.com/office/drawing/2014/main" id="{0A4646A3-CA58-DFCA-BEEA-B2FA48BD2B4D}"/>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22</a:t>
            </a:fld>
            <a:endParaRPr lang="hu-HU">
              <a:solidFill>
                <a:schemeClr val="accent6"/>
              </a:solidFill>
            </a:endParaRPr>
          </a:p>
        </p:txBody>
      </p:sp>
      <p:pic>
        <p:nvPicPr>
          <p:cNvPr id="10" name="Picture 14">
            <a:extLst>
              <a:ext uri="{FF2B5EF4-FFF2-40B4-BE49-F238E27FC236}">
                <a16:creationId xmlns:a16="http://schemas.microsoft.com/office/drawing/2014/main" id="{6AF80057-F6F5-8A2B-4202-C652B7B56F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BB434C30-9643-0B32-746D-2C765FF72D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BDD8E475-061A-088D-9AD1-32EF4B1796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680769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42864" y="233815"/>
            <a:ext cx="7981835" cy="843780"/>
          </a:xfrm>
        </p:spPr>
        <p:txBody>
          <a:bodyPr>
            <a:normAutofit/>
          </a:bodyPr>
          <a:lstStyle/>
          <a:p>
            <a:pPr algn="l" rtl="0"/>
            <a:r>
              <a:rPr lang="hu" b="0" i="0" u="none" baseline="0"/>
              <a:t>Onboarding</a:t>
            </a:r>
            <a:endParaRPr lang="hu"/>
          </a:p>
        </p:txBody>
      </p:sp>
      <p:sp>
        <p:nvSpPr>
          <p:cNvPr id="6" name="Szöveg helye 5"/>
          <p:cNvSpPr>
            <a:spLocks noGrp="1"/>
          </p:cNvSpPr>
          <p:nvPr>
            <p:ph type="body" sz="quarter" idx="12"/>
          </p:nvPr>
        </p:nvSpPr>
        <p:spPr>
          <a:xfrm>
            <a:off x="342863" y="1121666"/>
            <a:ext cx="11671558" cy="336975"/>
          </a:xfrm>
        </p:spPr>
        <p:txBody>
          <a:bodyPr/>
          <a:lstStyle/>
          <a:p>
            <a:pPr algn="l" rtl="0"/>
            <a:r>
              <a:rPr lang="hu" b="1" i="0" u="none" baseline="0"/>
              <a:t>Nem szívesen regisztrálnak és nem szívesen adnak meg a felhasználónéven és e-mailcímen túl további személyes adatot az első, ismerkedési szakaszban</a:t>
            </a:r>
            <a:endParaRPr lang="hu" b="1"/>
          </a:p>
        </p:txBody>
      </p:sp>
      <p:sp>
        <p:nvSpPr>
          <p:cNvPr id="7" name="Tartalom helye 6"/>
          <p:cNvSpPr>
            <a:spLocks noGrp="1"/>
          </p:cNvSpPr>
          <p:nvPr>
            <p:ph sz="quarter" idx="13"/>
          </p:nvPr>
        </p:nvSpPr>
        <p:spPr>
          <a:xfrm>
            <a:off x="341522" y="1484022"/>
            <a:ext cx="10581582" cy="5135055"/>
          </a:xfrm>
        </p:spPr>
        <p:txBody>
          <a:bodyPr/>
          <a:lstStyle/>
          <a:p>
            <a:pPr lvl="0" algn="l" rtl="0">
              <a:lnSpc>
                <a:spcPct val="150000"/>
              </a:lnSpc>
            </a:pPr>
            <a:r>
              <a:rPr lang="hu" sz="1200" b="0" i="0" u="none" baseline="0"/>
              <a:t>Az ingyenesség miatt, ha egyáltalán szükséges bármilyen regisztráció, akkor </a:t>
            </a:r>
            <a:r>
              <a:rPr lang="hu" sz="1200" b="1" i="0" u="none" baseline="0"/>
              <a:t>nagyon egyszerű onboardingot tudnak elképzelni</a:t>
            </a:r>
            <a:r>
              <a:rPr lang="hu" sz="1200" b="0" i="0" u="none" baseline="0"/>
              <a:t> </a:t>
            </a:r>
            <a:r>
              <a:rPr lang="hu" sz="1200" b="1"/>
              <a:t>s</a:t>
            </a:r>
            <a:r>
              <a:rPr lang="hu" sz="1200" b="1" i="0" u="none" baseline="0"/>
              <a:t>őt, néhányan jelezték, hogy a regisztrációs kötelezettség náluk egyenlő az azonnali lemondással</a:t>
            </a:r>
          </a:p>
          <a:p>
            <a:pPr algn="l" rtl="0">
              <a:lnSpc>
                <a:spcPct val="150000"/>
              </a:lnSpc>
            </a:pPr>
            <a:r>
              <a:rPr lang="hu" sz="1200" b="1" i="0" u="none" baseline="0"/>
              <a:t>J</a:t>
            </a:r>
            <a:r>
              <a:rPr lang="hu-HU" sz="1200" b="1" i="0" u="none" baseline="0"/>
              <a:t>o</a:t>
            </a:r>
            <a:r>
              <a:rPr lang="hu" sz="1200" b="1" i="0" u="none" baseline="0"/>
              <a:t>bban belegondolva viszont belátták, hogy a regisztráció ésszerű</a:t>
            </a:r>
            <a:r>
              <a:rPr lang="hu" sz="1200" b="0" i="0" u="none" baseline="0"/>
              <a:t> - mivel ez nyújt </a:t>
            </a:r>
            <a:r>
              <a:rPr lang="hu" sz="1200" b="1" i="0" u="none" baseline="0"/>
              <a:t>később lehetőséget a személyre szabásra</a:t>
            </a:r>
            <a:r>
              <a:rPr lang="hu" sz="1200" b="0" i="0" u="none" baseline="0"/>
              <a:t>, illetve ezáltal adható hozzáférési jogosultság.</a:t>
            </a:r>
          </a:p>
          <a:p>
            <a:pPr algn="l" rtl="0">
              <a:lnSpc>
                <a:spcPct val="150000"/>
              </a:lnSpc>
            </a:pPr>
            <a:r>
              <a:rPr lang="hu" sz="1200" b="0" i="0" u="none" baseline="0"/>
              <a:t>Az onboarding nyújtotta felhasználói élmény </a:t>
            </a:r>
            <a:r>
              <a:rPr lang="hu" sz="1200" b="1" i="0" u="none" baseline="0"/>
              <a:t>zökkenőmentes</a:t>
            </a:r>
            <a:r>
              <a:rPr lang="hu" sz="1200" b="0" i="0" u="none" baseline="0"/>
              <a:t>, </a:t>
            </a:r>
            <a:r>
              <a:rPr lang="hu" sz="1200" b="1" i="0" u="none" baseline="0"/>
              <a:t>gyors</a:t>
            </a:r>
            <a:r>
              <a:rPr lang="hu" sz="1200" b="0" i="0" u="none" baseline="0"/>
              <a:t> és </a:t>
            </a:r>
            <a:r>
              <a:rPr lang="hu" sz="1200" b="1" i="0" u="none" baseline="0"/>
              <a:t>egyszerű</a:t>
            </a:r>
            <a:r>
              <a:rPr lang="hu" sz="1200" b="0" i="0" u="none" baseline="0"/>
              <a:t> legyen és lehetőleg csak </a:t>
            </a:r>
            <a:r>
              <a:rPr lang="hu" sz="1200" b="1" i="0" u="none" baseline="0"/>
              <a:t>felhasználónév</a:t>
            </a:r>
            <a:r>
              <a:rPr lang="hu" sz="1200" b="0" i="0" u="none" baseline="0"/>
              <a:t> és egy </a:t>
            </a:r>
            <a:r>
              <a:rPr lang="hu" sz="1200" b="1" i="0" u="none" baseline="0"/>
              <a:t>e-mail cím</a:t>
            </a:r>
            <a:r>
              <a:rPr lang="hu" sz="1200" b="0" i="0" u="none" baseline="0"/>
              <a:t> megadása kellíjen hozzá.</a:t>
            </a:r>
            <a:r>
              <a:rPr lang="hu" sz="1200" b="1" i="0" u="none" baseline="0"/>
              <a:t> </a:t>
            </a:r>
            <a:r>
              <a:rPr lang="hu" sz="1200" b="0" i="0" u="none" baseline="0"/>
              <a:t>Hosszabb távon viszonylag nagy a nyitottság a beállítások és a profilalkotás iránt. </a:t>
            </a:r>
          </a:p>
          <a:p>
            <a:pPr lvl="1" algn="l" rtl="0">
              <a:lnSpc>
                <a:spcPct val="150000"/>
              </a:lnSpc>
            </a:pPr>
            <a:r>
              <a:rPr lang="hu" sz="800" b="0" i="0" u="none" baseline="0"/>
              <a:t>A profilalkotás várható fő előnyei között a kedvenc csatornák, illetve a kb. tíz jellemzően használt csatorna könnyebb kezelése szerepel. </a:t>
            </a:r>
          </a:p>
          <a:p>
            <a:pPr lvl="0" algn="l" rtl="0">
              <a:lnSpc>
                <a:spcPct val="150000"/>
              </a:lnSpc>
            </a:pPr>
            <a:r>
              <a:rPr lang="hu" sz="1200" b="0" i="0" u="none" baseline="0"/>
              <a:t>A</a:t>
            </a:r>
            <a:r>
              <a:rPr lang="hu" sz="1200" b="1" i="0" u="none" baseline="0"/>
              <a:t> fiatalabbak azt is kihangsúlyozták, hogy az "ingyenes" csupán pénzügyileg ingyeneset jelent.</a:t>
            </a:r>
            <a:r>
              <a:rPr lang="hu" sz="1200" b="0" i="0" u="none" baseline="0"/>
              <a:t> A szolgáltatásért "fizetni" kell vagy a reklámblokkokban és bannerekben megjelenő hirdetések elviselésével, és/vagy a rögzített program tolerálásával, és/vagy a nézőktől nyerhető adatokkal (ez a fiatalabbak körében nagyobb adattudatosságra utal).</a:t>
            </a:r>
          </a:p>
          <a:p>
            <a:pPr lvl="0" algn="l" rtl="0">
              <a:lnSpc>
                <a:spcPct val="150000"/>
              </a:lnSpc>
            </a:pPr>
            <a:r>
              <a:rPr lang="hu" sz="1200" b="0" i="0" u="none" baseline="0"/>
              <a:t>Néhány fiatalabb válaszadó </a:t>
            </a:r>
            <a:r>
              <a:rPr lang="hu" sz="1200" b="1" i="0" u="none" baseline="0"/>
              <a:t>más</a:t>
            </a:r>
            <a:r>
              <a:rPr lang="hu" sz="1200" b="0" i="0" u="none" baseline="0"/>
              <a:t>, SVOD funkciók által inspirált </a:t>
            </a:r>
            <a:r>
              <a:rPr lang="hu" sz="1200" b="1" i="0" u="none" baseline="0"/>
              <a:t>funkciót is el tud képzelni</a:t>
            </a:r>
          </a:p>
          <a:p>
            <a:pPr lvl="1" algn="l" rtl="0">
              <a:lnSpc>
                <a:spcPct val="150000"/>
              </a:lnSpc>
            </a:pPr>
            <a:r>
              <a:rPr lang="hu" sz="800" b="0" i="0" u="none" baseline="0"/>
              <a:t>emlékeztetők küldése a megjelölt címek streamelésének kezdetéről</a:t>
            </a:r>
          </a:p>
          <a:p>
            <a:pPr lvl="1" algn="l" rtl="0">
              <a:lnSpc>
                <a:spcPct val="150000"/>
              </a:lnSpc>
            </a:pPr>
            <a:r>
              <a:rPr lang="hu" sz="800" b="0" i="0" u="none" baseline="0"/>
              <a:t> az újonnan megjelenő címek ajánlása a korábban beállított preferenciák alapján, </a:t>
            </a:r>
          </a:p>
          <a:p>
            <a:pPr lvl="0" algn="l" rtl="0">
              <a:lnSpc>
                <a:spcPct val="150000"/>
              </a:lnSpc>
            </a:pPr>
            <a:r>
              <a:rPr lang="hu" sz="1200" b="1" i="0" u="none" baseline="0"/>
              <a:t>A szolgáltatás elérhetőségével kapcsolatban tájékoztatást várnak</a:t>
            </a:r>
            <a:r>
              <a:rPr lang="hu" sz="1200" b="0" i="0" u="none" baseline="0"/>
              <a:t>: kommunikációs és tájékoztató reklámokat a FAsT TV szolgáltatás magyarországi elindulásáról</a:t>
            </a:r>
          </a:p>
          <a:p>
            <a:pPr marL="457177" lvl="1" indent="0" algn="l" rtl="0">
              <a:lnSpc>
                <a:spcPct val="150000"/>
              </a:lnSpc>
              <a:buNone/>
            </a:pPr>
            <a:endParaRPr lang="hu" sz="1200"/>
          </a:p>
        </p:txBody>
      </p:sp>
      <p:sp>
        <p:nvSpPr>
          <p:cNvPr id="3" name="Dia számának helye 3">
            <a:extLst>
              <a:ext uri="{FF2B5EF4-FFF2-40B4-BE49-F238E27FC236}">
                <a16:creationId xmlns:a16="http://schemas.microsoft.com/office/drawing/2014/main" id="{A44DB9D4-EF77-AC55-CCC7-648AC24CA6D8}"/>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23</a:t>
            </a:fld>
            <a:endParaRPr lang="hu-HU">
              <a:solidFill>
                <a:schemeClr val="accent6"/>
              </a:solidFill>
            </a:endParaRPr>
          </a:p>
        </p:txBody>
      </p:sp>
      <p:pic>
        <p:nvPicPr>
          <p:cNvPr id="9" name="Picture 14">
            <a:extLst>
              <a:ext uri="{FF2B5EF4-FFF2-40B4-BE49-F238E27FC236}">
                <a16:creationId xmlns:a16="http://schemas.microsoft.com/office/drawing/2014/main" id="{7ECC9082-23AB-5513-79A7-09868A8072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0D9448CA-60C0-CCA1-A029-84E791525B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2DCE0B2C-1DA1-BA7C-F9F8-6C7C5D9E3F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06668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pPr algn="l" rtl="0"/>
            <a:r>
              <a:rPr lang="hu" b="0" i="0" u="none" baseline="0"/>
              <a:t>Hosszú távú FAsT TV használat</a:t>
            </a:r>
            <a:endParaRPr lang="hu"/>
          </a:p>
        </p:txBody>
      </p:sp>
      <p:sp>
        <p:nvSpPr>
          <p:cNvPr id="8" name="AutoShape 4" descr="Jagermeister Logo"/>
          <p:cNvSpPr>
            <a:spLocks noChangeAspect="1" noChangeArrowheads="1"/>
          </p:cNvSpPr>
          <p:nvPr/>
        </p:nvSpPr>
        <p:spPr bwMode="auto">
          <a:xfrm>
            <a:off x="155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srgbClr val="336F99"/>
              </a:solidFill>
              <a:effectLst/>
              <a:uLnTx/>
              <a:uFillTx/>
              <a:latin typeface="Segoe UI Light"/>
              <a:ea typeface="+mn-ea"/>
              <a:cs typeface="+mn-cs"/>
            </a:endParaRPr>
          </a:p>
        </p:txBody>
      </p:sp>
      <p:sp>
        <p:nvSpPr>
          <p:cNvPr id="9" name="AutoShape 6" descr="Jagermeister Logo"/>
          <p:cNvSpPr>
            <a:spLocks noChangeAspect="1" noChangeArrowheads="1"/>
          </p:cNvSpPr>
          <p:nvPr/>
        </p:nvSpPr>
        <p:spPr bwMode="auto">
          <a:xfrm>
            <a:off x="307975"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srgbClr val="336F99"/>
              </a:solidFill>
              <a:effectLst/>
              <a:uLnTx/>
              <a:uFillTx/>
              <a:latin typeface="Segoe UI Light"/>
              <a:ea typeface="+mn-ea"/>
              <a:cs typeface="+mn-cs"/>
            </a:endParaRPr>
          </a:p>
        </p:txBody>
      </p:sp>
      <p:sp>
        <p:nvSpPr>
          <p:cNvPr id="10" name="AutoShape 8" descr="Jagermeister Logo"/>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srgbClr val="336F99"/>
              </a:solidFill>
              <a:effectLst/>
              <a:uLnTx/>
              <a:uFillTx/>
              <a:latin typeface="Segoe UI Light"/>
              <a:ea typeface="+mn-ea"/>
              <a:cs typeface="+mn-cs"/>
            </a:endParaRPr>
          </a:p>
        </p:txBody>
      </p:sp>
      <p:sp>
        <p:nvSpPr>
          <p:cNvPr id="11" name="AutoShape 10" descr="Jagermeister Logo"/>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srgbClr val="336F99"/>
              </a:solidFill>
              <a:effectLst/>
              <a:uLnTx/>
              <a:uFillTx/>
              <a:latin typeface="Segoe UI Light"/>
              <a:ea typeface="+mn-ea"/>
              <a:cs typeface="+mn-cs"/>
            </a:endParaRPr>
          </a:p>
        </p:txBody>
      </p:sp>
      <p:sp>
        <p:nvSpPr>
          <p:cNvPr id="12" name="AutoShape 13" descr="Képtalálatok a következőre: Jagermeister logo"/>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srgbClr val="336F99"/>
              </a:solidFill>
              <a:effectLst/>
              <a:uLnTx/>
              <a:uFillTx/>
              <a:latin typeface="Segoe UI Light"/>
              <a:ea typeface="+mn-ea"/>
              <a:cs typeface="+mn-cs"/>
            </a:endParaRPr>
          </a:p>
        </p:txBody>
      </p:sp>
      <p:sp>
        <p:nvSpPr>
          <p:cNvPr id="13" name="AutoShape 23" descr="Képtalálatok a következőre: jagermeister logo"/>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srgbClr val="336F99"/>
              </a:solidFill>
              <a:effectLst/>
              <a:uLnTx/>
              <a:uFillTx/>
              <a:latin typeface="Segoe UI Light"/>
              <a:ea typeface="+mn-ea"/>
              <a:cs typeface="+mn-cs"/>
            </a:endParaRPr>
          </a:p>
        </p:txBody>
      </p:sp>
      <p:sp>
        <p:nvSpPr>
          <p:cNvPr id="20" name="Tartalom helye 6"/>
          <p:cNvSpPr txBox="1">
            <a:spLocks/>
          </p:cNvSpPr>
          <p:nvPr/>
        </p:nvSpPr>
        <p:spPr bwMode="gray">
          <a:xfrm>
            <a:off x="5498408" y="3756454"/>
            <a:ext cx="4831840" cy="2597463"/>
          </a:xfrm>
          <a:prstGeom prst="rect">
            <a:avLst/>
          </a:prstGeom>
        </p:spPr>
        <p:txBody>
          <a:bodyPr lIns="91436" tIns="45718" rIns="91436" bIns="4571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hu" sz="1200" b="0" i="0" u="none" strike="noStrike" kern="1200" cap="none" spc="0" normalizeH="0" baseline="0" noProof="0">
              <a:ln>
                <a:noFill/>
              </a:ln>
              <a:solidFill>
                <a:srgbClr val="344552"/>
              </a:solidFill>
              <a:effectLst/>
              <a:uLnTx/>
              <a:uFillTx/>
              <a:latin typeface="Segoe UI Light"/>
              <a:ea typeface="+mn-ea"/>
              <a:cs typeface="+mn-cs"/>
            </a:endParaRPr>
          </a:p>
        </p:txBody>
      </p:sp>
      <p:grpSp>
        <p:nvGrpSpPr>
          <p:cNvPr id="17" name="Csoportba foglalás 16"/>
          <p:cNvGrpSpPr/>
          <p:nvPr/>
        </p:nvGrpSpPr>
        <p:grpSpPr>
          <a:xfrm>
            <a:off x="460374" y="1614115"/>
            <a:ext cx="7711675" cy="3896139"/>
            <a:chOff x="5931271" y="1699008"/>
            <a:chExt cx="2844952" cy="5734108"/>
          </a:xfrm>
        </p:grpSpPr>
        <p:sp>
          <p:nvSpPr>
            <p:cNvPr id="18" name="Szabadkézi sokszög 17"/>
            <p:cNvSpPr/>
            <p:nvPr/>
          </p:nvSpPr>
          <p:spPr>
            <a:xfrm>
              <a:off x="5931271" y="1699008"/>
              <a:ext cx="2844952" cy="959009"/>
            </a:xfrm>
            <a:custGeom>
              <a:avLst/>
              <a:gdLst>
                <a:gd name="connsiteX0" fmla="*/ 0 w 2606219"/>
                <a:gd name="connsiteY0" fmla="*/ 0 h 780088"/>
                <a:gd name="connsiteX1" fmla="*/ 2606219 w 2606219"/>
                <a:gd name="connsiteY1" fmla="*/ 0 h 780088"/>
                <a:gd name="connsiteX2" fmla="*/ 2606219 w 2606219"/>
                <a:gd name="connsiteY2" fmla="*/ 780088 h 780088"/>
                <a:gd name="connsiteX3" fmla="*/ 0 w 2606219"/>
                <a:gd name="connsiteY3" fmla="*/ 780088 h 780088"/>
                <a:gd name="connsiteX4" fmla="*/ 0 w 2606219"/>
                <a:gd name="connsiteY4" fmla="*/ 0 h 78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219" h="780088">
                  <a:moveTo>
                    <a:pt x="0" y="0"/>
                  </a:moveTo>
                  <a:lnTo>
                    <a:pt x="2606219" y="0"/>
                  </a:lnTo>
                  <a:lnTo>
                    <a:pt x="2606219" y="780088"/>
                  </a:lnTo>
                  <a:lnTo>
                    <a:pt x="0" y="780088"/>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8978" rtl="0" eaLnBrk="1" fontAlgn="auto" latinLnBrk="0" hangingPunct="1">
                <a:lnSpc>
                  <a:spcPct val="150000"/>
                </a:lnSpc>
                <a:spcBef>
                  <a:spcPct val="0"/>
                </a:spcBef>
                <a:spcAft>
                  <a:spcPct val="35000"/>
                </a:spcAft>
                <a:buClrTx/>
                <a:buSzTx/>
                <a:buFontTx/>
                <a:buNone/>
                <a:tabLst/>
                <a:defRPr/>
              </a:pPr>
              <a:r>
                <a:rPr kumimoji="0" lang="hu" sz="1900" b="1" i="0" u="none" strike="noStrike" kern="1200" cap="none" spc="0" normalizeH="0" baseline="0" noProof="0">
                  <a:ln>
                    <a:noFill/>
                  </a:ln>
                  <a:solidFill>
                    <a:prstClr val="white"/>
                  </a:solidFill>
                  <a:effectLst/>
                  <a:uLnTx/>
                  <a:uFillTx/>
                  <a:latin typeface="Segoe UI Light"/>
                  <a:ea typeface="+mn-ea"/>
                  <a:cs typeface="+mn-cs"/>
                </a:rPr>
                <a:t>A FAsT TV-nél maradás mozgatórugói a próbaidőszak után</a:t>
              </a:r>
            </a:p>
          </p:txBody>
        </p:sp>
        <p:sp>
          <p:nvSpPr>
            <p:cNvPr id="19" name="Szabadkézi sokszög 18"/>
            <p:cNvSpPr/>
            <p:nvPr/>
          </p:nvSpPr>
          <p:spPr>
            <a:xfrm>
              <a:off x="5939737" y="2658017"/>
              <a:ext cx="2836486" cy="4775099"/>
            </a:xfrm>
            <a:custGeom>
              <a:avLst/>
              <a:gdLst>
                <a:gd name="connsiteX0" fmla="*/ 0 w 2606219"/>
                <a:gd name="connsiteY0" fmla="*/ 0 h 3782953"/>
                <a:gd name="connsiteX1" fmla="*/ 2606219 w 2606219"/>
                <a:gd name="connsiteY1" fmla="*/ 0 h 3782953"/>
                <a:gd name="connsiteX2" fmla="*/ 2606219 w 2606219"/>
                <a:gd name="connsiteY2" fmla="*/ 3782953 h 3782953"/>
                <a:gd name="connsiteX3" fmla="*/ 0 w 2606219"/>
                <a:gd name="connsiteY3" fmla="*/ 3782953 h 3782953"/>
                <a:gd name="connsiteX4" fmla="*/ 0 w 2606219"/>
                <a:gd name="connsiteY4" fmla="*/ 0 h 378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219" h="3782953">
                  <a:moveTo>
                    <a:pt x="0" y="0"/>
                  </a:moveTo>
                  <a:lnTo>
                    <a:pt x="2606219" y="0"/>
                  </a:lnTo>
                  <a:lnTo>
                    <a:pt x="2606219" y="3782953"/>
                  </a:lnTo>
                  <a:lnTo>
                    <a:pt x="0" y="3782953"/>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628623" marR="0" lvl="1" indent="-171446"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Ingyenes, semmi baj nem származik abból, ha az ember kipróbálja/itt marad</a:t>
              </a:r>
            </a:p>
            <a:p>
              <a:pPr marL="628623" marR="0" lvl="1" indent="-171446"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Ha az ügyfél a több mint 100 csatornából legalább 5-10-et személyesen relevánsnak talál</a:t>
              </a:r>
              <a:r>
                <a:rPr kumimoji="0" lang="hu" sz="1200" b="0" i="0" u="none" strike="noStrike" kern="1200" cap="none" spc="0" normalizeH="0" baseline="0" noProof="0">
                  <a:ln>
                    <a:noFill/>
                  </a:ln>
                  <a:solidFill>
                    <a:srgbClr val="344552"/>
                  </a:solidFill>
                  <a:effectLst/>
                  <a:uLnTx/>
                  <a:uFillTx/>
                  <a:latin typeface="Segoe UI Light"/>
                  <a:ea typeface="+mn-ea"/>
                  <a:cs typeface="+mn-cs"/>
                </a:rPr>
                <a:t> - ígéretesnek tűnik a sokszínűség felfedezése</a:t>
              </a:r>
            </a:p>
            <a:p>
              <a:pPr marL="628623" marR="0" lvl="1" indent="-171446"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1" i="0" u="none" strike="noStrike" kern="1200" cap="none" spc="0" normalizeH="0" baseline="0" noProof="0">
                  <a:ln>
                    <a:noFill/>
                  </a:ln>
                  <a:solidFill>
                    <a:srgbClr val="344552"/>
                  </a:solidFill>
                  <a:effectLst/>
                  <a:uLnTx/>
                  <a:uFillTx/>
                  <a:latin typeface="Segoe UI Light"/>
                  <a:ea typeface="+mn-ea"/>
                  <a:cs typeface="+mn-cs"/>
                </a:rPr>
                <a:t>Az interneten kevésbé/nem könnyen elérhető tartalom (olyan régi, vagy nem jogdíj mentes)</a:t>
              </a:r>
            </a:p>
            <a:p>
              <a:pPr marL="628623" marR="0" lvl="1" indent="-171446"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Pozitív első benyomás - </a:t>
              </a:r>
              <a:r>
                <a:rPr kumimoji="0" lang="hu" sz="1200" b="1" i="0" u="none" strike="noStrike" kern="1200" cap="none" spc="0" normalizeH="0" baseline="0" noProof="0">
                  <a:ln>
                    <a:noFill/>
                  </a:ln>
                  <a:solidFill>
                    <a:srgbClr val="344552"/>
                  </a:solidFill>
                  <a:effectLst/>
                  <a:uLnTx/>
                  <a:uFillTx/>
                  <a:latin typeface="Segoe UI Light"/>
                  <a:ea typeface="+mn-ea"/>
                  <a:cs typeface="+mn-cs"/>
                </a:rPr>
                <a:t>regisztrációs folyamat és első felhasználói élmény</a:t>
              </a:r>
            </a:p>
            <a:p>
              <a:pPr marL="1085799" marR="0" lvl="2" indent="-171446"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A gyakrabban streamingelők várhatóan gyorsabban hoznak döntést a megyek/maradok kérdésekben alacsonyabb "tolerancia" szint és rövidebb próbaidőszak mellett</a:t>
              </a:r>
            </a:p>
            <a:p>
              <a:pPr marL="628623" marR="0" lvl="1" indent="-171446" algn="l" defTabSz="914354" rtl="0" eaLnBrk="1" fontAlgn="auto" latinLnBrk="0" hangingPunct="1">
                <a:lnSpc>
                  <a:spcPct val="150000"/>
                </a:lnSpc>
                <a:spcBef>
                  <a:spcPts val="0"/>
                </a:spcBef>
                <a:spcAft>
                  <a:spcPts val="0"/>
                </a:spcAft>
                <a:buClrTx/>
                <a:buSzTx/>
                <a:buFont typeface="Wingdings" pitchFamily="2" charset="2"/>
                <a:buChar char="§"/>
                <a:tabLst/>
                <a:defRPr/>
              </a:pPr>
              <a:r>
                <a:rPr kumimoji="0" lang="hu" sz="1200" b="0" i="0" u="none" strike="noStrike" kern="1200" cap="none" spc="0" normalizeH="0" baseline="0" noProof="0">
                  <a:ln>
                    <a:noFill/>
                  </a:ln>
                  <a:solidFill>
                    <a:srgbClr val="344552"/>
                  </a:solidFill>
                  <a:effectLst/>
                  <a:uLnTx/>
                  <a:uFillTx/>
                  <a:latin typeface="Segoe UI Light"/>
                  <a:ea typeface="+mn-ea"/>
                  <a:cs typeface="+mn-cs"/>
                </a:rPr>
                <a:t>A pozitív szájreklám, a pozitív közösségi vélemény is segíthet</a:t>
              </a:r>
            </a:p>
          </p:txBody>
        </p:sp>
      </p:grpSp>
      <p:sp>
        <p:nvSpPr>
          <p:cNvPr id="5" name="Szöveg helye 4"/>
          <p:cNvSpPr>
            <a:spLocks noGrp="1"/>
          </p:cNvSpPr>
          <p:nvPr>
            <p:ph type="body" sz="quarter" idx="12"/>
          </p:nvPr>
        </p:nvSpPr>
        <p:spPr/>
        <p:txBody>
          <a:bodyPr/>
          <a:lstStyle/>
          <a:p>
            <a:pPr algn="l" rtl="0"/>
            <a:r>
              <a:rPr lang="hu" b="0" i="0" u="none" baseline="0"/>
              <a:t>A bemutatás alapján nem egy nélkülözhetetlen szolgáltatás </a:t>
            </a:r>
            <a:endParaRPr lang="hu"/>
          </a:p>
        </p:txBody>
      </p:sp>
      <p:sp>
        <p:nvSpPr>
          <p:cNvPr id="3" name="Szövegdoboz 2">
            <a:extLst>
              <a:ext uri="{FF2B5EF4-FFF2-40B4-BE49-F238E27FC236}">
                <a16:creationId xmlns:a16="http://schemas.microsoft.com/office/drawing/2014/main" id="{DA9D464E-CA35-3396-9CF5-9C323C822AA1}"/>
              </a:ext>
            </a:extLst>
          </p:cNvPr>
          <p:cNvSpPr txBox="1"/>
          <p:nvPr/>
        </p:nvSpPr>
        <p:spPr>
          <a:xfrm>
            <a:off x="8786190" y="2386200"/>
            <a:ext cx="2720585" cy="2031323"/>
          </a:xfrm>
          <a:prstGeom prst="rect">
            <a:avLst/>
          </a:prstGeom>
          <a:noFill/>
        </p:spPr>
        <p:txBody>
          <a:bodyPr wrap="square" lIns="91438" tIns="45719" rIns="91438" bIns="45719" rtlCol="0">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en-GB" sz="1200" b="0" i="1" u="none" strike="noStrike" kern="1200" cap="none" spc="0" normalizeH="0" baseline="0" noProof="0">
                <a:ln>
                  <a:noFill/>
                </a:ln>
                <a:solidFill>
                  <a:srgbClr val="336F99"/>
                </a:solidFill>
                <a:effectLst/>
                <a:uLnTx/>
                <a:uFillTx/>
                <a:latin typeface="Segoe UI Light"/>
                <a:ea typeface="+mn-ea"/>
                <a:cs typeface="+mn-cs"/>
              </a:rPr>
              <a:t>„</a:t>
            </a:r>
            <a:r>
              <a:rPr kumimoji="0" lang="hu-HU" sz="1200" b="0" i="1" u="none" strike="noStrike" kern="1200" cap="none" spc="0" normalizeH="0" baseline="0" noProof="0">
                <a:ln>
                  <a:noFill/>
                </a:ln>
                <a:solidFill>
                  <a:srgbClr val="336F99"/>
                </a:solidFill>
                <a:effectLst/>
                <a:uLnTx/>
                <a:uFillTx/>
                <a:latin typeface="Segoe UI Light"/>
                <a:ea typeface="+mn-ea"/>
                <a:cs typeface="+mn-cs"/>
              </a:rPr>
              <a:t>…Összegezve, ingyenesnek jó, de egyébként meg nem az…” Férfi, 18-</a:t>
            </a:r>
            <a:r>
              <a:rPr kumimoji="0" lang="en-GB" sz="1200" b="0" i="1" u="none" strike="noStrike" kern="1200" cap="none" spc="0" normalizeH="0" baseline="0" noProof="0">
                <a:ln>
                  <a:noFill/>
                </a:ln>
                <a:solidFill>
                  <a:srgbClr val="336F99"/>
                </a:solidFill>
                <a:effectLst/>
                <a:uLnTx/>
                <a:uFillTx/>
                <a:latin typeface="Segoe UI Light"/>
                <a:ea typeface="+mn-ea"/>
                <a:cs typeface="+mn-cs"/>
              </a:rPr>
              <a:t>35 </a:t>
            </a:r>
            <a:r>
              <a:rPr kumimoji="0" lang="hu-HU" sz="1200" b="0" i="1" u="none" strike="noStrike" kern="1200" cap="none" spc="0" normalizeH="0" baseline="0" noProof="0">
                <a:ln>
                  <a:noFill/>
                </a:ln>
                <a:solidFill>
                  <a:srgbClr val="336F99"/>
                </a:solidFill>
                <a:effectLst/>
                <a:uLnTx/>
                <a:uFillTx/>
                <a:latin typeface="Segoe UI Light"/>
                <a:ea typeface="+mn-ea"/>
                <a:cs typeface="+mn-cs"/>
              </a:rPr>
              <a:t> éves, ritkábban használó</a:t>
            </a: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336F99"/>
              </a:solidFill>
              <a:effectLst/>
              <a:uLnTx/>
              <a:uFillTx/>
              <a:latin typeface="Segoe UI Light"/>
              <a:ea typeface="+mn-ea"/>
              <a:cs typeface="+mn-cs"/>
            </a:endParaRPr>
          </a:p>
        </p:txBody>
      </p:sp>
      <p:sp>
        <p:nvSpPr>
          <p:cNvPr id="6" name="Dia számának helye 3">
            <a:extLst>
              <a:ext uri="{FF2B5EF4-FFF2-40B4-BE49-F238E27FC236}">
                <a16:creationId xmlns:a16="http://schemas.microsoft.com/office/drawing/2014/main" id="{94C815BA-67A7-1763-C779-F85780806DBD}"/>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accent6"/>
                </a:solidFill>
              </a:rPr>
              <a:pPr/>
              <a:t>24</a:t>
            </a:fld>
            <a:endParaRPr lang="hu-HU">
              <a:solidFill>
                <a:schemeClr val="accent6"/>
              </a:solidFill>
            </a:endParaRPr>
          </a:p>
        </p:txBody>
      </p:sp>
      <p:pic>
        <p:nvPicPr>
          <p:cNvPr id="15" name="Picture 14">
            <a:extLst>
              <a:ext uri="{FF2B5EF4-FFF2-40B4-BE49-F238E27FC236}">
                <a16:creationId xmlns:a16="http://schemas.microsoft.com/office/drawing/2014/main" id="{4210AE6E-A47E-E60D-8291-3C59A81806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6" name="Kép 15">
            <a:extLst>
              <a:ext uri="{FF2B5EF4-FFF2-40B4-BE49-F238E27FC236}">
                <a16:creationId xmlns:a16="http://schemas.microsoft.com/office/drawing/2014/main" id="{A11D6DA8-D0DA-1713-88B6-D9EA843D9B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21" name="Kép 20" descr="A képen aláírás, rajz, étel látható&#10;&#10;Automatikusan generált leírás">
            <a:extLst>
              <a:ext uri="{FF2B5EF4-FFF2-40B4-BE49-F238E27FC236}">
                <a16:creationId xmlns:a16="http://schemas.microsoft.com/office/drawing/2014/main" id="{6344EF50-B691-30FD-05DF-583D694D83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39209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rtl="0"/>
            <a:r>
              <a:rPr lang="hu" b="0" i="0" u="none" baseline="0"/>
              <a:t>Függelék</a:t>
            </a:r>
            <a:endParaRPr lang="hu"/>
          </a:p>
        </p:txBody>
      </p:sp>
      <p:pic>
        <p:nvPicPr>
          <p:cNvPr id="4" name="Kép helye 3"/>
          <p:cNvPicPr>
            <a:picLocks noGrp="1" noChangeAspect="1"/>
          </p:cNvPicPr>
          <p:nvPr>
            <p:ph type="pic" idx="16"/>
          </p:nvPr>
        </p:nvPicPr>
        <p:blipFill>
          <a:blip r:embed="rId2">
            <a:extLst>
              <a:ext uri="{28A0092B-C50C-407E-A947-70E740481C1C}">
                <a14:useLocalDpi xmlns:a14="http://schemas.microsoft.com/office/drawing/2010/main" val="0"/>
              </a:ext>
            </a:extLst>
          </a:blip>
          <a:srcRect l="19594" r="19594"/>
          <a:stretch>
            <a:fillRect/>
          </a:stretch>
        </p:blipFill>
        <p:spPr/>
      </p:pic>
      <p:sp>
        <p:nvSpPr>
          <p:cNvPr id="3" name="Dia számának helye 3">
            <a:extLst>
              <a:ext uri="{FF2B5EF4-FFF2-40B4-BE49-F238E27FC236}">
                <a16:creationId xmlns:a16="http://schemas.microsoft.com/office/drawing/2014/main" id="{CBD6BCE1-3875-2F98-8A00-1EF2C88AA81C}"/>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25</a:t>
            </a:fld>
            <a:endParaRPr lang="hu-HU"/>
          </a:p>
        </p:txBody>
      </p:sp>
    </p:spTree>
    <p:extLst>
      <p:ext uri="{BB962C8B-B14F-4D97-AF65-F5344CB8AC3E}">
        <p14:creationId xmlns:p14="http://schemas.microsoft.com/office/powerpoint/2010/main" val="364198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471488" y="6478371"/>
            <a:ext cx="9754694" cy="239094"/>
          </a:xfrm>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100" b="0" i="0" u="none" strike="noStrike" kern="1200" cap="none" spc="0" normalizeH="0" baseline="0" noProof="0" dirty="0">
                <a:ln>
                  <a:noFill/>
                </a:ln>
                <a:solidFill>
                  <a:srgbClr val="F2F2F2">
                    <a:lumMod val="25000"/>
                  </a:srgbClr>
                </a:solidFill>
                <a:effectLst/>
                <a:uLnTx/>
                <a:uFillTx/>
                <a:latin typeface="Segoe UI Light"/>
                <a:ea typeface="+mn-ea"/>
                <a:cs typeface="+mn-cs"/>
              </a:rPr>
              <a:t>Megjegyzés: ez a végső változat, a jobb érthetőség kedvéért a 3. pontban a koncepción némi módosítást (részletezést) eszközöltünk</a:t>
            </a:r>
          </a:p>
        </p:txBody>
      </p:sp>
      <p:sp>
        <p:nvSpPr>
          <p:cNvPr id="4" name="Cím 3"/>
          <p:cNvSpPr>
            <a:spLocks noGrp="1"/>
          </p:cNvSpPr>
          <p:nvPr>
            <p:ph type="title"/>
          </p:nvPr>
        </p:nvSpPr>
        <p:spPr/>
        <p:txBody>
          <a:bodyPr/>
          <a:lstStyle/>
          <a:p>
            <a:pPr algn="l" rtl="0"/>
            <a:r>
              <a:rPr lang="hu" b="0" i="0" u="none" baseline="0"/>
              <a:t>FAST televíziós koncepció</a:t>
            </a:r>
          </a:p>
        </p:txBody>
      </p:sp>
      <p:sp>
        <p:nvSpPr>
          <p:cNvPr id="5" name="Szövegdoboz 4"/>
          <p:cNvSpPr txBox="1"/>
          <p:nvPr/>
        </p:nvSpPr>
        <p:spPr>
          <a:xfrm>
            <a:off x="342860" y="936156"/>
            <a:ext cx="6438939" cy="3847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900" b="0" i="0" u="none" strike="noStrike" kern="1200" cap="none" spc="0" normalizeH="0" baseline="0" noProof="0">
                <a:ln>
                  <a:noFill/>
                </a:ln>
                <a:solidFill>
                  <a:srgbClr val="336F99"/>
                </a:solidFill>
                <a:effectLst/>
                <a:uLnTx/>
                <a:uFillTx/>
                <a:latin typeface="Segoe UI Light"/>
                <a:ea typeface="+mn-ea"/>
                <a:cs typeface="+mn-cs"/>
              </a:rPr>
              <a:t>A csoportokon bemutatott koncepció-leírás</a:t>
            </a:r>
          </a:p>
        </p:txBody>
      </p:sp>
      <p:sp>
        <p:nvSpPr>
          <p:cNvPr id="7" name="Szövegdoboz 6">
            <a:extLst>
              <a:ext uri="{FF2B5EF4-FFF2-40B4-BE49-F238E27FC236}">
                <a16:creationId xmlns:a16="http://schemas.microsoft.com/office/drawing/2014/main" id="{DED52FE3-C2F4-9203-74A8-F576EE8789A5}"/>
              </a:ext>
            </a:extLst>
          </p:cNvPr>
          <p:cNvSpPr txBox="1"/>
          <p:nvPr/>
        </p:nvSpPr>
        <p:spPr>
          <a:xfrm>
            <a:off x="342861" y="1779936"/>
            <a:ext cx="10797721" cy="3858236"/>
          </a:xfrm>
          <a:prstGeom prst="rect">
            <a:avLst/>
          </a:prstGeom>
          <a:noFill/>
        </p:spPr>
        <p:txBody>
          <a:bodyPr wrap="square">
            <a:spAutoFit/>
          </a:bodyPr>
          <a:lstStyle/>
          <a:p>
            <a:pPr marL="342900" marR="0" lvl="0" indent="-342900" algn="just" defTabSz="914354" rtl="0" eaLnBrk="1" fontAlgn="auto" latinLnBrk="0" hangingPunct="1">
              <a:lnSpc>
                <a:spcPct val="115000"/>
              </a:lnSpc>
              <a:spcBef>
                <a:spcPts val="0"/>
              </a:spcBef>
              <a:spcAft>
                <a:spcPts val="1000"/>
              </a:spcAft>
              <a:buClrTx/>
              <a:buSzTx/>
              <a:buFont typeface="+mj-lt"/>
              <a:buAutoNum type="arabicPeriod"/>
              <a:tabLst/>
              <a:defRPr/>
            </a:pPr>
            <a:r>
              <a:rPr kumimoji="0" lang="hu-HU" sz="1600" b="0" i="1"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A Free Ad </a:t>
            </a:r>
            <a:r>
              <a:rPr kumimoji="0" lang="hu-HU" sz="1600" b="0" i="1" u="none" strike="noStrike" kern="1200" cap="none" spc="0" normalizeH="0" baseline="0" noProof="0" err="1">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Supported</a:t>
            </a: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 televíziós megoldás egy digitálisan elérhető televíziós szolgáltatás. Egy applikáción vagy böngészőn keresztül egy elektronikus műsorújsághoz hasonló felületet érünk el, ahol számtalan virtuális csatorna műsorát találjuk meg. Ezek közül bármelyiknek a nézésébe bármikor belekapcsolódhatunk. Csak a csatornák közül választhatunk, az azokon futó műsorok fixek, mint ahogyan a hagyományos televízió csatornákon is.</a:t>
            </a:r>
            <a:endPar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354" rtl="0" eaLnBrk="1" fontAlgn="auto" latinLnBrk="0" hangingPunct="1">
              <a:lnSpc>
                <a:spcPct val="115000"/>
              </a:lnSpc>
              <a:spcBef>
                <a:spcPts val="0"/>
              </a:spcBef>
              <a:spcAft>
                <a:spcPts val="1000"/>
              </a:spcAft>
              <a:buClrTx/>
              <a:buSzTx/>
              <a:buFont typeface="+mj-lt"/>
              <a:buAutoNum type="arabicPeriod"/>
              <a:tabLst/>
              <a:defRPr/>
            </a:pP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A műsorok elérése ingyenes, de a műsorfolyamban ugyanúgy reklámok vannak elhelyezve, mint a hagyományos televízióban. Ezeket nem lehet átugrani (a konyhába persze ki lehet menni közben </a:t>
            </a:r>
            <a:r>
              <a:rPr kumimoji="0" lang="hu-HU" sz="1600" b="0" i="0" u="none" strike="noStrike" kern="1200" cap="none" spc="0" normalizeH="0" baseline="0" noProof="0">
                <a:ln>
                  <a:noFill/>
                </a:ln>
                <a:solidFill>
                  <a:srgbClr val="344552"/>
                </a:solidFill>
                <a:effectLst/>
                <a:uLnTx/>
                <a:uFillTx/>
                <a:latin typeface="Segoe UI Emoji" panose="020B0502040204020203" pitchFamily="34" charset="0"/>
                <a:ea typeface="Segoe UI Emoji" panose="020B0502040204020203" pitchFamily="34" charset="0"/>
                <a:cs typeface="Segoe UI Emoji" panose="020B0502040204020203" pitchFamily="34" charset="0"/>
              </a:rPr>
              <a:t>😊)</a:t>
            </a: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354" rtl="0" eaLnBrk="1" fontAlgn="auto" latinLnBrk="0" hangingPunct="1">
              <a:lnSpc>
                <a:spcPct val="115000"/>
              </a:lnSpc>
              <a:spcBef>
                <a:spcPts val="0"/>
              </a:spcBef>
              <a:spcAft>
                <a:spcPts val="1000"/>
              </a:spcAft>
              <a:buClrTx/>
              <a:buSzTx/>
              <a:buFont typeface="+mj-lt"/>
              <a:buAutoNum type="arabicPeriod"/>
              <a:tabLst/>
              <a:defRPr/>
            </a:pP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Egy-egy ilyen „csomagban” akár több száz csatorna is található. A csatornák általában egy-egy speciális tematika köré szerveződnek. Ezek között lehetnek akár egészen speciális érdeklődési kört kielégítő csatornák is, például, krimiket, egy-egy korábbi sorozat részeit (</a:t>
            </a:r>
            <a:r>
              <a:rPr kumimoji="0" lang="hu-HU" sz="1600" b="0" i="0" u="none" strike="noStrike" kern="1200" cap="none" spc="0" normalizeH="0" baseline="0" noProof="0" err="1">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pl</a:t>
            </a: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 CSI:, </a:t>
            </a:r>
            <a:r>
              <a:rPr kumimoji="0" lang="hu-HU" sz="1600" b="0" i="0" u="none" strike="noStrike" kern="1200" cap="none" spc="0" normalizeH="0" baseline="0" noProof="0" err="1">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Baywatch</a:t>
            </a: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 vetítő csatornák, de akár jóga műsorokat, kandi-kamera jeleneteket, vetélkedőket, főzős műsorokat sugárzók is. </a:t>
            </a:r>
            <a:endPar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354" rtl="0" eaLnBrk="1" fontAlgn="auto" latinLnBrk="0" hangingPunct="1">
              <a:lnSpc>
                <a:spcPct val="115000"/>
              </a:lnSpc>
              <a:spcBef>
                <a:spcPts val="0"/>
              </a:spcBef>
              <a:spcAft>
                <a:spcPts val="1000"/>
              </a:spcAft>
              <a:buClrTx/>
              <a:buSzTx/>
              <a:buFont typeface="+mj-lt"/>
              <a:buAutoNum type="arabicPeriod"/>
              <a:tabLst/>
              <a:defRPr/>
            </a:pP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A tartalom jellemzően nem újonnan gyártott, hanem már korábban vetített anyagok tematikusan rendszerezett </a:t>
            </a:r>
            <a:r>
              <a:rPr kumimoji="0" lang="hu-HU" sz="1600" b="0" i="0" u="none" strike="noStrike" kern="1200" cap="none" spc="0" normalizeH="0" baseline="0" noProof="0" err="1">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műsorfolyama</a:t>
            </a:r>
            <a:r>
              <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hu-HU" sz="1600" b="0" i="0" u="none" strike="noStrike" kern="1200" cap="none" spc="0" normalizeH="0" baseline="0" noProof="0">
              <a:ln>
                <a:noFill/>
              </a:ln>
              <a:solidFill>
                <a:srgbClr val="34455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ia számának helye 3">
            <a:extLst>
              <a:ext uri="{FF2B5EF4-FFF2-40B4-BE49-F238E27FC236}">
                <a16:creationId xmlns:a16="http://schemas.microsoft.com/office/drawing/2014/main" id="{90EA0C7D-0758-D628-C4FE-C1F402446FB1}"/>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26</a:t>
            </a:fld>
            <a:endParaRPr lang="hu-HU"/>
          </a:p>
        </p:txBody>
      </p:sp>
      <p:pic>
        <p:nvPicPr>
          <p:cNvPr id="10" name="Picture 14">
            <a:extLst>
              <a:ext uri="{FF2B5EF4-FFF2-40B4-BE49-F238E27FC236}">
                <a16:creationId xmlns:a16="http://schemas.microsoft.com/office/drawing/2014/main" id="{2415F180-FA8F-B947-B8FF-95CAA4F1A4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4E1DCE44-8145-E38F-4AF6-34B70F5ABE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C263AD70-759D-B750-725B-DA56E45EB5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417715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fontScale="90000"/>
          </a:bodyPr>
          <a:lstStyle/>
          <a:p>
            <a:pPr algn="l" rtl="0"/>
            <a:r>
              <a:rPr lang="hu" b="0" i="0" u="none" baseline="0"/>
              <a:t>ViZUÁLIS STIMULUS - FAST TV az Egyesült Államokban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535" y="1287519"/>
            <a:ext cx="3058852" cy="172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387" y="1287519"/>
            <a:ext cx="3127572" cy="17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959" y="1358216"/>
            <a:ext cx="2876197" cy="161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9703" b="6816"/>
          <a:stretch/>
        </p:blipFill>
        <p:spPr bwMode="auto">
          <a:xfrm>
            <a:off x="890026" y="3046778"/>
            <a:ext cx="3724948" cy="174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7915" y="2976077"/>
            <a:ext cx="3304724" cy="18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6645" t="8023" r="6250" b="5504"/>
          <a:stretch/>
        </p:blipFill>
        <p:spPr bwMode="auto">
          <a:xfrm>
            <a:off x="7907243" y="3086267"/>
            <a:ext cx="2990912" cy="167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l="14849" t="11451" r="13201" b="6046"/>
          <a:stretch/>
        </p:blipFill>
        <p:spPr bwMode="auto">
          <a:xfrm>
            <a:off x="2657220" y="4749363"/>
            <a:ext cx="2783953" cy="179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a számának helye 3">
            <a:extLst>
              <a:ext uri="{FF2B5EF4-FFF2-40B4-BE49-F238E27FC236}">
                <a16:creationId xmlns:a16="http://schemas.microsoft.com/office/drawing/2014/main" id="{22453DB4-E39E-7D67-92C8-F6C873EBBF51}"/>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pPr/>
              <a:t>27</a:t>
            </a:fld>
            <a:endParaRPr lang="hu-HU"/>
          </a:p>
        </p:txBody>
      </p:sp>
      <p:pic>
        <p:nvPicPr>
          <p:cNvPr id="8" name="Picture 14">
            <a:extLst>
              <a:ext uri="{FF2B5EF4-FFF2-40B4-BE49-F238E27FC236}">
                <a16:creationId xmlns:a16="http://schemas.microsoft.com/office/drawing/2014/main" id="{24EB0EA9-C19F-3304-534C-ACCF8F3A29A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9" name="Kép 8">
            <a:extLst>
              <a:ext uri="{FF2B5EF4-FFF2-40B4-BE49-F238E27FC236}">
                <a16:creationId xmlns:a16="http://schemas.microsoft.com/office/drawing/2014/main" id="{6E4747B2-A8ED-FA3D-EEEE-7FB44A5019F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82628655-8DEF-5477-5531-74A7E8EC436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050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soportba foglalás 4"/>
          <p:cNvGrpSpPr/>
          <p:nvPr/>
        </p:nvGrpSpPr>
        <p:grpSpPr>
          <a:xfrm>
            <a:off x="762000" y="2446829"/>
            <a:ext cx="4806891" cy="3903171"/>
            <a:chOff x="838899" y="2212404"/>
            <a:chExt cx="3489820" cy="5923332"/>
          </a:xfrm>
        </p:grpSpPr>
        <p:sp>
          <p:nvSpPr>
            <p:cNvPr id="6" name="Szabadkézi sokszög 5"/>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 sz="18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36-59 évesek</a:t>
              </a:r>
            </a:p>
          </p:txBody>
        </p:sp>
        <p:sp>
          <p:nvSpPr>
            <p:cNvPr id="7" name="Szabadkézi sokszög 6"/>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Vígjátékok (2)</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Főzőversenyek/főző műsorok(2)</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Horror(2)</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Kalandfilmek</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Retró filmek, 90-es, 80-as, 70-es és 60-as évek filmjei (magyar és amerikai) (2)</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Koncertek </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Sci-fi</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Vígjáték sorozatok (sit-com)</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Bűnügyi történetek, krimi és valódi bűnügyeket bemutató dokumentumfilmek</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Tudományos kutatás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Családi mozi</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Kosztümös filmek</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Mary Condo</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Háztartás, lakásfelújítás, háztartási tippek, takarítás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Kisállat: kutyák</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James Bond filmek</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Színészcsatorna: bizonyos színészekhez - pl. Al Pacino kapcsolódó filmek</a:t>
              </a:r>
            </a:p>
          </p:txBody>
        </p:sp>
      </p:grpSp>
      <p:grpSp>
        <p:nvGrpSpPr>
          <p:cNvPr id="8" name="Csoportba foglalás 7"/>
          <p:cNvGrpSpPr/>
          <p:nvPr/>
        </p:nvGrpSpPr>
        <p:grpSpPr>
          <a:xfrm>
            <a:off x="6130954" y="2446829"/>
            <a:ext cx="4791513" cy="3903171"/>
            <a:chOff x="838899" y="2212404"/>
            <a:chExt cx="3489820" cy="5923332"/>
          </a:xfrm>
        </p:grpSpPr>
        <p:sp>
          <p:nvSpPr>
            <p:cNvPr id="9" name="Szabadkézi sokszög 8"/>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 sz="18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18-35 évesek</a:t>
              </a:r>
            </a:p>
          </p:txBody>
        </p:sp>
        <p:sp>
          <p:nvSpPr>
            <p:cNvPr id="10" name="Szabadkézi sokszög 9"/>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Retro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Vígjáték (3)</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Labdarúgás, az európai labdarúgó bajnokságokat és a világkupákat közvetítő csatorna (2)</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Sci-fi</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3D nyomtatás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Star Trek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Női csatorna, pl. szépség, testápolás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Anyaság, gyereknevelés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Régi rajzfilmek (pl. Az oroszlánkirály (1994))</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Krimi</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Dokumentumfilm</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Életrajzi csatorna</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Börtön csatorna</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Főzős csatorna</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Otthoni edzés: személyi edző, edzés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Rendezői csatorna, egy bizonyos rendező filmjei</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Eredeti nyelven sugárzott filmek és sorozatok (felirattal)</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Színész csatorna: egy bizonyos színészhez (pl. Will Smith) kapcsolódó 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sp>
        <p:nvSpPr>
          <p:cNvPr id="15" name="Cím 1"/>
          <p:cNvSpPr txBox="1">
            <a:spLocks/>
          </p:cNvSpPr>
          <p:nvPr/>
        </p:nvSpPr>
        <p:spPr>
          <a:xfrm>
            <a:off x="255321" y="116236"/>
            <a:ext cx="10972800" cy="923673"/>
          </a:xfrm>
          <a:prstGeom prst="rect">
            <a:avLst/>
          </a:prstGeom>
        </p:spPr>
        <p:txBody>
          <a:bodyPr vert="horz" lIns="121917" tIns="60958" rIns="121917" bIns="60958" rtlCol="0" anchor="ctr">
            <a:normAutofit fontScale="97500"/>
          </a:bodyPr>
          <a:lstStyle>
            <a:lvl1pPr algn="ctr" defTabSz="1219170" rtl="0" eaLnBrk="1" latinLnBrk="0" hangingPunct="1">
              <a:spcBef>
                <a:spcPct val="0"/>
              </a:spcBef>
              <a:buNone/>
              <a:defRPr sz="5900" kern="1200">
                <a:solidFill>
                  <a:schemeClr val="tx1"/>
                </a:solidFill>
                <a:latin typeface="+mj-lt"/>
                <a:ea typeface="+mj-ea"/>
                <a:cs typeface="+mj-cs"/>
              </a:defRPr>
            </a:lvl1pPr>
          </a:lstStyle>
          <a:p>
            <a:pPr marL="0" marR="0" lvl="0" indent="0" algn="l" defTabSz="914354" rtl="0" eaLnBrk="1" fontAlgn="auto" latinLnBrk="0" hangingPunct="1">
              <a:lnSpc>
                <a:spcPct val="110000"/>
              </a:lnSpc>
              <a:spcBef>
                <a:spcPct val="0"/>
              </a:spcBef>
              <a:spcAft>
                <a:spcPts val="0"/>
              </a:spcAft>
              <a:buClrTx/>
              <a:buSzTx/>
              <a:buFontTx/>
              <a:buNone/>
              <a:tabLst/>
              <a:defRPr/>
            </a:pPr>
            <a:r>
              <a:rPr kumimoji="0" lang="hu" sz="3600" b="0" i="0" u="none" strike="noStrike" kern="1200" cap="none" spc="0" normalizeH="0" baseline="0" noProof="0">
                <a:ln>
                  <a:noFill/>
                </a:ln>
                <a:solidFill>
                  <a:prstClr val="black"/>
                </a:solidFill>
                <a:effectLst/>
                <a:uLnTx/>
                <a:uFillTx/>
                <a:latin typeface="Segoe UI Light" panose="020B0502040204020203" pitchFamily="34" charset="0"/>
                <a:ea typeface="+mj-ea"/>
                <a:cs typeface="Segoe UI Light" panose="020B0502040204020203" pitchFamily="34" charset="0"/>
              </a:rPr>
              <a:t>A </a:t>
            </a:r>
            <a:r>
              <a:rPr kumimoji="0" lang="hu" sz="3700" b="0" i="0" u="none" strike="noStrike" kern="1200" cap="none" spc="0" normalizeH="0" baseline="0" noProof="0">
                <a:ln>
                  <a:noFill/>
                </a:ln>
                <a:solidFill>
                  <a:prstClr val="black"/>
                </a:solidFill>
                <a:effectLst/>
                <a:uLnTx/>
                <a:uFillTx/>
                <a:latin typeface="Segoe UI Light" panose="020B0502040204020203" pitchFamily="34" charset="0"/>
                <a:ea typeface="+mj-ea"/>
                <a:cs typeface="Segoe UI Light" panose="020B0502040204020203" pitchFamily="34" charset="0"/>
              </a:rPr>
              <a:t>résztvevők</a:t>
            </a:r>
            <a:r>
              <a:rPr kumimoji="0" lang="hu" sz="3600" b="0" i="0" u="none" strike="noStrike" kern="1200" cap="none" spc="0" normalizeH="0" baseline="0" noProof="0">
                <a:ln>
                  <a:noFill/>
                </a:ln>
                <a:solidFill>
                  <a:prstClr val="black"/>
                </a:solidFill>
                <a:effectLst/>
                <a:uLnTx/>
                <a:uFillTx/>
                <a:latin typeface="Segoe UI Light" panose="020B0502040204020203" pitchFamily="34" charset="0"/>
                <a:ea typeface="+mj-ea"/>
                <a:cs typeface="Segoe UI Light" panose="020B0502040204020203" pitchFamily="34" charset="0"/>
              </a:rPr>
              <a:t> által javasolt tartalmak </a:t>
            </a:r>
          </a:p>
        </p:txBody>
      </p:sp>
      <p:sp>
        <p:nvSpPr>
          <p:cNvPr id="2" name="Szövegdoboz 1">
            <a:extLst>
              <a:ext uri="{FF2B5EF4-FFF2-40B4-BE49-F238E27FC236}">
                <a16:creationId xmlns:a16="http://schemas.microsoft.com/office/drawing/2014/main" id="{DB4BEB3E-78DA-CA02-4860-20858463CA72}"/>
              </a:ext>
            </a:extLst>
          </p:cNvPr>
          <p:cNvSpPr txBox="1"/>
          <p:nvPr/>
        </p:nvSpPr>
        <p:spPr>
          <a:xfrm>
            <a:off x="342861" y="1779936"/>
            <a:ext cx="10797721" cy="358816"/>
          </a:xfrm>
          <a:prstGeom prst="rect">
            <a:avLst/>
          </a:prstGeom>
          <a:noFill/>
        </p:spPr>
        <p:txBody>
          <a:bodyPr wrap="square">
            <a:spAutoFit/>
          </a:bodyPr>
          <a:lstStyle/>
          <a:p>
            <a:pPr marL="0" marR="0" lvl="0" indent="0" algn="just" defTabSz="914354" rtl="0" eaLnBrk="1" fontAlgn="auto" latinLnBrk="0" hangingPunct="1">
              <a:lnSpc>
                <a:spcPct val="115000"/>
              </a:lnSpc>
              <a:spcBef>
                <a:spcPts val="0"/>
              </a:spcBef>
              <a:spcAft>
                <a:spcPts val="1000"/>
              </a:spcAft>
              <a:buClrTx/>
              <a:buSzTx/>
              <a:buFontTx/>
              <a:buNone/>
              <a:tabLst/>
              <a:defRPr/>
            </a:pPr>
            <a:r>
              <a:rPr kumimoji="0" lang="hu-HU" sz="16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Milyen tartalmakat keresnének egy ilyen szolgáltatás csatornáin. </a:t>
            </a:r>
            <a:endParaRPr kumimoji="0" lang="hu-HU"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Szövegdoboz 2">
            <a:extLst>
              <a:ext uri="{FF2B5EF4-FFF2-40B4-BE49-F238E27FC236}">
                <a16:creationId xmlns:a16="http://schemas.microsoft.com/office/drawing/2014/main" id="{EECD98B8-70AA-CB11-98A5-62E543E9BBE5}"/>
              </a:ext>
            </a:extLst>
          </p:cNvPr>
          <p:cNvSpPr txBox="1"/>
          <p:nvPr/>
        </p:nvSpPr>
        <p:spPr>
          <a:xfrm>
            <a:off x="342860" y="936156"/>
            <a:ext cx="6438939" cy="3847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900" b="0" i="0" u="none" strike="noStrike" kern="1200" cap="none" spc="0" normalizeH="0" baseline="0" noProof="0">
                <a:ln>
                  <a:noFill/>
                </a:ln>
                <a:solidFill>
                  <a:srgbClr val="1F497D"/>
                </a:solidFill>
                <a:effectLst/>
                <a:uLnTx/>
                <a:uFillTx/>
                <a:latin typeface="Segoe UI Light" panose="020B0502040204020203" pitchFamily="34" charset="0"/>
                <a:ea typeface="+mn-ea"/>
                <a:cs typeface="Segoe UI Light" panose="020B0502040204020203" pitchFamily="34" charset="0"/>
              </a:rPr>
              <a:t>Gyakori használók</a:t>
            </a:r>
          </a:p>
        </p:txBody>
      </p:sp>
      <p:sp>
        <p:nvSpPr>
          <p:cNvPr id="11" name="Dia számának helye 3">
            <a:extLst>
              <a:ext uri="{FF2B5EF4-FFF2-40B4-BE49-F238E27FC236}">
                <a16:creationId xmlns:a16="http://schemas.microsoft.com/office/drawing/2014/main" id="{AA3BE7F7-7839-0435-ADE8-269FE5EB393B}"/>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28</a:t>
            </a:fld>
            <a:endParaRPr lang="hu-HU">
              <a:solidFill>
                <a:schemeClr val="tx1"/>
              </a:solidFill>
            </a:endParaRPr>
          </a:p>
        </p:txBody>
      </p:sp>
      <p:pic>
        <p:nvPicPr>
          <p:cNvPr id="14" name="Picture 14">
            <a:extLst>
              <a:ext uri="{FF2B5EF4-FFF2-40B4-BE49-F238E27FC236}">
                <a16:creationId xmlns:a16="http://schemas.microsoft.com/office/drawing/2014/main" id="{62ABD9CA-2AF1-F4A7-7F76-F3ED9BC79D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6" name="Kép 15">
            <a:extLst>
              <a:ext uri="{FF2B5EF4-FFF2-40B4-BE49-F238E27FC236}">
                <a16:creationId xmlns:a16="http://schemas.microsoft.com/office/drawing/2014/main" id="{C9AE385A-FB12-3534-4D83-1C9C1720E3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7" name="Kép 16" descr="A képen aláírás, rajz, étel látható&#10;&#10;Automatikusan generált leírás">
            <a:extLst>
              <a:ext uri="{FF2B5EF4-FFF2-40B4-BE49-F238E27FC236}">
                <a16:creationId xmlns:a16="http://schemas.microsoft.com/office/drawing/2014/main" id="{3BF29EAF-C29B-1FE5-0D13-AE9B44ED63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88875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soportba foglalás 4"/>
          <p:cNvGrpSpPr/>
          <p:nvPr/>
        </p:nvGrpSpPr>
        <p:grpSpPr>
          <a:xfrm>
            <a:off x="696287" y="1742620"/>
            <a:ext cx="4706223" cy="4775626"/>
            <a:chOff x="838899" y="2212404"/>
            <a:chExt cx="3489820" cy="5923332"/>
          </a:xfrm>
        </p:grpSpPr>
        <p:sp>
          <p:nvSpPr>
            <p:cNvPr id="6" name="Szabadkézi sokszög 5"/>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 sz="18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36-59 évesek</a:t>
              </a:r>
            </a:p>
          </p:txBody>
        </p:sp>
        <p:sp>
          <p:nvSpPr>
            <p:cNvPr id="7" name="Szabadkézi sokszög 6"/>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2" spcCol="36000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Sütés-főzés, versenyek/műsorok (2) </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Színházi előadások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digitális világ, IT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Zenei csatornák műfajok szerint, mint jazz, klasszikus, pop/slágerek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klasszikus detektívtörténetek (80’s)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Vadvilág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Labdarúgás, régi idők focija, futballklubokról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Edukatív tartalmak: nyelvoktatás, excel trükkök, matematika, fizika, stb. - főként felnőtteknek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Vallásos tartalom </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Felfedezések története</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Életrajzi 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Kertészkedés, növénytermesztés, kertépítés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„Hogyan készül?” dokumentumfilmek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Kreatív barkácsötletek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Gyermeknevelés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Régi amerikai 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Sporttörténelem</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Gazdálkodás, állattenyésztés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Ház körüli barkácsolás - festés-mázolás, házépítés</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Autó-motor</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Hírek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Vígjáték-sorozatok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(Új és régi) rajzfilmek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Utazás</a:t>
              </a:r>
            </a:p>
            <a:p>
              <a:pPr marL="171450" marR="0" lvl="1" indent="-171450" algn="l" defTabSz="800100" rtl="0" eaLnBrk="1" fontAlgn="auto" latinLnBrk="0" hangingPunct="1">
                <a:lnSpc>
                  <a:spcPct val="90000"/>
                </a:lnSpc>
                <a:spcBef>
                  <a:spcPct val="0"/>
                </a:spcBef>
                <a:spcAft>
                  <a:spcPct val="15000"/>
                </a:spcAft>
                <a:buClrTx/>
                <a:buSzTx/>
                <a:buFontTx/>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grpSp>
        <p:nvGrpSpPr>
          <p:cNvPr id="8" name="Csoportba foglalás 7"/>
          <p:cNvGrpSpPr/>
          <p:nvPr/>
        </p:nvGrpSpPr>
        <p:grpSpPr>
          <a:xfrm>
            <a:off x="5889072" y="1742620"/>
            <a:ext cx="4967681" cy="4775626"/>
            <a:chOff x="838899" y="2212404"/>
            <a:chExt cx="3489820" cy="5923332"/>
          </a:xfrm>
        </p:grpSpPr>
        <p:sp>
          <p:nvSpPr>
            <p:cNvPr id="9" name="Szabadkézi sokszög 8"/>
            <p:cNvSpPr/>
            <p:nvPr/>
          </p:nvSpPr>
          <p:spPr>
            <a:xfrm>
              <a:off x="838899" y="2212404"/>
              <a:ext cx="3489820" cy="655513"/>
            </a:xfrm>
            <a:custGeom>
              <a:avLst/>
              <a:gdLst>
                <a:gd name="connsiteX0" fmla="*/ 0 w 3489820"/>
                <a:gd name="connsiteY0" fmla="*/ 0 h 655513"/>
                <a:gd name="connsiteX1" fmla="*/ 3489820 w 3489820"/>
                <a:gd name="connsiteY1" fmla="*/ 0 h 655513"/>
                <a:gd name="connsiteX2" fmla="*/ 3489820 w 3489820"/>
                <a:gd name="connsiteY2" fmla="*/ 655513 h 655513"/>
                <a:gd name="connsiteX3" fmla="*/ 0 w 3489820"/>
                <a:gd name="connsiteY3" fmla="*/ 655513 h 655513"/>
                <a:gd name="connsiteX4" fmla="*/ 0 w 3489820"/>
                <a:gd name="connsiteY4" fmla="*/ 0 h 655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55513">
                  <a:moveTo>
                    <a:pt x="0" y="0"/>
                  </a:moveTo>
                  <a:lnTo>
                    <a:pt x="3489820" y="0"/>
                  </a:lnTo>
                  <a:lnTo>
                    <a:pt x="3489820" y="655513"/>
                  </a:lnTo>
                  <a:lnTo>
                    <a:pt x="0" y="655513"/>
                  </a:lnTo>
                  <a:lnTo>
                    <a:pt x="0" y="0"/>
                  </a:lnTo>
                  <a:close/>
                </a:path>
              </a:pathLst>
            </a:cu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hu" sz="1800" b="0" i="0" u="none" strike="noStrike" kern="1200" cap="none" spc="0" normalizeH="0" baseline="0" noProof="0">
                  <a:ln>
                    <a:noFill/>
                  </a:ln>
                  <a:solidFill>
                    <a:prstClr val="white"/>
                  </a:solidFill>
                  <a:effectLst/>
                  <a:uLnTx/>
                  <a:uFillTx/>
                  <a:latin typeface="Segoe UI Light" panose="020B0502040204020203" pitchFamily="34" charset="0"/>
                  <a:ea typeface="+mn-ea"/>
                  <a:cs typeface="Segoe UI Light" panose="020B0502040204020203" pitchFamily="34" charset="0"/>
                </a:rPr>
                <a:t>18-35 évesek</a:t>
              </a:r>
            </a:p>
          </p:txBody>
        </p:sp>
        <p:sp>
          <p:nvSpPr>
            <p:cNvPr id="10" name="Szabadkézi sokszög 9"/>
            <p:cNvSpPr/>
            <p:nvPr/>
          </p:nvSpPr>
          <p:spPr>
            <a:xfrm>
              <a:off x="838899" y="2867918"/>
              <a:ext cx="3489820" cy="5267818"/>
            </a:xfrm>
            <a:custGeom>
              <a:avLst/>
              <a:gdLst>
                <a:gd name="connsiteX0" fmla="*/ 0 w 3489820"/>
                <a:gd name="connsiteY0" fmla="*/ 0 h 6324480"/>
                <a:gd name="connsiteX1" fmla="*/ 3489820 w 3489820"/>
                <a:gd name="connsiteY1" fmla="*/ 0 h 6324480"/>
                <a:gd name="connsiteX2" fmla="*/ 3489820 w 3489820"/>
                <a:gd name="connsiteY2" fmla="*/ 6324480 h 6324480"/>
                <a:gd name="connsiteX3" fmla="*/ 0 w 3489820"/>
                <a:gd name="connsiteY3" fmla="*/ 6324480 h 6324480"/>
                <a:gd name="connsiteX4" fmla="*/ 0 w 3489820"/>
                <a:gd name="connsiteY4" fmla="*/ 0 h 63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820" h="6324480">
                  <a:moveTo>
                    <a:pt x="0" y="0"/>
                  </a:moveTo>
                  <a:lnTo>
                    <a:pt x="3489820" y="0"/>
                  </a:lnTo>
                  <a:lnTo>
                    <a:pt x="3489820" y="6324480"/>
                  </a:lnTo>
                  <a:lnTo>
                    <a:pt x="0" y="63244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2" spcCol="396000" anchor="t" anchorCtr="0">
              <a:noAutofit/>
            </a:bodyPr>
            <a:lstStyle/>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Oscar-díjas nagyjátékfilmek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Krimisorozatok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Rajzfilmek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Főzős műsorok és versenyek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Történelmi dokumentumfilmek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Vadvilág</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Tudományos dokumentumfilmek (2)</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Retró filmek (nemzetközi)</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Humor, vígjáték (3)</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Magyar sorozatok (Jóban rosszban”)</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Külföldi sorozatok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Klasszikus régi magyar filmek </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Sci-fi 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Romantikus filmek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Klasszikus mesék gyerekeknek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Edzés, otthoni edzés videók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Zenecsatorna videoklippekkel, koncertfelvételekkel - zenei műfajok szerint tovább bontva</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Vetélkedők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Tehetségkutató műsorok (X-faktor, Sztárban sztár)</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Valós emberi történeteket bemutató sorozatok, pl. Rólunk szól (This is Us), Aranyélet (My Golden Life), </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Gyermeknevelés, gyermekgondozás és gyermekpszichológia</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Különböző audiovizuális tartalmak, pl. tájképek zenével - a különleges hangulatért</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r>
                <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rPr>
                <a:t>Kisállatok - kutyák</a:t>
              </a: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a:p>
              <a:pPr marL="171450" marR="0" lvl="1" indent="-171450" algn="l" defTabSz="800100" rtl="0" eaLnBrk="1" fontAlgn="auto" latinLnBrk="0" hangingPunct="1">
                <a:lnSpc>
                  <a:spcPct val="90000"/>
                </a:lnSpc>
                <a:spcBef>
                  <a:spcPct val="0"/>
                </a:spcBef>
                <a:spcAft>
                  <a:spcPct val="15000"/>
                </a:spcAft>
                <a:buClrTx/>
                <a:buSzTx/>
                <a:buFont typeface="Arial" pitchFamily="34" charset="0"/>
                <a:buChar char="•"/>
                <a:tabLst/>
                <a:defRPr/>
              </a:pPr>
              <a:endParaRPr kumimoji="0" lang="hu" sz="105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grpSp>
      <p:sp>
        <p:nvSpPr>
          <p:cNvPr id="11" name="Cím 1">
            <a:extLst>
              <a:ext uri="{FF2B5EF4-FFF2-40B4-BE49-F238E27FC236}">
                <a16:creationId xmlns:a16="http://schemas.microsoft.com/office/drawing/2014/main" id="{535CF9F5-CD3A-DEB6-36E4-D6841B0D18CD}"/>
              </a:ext>
            </a:extLst>
          </p:cNvPr>
          <p:cNvSpPr txBox="1">
            <a:spLocks/>
          </p:cNvSpPr>
          <p:nvPr/>
        </p:nvSpPr>
        <p:spPr>
          <a:xfrm>
            <a:off x="255321" y="116236"/>
            <a:ext cx="10972800" cy="923673"/>
          </a:xfrm>
          <a:prstGeom prst="rect">
            <a:avLst/>
          </a:prstGeom>
        </p:spPr>
        <p:txBody>
          <a:bodyPr vert="horz" lIns="121917" tIns="60958" rIns="121917" bIns="60958" rtlCol="0" anchor="ctr">
            <a:normAutofit fontScale="97500"/>
          </a:bodyPr>
          <a:lstStyle>
            <a:lvl1pPr algn="ctr" defTabSz="1219170" rtl="0" eaLnBrk="1" latinLnBrk="0" hangingPunct="1">
              <a:spcBef>
                <a:spcPct val="0"/>
              </a:spcBef>
              <a:buNone/>
              <a:defRPr sz="5900" kern="1200">
                <a:solidFill>
                  <a:schemeClr val="tx1"/>
                </a:solidFill>
                <a:latin typeface="+mj-lt"/>
                <a:ea typeface="+mj-ea"/>
                <a:cs typeface="+mj-cs"/>
              </a:defRPr>
            </a:lvl1pPr>
          </a:lstStyle>
          <a:p>
            <a:pPr marL="0" marR="0" lvl="0" indent="0" algn="l" defTabSz="914354" rtl="0" eaLnBrk="1" fontAlgn="auto" latinLnBrk="0" hangingPunct="1">
              <a:lnSpc>
                <a:spcPct val="110000"/>
              </a:lnSpc>
              <a:spcBef>
                <a:spcPct val="0"/>
              </a:spcBef>
              <a:spcAft>
                <a:spcPts val="0"/>
              </a:spcAft>
              <a:buClrTx/>
              <a:buSzTx/>
              <a:buFontTx/>
              <a:buNone/>
              <a:tabLst/>
              <a:defRPr/>
            </a:pPr>
            <a:r>
              <a:rPr kumimoji="0" lang="hu" sz="3600" b="0" i="0" u="none" strike="noStrike" kern="1200" cap="none" spc="0" normalizeH="0" baseline="0" noProof="0">
                <a:ln>
                  <a:noFill/>
                </a:ln>
                <a:solidFill>
                  <a:prstClr val="black"/>
                </a:solidFill>
                <a:effectLst/>
                <a:uLnTx/>
                <a:uFillTx/>
                <a:latin typeface="Segoe UI Light" panose="020B0502040204020203" pitchFamily="34" charset="0"/>
                <a:ea typeface="+mj-ea"/>
                <a:cs typeface="Segoe UI Light" panose="020B0502040204020203" pitchFamily="34" charset="0"/>
              </a:rPr>
              <a:t>A </a:t>
            </a:r>
            <a:r>
              <a:rPr kumimoji="0" lang="hu" sz="3700" b="0" i="0" u="none" strike="noStrike" kern="1200" cap="none" spc="0" normalizeH="0" baseline="0" noProof="0">
                <a:ln>
                  <a:noFill/>
                </a:ln>
                <a:solidFill>
                  <a:prstClr val="black"/>
                </a:solidFill>
                <a:effectLst/>
                <a:uLnTx/>
                <a:uFillTx/>
                <a:latin typeface="Segoe UI Light" panose="020B0502040204020203" pitchFamily="34" charset="0"/>
                <a:ea typeface="+mj-ea"/>
                <a:cs typeface="Segoe UI Light" panose="020B0502040204020203" pitchFamily="34" charset="0"/>
              </a:rPr>
              <a:t>résztvevők</a:t>
            </a:r>
            <a:r>
              <a:rPr kumimoji="0" lang="hu" sz="3600" b="0" i="0" u="none" strike="noStrike" kern="1200" cap="none" spc="0" normalizeH="0" baseline="0" noProof="0">
                <a:ln>
                  <a:noFill/>
                </a:ln>
                <a:solidFill>
                  <a:prstClr val="black"/>
                </a:solidFill>
                <a:effectLst/>
                <a:uLnTx/>
                <a:uFillTx/>
                <a:latin typeface="Segoe UI Light" panose="020B0502040204020203" pitchFamily="34" charset="0"/>
                <a:ea typeface="+mj-ea"/>
                <a:cs typeface="Segoe UI Light" panose="020B0502040204020203" pitchFamily="34" charset="0"/>
              </a:rPr>
              <a:t> által javasolt tartalmak </a:t>
            </a:r>
          </a:p>
        </p:txBody>
      </p:sp>
      <p:sp>
        <p:nvSpPr>
          <p:cNvPr id="12" name="Szövegdoboz 11">
            <a:extLst>
              <a:ext uri="{FF2B5EF4-FFF2-40B4-BE49-F238E27FC236}">
                <a16:creationId xmlns:a16="http://schemas.microsoft.com/office/drawing/2014/main" id="{68EEE883-9BBF-451C-CC12-AB31A83B6EA7}"/>
              </a:ext>
            </a:extLst>
          </p:cNvPr>
          <p:cNvSpPr txBox="1"/>
          <p:nvPr/>
        </p:nvSpPr>
        <p:spPr>
          <a:xfrm>
            <a:off x="342860" y="936156"/>
            <a:ext cx="6438939" cy="384721"/>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900" b="0" i="0" u="none" strike="noStrike" kern="1200" cap="none" spc="0" normalizeH="0" baseline="0" noProof="0">
                <a:ln>
                  <a:noFill/>
                </a:ln>
                <a:solidFill>
                  <a:srgbClr val="1F497D"/>
                </a:solidFill>
                <a:effectLst/>
                <a:uLnTx/>
                <a:uFillTx/>
                <a:latin typeface="Segoe UI Light" panose="020B0502040204020203" pitchFamily="34" charset="0"/>
                <a:ea typeface="+mn-ea"/>
                <a:cs typeface="Segoe UI Light" panose="020B0502040204020203" pitchFamily="34" charset="0"/>
              </a:rPr>
              <a:t>Kevésbé gyakori használók</a:t>
            </a:r>
          </a:p>
        </p:txBody>
      </p:sp>
      <p:sp>
        <p:nvSpPr>
          <p:cNvPr id="2" name="Dia számának helye 3">
            <a:extLst>
              <a:ext uri="{FF2B5EF4-FFF2-40B4-BE49-F238E27FC236}">
                <a16:creationId xmlns:a16="http://schemas.microsoft.com/office/drawing/2014/main" id="{8C6A060F-0BE7-32C0-5A86-28042850C2D0}"/>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solidFill>
                  <a:schemeClr val="tx1"/>
                </a:solidFill>
              </a:rPr>
              <a:pPr/>
              <a:t>29</a:t>
            </a:fld>
            <a:endParaRPr lang="hu-HU" dirty="0">
              <a:solidFill>
                <a:schemeClr val="tx1"/>
              </a:solidFill>
            </a:endParaRPr>
          </a:p>
        </p:txBody>
      </p:sp>
      <p:pic>
        <p:nvPicPr>
          <p:cNvPr id="14" name="Picture 14">
            <a:extLst>
              <a:ext uri="{FF2B5EF4-FFF2-40B4-BE49-F238E27FC236}">
                <a16:creationId xmlns:a16="http://schemas.microsoft.com/office/drawing/2014/main" id="{43481DE4-E4FB-412A-948B-D5E2209552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126A92EB-76B6-9D3A-AF9F-D8CACB8087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6BBB13E6-3BB7-77BA-9AA6-C627FB9838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2257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5EC98360-A64A-4018-9D2D-0A65822005DB}"/>
              </a:ext>
            </a:extLst>
          </p:cNvPr>
          <p:cNvSpPr>
            <a:spLocks noGrp="1"/>
          </p:cNvSpPr>
          <p:nvPr>
            <p:ph type="sldNum" sz="quarter" idx="4"/>
          </p:nvPr>
        </p:nvSpPr>
        <p:spPr/>
        <p:txBody>
          <a:bodyPr/>
          <a:lstStyle/>
          <a:p>
            <a:fld id="{4996493B-DA06-4E81-B5EB-AD5E79125F85}" type="slidenum">
              <a:rPr lang="hu-HU" smtClean="0"/>
              <a:pPr/>
              <a:t>3</a:t>
            </a:fld>
            <a:endParaRPr lang="hu-HU" dirty="0"/>
          </a:p>
        </p:txBody>
      </p:sp>
      <p:sp>
        <p:nvSpPr>
          <p:cNvPr id="3" name="TextBox 42">
            <a:extLst>
              <a:ext uri="{FF2B5EF4-FFF2-40B4-BE49-F238E27FC236}">
                <a16:creationId xmlns:a16="http://schemas.microsoft.com/office/drawing/2014/main" id="{FAC8EF57-06C3-EBE6-980E-A31AFFB00A52}"/>
              </a:ext>
            </a:extLst>
          </p:cNvPr>
          <p:cNvSpPr txBox="1"/>
          <p:nvPr/>
        </p:nvSpPr>
        <p:spPr>
          <a:xfrm>
            <a:off x="451692" y="1188216"/>
            <a:ext cx="11347373" cy="536429"/>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7000"/>
              </a:lnSpc>
              <a:spcAft>
                <a:spcPts val="800"/>
              </a:spcAft>
              <a:defRPr/>
            </a:pPr>
            <a:r>
              <a:rPr lang="hu-HU" sz="1400" dirty="0">
                <a:solidFill>
                  <a:srgbClr val="336F99"/>
                </a:solidFill>
                <a:latin typeface="Segoe UI Light" panose="020B0502040204020203" pitchFamily="34" charset="0"/>
                <a:cs typeface="Segoe UI Light" panose="020B0502040204020203" pitchFamily="34" charset="0"/>
              </a:rPr>
              <a:t>A 3 kutatási fázisról szóló fejezetekben az adott kutatási fázis eredményeit bemutató bővebb összefoglalót készítettünk. Az alábbi integrált összefoglalóban a koncepcióval kapcsolatos legfontosabb megállapításokat gyűjtöttük össze. </a:t>
            </a:r>
            <a:endParaRPr lang="en-US" altLang="ko-KR" sz="1400" dirty="0">
              <a:solidFill>
                <a:srgbClr val="336F99"/>
              </a:solidFill>
              <a:latin typeface="Segoe UI Light" panose="020B0502040204020203" pitchFamily="34" charset="0"/>
              <a:cs typeface="Segoe UI Light" panose="020B0502040204020203" pitchFamily="34" charset="0"/>
            </a:endParaRPr>
          </a:p>
        </p:txBody>
      </p:sp>
      <p:sp>
        <p:nvSpPr>
          <p:cNvPr id="5" name="Cím 3">
            <a:extLst>
              <a:ext uri="{FF2B5EF4-FFF2-40B4-BE49-F238E27FC236}">
                <a16:creationId xmlns:a16="http://schemas.microsoft.com/office/drawing/2014/main" id="{B6E55F96-0894-B55E-81B0-23B3A0926533}"/>
              </a:ext>
            </a:extLst>
          </p:cNvPr>
          <p:cNvSpPr txBox="1">
            <a:spLocks/>
          </p:cNvSpPr>
          <p:nvPr/>
        </p:nvSpPr>
        <p:spPr>
          <a:xfrm>
            <a:off x="342865" y="233815"/>
            <a:ext cx="7651887" cy="843780"/>
          </a:xfrm>
          <a:prstGeom prst="rect">
            <a:avLst/>
          </a:prstGeom>
        </p:spPr>
        <p:txBody>
          <a:bodyPr/>
          <a:lst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hu" dirty="0"/>
              <a:t>A legfontosabb megállapítások – I.</a:t>
            </a:r>
          </a:p>
        </p:txBody>
      </p:sp>
      <p:sp>
        <p:nvSpPr>
          <p:cNvPr id="6" name="TextBox 42">
            <a:extLst>
              <a:ext uri="{FF2B5EF4-FFF2-40B4-BE49-F238E27FC236}">
                <a16:creationId xmlns:a16="http://schemas.microsoft.com/office/drawing/2014/main" id="{7013E99D-6128-1930-8435-333F82103AD4}"/>
              </a:ext>
            </a:extLst>
          </p:cNvPr>
          <p:cNvSpPr txBox="1"/>
          <p:nvPr/>
        </p:nvSpPr>
        <p:spPr>
          <a:xfrm>
            <a:off x="451692" y="1835266"/>
            <a:ext cx="11347373" cy="4148636"/>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7000"/>
              </a:lnSpc>
              <a:spcAft>
                <a:spcPts val="800"/>
              </a:spcAft>
              <a:defRPr/>
            </a:pPr>
            <a:r>
              <a:rPr lang="hu-HU" sz="1400" b="1" dirty="0">
                <a:solidFill>
                  <a:srgbClr val="336F99"/>
                </a:solidFill>
                <a:latin typeface="Segoe UI Light" panose="020B0502040204020203" pitchFamily="34" charset="0"/>
                <a:cs typeface="Segoe UI Light" panose="020B0502040204020203" pitchFamily="34" charset="0"/>
              </a:rPr>
              <a:t>FOGYASZTÓI OLDAL:</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Az ingyenességéből fakadóan az esetleges új szolgáltatás jó eséllyel indulna a magyar piacon. Bár a jelenleg igénybe vett szolgáltatásokat (kábeltévé, SVOD) nem nagyon szűntetnék meg a felhasználók, felvennék a palettára az új lehetőséget és megfelelő műsor esetén használnák is azt. Potenciálbecslésünk alapján akár a célcsoport fele is regisztrálhat a szolgáltatásra, hosszútávú szerepe alapvetően a sugárzott tartalom alapján </a:t>
            </a:r>
            <a:r>
              <a:rPr lang="hu-HU" altLang="ko-KR" sz="1400" dirty="0" err="1">
                <a:solidFill>
                  <a:srgbClr val="336F99"/>
                </a:solidFill>
                <a:latin typeface="Segoe UI Light" panose="020B0502040204020203" pitchFamily="34" charset="0"/>
                <a:cs typeface="Segoe UI Light" panose="020B0502040204020203" pitchFamily="34" charset="0"/>
              </a:rPr>
              <a:t>dőlne</a:t>
            </a:r>
            <a:r>
              <a:rPr lang="hu-HU" altLang="ko-KR" sz="1400" dirty="0">
                <a:solidFill>
                  <a:srgbClr val="336F99"/>
                </a:solidFill>
                <a:latin typeface="Segoe UI Light" panose="020B0502040204020203" pitchFamily="34" charset="0"/>
                <a:cs typeface="Segoe UI Light" panose="020B0502040204020203" pitchFamily="34" charset="0"/>
              </a:rPr>
              <a:t> el.</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Technológia szempontól a használat a többségnek nem okozna problémát, hiszen sokan használnak SVOD szolgáltatásokat már most is. Ily módon a regisztráció szükségességét is elfogadják, akik érdeklődnek a szolgáltatás iránt.</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Az, hogy a tartalmat főleg régebbi gyártású műsorok teszik ki, szintén nem jelent túl nagy gondot, hiszen a fogyasztók döntő többsége szokott korábban már látott tartalmakat </a:t>
            </a:r>
            <a:r>
              <a:rPr lang="hu-HU" altLang="ko-KR" sz="1400" dirty="0" err="1">
                <a:solidFill>
                  <a:srgbClr val="336F99"/>
                </a:solidFill>
                <a:latin typeface="Segoe UI Light" panose="020B0502040204020203" pitchFamily="34" charset="0"/>
                <a:cs typeface="Segoe UI Light" panose="020B0502040204020203" pitchFamily="34" charset="0"/>
              </a:rPr>
              <a:t>újranézni</a:t>
            </a:r>
            <a:r>
              <a:rPr lang="hu-HU" altLang="ko-KR" sz="1400" dirty="0">
                <a:solidFill>
                  <a:srgbClr val="336F99"/>
                </a:solidFill>
                <a:latin typeface="Segoe UI Light" panose="020B0502040204020203" pitchFamily="34" charset="0"/>
                <a:cs typeface="Segoe UI Light" panose="020B0502040204020203" pitchFamily="34" charset="0"/>
              </a:rPr>
              <a:t>.</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Egy ilyen szolgáltatás megjelenése vélhetően nem növelné a teljes nézési időt. Az erre fordított idő a nézők véleménye szerint főleg a hagyományos lineáris csatornákra szánt nézési időből tűnne el. A nézők a jelenleg átlagosan közel 100 rendelkezésre álló csatorna ellenére is gyakran nem találnak kedvükre való műsort, így valószínűleg sokan örülnének a csatornaszám növelésének.</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A reklámkerülés viszont magas mértéket ölthet, mert a célcsoport közel 70 százaléka nagymértékben tartózkodik a reklámok megtekintésétől. A reklámkerülést csökkentheti, ha az új szolgáltatás reklámblokkjai sztenderden kevés </a:t>
            </a:r>
            <a:r>
              <a:rPr lang="hu-HU" altLang="ko-KR" sz="1400" dirty="0" err="1">
                <a:solidFill>
                  <a:srgbClr val="336F99"/>
                </a:solidFill>
                <a:latin typeface="Segoe UI Light" panose="020B0502040204020203" pitchFamily="34" charset="0"/>
                <a:cs typeface="Segoe UI Light" panose="020B0502040204020203" pitchFamily="34" charset="0"/>
              </a:rPr>
              <a:t>szpotot</a:t>
            </a:r>
            <a:r>
              <a:rPr lang="hu-HU" altLang="ko-KR" sz="1400" dirty="0">
                <a:solidFill>
                  <a:srgbClr val="336F99"/>
                </a:solidFill>
                <a:latin typeface="Segoe UI Light" panose="020B0502040204020203" pitchFamily="34" charset="0"/>
                <a:cs typeface="Segoe UI Light" panose="020B0502040204020203" pitchFamily="34" charset="0"/>
              </a:rPr>
              <a:t> tartalmaznak. </a:t>
            </a:r>
          </a:p>
          <a:p>
            <a:pPr algn="just">
              <a:lnSpc>
                <a:spcPct val="107000"/>
              </a:lnSpc>
              <a:spcAft>
                <a:spcPts val="800"/>
              </a:spcAft>
              <a:defRPr/>
            </a:pPr>
            <a:endParaRPr lang="en-US" altLang="ko-KR" sz="1400" dirty="0">
              <a:solidFill>
                <a:srgbClr val="336F99"/>
              </a:solidFill>
              <a:latin typeface="Segoe UI Light" panose="020B0502040204020203" pitchFamily="34" charset="0"/>
              <a:cs typeface="Segoe UI Light" panose="020B0502040204020203" pitchFamily="34" charset="0"/>
            </a:endParaRPr>
          </a:p>
        </p:txBody>
      </p:sp>
      <p:pic>
        <p:nvPicPr>
          <p:cNvPr id="13" name="Picture 14">
            <a:extLst>
              <a:ext uri="{FF2B5EF4-FFF2-40B4-BE49-F238E27FC236}">
                <a16:creationId xmlns:a16="http://schemas.microsoft.com/office/drawing/2014/main" id="{9BEECFE4-DFDF-0E22-05CF-74B3448E3F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 name="Kép 13">
            <a:extLst>
              <a:ext uri="{FF2B5EF4-FFF2-40B4-BE49-F238E27FC236}">
                <a16:creationId xmlns:a16="http://schemas.microsoft.com/office/drawing/2014/main" id="{F203E76F-22CB-0EDA-DBE7-91165E7E3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 name="Kép 14" descr="A képen aláírás, rajz, étel látható&#10;&#10;Automatikusan generált leírás">
            <a:extLst>
              <a:ext uri="{FF2B5EF4-FFF2-40B4-BE49-F238E27FC236}">
                <a16:creationId xmlns:a16="http://schemas.microsoft.com/office/drawing/2014/main" id="{BD3E6D7C-1478-294B-42EE-24873A6239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68866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928340E4-4FC2-4E10-AFAB-1986F794181E}"/>
              </a:ext>
            </a:extLst>
          </p:cNvPr>
          <p:cNvGrpSpPr/>
          <p:nvPr/>
        </p:nvGrpSpPr>
        <p:grpSpPr>
          <a:xfrm>
            <a:off x="334759" y="1167815"/>
            <a:ext cx="5694944" cy="4806408"/>
            <a:chOff x="3778640" y="807026"/>
            <a:chExt cx="5694944" cy="4806408"/>
          </a:xfrm>
        </p:grpSpPr>
        <p:sp>
          <p:nvSpPr>
            <p:cNvPr id="4" name="Freeform 11549">
              <a:extLst>
                <a:ext uri="{FF2B5EF4-FFF2-40B4-BE49-F238E27FC236}">
                  <a16:creationId xmlns:a16="http://schemas.microsoft.com/office/drawing/2014/main" id="{894C6CA7-D3AB-416B-A826-FC1397397AEB}"/>
                </a:ext>
              </a:extLst>
            </p:cNvPr>
            <p:cNvSpPr>
              <a:spLocks/>
            </p:cNvSpPr>
            <p:nvPr/>
          </p:nvSpPr>
          <p:spPr bwMode="auto">
            <a:xfrm>
              <a:off x="5868517" y="1449151"/>
              <a:ext cx="3605067" cy="4164283"/>
            </a:xfrm>
            <a:custGeom>
              <a:avLst/>
              <a:gdLst>
                <a:gd name="T0" fmla="*/ 6524 w 6524"/>
                <a:gd name="T1" fmla="*/ 3769 h 7536"/>
                <a:gd name="T2" fmla="*/ 0 w 6524"/>
                <a:gd name="T3" fmla="*/ 7536 h 7536"/>
                <a:gd name="T4" fmla="*/ 0 w 6524"/>
                <a:gd name="T5" fmla="*/ 0 h 7536"/>
                <a:gd name="T6" fmla="*/ 6524 w 6524"/>
                <a:gd name="T7" fmla="*/ 3769 h 7536"/>
              </a:gdLst>
              <a:ahLst/>
              <a:cxnLst>
                <a:cxn ang="0">
                  <a:pos x="T0" y="T1"/>
                </a:cxn>
                <a:cxn ang="0">
                  <a:pos x="T2" y="T3"/>
                </a:cxn>
                <a:cxn ang="0">
                  <a:pos x="T4" y="T5"/>
                </a:cxn>
                <a:cxn ang="0">
                  <a:pos x="T6" y="T7"/>
                </a:cxn>
              </a:cxnLst>
              <a:rect l="0" t="0" r="r" b="b"/>
              <a:pathLst>
                <a:path w="6524" h="7536">
                  <a:moveTo>
                    <a:pt x="6524" y="3769"/>
                  </a:moveTo>
                  <a:lnTo>
                    <a:pt x="0" y="7536"/>
                  </a:lnTo>
                  <a:lnTo>
                    <a:pt x="0" y="0"/>
                  </a:lnTo>
                  <a:lnTo>
                    <a:pt x="6524" y="376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 name="Freeform 11550">
              <a:extLst>
                <a:ext uri="{FF2B5EF4-FFF2-40B4-BE49-F238E27FC236}">
                  <a16:creationId xmlns:a16="http://schemas.microsoft.com/office/drawing/2014/main" id="{CD9142A7-1F3F-4E63-84AA-A7A11A9374A1}"/>
                </a:ext>
              </a:extLst>
            </p:cNvPr>
            <p:cNvSpPr>
              <a:spLocks/>
            </p:cNvSpPr>
            <p:nvPr/>
          </p:nvSpPr>
          <p:spPr bwMode="auto">
            <a:xfrm>
              <a:off x="4669408" y="2417784"/>
              <a:ext cx="2257310" cy="2607097"/>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 name="Freeform 11551">
              <a:extLst>
                <a:ext uri="{FF2B5EF4-FFF2-40B4-BE49-F238E27FC236}">
                  <a16:creationId xmlns:a16="http://schemas.microsoft.com/office/drawing/2014/main" id="{31CD6990-E433-4485-85D8-2392AB970928}"/>
                </a:ext>
              </a:extLst>
            </p:cNvPr>
            <p:cNvSpPr>
              <a:spLocks/>
            </p:cNvSpPr>
            <p:nvPr/>
          </p:nvSpPr>
          <p:spPr bwMode="auto">
            <a:xfrm>
              <a:off x="6884722" y="2574719"/>
              <a:ext cx="1986544" cy="2294334"/>
            </a:xfrm>
            <a:custGeom>
              <a:avLst/>
              <a:gdLst>
                <a:gd name="T0" fmla="*/ 0 w 3595"/>
                <a:gd name="T1" fmla="*/ 2076 h 4152"/>
                <a:gd name="T2" fmla="*/ 3595 w 3595"/>
                <a:gd name="T3" fmla="*/ 0 h 4152"/>
                <a:gd name="T4" fmla="*/ 3595 w 3595"/>
                <a:gd name="T5" fmla="*/ 4152 h 4152"/>
                <a:gd name="T6" fmla="*/ 0 w 3595"/>
                <a:gd name="T7" fmla="*/ 2076 h 4152"/>
              </a:gdLst>
              <a:ahLst/>
              <a:cxnLst>
                <a:cxn ang="0">
                  <a:pos x="T0" y="T1"/>
                </a:cxn>
                <a:cxn ang="0">
                  <a:pos x="T2" y="T3"/>
                </a:cxn>
                <a:cxn ang="0">
                  <a:pos x="T4" y="T5"/>
                </a:cxn>
                <a:cxn ang="0">
                  <a:pos x="T6" y="T7"/>
                </a:cxn>
              </a:cxnLst>
              <a:rect l="0" t="0" r="r" b="b"/>
              <a:pathLst>
                <a:path w="3595" h="4152">
                  <a:moveTo>
                    <a:pt x="0" y="2076"/>
                  </a:moveTo>
                  <a:lnTo>
                    <a:pt x="3595" y="0"/>
                  </a:lnTo>
                  <a:lnTo>
                    <a:pt x="3595" y="4152"/>
                  </a:lnTo>
                  <a:lnTo>
                    <a:pt x="0" y="20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11552">
              <a:extLst>
                <a:ext uri="{FF2B5EF4-FFF2-40B4-BE49-F238E27FC236}">
                  <a16:creationId xmlns:a16="http://schemas.microsoft.com/office/drawing/2014/main" id="{659C7D19-F82E-4DE8-B088-304B929DB9CA}"/>
                </a:ext>
              </a:extLst>
            </p:cNvPr>
            <p:cNvSpPr>
              <a:spLocks/>
            </p:cNvSpPr>
            <p:nvPr/>
          </p:nvSpPr>
          <p:spPr bwMode="auto">
            <a:xfrm>
              <a:off x="3778640" y="2578587"/>
              <a:ext cx="698468" cy="806221"/>
            </a:xfrm>
            <a:custGeom>
              <a:avLst/>
              <a:gdLst>
                <a:gd name="T0" fmla="*/ 0 w 1264"/>
                <a:gd name="T1" fmla="*/ 731 h 1459"/>
                <a:gd name="T2" fmla="*/ 1264 w 1264"/>
                <a:gd name="T3" fmla="*/ 0 h 1459"/>
                <a:gd name="T4" fmla="*/ 1264 w 1264"/>
                <a:gd name="T5" fmla="*/ 1459 h 1459"/>
                <a:gd name="T6" fmla="*/ 0 w 1264"/>
                <a:gd name="T7" fmla="*/ 731 h 1459"/>
              </a:gdLst>
              <a:ahLst/>
              <a:cxnLst>
                <a:cxn ang="0">
                  <a:pos x="T0" y="T1"/>
                </a:cxn>
                <a:cxn ang="0">
                  <a:pos x="T2" y="T3"/>
                </a:cxn>
                <a:cxn ang="0">
                  <a:pos x="T4" y="T5"/>
                </a:cxn>
                <a:cxn ang="0">
                  <a:pos x="T6" y="T7"/>
                </a:cxn>
              </a:cxnLst>
              <a:rect l="0" t="0" r="r" b="b"/>
              <a:pathLst>
                <a:path w="1264" h="1459">
                  <a:moveTo>
                    <a:pt x="0" y="731"/>
                  </a:moveTo>
                  <a:lnTo>
                    <a:pt x="1264" y="0"/>
                  </a:lnTo>
                  <a:lnTo>
                    <a:pt x="1264" y="1459"/>
                  </a:lnTo>
                  <a:lnTo>
                    <a:pt x="0" y="7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 name="Freeform 11553">
              <a:extLst>
                <a:ext uri="{FF2B5EF4-FFF2-40B4-BE49-F238E27FC236}">
                  <a16:creationId xmlns:a16="http://schemas.microsoft.com/office/drawing/2014/main" id="{64990092-3AC0-4CFA-9BC4-59F487B0D12A}"/>
                </a:ext>
              </a:extLst>
            </p:cNvPr>
            <p:cNvSpPr>
              <a:spLocks/>
            </p:cNvSpPr>
            <p:nvPr/>
          </p:nvSpPr>
          <p:spPr bwMode="auto">
            <a:xfrm>
              <a:off x="7703654" y="1762972"/>
              <a:ext cx="1074779" cy="1241660"/>
            </a:xfrm>
            <a:custGeom>
              <a:avLst/>
              <a:gdLst>
                <a:gd name="T0" fmla="*/ 1945 w 1945"/>
                <a:gd name="T1" fmla="*/ 1124 h 2247"/>
                <a:gd name="T2" fmla="*/ 0 w 1945"/>
                <a:gd name="T3" fmla="*/ 2247 h 2247"/>
                <a:gd name="T4" fmla="*/ 0 w 1945"/>
                <a:gd name="T5" fmla="*/ 0 h 2247"/>
                <a:gd name="T6" fmla="*/ 1945 w 1945"/>
                <a:gd name="T7" fmla="*/ 1124 h 2247"/>
              </a:gdLst>
              <a:ahLst/>
              <a:cxnLst>
                <a:cxn ang="0">
                  <a:pos x="T0" y="T1"/>
                </a:cxn>
                <a:cxn ang="0">
                  <a:pos x="T2" y="T3"/>
                </a:cxn>
                <a:cxn ang="0">
                  <a:pos x="T4" y="T5"/>
                </a:cxn>
                <a:cxn ang="0">
                  <a:pos x="T6" y="T7"/>
                </a:cxn>
              </a:cxnLst>
              <a:rect l="0" t="0" r="r" b="b"/>
              <a:pathLst>
                <a:path w="1945" h="2247">
                  <a:moveTo>
                    <a:pt x="1945" y="1124"/>
                  </a:moveTo>
                  <a:lnTo>
                    <a:pt x="0" y="2247"/>
                  </a:lnTo>
                  <a:lnTo>
                    <a:pt x="0" y="0"/>
                  </a:lnTo>
                  <a:lnTo>
                    <a:pt x="1945" y="1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11554">
              <a:extLst>
                <a:ext uri="{FF2B5EF4-FFF2-40B4-BE49-F238E27FC236}">
                  <a16:creationId xmlns:a16="http://schemas.microsoft.com/office/drawing/2014/main" id="{ECB49B98-F81B-42DB-B093-584D92E22051}"/>
                </a:ext>
              </a:extLst>
            </p:cNvPr>
            <p:cNvSpPr>
              <a:spLocks/>
            </p:cNvSpPr>
            <p:nvPr/>
          </p:nvSpPr>
          <p:spPr bwMode="auto">
            <a:xfrm>
              <a:off x="6587983" y="3527376"/>
              <a:ext cx="1442248" cy="1664387"/>
            </a:xfrm>
            <a:custGeom>
              <a:avLst/>
              <a:gdLst>
                <a:gd name="T0" fmla="*/ 2610 w 2610"/>
                <a:gd name="T1" fmla="*/ 1506 h 3012"/>
                <a:gd name="T2" fmla="*/ 0 w 2610"/>
                <a:gd name="T3" fmla="*/ 3012 h 3012"/>
                <a:gd name="T4" fmla="*/ 0 w 2610"/>
                <a:gd name="T5" fmla="*/ 0 h 3012"/>
                <a:gd name="T6" fmla="*/ 2610 w 2610"/>
                <a:gd name="T7" fmla="*/ 1506 h 3012"/>
              </a:gdLst>
              <a:ahLst/>
              <a:cxnLst>
                <a:cxn ang="0">
                  <a:pos x="T0" y="T1"/>
                </a:cxn>
                <a:cxn ang="0">
                  <a:pos x="T2" y="T3"/>
                </a:cxn>
                <a:cxn ang="0">
                  <a:pos x="T4" y="T5"/>
                </a:cxn>
                <a:cxn ang="0">
                  <a:pos x="T6" y="T7"/>
                </a:cxn>
              </a:cxnLst>
              <a:rect l="0" t="0" r="r" b="b"/>
              <a:pathLst>
                <a:path w="2610" h="3012">
                  <a:moveTo>
                    <a:pt x="2610" y="1506"/>
                  </a:moveTo>
                  <a:lnTo>
                    <a:pt x="0" y="3012"/>
                  </a:lnTo>
                  <a:lnTo>
                    <a:pt x="0" y="0"/>
                  </a:lnTo>
                  <a:lnTo>
                    <a:pt x="2610" y="150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11550">
              <a:extLst>
                <a:ext uri="{FF2B5EF4-FFF2-40B4-BE49-F238E27FC236}">
                  <a16:creationId xmlns:a16="http://schemas.microsoft.com/office/drawing/2014/main" id="{9F0C9F0D-2148-45C7-B79A-24703B073FA7}"/>
                </a:ext>
              </a:extLst>
            </p:cNvPr>
            <p:cNvSpPr>
              <a:spLocks/>
            </p:cNvSpPr>
            <p:nvPr/>
          </p:nvSpPr>
          <p:spPr bwMode="auto">
            <a:xfrm rot="3553403">
              <a:off x="5435060" y="3649244"/>
              <a:ext cx="1534847" cy="1772683"/>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rgbClr val="014665"/>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Isosceles Triangle 4">
              <a:extLst>
                <a:ext uri="{FF2B5EF4-FFF2-40B4-BE49-F238E27FC236}">
                  <a16:creationId xmlns:a16="http://schemas.microsoft.com/office/drawing/2014/main" id="{C136FC9D-7C1C-42DD-84B9-F047A43E1D32}"/>
                </a:ext>
              </a:extLst>
            </p:cNvPr>
            <p:cNvSpPr/>
            <p:nvPr/>
          </p:nvSpPr>
          <p:spPr bwMode="auto">
            <a:xfrm>
              <a:off x="5079448" y="807026"/>
              <a:ext cx="3668043" cy="4350464"/>
            </a:xfrm>
            <a:custGeom>
              <a:avLst/>
              <a:gdLst>
                <a:gd name="connsiteX0" fmla="*/ 0 w 528333"/>
                <a:gd name="connsiteY0" fmla="*/ 4358557 h 4358557"/>
                <a:gd name="connsiteX1" fmla="*/ 264167 w 528333"/>
                <a:gd name="connsiteY1" fmla="*/ 0 h 4358557"/>
                <a:gd name="connsiteX2" fmla="*/ 528333 w 528333"/>
                <a:gd name="connsiteY2" fmla="*/ 4358557 h 4358557"/>
                <a:gd name="connsiteX3" fmla="*/ 0 w 528333"/>
                <a:gd name="connsiteY3" fmla="*/ 4358557 h 4358557"/>
                <a:gd name="connsiteX0" fmla="*/ 0 w 3668043"/>
                <a:gd name="connsiteY0" fmla="*/ 4358557 h 4358557"/>
                <a:gd name="connsiteX1" fmla="*/ 264167 w 3668043"/>
                <a:gd name="connsiteY1" fmla="*/ 0 h 4358557"/>
                <a:gd name="connsiteX2" fmla="*/ 3668043 w 3668043"/>
                <a:gd name="connsiteY2" fmla="*/ 2173708 h 4358557"/>
                <a:gd name="connsiteX3" fmla="*/ 0 w 3668043"/>
                <a:gd name="connsiteY3" fmla="*/ 4358557 h 4358557"/>
                <a:gd name="connsiteX0" fmla="*/ 0 w 3668043"/>
                <a:gd name="connsiteY0" fmla="*/ 4350464 h 4350464"/>
                <a:gd name="connsiteX1" fmla="*/ 37590 w 3668043"/>
                <a:gd name="connsiteY1" fmla="*/ 0 h 4350464"/>
                <a:gd name="connsiteX2" fmla="*/ 3668043 w 3668043"/>
                <a:gd name="connsiteY2" fmla="*/ 2165615 h 4350464"/>
                <a:gd name="connsiteX3" fmla="*/ 0 w 3668043"/>
                <a:gd name="connsiteY3" fmla="*/ 4350464 h 4350464"/>
              </a:gdLst>
              <a:ahLst/>
              <a:cxnLst>
                <a:cxn ang="0">
                  <a:pos x="connsiteX0" y="connsiteY0"/>
                </a:cxn>
                <a:cxn ang="0">
                  <a:pos x="connsiteX1" y="connsiteY1"/>
                </a:cxn>
                <a:cxn ang="0">
                  <a:pos x="connsiteX2" y="connsiteY2"/>
                </a:cxn>
                <a:cxn ang="0">
                  <a:pos x="connsiteX3" y="connsiteY3"/>
                </a:cxn>
              </a:cxnLst>
              <a:rect l="l" t="t" r="r" b="b"/>
              <a:pathLst>
                <a:path w="3668043" h="4350464">
                  <a:moveTo>
                    <a:pt x="0" y="4350464"/>
                  </a:moveTo>
                  <a:lnTo>
                    <a:pt x="37590" y="0"/>
                  </a:lnTo>
                  <a:lnTo>
                    <a:pt x="3668043" y="2165615"/>
                  </a:lnTo>
                  <a:lnTo>
                    <a:pt x="0" y="4350464"/>
                  </a:lnTo>
                  <a:close/>
                </a:path>
              </a:pathLst>
            </a:custGeom>
            <a:noFill/>
            <a:ln w="76200" cap="rnd">
              <a:solidFill>
                <a:schemeClr val="bg1"/>
              </a:solidFill>
              <a:round/>
              <a:headEnd/>
              <a:tailEnd/>
            </a:ln>
            <a:effectLst>
              <a:outerShdw blurRad="63500" sx="102000" sy="102000" algn="ctr" rotWithShape="0">
                <a:prstClr val="black">
                  <a:alpha val="40000"/>
                </a:prstClr>
              </a:outerShdw>
            </a:effectLst>
          </p:spPr>
          <p:txBody>
            <a:bodyPr wrap="square" lIns="0" tIns="0" rIns="0" bIns="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
        <p:nvSpPr>
          <p:cNvPr id="13" name="TextBox 10">
            <a:extLst>
              <a:ext uri="{FF2B5EF4-FFF2-40B4-BE49-F238E27FC236}">
                <a16:creationId xmlns:a16="http://schemas.microsoft.com/office/drawing/2014/main" id="{21C120F8-3718-426E-9513-9D0679787675}"/>
              </a:ext>
            </a:extLst>
          </p:cNvPr>
          <p:cNvSpPr txBox="1"/>
          <p:nvPr/>
        </p:nvSpPr>
        <p:spPr>
          <a:xfrm>
            <a:off x="6970239" y="1649850"/>
            <a:ext cx="4584886" cy="2862322"/>
          </a:xfrm>
          <a:prstGeom prst="rect">
            <a:avLst/>
          </a:prstGeom>
          <a:noFill/>
        </p:spPr>
        <p:txBody>
          <a:bodyPr wrap="square" rtlCol="0">
            <a:spAutoFit/>
          </a:bodyPr>
          <a:lstStyle/>
          <a:p>
            <a:pPr marL="0" marR="0" lvl="0" indent="0" algn="r" defTabSz="914377" rtl="0" eaLnBrk="1" fontAlgn="auto" latinLnBrk="0" hangingPunct="1">
              <a:lnSpc>
                <a:spcPct val="90000"/>
              </a:lnSpc>
              <a:spcBef>
                <a:spcPts val="0"/>
              </a:spcBef>
              <a:spcAft>
                <a:spcPts val="0"/>
              </a:spcAft>
              <a:buClrTx/>
              <a:buSzTx/>
              <a:buFontTx/>
              <a:buNone/>
              <a:tabLst/>
              <a:defRPr/>
            </a:pPr>
            <a:r>
              <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0</a:t>
            </a:r>
            <a:r>
              <a:rPr lang="hu-HU" altLang="ko-KR" sz="20000" b="1" spc="-150">
                <a:solidFill>
                  <a:srgbClr val="336F99">
                    <a:lumMod val="75000"/>
                    <a:alpha val="11000"/>
                  </a:srgbClr>
                </a:solidFill>
                <a:latin typeface="Segoe UI Light"/>
              </a:rPr>
              <a:t>2</a:t>
            </a:r>
            <a:endPar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14" name="Szövegdoboz 13">
            <a:extLst>
              <a:ext uri="{FF2B5EF4-FFF2-40B4-BE49-F238E27FC236}">
                <a16:creationId xmlns:a16="http://schemas.microsoft.com/office/drawing/2014/main" id="{73271A3D-719E-4A3C-A346-57A05B49A594}"/>
              </a:ext>
            </a:extLst>
          </p:cNvPr>
          <p:cNvSpPr txBox="1"/>
          <p:nvPr/>
        </p:nvSpPr>
        <p:spPr>
          <a:xfrm>
            <a:off x="5411179" y="4029513"/>
            <a:ext cx="6143946" cy="1015663"/>
          </a:xfrm>
          <a:prstGeom prst="rect">
            <a:avLst/>
          </a:prstGeom>
          <a:noFill/>
        </p:spPr>
        <p:txBody>
          <a:bodyPr wrap="square">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hu" sz="3600" b="1"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rPr>
              <a:t>Fogyasztói kutatás</a:t>
            </a:r>
          </a:p>
          <a:p>
            <a:pPr marR="0" lvl="0" indent="0" algn="r" defTabSz="914354" fontAlgn="auto">
              <a:lnSpc>
                <a:spcPct val="100000"/>
              </a:lnSpc>
              <a:spcBef>
                <a:spcPts val="0"/>
              </a:spcBef>
              <a:spcAft>
                <a:spcPts val="0"/>
              </a:spcAft>
              <a:buClrTx/>
              <a:buSzTx/>
              <a:buFontTx/>
              <a:buNone/>
              <a:tabLst/>
              <a:defRPr/>
            </a:pPr>
            <a:r>
              <a:rPr lang="hu-HU" altLang="ko-KR" sz="2400" dirty="0">
                <a:solidFill>
                  <a:srgbClr val="44546A"/>
                </a:solidFill>
                <a:latin typeface="Segoe UI Light" panose="020B0502040204020203" pitchFamily="34" charset="0"/>
                <a:cs typeface="Segoe UI Light" panose="020B0502040204020203" pitchFamily="34" charset="0"/>
              </a:rPr>
              <a:t>Lakossági online kérdőíves megkérdezés</a:t>
            </a:r>
            <a:endParaRPr lang="hu" sz="2400" dirty="0">
              <a:solidFill>
                <a:srgbClr val="44546A"/>
              </a:solidFill>
              <a:latin typeface="Segoe UI Light" panose="020B0502040204020203" pitchFamily="34" charset="0"/>
              <a:cs typeface="Segoe UI Light" panose="020B0502040204020203" pitchFamily="34" charset="0"/>
            </a:endParaRPr>
          </a:p>
        </p:txBody>
      </p:sp>
      <p:sp>
        <p:nvSpPr>
          <p:cNvPr id="18" name="Dia számának helye 3">
            <a:extLst>
              <a:ext uri="{FF2B5EF4-FFF2-40B4-BE49-F238E27FC236}">
                <a16:creationId xmlns:a16="http://schemas.microsoft.com/office/drawing/2014/main" id="{6BB92328-7C09-038C-F189-4B02D9931205}"/>
              </a:ext>
            </a:extLst>
          </p:cNvPr>
          <p:cNvSpPr txBox="1">
            <a:spLocks/>
          </p:cNvSpPr>
          <p:nvPr/>
        </p:nvSpPr>
        <p:spPr>
          <a:xfrm>
            <a:off x="11408249" y="6379966"/>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30</a:t>
            </a:fld>
            <a:endParaRPr lang="hu-HU">
              <a:solidFill>
                <a:schemeClr val="tx1"/>
              </a:solidFill>
            </a:endParaRPr>
          </a:p>
        </p:txBody>
      </p:sp>
    </p:spTree>
    <p:extLst>
      <p:ext uri="{BB962C8B-B14F-4D97-AF65-F5344CB8AC3E}">
        <p14:creationId xmlns:p14="http://schemas.microsoft.com/office/powerpoint/2010/main" val="1801693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zövegdoboz 17">
            <a:extLst>
              <a:ext uri="{FF2B5EF4-FFF2-40B4-BE49-F238E27FC236}">
                <a16:creationId xmlns:a16="http://schemas.microsoft.com/office/drawing/2014/main" id="{5CB60CF3-2CB1-4EC8-8AC3-878628C93728}"/>
              </a:ext>
            </a:extLst>
          </p:cNvPr>
          <p:cNvSpPr txBox="1"/>
          <p:nvPr/>
        </p:nvSpPr>
        <p:spPr>
          <a:xfrm>
            <a:off x="5918120" y="4020630"/>
            <a:ext cx="5246239"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150" normalizeH="0" baseline="0">
                <a:ln>
                  <a:noFill/>
                </a:ln>
                <a:solidFill>
                  <a:srgbClr val="014665"/>
                </a:solidFill>
                <a:effectLst/>
                <a:uLnTx/>
                <a:uFillTx/>
                <a:latin typeface="Segoe UI Light"/>
                <a:ea typeface="+mn-ea"/>
                <a:cs typeface="+mn-cs"/>
              </a:rPr>
              <a:t>Háttér</a:t>
            </a:r>
            <a:endParaRPr kumimoji="0" lang="en-GB" sz="4000" b="0" i="0" u="none" strike="noStrike" kern="1200" cap="none" spc="-150" normalizeH="0" baseline="0">
              <a:ln>
                <a:noFill/>
              </a:ln>
              <a:solidFill>
                <a:srgbClr val="014665"/>
              </a:solidFill>
              <a:effectLst/>
              <a:uLnTx/>
              <a:uFillTx/>
              <a:latin typeface="Segoe UI Light"/>
              <a:ea typeface="+mn-ea"/>
              <a:cs typeface="+mn-cs"/>
            </a:endParaRPr>
          </a:p>
        </p:txBody>
      </p:sp>
      <p:pic>
        <p:nvPicPr>
          <p:cNvPr id="19" name="Kép helye 8">
            <a:extLst>
              <a:ext uri="{FF2B5EF4-FFF2-40B4-BE49-F238E27FC236}">
                <a16:creationId xmlns:a16="http://schemas.microsoft.com/office/drawing/2014/main" id="{F4FFAB89-4A46-4948-9BAC-9CE56BF362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481457" cy="6858000"/>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20" name="TextBox 10">
            <a:extLst>
              <a:ext uri="{FF2B5EF4-FFF2-40B4-BE49-F238E27FC236}">
                <a16:creationId xmlns:a16="http://schemas.microsoft.com/office/drawing/2014/main" id="{58F36016-182E-478D-8FA9-C6F3BC972C67}"/>
              </a:ext>
            </a:extLst>
          </p:cNvPr>
          <p:cNvSpPr txBox="1"/>
          <p:nvPr/>
        </p:nvSpPr>
        <p:spPr>
          <a:xfrm>
            <a:off x="6579473" y="2177066"/>
            <a:ext cx="4584886" cy="21698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hu-HU"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1</a:t>
            </a:r>
            <a:endParaRPr kumimoji="0" lang="en-US"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21" name="그래픽 8">
            <a:extLst>
              <a:ext uri="{FF2B5EF4-FFF2-40B4-BE49-F238E27FC236}">
                <a16:creationId xmlns:a16="http://schemas.microsoft.com/office/drawing/2014/main" id="{9FBADD1D-5677-440C-844C-EBE044896D44}"/>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4" name="Dia számának helye 3">
            <a:extLst>
              <a:ext uri="{FF2B5EF4-FFF2-40B4-BE49-F238E27FC236}">
                <a16:creationId xmlns:a16="http://schemas.microsoft.com/office/drawing/2014/main" id="{AB99CAAF-8684-F5AF-0971-5BC7EAAB21A8}"/>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31</a:t>
            </a:fld>
            <a:endParaRPr lang="hu-HU">
              <a:solidFill>
                <a:schemeClr val="tx1"/>
              </a:solidFill>
            </a:endParaRPr>
          </a:p>
        </p:txBody>
      </p:sp>
    </p:spTree>
    <p:extLst>
      <p:ext uri="{BB962C8B-B14F-4D97-AF65-F5344CB8AC3E}">
        <p14:creationId xmlns:p14="http://schemas.microsoft.com/office/powerpoint/2010/main" val="245899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직사각형 62">
            <a:extLst>
              <a:ext uri="{FF2B5EF4-FFF2-40B4-BE49-F238E27FC236}">
                <a16:creationId xmlns:a16="http://schemas.microsoft.com/office/drawing/2014/main" id="{29F1E9EF-C873-A90F-AA22-A37908A46A93}"/>
              </a:ext>
            </a:extLst>
          </p:cNvPr>
          <p:cNvSpPr/>
          <p:nvPr/>
        </p:nvSpPr>
        <p:spPr>
          <a:xfrm>
            <a:off x="8310212" y="1567164"/>
            <a:ext cx="2948755" cy="3996648"/>
          </a:xfrm>
          <a:prstGeom prst="rect">
            <a:avLst/>
          </a:prstGeom>
          <a:solidFill>
            <a:schemeClr val="bg1"/>
          </a:solidFill>
          <a:ln>
            <a:noFill/>
          </a:ln>
          <a:effectLst>
            <a:outerShdw blurRad="190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r>
              <a:rPr lang="hu-HU" altLang="ko-KR" b="1">
                <a:solidFill>
                  <a:srgbClr val="265373"/>
                </a:solidFill>
              </a:rPr>
              <a:t>Adatfelvétel</a:t>
            </a:r>
          </a:p>
          <a:p>
            <a:pPr algn="ctr"/>
            <a:endParaRPr lang="hu-HU" altLang="ko-KR" sz="1600" b="1">
              <a:solidFill>
                <a:srgbClr val="265373"/>
              </a:solidFill>
            </a:endParaRPr>
          </a:p>
          <a:p>
            <a:pPr algn="ctr"/>
            <a:r>
              <a:rPr lang="hu-HU" altLang="ko-KR" sz="1400">
                <a:solidFill>
                  <a:srgbClr val="265373"/>
                </a:solidFill>
              </a:rPr>
              <a:t> </a:t>
            </a:r>
          </a:p>
          <a:p>
            <a:pPr algn="ctr">
              <a:spcAft>
                <a:spcPts val="200"/>
              </a:spcAft>
            </a:pPr>
            <a:r>
              <a:rPr lang="hu-HU" altLang="ko-KR" sz="1400">
                <a:solidFill>
                  <a:srgbClr val="265373"/>
                </a:solidFill>
              </a:rPr>
              <a:t>2022. november 7-14.</a:t>
            </a:r>
          </a:p>
          <a:p>
            <a:pPr algn="ctr">
              <a:spcAft>
                <a:spcPts val="200"/>
              </a:spcAft>
            </a:pPr>
            <a:br>
              <a:rPr lang="hu-HU" altLang="ko-KR" sz="700">
                <a:solidFill>
                  <a:srgbClr val="265373"/>
                </a:solidFill>
              </a:rPr>
            </a:br>
            <a:r>
              <a:rPr lang="hu-HU" altLang="ko-KR" sz="1400">
                <a:solidFill>
                  <a:srgbClr val="265373"/>
                </a:solidFill>
              </a:rPr>
              <a:t> </a:t>
            </a:r>
            <a:endParaRPr lang="hu-HU" altLang="ko-KR" sz="2100">
              <a:solidFill>
                <a:srgbClr val="265373"/>
              </a:solidFill>
            </a:endParaRPr>
          </a:p>
          <a:p>
            <a:pPr algn="ctr"/>
            <a:endParaRPr lang="en-GB" altLang="ko-KR" sz="100" b="1">
              <a:solidFill>
                <a:srgbClr val="265373"/>
              </a:solidFill>
            </a:endParaRPr>
          </a:p>
        </p:txBody>
      </p:sp>
      <p:sp>
        <p:nvSpPr>
          <p:cNvPr id="28" name="직사각형 62">
            <a:extLst>
              <a:ext uri="{FF2B5EF4-FFF2-40B4-BE49-F238E27FC236}">
                <a16:creationId xmlns:a16="http://schemas.microsoft.com/office/drawing/2014/main" id="{B5C578B1-3DF3-58F8-2F37-5D6D2EAEBEB6}"/>
              </a:ext>
            </a:extLst>
          </p:cNvPr>
          <p:cNvSpPr/>
          <p:nvPr/>
        </p:nvSpPr>
        <p:spPr>
          <a:xfrm>
            <a:off x="4621622" y="1567164"/>
            <a:ext cx="2948755" cy="3996648"/>
          </a:xfrm>
          <a:prstGeom prst="rect">
            <a:avLst/>
          </a:prstGeom>
          <a:solidFill>
            <a:schemeClr val="bg1"/>
          </a:solidFill>
          <a:ln>
            <a:noFill/>
          </a:ln>
          <a:effectLst>
            <a:outerShdw blurRad="190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r>
              <a:rPr lang="hu-HU" altLang="ko-KR" b="1">
                <a:solidFill>
                  <a:srgbClr val="265373"/>
                </a:solidFill>
              </a:rPr>
              <a:t>Módszertan</a:t>
            </a:r>
          </a:p>
          <a:p>
            <a:pPr algn="ctr"/>
            <a:endParaRPr lang="hu-HU" altLang="ko-KR" sz="2300" b="1">
              <a:solidFill>
                <a:srgbClr val="265373"/>
              </a:solidFill>
            </a:endParaRPr>
          </a:p>
          <a:p>
            <a:pPr algn="ctr"/>
            <a:r>
              <a:rPr lang="hu-HU" altLang="ko-KR" sz="1400">
                <a:solidFill>
                  <a:srgbClr val="265373"/>
                </a:solidFill>
              </a:rPr>
              <a:t>Online megkérdezés</a:t>
            </a:r>
          </a:p>
          <a:p>
            <a:pPr algn="ctr">
              <a:spcAft>
                <a:spcPts val="200"/>
              </a:spcAft>
            </a:pPr>
            <a:r>
              <a:rPr lang="hu-HU" altLang="ko-KR" sz="1400">
                <a:solidFill>
                  <a:srgbClr val="265373"/>
                </a:solidFill>
              </a:rPr>
              <a:t>Mintanagyság: n=600 </a:t>
            </a:r>
            <a:br>
              <a:rPr lang="hu-HU" altLang="ko-KR" sz="1400">
                <a:solidFill>
                  <a:srgbClr val="265373"/>
                </a:solidFill>
              </a:rPr>
            </a:br>
            <a:br>
              <a:rPr lang="hu-HU" altLang="ko-KR" sz="700">
                <a:solidFill>
                  <a:srgbClr val="265373"/>
                </a:solidFill>
              </a:rPr>
            </a:br>
            <a:br>
              <a:rPr lang="hu-HU" altLang="ko-KR" sz="1400">
                <a:solidFill>
                  <a:srgbClr val="265373"/>
                </a:solidFill>
              </a:rPr>
            </a:br>
            <a:endParaRPr lang="en-GB" altLang="ko-KR" sz="100" b="1">
              <a:solidFill>
                <a:srgbClr val="265373"/>
              </a:solidFill>
            </a:endParaRPr>
          </a:p>
        </p:txBody>
      </p:sp>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fld id="{4996493B-DA06-4E81-B5EB-AD5E79125F85}" type="slidenum">
              <a:rPr lang="hu-HU" smtClean="0"/>
              <a:pPr/>
              <a:t>32</a:t>
            </a:fld>
            <a:endParaRPr lang="hu-HU" dirty="0"/>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r>
              <a:rPr lang="hu-HU" sz="3200" b="1">
                <a:solidFill>
                  <a:srgbClr val="265373"/>
                </a:solidFill>
              </a:rPr>
              <a:t>Módszertan</a:t>
            </a:r>
            <a:endParaRPr lang="en-GB" sz="3200" b="1">
              <a:solidFill>
                <a:srgbClr val="265373"/>
              </a:solidFill>
            </a:endParaRPr>
          </a:p>
        </p:txBody>
      </p:sp>
      <p:sp>
        <p:nvSpPr>
          <p:cNvPr id="12" name="직사각형 62">
            <a:extLst>
              <a:ext uri="{FF2B5EF4-FFF2-40B4-BE49-F238E27FC236}">
                <a16:creationId xmlns:a16="http://schemas.microsoft.com/office/drawing/2014/main" id="{2F0603E8-287D-CA36-1AE9-17B6A07F483B}"/>
              </a:ext>
            </a:extLst>
          </p:cNvPr>
          <p:cNvSpPr/>
          <p:nvPr/>
        </p:nvSpPr>
        <p:spPr>
          <a:xfrm>
            <a:off x="927827" y="1567164"/>
            <a:ext cx="2948755" cy="3996648"/>
          </a:xfrm>
          <a:prstGeom prst="rect">
            <a:avLst/>
          </a:prstGeom>
          <a:solidFill>
            <a:schemeClr val="bg1"/>
          </a:solidFill>
          <a:ln>
            <a:noFill/>
          </a:ln>
          <a:effectLst>
            <a:outerShdw blurRad="190500" sx="102000" sy="102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endParaRPr lang="en-GB" altLang="ko-KR">
              <a:solidFill>
                <a:srgbClr val="265373"/>
              </a:solidFill>
            </a:endParaRPr>
          </a:p>
          <a:p>
            <a:pPr algn="ctr"/>
            <a:r>
              <a:rPr lang="hu-HU" altLang="ko-KR" b="1">
                <a:solidFill>
                  <a:srgbClr val="265373"/>
                </a:solidFill>
              </a:rPr>
              <a:t>Célcsoport</a:t>
            </a:r>
            <a:endParaRPr lang="en-GB" altLang="ko-KR" b="1">
              <a:solidFill>
                <a:srgbClr val="265373"/>
              </a:solidFill>
            </a:endParaRPr>
          </a:p>
          <a:p>
            <a:pPr algn="ctr"/>
            <a:endParaRPr lang="en-GB" altLang="ko-KR" b="1">
              <a:solidFill>
                <a:srgbClr val="265373"/>
              </a:solidFill>
            </a:endParaRPr>
          </a:p>
          <a:p>
            <a:pPr algn="ctr">
              <a:spcAft>
                <a:spcPts val="1600"/>
              </a:spcAft>
            </a:pPr>
            <a:r>
              <a:rPr lang="hu-HU" altLang="ko-KR" sz="1400">
                <a:solidFill>
                  <a:srgbClr val="265373"/>
                </a:solidFill>
              </a:rPr>
              <a:t>Okoseszközzel és korlátlan internet eléréssel rendelkező </a:t>
            </a:r>
            <a:br>
              <a:rPr lang="hu-HU" altLang="ko-KR" sz="1400">
                <a:solidFill>
                  <a:srgbClr val="265373"/>
                </a:solidFill>
              </a:rPr>
            </a:br>
            <a:r>
              <a:rPr lang="hu-HU" altLang="ko-KR" sz="1400">
                <a:solidFill>
                  <a:srgbClr val="265373"/>
                </a:solidFill>
              </a:rPr>
              <a:t>18-59 éves magyar lakosok</a:t>
            </a:r>
          </a:p>
          <a:p>
            <a:pPr algn="ctr">
              <a:spcAft>
                <a:spcPts val="1800"/>
              </a:spcAft>
            </a:pPr>
            <a:endParaRPr lang="en-GB" altLang="ko-KR" sz="100" b="1">
              <a:solidFill>
                <a:srgbClr val="265373"/>
              </a:solidFill>
            </a:endParaRPr>
          </a:p>
        </p:txBody>
      </p:sp>
      <p:pic>
        <p:nvPicPr>
          <p:cNvPr id="15" name="그림 개체 틀 79">
            <a:extLst>
              <a:ext uri="{FF2B5EF4-FFF2-40B4-BE49-F238E27FC236}">
                <a16:creationId xmlns:a16="http://schemas.microsoft.com/office/drawing/2014/main" id="{39A2D875-6219-D3D9-45CA-3054513941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8773" y="1567164"/>
            <a:ext cx="2948754" cy="2393879"/>
          </a:xfrm>
          <a:prstGeom prst="flowChartDocument">
            <a:avLst/>
          </a:prstGeom>
        </p:spPr>
      </p:pic>
      <p:pic>
        <p:nvPicPr>
          <p:cNvPr id="26" name="그림 개체 틀 90">
            <a:extLst>
              <a:ext uri="{FF2B5EF4-FFF2-40B4-BE49-F238E27FC236}">
                <a16:creationId xmlns:a16="http://schemas.microsoft.com/office/drawing/2014/main" id="{0933D403-8D92-80B0-BC06-1684F271399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310213" y="1567164"/>
            <a:ext cx="2948754" cy="2393879"/>
          </a:xfrm>
          <a:prstGeom prst="flowChartDocument">
            <a:avLst/>
          </a:prstGeom>
        </p:spPr>
      </p:pic>
      <p:pic>
        <p:nvPicPr>
          <p:cNvPr id="27" name="그림 개체 틀 88">
            <a:extLst>
              <a:ext uri="{FF2B5EF4-FFF2-40B4-BE49-F238E27FC236}">
                <a16:creationId xmlns:a16="http://schemas.microsoft.com/office/drawing/2014/main" id="{5DB71BED-7B3A-4915-2492-9153E92315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18"/>
          <a:stretch/>
        </p:blipFill>
        <p:spPr>
          <a:xfrm>
            <a:off x="4621623" y="1567164"/>
            <a:ext cx="2948754" cy="2393879"/>
          </a:xfrm>
          <a:prstGeom prst="flowChartDocument">
            <a:avLst/>
          </a:prstGeom>
        </p:spPr>
      </p:pic>
      <p:pic>
        <p:nvPicPr>
          <p:cNvPr id="10" name="Picture 14">
            <a:extLst>
              <a:ext uri="{FF2B5EF4-FFF2-40B4-BE49-F238E27FC236}">
                <a16:creationId xmlns:a16="http://schemas.microsoft.com/office/drawing/2014/main" id="{700B90DA-286E-0F71-1F15-7FB9F1ACD26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1FC16669-C1C9-37C5-02AA-98158BFBD06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14906DA8-3961-4940-325E-5F87301820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7739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6" y="6262130"/>
            <a:ext cx="765564" cy="49305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Szövegdoboz 17">
            <a:extLst>
              <a:ext uri="{FF2B5EF4-FFF2-40B4-BE49-F238E27FC236}">
                <a16:creationId xmlns:a16="http://schemas.microsoft.com/office/drawing/2014/main" id="{5CB60CF3-2CB1-4EC8-8AC3-878628C93728}"/>
              </a:ext>
            </a:extLst>
          </p:cNvPr>
          <p:cNvSpPr txBox="1"/>
          <p:nvPr/>
        </p:nvSpPr>
        <p:spPr>
          <a:xfrm>
            <a:off x="5918120" y="4020630"/>
            <a:ext cx="5246239"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4000" b="0" i="0" u="none" strike="noStrike" kern="1200" cap="none" spc="-150" normalizeH="0" baseline="0">
                <a:ln>
                  <a:noFill/>
                </a:ln>
                <a:solidFill>
                  <a:srgbClr val="014665"/>
                </a:solidFill>
                <a:effectLst/>
                <a:uLnTx/>
                <a:uFillTx/>
                <a:latin typeface="Segoe UI Light"/>
                <a:ea typeface="+mn-ea"/>
                <a:cs typeface="+mn-cs"/>
              </a:rPr>
              <a:t>Összefoglaló</a:t>
            </a:r>
            <a:endParaRPr kumimoji="0" lang="en-GB" sz="4000" b="0" i="0" u="none" strike="noStrike" kern="1200" cap="none" spc="-150" normalizeH="0" baseline="0">
              <a:ln>
                <a:noFill/>
              </a:ln>
              <a:solidFill>
                <a:srgbClr val="014665"/>
              </a:solidFill>
              <a:effectLst/>
              <a:uLnTx/>
              <a:uFillTx/>
              <a:latin typeface="Segoe UI Light"/>
              <a:ea typeface="+mn-ea"/>
              <a:cs typeface="+mn-cs"/>
            </a:endParaRPr>
          </a:p>
        </p:txBody>
      </p:sp>
      <p:pic>
        <p:nvPicPr>
          <p:cNvPr id="19" name="Kép helye 8">
            <a:extLst>
              <a:ext uri="{FF2B5EF4-FFF2-40B4-BE49-F238E27FC236}">
                <a16:creationId xmlns:a16="http://schemas.microsoft.com/office/drawing/2014/main" id="{F4FFAB89-4A46-4948-9BAC-9CE56BF3625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884228" cy="6589485"/>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20" name="TextBox 10">
            <a:extLst>
              <a:ext uri="{FF2B5EF4-FFF2-40B4-BE49-F238E27FC236}">
                <a16:creationId xmlns:a16="http://schemas.microsoft.com/office/drawing/2014/main" id="{58F36016-182E-478D-8FA9-C6F3BC972C67}"/>
              </a:ext>
            </a:extLst>
          </p:cNvPr>
          <p:cNvSpPr txBox="1"/>
          <p:nvPr/>
        </p:nvSpPr>
        <p:spPr>
          <a:xfrm>
            <a:off x="6579473" y="2177066"/>
            <a:ext cx="4584886" cy="21698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hu-HU"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2</a:t>
            </a:r>
            <a:endParaRPr kumimoji="0" lang="en-US"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21" name="그래픽 8">
            <a:extLst>
              <a:ext uri="{FF2B5EF4-FFF2-40B4-BE49-F238E27FC236}">
                <a16:creationId xmlns:a16="http://schemas.microsoft.com/office/drawing/2014/main" id="{9FBADD1D-5677-440C-844C-EBE044896D44}"/>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3" name="Dia számának helye 3">
            <a:extLst>
              <a:ext uri="{FF2B5EF4-FFF2-40B4-BE49-F238E27FC236}">
                <a16:creationId xmlns:a16="http://schemas.microsoft.com/office/drawing/2014/main" id="{7A241E2F-47E9-F9AD-B31B-9E52E22A319C}"/>
              </a:ext>
            </a:extLst>
          </p:cNvPr>
          <p:cNvSpPr txBox="1">
            <a:spLocks/>
          </p:cNvSpPr>
          <p:nvPr/>
        </p:nvSpPr>
        <p:spPr>
          <a:xfrm>
            <a:off x="11408249" y="6365678"/>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33</a:t>
            </a:fld>
            <a:endParaRPr lang="hu-HU">
              <a:solidFill>
                <a:schemeClr val="tx1"/>
              </a:solidFill>
            </a:endParaRPr>
          </a:p>
        </p:txBody>
      </p:sp>
    </p:spTree>
    <p:extLst>
      <p:ext uri="{BB962C8B-B14F-4D97-AF65-F5344CB8AC3E}">
        <p14:creationId xmlns:p14="http://schemas.microsoft.com/office/powerpoint/2010/main" val="3305058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fld id="{4996493B-DA06-4E81-B5EB-AD5E79125F85}" type="slidenum">
              <a:rPr lang="hu-HU" smtClean="0"/>
              <a:pPr/>
              <a:t>34</a:t>
            </a:fld>
            <a:endParaRPr lang="hu-HU"/>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6014503" cy="843780"/>
          </a:xfrm>
        </p:spPr>
        <p:txBody>
          <a:bodyPr>
            <a:normAutofit fontScale="90000"/>
          </a:bodyPr>
          <a:lstStyle/>
          <a:p>
            <a:r>
              <a:rPr lang="hu-HU" b="1" dirty="0">
                <a:solidFill>
                  <a:srgbClr val="265373"/>
                </a:solidFill>
              </a:rPr>
              <a:t>Összefoglalás I. – tévénézési szokások</a:t>
            </a:r>
            <a:endParaRPr lang="en-GB"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1197686"/>
            <a:ext cx="11044526" cy="5198603"/>
          </a:xfrm>
          <a:prstGeom prst="rect">
            <a:avLst/>
          </a:prstGeom>
          <a:noFill/>
        </p:spPr>
        <p:txBody>
          <a:bodyPr wrap="square">
            <a:spAutoFit/>
          </a:bodyPr>
          <a:lstStyle/>
          <a:p>
            <a:pPr marL="180000" indent="-180000" algn="just">
              <a:lnSpc>
                <a:spcPct val="107000"/>
              </a:lnSpc>
              <a:spcAft>
                <a:spcPts val="800"/>
              </a:spcAft>
              <a:buFont typeface="Arial" panose="020B0604020202020204" pitchFamily="34" charset="0"/>
              <a:buChar char="•"/>
            </a:pP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háztartások döntő többségében (94%) van televízió vagy </a:t>
            </a:r>
            <a:r>
              <a:rPr lang="hu-HU" sz="1400" dirty="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televíziózáshoz</a:t>
            </a: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is használt monitor. Szinte mindegyiküknek (93%) van hagyományos televíziós előfizetésük, legtöbbször kábeltévé (69%).</a:t>
            </a:r>
          </a:p>
          <a:p>
            <a:pPr marL="180000" indent="-180000" algn="just">
              <a:lnSpc>
                <a:spcPct val="107000"/>
              </a:lnSpc>
              <a:spcAft>
                <a:spcPts val="800"/>
              </a:spcAft>
              <a:buFont typeface="Arial" panose="020B0604020202020204" pitchFamily="34" charset="0"/>
              <a:buChar char="•"/>
            </a:pP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Átlagosan az előfizetések 98 csatornát tartalmaznak, hetedüknek (15%) 50-nél kevesebb, szűk harmaduknak (30%) 50-99, bő harmaduknak (37%) 100-149, míg </a:t>
            </a:r>
            <a:r>
              <a:rPr lang="hu-HU" sz="1400" dirty="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hatoduknak</a:t>
            </a: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(17%) ennél is több. Átlagosan 19 csatornát néznek meg számukra megfelelő műsor megtalálása végett, kétharmaduk (67%) 15 vagy ennél kevesebbet. Ez azt jelenti, hogy átlagosan minden ötödik csatornát néznek, amikor kapcsolgatnak.</a:t>
            </a:r>
          </a:p>
          <a:p>
            <a:pPr marL="180000" indent="-180000" algn="just">
              <a:lnSpc>
                <a:spcPct val="107000"/>
              </a:lnSpc>
              <a:spcAft>
                <a:spcPts val="800"/>
              </a:spcAft>
              <a:buFont typeface="Arial" panose="020B0604020202020204" pitchFamily="34" charset="0"/>
              <a:buChar char="•"/>
            </a:pP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háztartásokban átlagosan két tévé található, minél többen élnek a háztartásban annál több a tévé is. A készüléket legtöbbször (51%) családi közös szórakozáshoz használják.</a:t>
            </a:r>
          </a:p>
          <a:p>
            <a:pPr marL="180000" indent="-180000" algn="just">
              <a:lnSpc>
                <a:spcPct val="107000"/>
              </a:lnSpc>
              <a:spcAft>
                <a:spcPts val="800"/>
              </a:spcAft>
              <a:buFont typeface="Arial" panose="020B0604020202020204" pitchFamily="34" charset="0"/>
              <a:buChar char="•"/>
            </a:pP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fő televíziót a használók kétharmada gyakran a kifejezetten a jobb képminőség választja (azok közül, akiknek több készülékük van a háztartásukban).</a:t>
            </a:r>
          </a:p>
          <a:p>
            <a:pPr marL="180000" indent="-180000" algn="just">
              <a:lnSpc>
                <a:spcPct val="107000"/>
              </a:lnSpc>
              <a:buFont typeface="Arial" panose="020B0604020202020204" pitchFamily="34" charset="0"/>
              <a:buChar char="•"/>
            </a:pP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Streaming szolgáltatásra a háztartások bő fele (56%) fizet elő, többségük a </a:t>
            </a:r>
            <a:r>
              <a:rPr lang="hu-HU" sz="140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Netflixet</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választotta. </a:t>
            </a:r>
            <a:r>
              <a:rPr lang="hu-HU" sz="140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Youtube</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Premium előfizetése </a:t>
            </a: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minden hetedik háztartásnak van, míg minden hatodik 18-59 éves vásárolt hozzáférést egyedi tartalomhoz a közelmúltban (leginkáb</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b a Google TV-t választották ilyenkor)</a:t>
            </a: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t>
            </a:r>
          </a:p>
          <a:p>
            <a:pPr marL="3240000" indent="-180000" algn="just">
              <a:lnSpc>
                <a:spcPct val="107000"/>
              </a:lnSpc>
              <a:buFont typeface="Arial" panose="020B0604020202020204" pitchFamily="34" charset="0"/>
              <a:buChar char="•"/>
            </a:pP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célcsoport fele naponta néz hagyományos televíziót, míg </a:t>
            </a:r>
            <a:r>
              <a:rPr lang="hu-HU" sz="140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Youtube-ot</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harmada, streaming adást közel harmada, míg online adást még tizede sem. Hagyományos tévéadás keretében leginkább híreket és ismeretterjesztő műsorokat néznek, míg </a:t>
            </a:r>
            <a:r>
              <a:rPr lang="hu-HU" sz="140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Youtube-on</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zenét (legalábbis a klasszikus tartalmak közül), streamingen pedig </a:t>
            </a:r>
            <a:r>
              <a:rPr lang="hu-HU" sz="140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sorozatokat</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vagy egész estés filmeket.</a:t>
            </a:r>
          </a:p>
          <a:p>
            <a:pPr marL="3240000" indent="-180000" algn="just">
              <a:lnSpc>
                <a:spcPct val="107000"/>
              </a:lnSpc>
              <a:spcAft>
                <a:spcPts val="800"/>
              </a:spcAft>
              <a:buFont typeface="Arial" panose="020B0604020202020204" pitchFamily="34" charset="0"/>
              <a:buChar char="•"/>
            </a:pP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korábban lemondott tévéelőfizetések harmadánál nem találtak megfelelő műsort, míg további harmada a reklámokat nem szerette, streaming lemondásnál a volt előfizetők több mint fele nem is nézte, </a:t>
            </a:r>
            <a:r>
              <a:rPr lang="hu-HU" sz="1400" dirty="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hatoda</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pedig nem talált megfelelő tartalmat.</a:t>
            </a:r>
          </a:p>
          <a:p>
            <a:pPr marL="3240000" indent="-180000" algn="just">
              <a:lnSpc>
                <a:spcPct val="107000"/>
              </a:lnSpc>
              <a:spcAft>
                <a:spcPts val="800"/>
              </a:spcAft>
              <a:buFont typeface="Arial" panose="020B0604020202020204" pitchFamily="34" charset="0"/>
              <a:buChar char="•"/>
            </a:pPr>
            <a:r>
              <a:rPr lang="hu-HU" sz="1400" dirty="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streaming szolgáltatásra leginkább a reklámmentessé</a:t>
            </a:r>
            <a:r>
              <a:rPr lang="hu-HU" sz="14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g és a széles műsorkínálat miatt fizettek elő.</a:t>
            </a:r>
          </a:p>
        </p:txBody>
      </p:sp>
      <p:pic>
        <p:nvPicPr>
          <p:cNvPr id="3" name="Kép 2" descr="A képen szöveg, személy, beltéri látható&#10;&#10;Automatikusan generált leírás">
            <a:extLst>
              <a:ext uri="{FF2B5EF4-FFF2-40B4-BE49-F238E27FC236}">
                <a16:creationId xmlns:a16="http://schemas.microsoft.com/office/drawing/2014/main" id="{9B1FDAED-8816-7B50-7082-7BDCCFE1D4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425" y="4551320"/>
            <a:ext cx="2936009" cy="1957339"/>
          </a:xfrm>
          <a:prstGeom prst="rect">
            <a:avLst/>
          </a:prstGeom>
        </p:spPr>
      </p:pic>
      <p:pic>
        <p:nvPicPr>
          <p:cNvPr id="12" name="Picture 14">
            <a:extLst>
              <a:ext uri="{FF2B5EF4-FFF2-40B4-BE49-F238E27FC236}">
                <a16:creationId xmlns:a16="http://schemas.microsoft.com/office/drawing/2014/main" id="{652C676F-DBD5-EFB3-8791-69ED31824D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3" name="Kép 12">
            <a:extLst>
              <a:ext uri="{FF2B5EF4-FFF2-40B4-BE49-F238E27FC236}">
                <a16:creationId xmlns:a16="http://schemas.microsoft.com/office/drawing/2014/main" id="{931FE304-FF68-482C-1D27-CECB0659A6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4" name="Kép 13" descr="A képen aláírás, rajz, étel látható&#10;&#10;Automatikusan generált leírás">
            <a:extLst>
              <a:ext uri="{FF2B5EF4-FFF2-40B4-BE49-F238E27FC236}">
                <a16:creationId xmlns:a16="http://schemas.microsoft.com/office/drawing/2014/main" id="{4A11CDC1-9DEA-6871-2451-662B41CFB1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148085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fld id="{4996493B-DA06-4E81-B5EB-AD5E79125F85}" type="slidenum">
              <a:rPr lang="hu-HU" smtClean="0"/>
              <a:pPr/>
              <a:t>35</a:t>
            </a:fld>
            <a:endParaRPr lang="hu-HU"/>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1197686"/>
            <a:ext cx="11044526" cy="4917436"/>
          </a:xfrm>
          <a:prstGeom prst="rect">
            <a:avLst/>
          </a:prstGeom>
          <a:noFill/>
        </p:spPr>
        <p:txBody>
          <a:bodyPr wrap="square">
            <a:spAutoFit/>
          </a:bodyPr>
          <a:lstStyle/>
          <a:p>
            <a:pPr marL="18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meglévő szolgáltatások (döntő) több</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ségének kezelhetőségét egyszerűnek találják a felhasználók.</a:t>
            </a:r>
          </a:p>
          <a:p>
            <a:pPr marL="18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streaming szolgáltatásokat nem tartják drágának, még a szolgáltatásra elő nem fizetők sem.</a:t>
            </a:r>
          </a:p>
          <a:p>
            <a:pPr marL="18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Tízből</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négy (41%) 18-59 éves gyakran megnéz olyan filmet vagy sorozatot, amelyet korábban már látott. Minden ötödik néző (20%) választ magának műsort </a:t>
            </a:r>
            <a:r>
              <a:rPr lang="hu-HU" sz="140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promó</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vagy műsorújság alapján.</a:t>
            </a:r>
          </a:p>
          <a:p>
            <a:pPr marL="18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nézők </a:t>
            </a:r>
            <a:r>
              <a:rPr lang="hu-HU" sz="140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kétötöde</a:t>
            </a: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(42%) nem érzi úgy, hogy túl sok csatornája lenne.</a:t>
            </a:r>
          </a:p>
          <a:p>
            <a:pPr marL="180000" indent="-180000" algn="just">
              <a:lnSpc>
                <a:spcPct val="107000"/>
              </a:lnSpc>
              <a:spcAft>
                <a:spcPts val="800"/>
              </a:spcAft>
              <a:buFont typeface="Arial" panose="020B0604020202020204" pitchFamily="34" charset="0"/>
              <a:buChar char="•"/>
            </a:pP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célcsoport háromnegyede (72%) számára nem lényeges, hogy a műsor épp a legújabb-e, esetleg élő, az fontosabb, hogy szórakoztasson.</a:t>
            </a:r>
          </a:p>
          <a:p>
            <a:pPr marL="18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18-59 éves, tévé előfizetéssel rendelkezők </a:t>
            </a:r>
            <a:r>
              <a:rPr lang="hu-HU" sz="140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kétö</a:t>
            </a:r>
            <a:r>
              <a:rPr lang="hu-HU" sz="140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töde</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(41%) ritkán vagy (szinte) soha nem talál kedvére való műsort.</a:t>
            </a:r>
            <a:endPar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endParaRPr>
          </a:p>
          <a:p>
            <a:pPr marL="18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Míg a hagyományos tévéelőfizetés díját a rezsiköltségek közé sorolják inkább a célcsoport tagjai, addig a streaminget inkább médiahasználati plusz szolgáltatásnak tartják.</a:t>
            </a:r>
          </a:p>
          <a:p>
            <a:pPr marL="180000" indent="-180000" algn="just">
              <a:lnSpc>
                <a:spcPct val="107000"/>
              </a:lnSpc>
              <a:spcAft>
                <a:spcPts val="800"/>
              </a:spcAft>
              <a:buFont typeface="Arial" panose="020B0604020202020204" pitchFamily="34" charset="0"/>
              <a:buChar char="•"/>
            </a:pP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Internetről tízből négy 18-59 éves (vagy a háztartástagja) szokott letölteni filmeket vagy műsorokat. Megoszlik a vélemény, hogy ezt mennyire tartják legális dolognak. Bő negyedük szerint az , míg szűk </a:t>
            </a:r>
            <a:r>
              <a:rPr lang="hu-HU" sz="140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kétötödük</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szerint inkább illegális a tevékenység.</a:t>
            </a:r>
          </a:p>
          <a:p>
            <a:pPr marL="3060000" indent="-180000" algn="just">
              <a:lnSpc>
                <a:spcPct val="107000"/>
              </a:lnSpc>
              <a:spcAft>
                <a:spcPts val="800"/>
              </a:spcAft>
              <a:buFont typeface="Arial" panose="020B0604020202020204" pitchFamily="34" charset="0"/>
              <a:buChar char="•"/>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 18-59 évesek </a:t>
            </a:r>
            <a:r>
              <a:rPr lang="hu-HU" sz="140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hatoda</a:t>
            </a: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(16%) általában vagy </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(szinte) mindig megnézi a reklámblokkokat, de további szintén </a:t>
            </a:r>
            <a:r>
              <a:rPr lang="hu-HU" sz="140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hatoda</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(17%) az esetek felében nem kapcsol el. Általában ők is azért négy reklám után már megfontolják, hogy maradjanak-e vagy tovább kapcsoljanak.</a:t>
            </a:r>
          </a:p>
          <a:p>
            <a:pPr marL="3060000" indent="-180000" algn="just">
              <a:lnSpc>
                <a:spcPct val="107000"/>
              </a:lnSpc>
              <a:spcAft>
                <a:spcPts val="800"/>
              </a:spcAft>
              <a:buFont typeface="Arial" panose="020B0604020202020204" pitchFamily="34" charset="0"/>
              <a:buChar char="•"/>
            </a:pP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reklámblokkoknál azonnal elkapcsolók legfeljebb akkor nem váltanának, ha a hirdetések alatt elfoglalják magukat valamivel (beszélgetnek, telefont nyomkodnak), de az, hogy a távirányító messze van, esetleg a hirdetés után a műsort </a:t>
            </a:r>
            <a:r>
              <a:rPr lang="hu-HU" sz="1400" err="1">
                <a:solidFill>
                  <a:schemeClr val="accent1"/>
                </a:solidFill>
                <a:latin typeface="Segoe UI Light" panose="020B0502040204020203" pitchFamily="34" charset="0"/>
                <a:ea typeface="Calibri" panose="020F0502020204030204" pitchFamily="34" charset="0"/>
                <a:cs typeface="Segoe UI Light" panose="020B0502040204020203" pitchFamily="34" charset="0"/>
              </a:rPr>
              <a:t>továbbnéznék</a:t>
            </a: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 már kevésbé hátráltató tényező.</a:t>
            </a:r>
          </a:p>
        </p:txBody>
      </p:sp>
      <p:pic>
        <p:nvPicPr>
          <p:cNvPr id="5" name="Kép 4">
            <a:extLst>
              <a:ext uri="{FF2B5EF4-FFF2-40B4-BE49-F238E27FC236}">
                <a16:creationId xmlns:a16="http://schemas.microsoft.com/office/drawing/2014/main" id="{4FAD9C75-C545-EA4F-3B7C-54A0E93FA2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9425" y="4671869"/>
            <a:ext cx="2969728" cy="1976890"/>
          </a:xfrm>
          <a:prstGeom prst="rect">
            <a:avLst/>
          </a:prstGeom>
        </p:spPr>
      </p:pic>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8283339" cy="992748"/>
          </a:xfrm>
        </p:spPr>
        <p:txBody>
          <a:bodyPr>
            <a:noAutofit/>
          </a:bodyPr>
          <a:lstStyle/>
          <a:p>
            <a:r>
              <a:rPr lang="hu-HU" b="1" dirty="0">
                <a:solidFill>
                  <a:srgbClr val="265373"/>
                </a:solidFill>
              </a:rPr>
              <a:t>Összefoglalás II. – tévé- és reklámnézési szokások</a:t>
            </a:r>
            <a:endParaRPr lang="en-GB" b="1" dirty="0">
              <a:solidFill>
                <a:srgbClr val="265373"/>
              </a:solidFill>
            </a:endParaRPr>
          </a:p>
        </p:txBody>
      </p:sp>
      <p:pic>
        <p:nvPicPr>
          <p:cNvPr id="6" name="Kép 5" descr="A képen aláírás, rajz, étel látható&#10;&#10;Automatikusan generált leírás">
            <a:extLst>
              <a:ext uri="{FF2B5EF4-FFF2-40B4-BE49-F238E27FC236}">
                <a16:creationId xmlns:a16="http://schemas.microsoft.com/office/drawing/2014/main" id="{D1E7A25C-18AF-7B99-99CA-F1A9F8E27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pic>
        <p:nvPicPr>
          <p:cNvPr id="7" name="Picture 14">
            <a:extLst>
              <a:ext uri="{FF2B5EF4-FFF2-40B4-BE49-F238E27FC236}">
                <a16:creationId xmlns:a16="http://schemas.microsoft.com/office/drawing/2014/main" id="{62A2D090-978A-ECAB-4544-D88B05AAFBF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F363AABB-8890-6FBF-6669-7379061C14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8B743625-1601-586A-99FD-0531831CE9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59873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fld id="{4996493B-DA06-4E81-B5EB-AD5E79125F85}" type="slidenum">
              <a:rPr lang="hu-HU" smtClean="0"/>
              <a:pPr/>
              <a:t>36</a:t>
            </a:fld>
            <a:endParaRPr lang="hu-HU"/>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1197686"/>
            <a:ext cx="11044526" cy="4785926"/>
          </a:xfrm>
          <a:prstGeom prst="rect">
            <a:avLst/>
          </a:prstGeom>
          <a:noFill/>
        </p:spPr>
        <p:txBody>
          <a:bodyPr wrap="square">
            <a:spAutoFit/>
          </a:bodyPr>
          <a:lstStyle/>
          <a:p>
            <a:pPr marL="180000" indent="-180000" algn="just">
              <a:lnSpc>
                <a:spcPct val="107000"/>
              </a:lnSpc>
              <a:spcAft>
                <a:spcPts val="800"/>
              </a:spcAft>
              <a:buFont typeface="Arial" panose="020B0604020202020204" pitchFamily="34" charset="0"/>
              <a:buChar char="•"/>
            </a:pPr>
            <a:r>
              <a:rPr lang="hu-HU" sz="15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Az új szolgáltatás a 18-59 évesek kétötödének (42%) inkább vagy nagyon tetszik, s mindössze 6 százalék utasította el </a:t>
            </a:r>
            <a:r>
              <a:rPr lang="hu-HU" sz="1500" err="1">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kategórikusan</a:t>
            </a:r>
            <a:r>
              <a:rPr lang="hu-HU" sz="15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 </a:t>
            </a:r>
          </a:p>
          <a:p>
            <a:pPr marL="180000" indent="-180000" algn="just">
              <a:lnSpc>
                <a:spcPct val="107000"/>
              </a:lnSpc>
              <a:spcAft>
                <a:spcPts val="800"/>
              </a:spcAft>
              <a:buFont typeface="Arial" panose="020B0604020202020204" pitchFamily="34" charset="0"/>
              <a:buChar char="•"/>
            </a:pPr>
            <a:r>
              <a:rPr lang="hu-HU" sz="15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szolgáltatást tízből hárman (30%) valószínűleg igénybe vennék, s további négy (40%) megfontolná. Közülük minden negyedik (26%) biztosan regisztrálna, tízből négy  (43%) valószínűleg, három (27%) pedig talán így tenne azért, hogy nézhesse a szolgáltatás műsorait.</a:t>
            </a:r>
          </a:p>
          <a:p>
            <a:pPr marL="180000" indent="-180000" algn="just">
              <a:lnSpc>
                <a:spcPct val="107000"/>
              </a:lnSpc>
              <a:spcAft>
                <a:spcPts val="800"/>
              </a:spcAft>
              <a:buFont typeface="Arial" panose="020B0604020202020204" pitchFamily="34" charset="0"/>
              <a:buChar char="•"/>
            </a:pPr>
            <a:r>
              <a:rPr lang="hu-HU" sz="15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Az ingyenesség és a széles műsorkínálat tetszik leginkább a potenciális nézőknek, míg legkevésbé, hogy reklámokkal szakítanák meg az adást.</a:t>
            </a:r>
          </a:p>
          <a:p>
            <a:pPr marL="180000" indent="-180000" algn="just">
              <a:lnSpc>
                <a:spcPct val="107000"/>
              </a:lnSpc>
              <a:spcAft>
                <a:spcPts val="800"/>
              </a:spcAft>
              <a:buFont typeface="Arial" panose="020B0604020202020204" pitchFamily="34" charset="0"/>
              <a:buChar char="•"/>
            </a:pPr>
            <a:r>
              <a:rPr lang="hu-HU" sz="15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Az új szolgáltatásnak a 18-59 évesek közel kétharmada (63%) adna néhány napot, tesztelné, szörfözne rajta. Minden harmadik (30%) úgy véli, hogy a szolgáltatás nem nyújt újdonságot, hiszen a műsorokat úgy is meg lehet találni valahol az interneten. A szolgáltatást mindössze minden ötödik potenciális néző venné igénybe akkor, ha nem lennének rajta magyar szinkronos adások.</a:t>
            </a:r>
          </a:p>
          <a:p>
            <a:pPr marL="2880000" indent="-180000" algn="just">
              <a:lnSpc>
                <a:spcPct val="107000"/>
              </a:lnSpc>
              <a:spcAft>
                <a:spcPts val="800"/>
              </a:spcAft>
              <a:buFont typeface="Arial" panose="020B0604020202020204" pitchFamily="34" charset="0"/>
              <a:buChar char="•"/>
            </a:pPr>
            <a:r>
              <a:rPr lang="hu-HU" sz="15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Ha a vonzó tulajdonságokat sorrendbe teszik a 18-59 évesek, akkor az ingyenesség egyértelműen az első, ezt az online elérhetőség követi (vagyis bárhol lehet nézni), míg az is tetszene számukra, ha érdeklődési kör szerint ajánlanák a csatornákat. Ezzel szemben az igénybevétel gátló tényezője a műsorszámot megszakító és a műsorok közötti reklámblokk, de a bannereket sem kedvelik a potenciális igénybe vevők. Az élő műsorok hiánya, illetve a regisztrációhoz kötöttség nem probléma számukra.</a:t>
            </a:r>
          </a:p>
          <a:p>
            <a:pPr marL="2880000" indent="-180000" algn="just">
              <a:lnSpc>
                <a:spcPct val="107000"/>
              </a:lnSpc>
              <a:spcAft>
                <a:spcPts val="800"/>
              </a:spcAft>
              <a:buFont typeface="Arial" panose="020B0604020202020204" pitchFamily="34" charset="0"/>
              <a:buChar char="•"/>
            </a:pPr>
            <a:r>
              <a:rPr lang="hu-HU" sz="15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Legszívesebben természetfilmeket, (egész estés) filmeket, sorozatokat, sportot, gasztronómiai és ismeretterjesztő műsorokat néznének e lehetőséggel.</a:t>
            </a: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9496229" cy="843780"/>
          </a:xfrm>
        </p:spPr>
        <p:txBody>
          <a:bodyPr>
            <a:noAutofit/>
          </a:bodyPr>
          <a:lstStyle/>
          <a:p>
            <a:r>
              <a:rPr lang="hu-HU" b="1">
                <a:solidFill>
                  <a:srgbClr val="265373"/>
                </a:solidFill>
              </a:rPr>
              <a:t>Összefoglalás III. – a koncepció</a:t>
            </a:r>
            <a:endParaRPr lang="en-GB" b="1">
              <a:solidFill>
                <a:srgbClr val="265373"/>
              </a:solidFill>
            </a:endParaRPr>
          </a:p>
        </p:txBody>
      </p:sp>
      <p:pic>
        <p:nvPicPr>
          <p:cNvPr id="3" name="Kép 2">
            <a:extLst>
              <a:ext uri="{FF2B5EF4-FFF2-40B4-BE49-F238E27FC236}">
                <a16:creationId xmlns:a16="http://schemas.microsoft.com/office/drawing/2014/main" id="{A4C7FD84-D666-54FA-600F-E03EFAABCF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5694" y="4147000"/>
            <a:ext cx="2754918" cy="1836612"/>
          </a:xfrm>
          <a:prstGeom prst="rect">
            <a:avLst/>
          </a:prstGeom>
        </p:spPr>
      </p:pic>
      <p:pic>
        <p:nvPicPr>
          <p:cNvPr id="7" name="Picture 14">
            <a:extLst>
              <a:ext uri="{FF2B5EF4-FFF2-40B4-BE49-F238E27FC236}">
                <a16:creationId xmlns:a16="http://schemas.microsoft.com/office/drawing/2014/main" id="{17EB83A2-2089-1394-0C8A-45AB2B22E0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8C7BD078-3FBA-861F-A77C-853D5EA56A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8D8172CD-BC6D-AC5B-0256-845B67B5D7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532931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fld id="{4996493B-DA06-4E81-B5EB-AD5E79125F85}" type="slidenum">
              <a:rPr lang="hu-HU" smtClean="0"/>
              <a:pPr/>
              <a:t>37</a:t>
            </a:fld>
            <a:endParaRPr lang="hu-HU"/>
          </a:p>
        </p:txBody>
      </p:sp>
      <p:sp>
        <p:nvSpPr>
          <p:cNvPr id="8" name="Szövegdoboz 7">
            <a:extLst>
              <a:ext uri="{FF2B5EF4-FFF2-40B4-BE49-F238E27FC236}">
                <a16:creationId xmlns:a16="http://schemas.microsoft.com/office/drawing/2014/main" id="{88D73003-0684-3AC2-0201-F93769A7B7DB}"/>
              </a:ext>
            </a:extLst>
          </p:cNvPr>
          <p:cNvSpPr txBox="1"/>
          <p:nvPr/>
        </p:nvSpPr>
        <p:spPr>
          <a:xfrm>
            <a:off x="214441" y="1478722"/>
            <a:ext cx="11044526" cy="3900555"/>
          </a:xfrm>
          <a:prstGeom prst="rect">
            <a:avLst/>
          </a:prstGeom>
          <a:noFill/>
        </p:spPr>
        <p:txBody>
          <a:bodyPr wrap="square">
            <a:spAutoFit/>
          </a:bodyPr>
          <a:lstStyle/>
          <a:p>
            <a:pPr marL="180000" indent="-180000" algn="just">
              <a:lnSpc>
                <a:spcPct val="107000"/>
              </a:lnSpc>
              <a:spcAft>
                <a:spcPts val="800"/>
              </a:spcAft>
              <a:buFont typeface="Arial" panose="020B0604020202020204" pitchFamily="34" charset="0"/>
              <a:buChar char="•"/>
            </a:pPr>
            <a:r>
              <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Bár a potenciális nézők szinte mindegyike rendelkezik okostelefonnal, mégis ez az eszköz csak a második, ahol szívesen néznék a műsorokat. A legkedveltebb az okostelevízió lenne.</a:t>
            </a:r>
          </a:p>
          <a:p>
            <a:pPr marL="180000" indent="-180000" algn="just">
              <a:lnSpc>
                <a:spcPct val="107000"/>
              </a:lnSpc>
              <a:spcAft>
                <a:spcPts val="800"/>
              </a:spcAft>
              <a:buFont typeface="Arial" panose="020B0604020202020204" pitchFamily="34" charset="0"/>
              <a:buChar char="•"/>
            </a:pPr>
            <a:r>
              <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Az új szolgáltatást családi szórakozásra és egyedüli filmnézésre egyaránt igénybe vennék.</a:t>
            </a:r>
          </a:p>
          <a:p>
            <a:pPr marL="180000" indent="-180000" algn="just">
              <a:lnSpc>
                <a:spcPct val="107000"/>
              </a:lnSpc>
              <a:spcAft>
                <a:spcPts val="800"/>
              </a:spcAft>
              <a:buFont typeface="Arial" panose="020B0604020202020204" pitchFamily="34" charset="0"/>
              <a:buChar char="•"/>
            </a:pPr>
            <a:r>
              <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Ha beválik, akkor magas arányban kapcsolnának az új szolgáltatásra a potenciális nézők, akár a tartalom-nézéssel töltött idő kétötödét is meghaladhatja a használata, igaz, eközben a többi tartalomnézés idejét csökkentenék.</a:t>
            </a:r>
          </a:p>
          <a:p>
            <a:pPr marL="180000" indent="-180000" algn="just">
              <a:lnSpc>
                <a:spcPct val="107000"/>
              </a:lnSpc>
              <a:spcAft>
                <a:spcPts val="800"/>
              </a:spcAft>
              <a:buFont typeface="Arial" panose="020B0604020202020204" pitchFamily="34" charset="0"/>
              <a:buChar char="•"/>
            </a:pPr>
            <a:r>
              <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leírás alapján csak minden hatodik (16%) potenciális néző fontolná meg komolyabban, hogy a hagyományos tévéelőfizetését lemondja. A streaming előfizetés lemondásán még ennyien sem gondolkodnának el, csak minden nyolcadik (12%) jelezte ezt.</a:t>
            </a:r>
          </a:p>
          <a:p>
            <a:pPr marL="109538" indent="-109538" algn="just">
              <a:lnSpc>
                <a:spcPct val="107000"/>
              </a:lnSpc>
              <a:spcAft>
                <a:spcPts val="800"/>
              </a:spcAft>
              <a:buFont typeface="Arial" panose="020B0604020202020204" pitchFamily="34" charset="0"/>
              <a:buChar char="•"/>
            </a:pPr>
            <a:r>
              <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A válaszok alapján potenciál becslést készítettünk, amely becslést ad arra, hogy azokból a nézőkből, akiknek tetszik a szolgáltatás, hányan jutnának el odáig, hogy regisztráljanak az új szolgáltatásra. Az elemzés a regisztrációig tartó racionális és érzelmi gátakat veszi figyelembe. Becslésünk alapján akár a célcsoport 45 százaléka is eljuthat a regisztrációig. A potenciális igénybe vevők között felülreprezentáltak az 50-59 évesek, valamint a kisebb hagyományos tévés előfizetési csomaggal rendelkezők.</a:t>
            </a:r>
          </a:p>
          <a:p>
            <a:pPr marL="180000" indent="-180000" algn="just">
              <a:lnSpc>
                <a:spcPct val="107000"/>
              </a:lnSpc>
              <a:spcAft>
                <a:spcPts val="800"/>
              </a:spcAft>
              <a:buFont typeface="Arial" panose="020B0604020202020204" pitchFamily="34" charset="0"/>
              <a:buChar char="•"/>
            </a:pPr>
            <a:endPar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endParaRPr>
          </a:p>
          <a:p>
            <a:pPr marL="180000" indent="-180000" algn="just">
              <a:lnSpc>
                <a:spcPct val="107000"/>
              </a:lnSpc>
              <a:spcAft>
                <a:spcPts val="800"/>
              </a:spcAft>
              <a:buFont typeface="Arial" panose="020B0604020202020204" pitchFamily="34" charset="0"/>
              <a:buChar char="•"/>
            </a:pPr>
            <a:endParaRPr lang="hu-HU" sz="1500" dirty="0">
              <a:solidFill>
                <a:schemeClr val="accent1"/>
              </a:solidFill>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7855467" cy="843780"/>
          </a:xfrm>
        </p:spPr>
        <p:txBody>
          <a:bodyPr>
            <a:noAutofit/>
          </a:bodyPr>
          <a:lstStyle/>
          <a:p>
            <a:r>
              <a:rPr lang="hu-HU" b="1" dirty="0">
                <a:solidFill>
                  <a:srgbClr val="265373"/>
                </a:solidFill>
              </a:rPr>
              <a:t>Összefoglalás IV. – a koncepció / piaci potenciálbecslés</a:t>
            </a:r>
            <a:endParaRPr lang="en-GB" b="1" dirty="0">
              <a:solidFill>
                <a:srgbClr val="265373"/>
              </a:solidFill>
            </a:endParaRPr>
          </a:p>
        </p:txBody>
      </p:sp>
      <p:pic>
        <p:nvPicPr>
          <p:cNvPr id="11" name="Picture 14">
            <a:extLst>
              <a:ext uri="{FF2B5EF4-FFF2-40B4-BE49-F238E27FC236}">
                <a16:creationId xmlns:a16="http://schemas.microsoft.com/office/drawing/2014/main" id="{E6A065F5-C343-72D8-45C1-2ED158F53C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1095707B-9A20-C9BD-79E7-5E6046A423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B57A9D61-F924-5D6E-9C62-51FDE9464C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827091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6" y="6262130"/>
            <a:ext cx="765564" cy="49305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19" name="Kép helye 8">
            <a:extLst>
              <a:ext uri="{FF2B5EF4-FFF2-40B4-BE49-F238E27FC236}">
                <a16:creationId xmlns:a16="http://schemas.microsoft.com/office/drawing/2014/main" id="{F4FFAB89-4A46-4948-9BAC-9CE56BF362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5"/>
            <a:ext cx="9482400" cy="6858000"/>
          </a:xfrm>
          <a:custGeom>
            <a:avLst/>
            <a:gdLst>
              <a:gd name="connsiteX0" fmla="*/ 0 w 7003998"/>
              <a:gd name="connsiteY0" fmla="*/ 0 h 4566337"/>
              <a:gd name="connsiteX1" fmla="*/ 7003998 w 7003998"/>
              <a:gd name="connsiteY1" fmla="*/ 0 h 4566337"/>
              <a:gd name="connsiteX2" fmla="*/ 2037092 w 7003998"/>
              <a:gd name="connsiteY2" fmla="*/ 4566337 h 4566337"/>
              <a:gd name="connsiteX3" fmla="*/ 0 w 7003998"/>
              <a:gd name="connsiteY3" fmla="*/ 2655067 h 4566337"/>
            </a:gdLst>
            <a:ahLst/>
            <a:cxnLst>
              <a:cxn ang="0">
                <a:pos x="connsiteX0" y="connsiteY0"/>
              </a:cxn>
              <a:cxn ang="0">
                <a:pos x="connsiteX1" y="connsiteY1"/>
              </a:cxn>
              <a:cxn ang="0">
                <a:pos x="connsiteX2" y="connsiteY2"/>
              </a:cxn>
              <a:cxn ang="0">
                <a:pos x="connsiteX3" y="connsiteY3"/>
              </a:cxn>
            </a:cxnLst>
            <a:rect l="l" t="t" r="r" b="b"/>
            <a:pathLst>
              <a:path w="7003998" h="4566337">
                <a:moveTo>
                  <a:pt x="0" y="0"/>
                </a:moveTo>
                <a:lnTo>
                  <a:pt x="7003998" y="0"/>
                </a:lnTo>
                <a:lnTo>
                  <a:pt x="2037092" y="4566337"/>
                </a:lnTo>
                <a:lnTo>
                  <a:pt x="0" y="2655067"/>
                </a:lnTo>
                <a:close/>
              </a:path>
            </a:pathLst>
          </a:custGeom>
        </p:spPr>
      </p:pic>
      <p:sp>
        <p:nvSpPr>
          <p:cNvPr id="20" name="TextBox 10">
            <a:extLst>
              <a:ext uri="{FF2B5EF4-FFF2-40B4-BE49-F238E27FC236}">
                <a16:creationId xmlns:a16="http://schemas.microsoft.com/office/drawing/2014/main" id="{58F36016-182E-478D-8FA9-C6F3BC972C67}"/>
              </a:ext>
            </a:extLst>
          </p:cNvPr>
          <p:cNvSpPr txBox="1"/>
          <p:nvPr/>
        </p:nvSpPr>
        <p:spPr>
          <a:xfrm>
            <a:off x="6579473" y="2204227"/>
            <a:ext cx="4584886" cy="2169825"/>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hu-HU"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3</a:t>
            </a:r>
            <a:endParaRPr kumimoji="0" lang="en-US" altLang="ko-KR" sz="15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21" name="그래픽 8">
            <a:extLst>
              <a:ext uri="{FF2B5EF4-FFF2-40B4-BE49-F238E27FC236}">
                <a16:creationId xmlns:a16="http://schemas.microsoft.com/office/drawing/2014/main" id="{9FBADD1D-5677-440C-844C-EBE044896D44}"/>
              </a:ext>
            </a:extLst>
          </p:cNvPr>
          <p:cNvSpPr/>
          <p:nvPr/>
        </p:nvSpPr>
        <p:spPr>
          <a:xfrm>
            <a:off x="2018136" y="4527459"/>
            <a:ext cx="3442137" cy="2330541"/>
          </a:xfrm>
          <a:custGeom>
            <a:avLst/>
            <a:gdLst>
              <a:gd name="connsiteX0" fmla="*/ 0 w 4495418"/>
              <a:gd name="connsiteY0" fmla="*/ 2893981 h 2893980"/>
              <a:gd name="connsiteX1" fmla="*/ 2984564 w 4495418"/>
              <a:gd name="connsiteY1" fmla="*/ 0 h 2893980"/>
              <a:gd name="connsiteX2" fmla="*/ 4495419 w 4495418"/>
              <a:gd name="connsiteY2" fmla="*/ 0 h 2893980"/>
              <a:gd name="connsiteX3" fmla="*/ 1588675 w 4495418"/>
              <a:gd name="connsiteY3" fmla="*/ 2893981 h 2893980"/>
              <a:gd name="connsiteX0" fmla="*/ 0 w 4495419"/>
              <a:gd name="connsiteY0" fmla="*/ 2893981 h 2893981"/>
              <a:gd name="connsiteX1" fmla="*/ 2845940 w 4495419"/>
              <a:gd name="connsiteY1" fmla="*/ 0 h 2893981"/>
              <a:gd name="connsiteX2" fmla="*/ 4495419 w 4495419"/>
              <a:gd name="connsiteY2" fmla="*/ 0 h 2893981"/>
              <a:gd name="connsiteX3" fmla="*/ 1588675 w 4495419"/>
              <a:gd name="connsiteY3" fmla="*/ 2893981 h 2893981"/>
              <a:gd name="connsiteX4" fmla="*/ 0 w 4495419"/>
              <a:gd name="connsiteY4" fmla="*/ 2893981 h 2893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419" h="2893981">
                <a:moveTo>
                  <a:pt x="0" y="2893981"/>
                </a:moveTo>
                <a:lnTo>
                  <a:pt x="2845940" y="0"/>
                </a:lnTo>
                <a:lnTo>
                  <a:pt x="4495419" y="0"/>
                </a:lnTo>
                <a:lnTo>
                  <a:pt x="1588675" y="2893981"/>
                </a:lnTo>
                <a:lnTo>
                  <a:pt x="0" y="2893981"/>
                </a:lnTo>
                <a:close/>
              </a:path>
            </a:pathLst>
          </a:custGeom>
          <a:solidFill>
            <a:schemeClr val="accent3">
              <a:alpha val="89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336F99"/>
              </a:solidFill>
              <a:effectLst/>
              <a:uLnTx/>
              <a:uFillTx/>
              <a:latin typeface="Segoe UI Light"/>
              <a:ea typeface="+mn-ea"/>
              <a:cs typeface="+mn-cs"/>
            </a:endParaRPr>
          </a:p>
        </p:txBody>
      </p:sp>
      <p:sp>
        <p:nvSpPr>
          <p:cNvPr id="18" name="Szövegdoboz 17">
            <a:extLst>
              <a:ext uri="{FF2B5EF4-FFF2-40B4-BE49-F238E27FC236}">
                <a16:creationId xmlns:a16="http://schemas.microsoft.com/office/drawing/2014/main" id="{5CB60CF3-2CB1-4EC8-8AC3-878628C93728}"/>
              </a:ext>
            </a:extLst>
          </p:cNvPr>
          <p:cNvSpPr txBox="1"/>
          <p:nvPr/>
        </p:nvSpPr>
        <p:spPr>
          <a:xfrm>
            <a:off x="5918120" y="4020630"/>
            <a:ext cx="5246239" cy="707886"/>
          </a:xfrm>
          <a:prstGeom prst="rect">
            <a:avLst/>
          </a:prstGeom>
          <a:noFill/>
        </p:spPr>
        <p:txBody>
          <a:bodyPr wrap="square">
            <a:spAutoFit/>
          </a:bodyPr>
          <a:lstStyle/>
          <a:p>
            <a:pPr algn="r" defTabSz="914400">
              <a:defRPr/>
            </a:pPr>
            <a:r>
              <a:rPr kumimoji="0" lang="hu-HU" sz="4000" b="0" i="0" u="none" strike="noStrike" kern="1200" cap="none" spc="-150" normalizeH="0" baseline="0">
                <a:ln>
                  <a:noFill/>
                </a:ln>
                <a:solidFill>
                  <a:srgbClr val="014665"/>
                </a:solidFill>
                <a:effectLst/>
                <a:uLnTx/>
                <a:uFillTx/>
                <a:latin typeface="Segoe UI Light"/>
                <a:ea typeface="+mn-ea"/>
                <a:cs typeface="+mn-cs"/>
              </a:rPr>
              <a:t>Részletes eredmények</a:t>
            </a:r>
            <a:endParaRPr kumimoji="0" lang="en-GB" sz="4000" b="0" i="0" u="none" strike="noStrike" kern="1200" cap="none" spc="-150" normalizeH="0" baseline="0">
              <a:ln>
                <a:noFill/>
              </a:ln>
              <a:solidFill>
                <a:srgbClr val="014665"/>
              </a:solidFill>
              <a:effectLst/>
              <a:uLnTx/>
              <a:uFillTx/>
              <a:latin typeface="Segoe UI Light"/>
              <a:ea typeface="+mn-ea"/>
              <a:cs typeface="+mn-cs"/>
            </a:endParaRPr>
          </a:p>
        </p:txBody>
      </p:sp>
      <p:sp>
        <p:nvSpPr>
          <p:cNvPr id="3" name="Dia számának helye 3">
            <a:extLst>
              <a:ext uri="{FF2B5EF4-FFF2-40B4-BE49-F238E27FC236}">
                <a16:creationId xmlns:a16="http://schemas.microsoft.com/office/drawing/2014/main" id="{1A276AE8-9E99-D02F-14CC-BF601D639731}"/>
              </a:ext>
            </a:extLst>
          </p:cNvPr>
          <p:cNvSpPr txBox="1">
            <a:spLocks/>
          </p:cNvSpPr>
          <p:nvPr/>
        </p:nvSpPr>
        <p:spPr>
          <a:xfrm>
            <a:off x="11408249" y="6365678"/>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38</a:t>
            </a:fld>
            <a:endParaRPr lang="hu-HU">
              <a:solidFill>
                <a:schemeClr val="tx1"/>
              </a:solidFill>
            </a:endParaRPr>
          </a:p>
        </p:txBody>
      </p:sp>
    </p:spTree>
    <p:extLst>
      <p:ext uri="{BB962C8B-B14F-4D97-AF65-F5344CB8AC3E}">
        <p14:creationId xmlns:p14="http://schemas.microsoft.com/office/powerpoint/2010/main" val="435951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TV nézési szokások</a:t>
            </a:r>
            <a:endParaRPr kumimoji="0" lang="en-GB"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D8E2D45B-1A92-CB2C-9170-519CA696B18D}"/>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39</a:t>
            </a:fld>
            <a:endParaRPr lang="hu-HU">
              <a:solidFill>
                <a:schemeClr val="tx1"/>
              </a:solidFill>
            </a:endParaRPr>
          </a:p>
        </p:txBody>
      </p:sp>
    </p:spTree>
    <p:extLst>
      <p:ext uri="{BB962C8B-B14F-4D97-AF65-F5344CB8AC3E}">
        <p14:creationId xmlns:p14="http://schemas.microsoft.com/office/powerpoint/2010/main" val="391562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5EC98360-A64A-4018-9D2D-0A65822005DB}"/>
              </a:ext>
            </a:extLst>
          </p:cNvPr>
          <p:cNvSpPr>
            <a:spLocks noGrp="1"/>
          </p:cNvSpPr>
          <p:nvPr>
            <p:ph type="sldNum" sz="quarter" idx="4"/>
          </p:nvPr>
        </p:nvSpPr>
        <p:spPr/>
        <p:txBody>
          <a:bodyPr/>
          <a:lstStyle/>
          <a:p>
            <a:fld id="{4996493B-DA06-4E81-B5EB-AD5E79125F85}" type="slidenum">
              <a:rPr lang="hu-HU" smtClean="0"/>
              <a:pPr/>
              <a:t>4</a:t>
            </a:fld>
            <a:endParaRPr lang="hu-HU" dirty="0"/>
          </a:p>
        </p:txBody>
      </p:sp>
      <p:sp>
        <p:nvSpPr>
          <p:cNvPr id="5" name="Cím 3">
            <a:extLst>
              <a:ext uri="{FF2B5EF4-FFF2-40B4-BE49-F238E27FC236}">
                <a16:creationId xmlns:a16="http://schemas.microsoft.com/office/drawing/2014/main" id="{B6E55F96-0894-B55E-81B0-23B3A0926533}"/>
              </a:ext>
            </a:extLst>
          </p:cNvPr>
          <p:cNvSpPr txBox="1">
            <a:spLocks/>
          </p:cNvSpPr>
          <p:nvPr/>
        </p:nvSpPr>
        <p:spPr>
          <a:xfrm>
            <a:off x="342865" y="233815"/>
            <a:ext cx="7651887" cy="843780"/>
          </a:xfrm>
          <a:prstGeom prst="rect">
            <a:avLst/>
          </a:prstGeom>
        </p:spPr>
        <p:txBody>
          <a:bodyPr/>
          <a:lstStyle>
            <a:lvl1pPr algn="l" defTabSz="914377" rtl="0" eaLnBrk="1" latinLnBrk="0" hangingPunct="1">
              <a:lnSpc>
                <a:spcPct val="90000"/>
              </a:lnSpc>
              <a:spcBef>
                <a:spcPct val="0"/>
              </a:spcBef>
              <a:buNone/>
              <a:defRPr sz="3600" kern="1200">
                <a:solidFill>
                  <a:schemeClr val="accent6">
                    <a:lumMod val="75000"/>
                  </a:schemeClr>
                </a:solidFill>
                <a:latin typeface="+mj-lt"/>
                <a:ea typeface="+mj-ea"/>
                <a:cs typeface="+mj-cs"/>
              </a:defRPr>
            </a:lvl1pPr>
          </a:lstStyle>
          <a:p>
            <a:r>
              <a:rPr lang="hu" dirty="0"/>
              <a:t>A legfontosabb megállapítások – II.</a:t>
            </a:r>
          </a:p>
        </p:txBody>
      </p:sp>
      <p:sp>
        <p:nvSpPr>
          <p:cNvPr id="6" name="TextBox 42">
            <a:extLst>
              <a:ext uri="{FF2B5EF4-FFF2-40B4-BE49-F238E27FC236}">
                <a16:creationId xmlns:a16="http://schemas.microsoft.com/office/drawing/2014/main" id="{7013E99D-6128-1930-8435-333F82103AD4}"/>
              </a:ext>
            </a:extLst>
          </p:cNvPr>
          <p:cNvSpPr txBox="1"/>
          <p:nvPr/>
        </p:nvSpPr>
        <p:spPr>
          <a:xfrm>
            <a:off x="422313" y="1178114"/>
            <a:ext cx="11347373" cy="5173276"/>
          </a:xfrm>
          <a:prstGeom prst="rect">
            <a:avLst/>
          </a:prstGeom>
          <a:noFill/>
        </p:spPr>
        <p:txBody>
          <a:bodyPr wrap="square" rtlCol="0">
            <a:spAutoFit/>
          </a:bodyPr>
          <a:lstStyle>
            <a:defPPr>
              <a:defRPr lang="ko-KR"/>
            </a:defPPr>
            <a:lvl1pPr algn="ctr">
              <a:lnSpc>
                <a:spcPct val="150000"/>
              </a:lnSpc>
              <a:defRPr sz="1050">
                <a:solidFill>
                  <a:schemeClr val="tx1">
                    <a:lumMod val="75000"/>
                    <a:lumOff val="25000"/>
                  </a:schemeClr>
                </a:solidFill>
              </a:defRPr>
            </a:lvl1pPr>
          </a:lstStyle>
          <a:p>
            <a:pPr algn="just">
              <a:lnSpc>
                <a:spcPct val="107000"/>
              </a:lnSpc>
              <a:spcAft>
                <a:spcPts val="800"/>
              </a:spcAft>
              <a:defRPr/>
            </a:pPr>
            <a:r>
              <a:rPr lang="hu-HU" sz="1400" b="1" dirty="0">
                <a:solidFill>
                  <a:srgbClr val="336F99"/>
                </a:solidFill>
                <a:latin typeface="Segoe UI Light" panose="020B0502040204020203" pitchFamily="34" charset="0"/>
                <a:cs typeface="Segoe UI Light" panose="020B0502040204020203" pitchFamily="34" charset="0"/>
              </a:rPr>
              <a:t>HIRDETŐI OLDAL:</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A szakemberek szerint a hirdetők alapvetően oda mennek, ahol elérik a célcsoportjukat, így amennyiben ezt a szolgáltatás is használnák a fogyasztók, akkor lenne esélye a hirdetői piacon is. Az értékesítés módjától már akár napi néhány tíz- vagy százezres nézettség esetén is bekerülhetne a médiatervekbe. Leghamarabb akkor, ha a </a:t>
            </a:r>
            <a:r>
              <a:rPr lang="hu-HU" altLang="ko-KR" sz="1400" dirty="0" err="1">
                <a:solidFill>
                  <a:srgbClr val="336F99"/>
                </a:solidFill>
                <a:latin typeface="Segoe UI Light" panose="020B0502040204020203" pitchFamily="34" charset="0"/>
                <a:cs typeface="Segoe UI Light" panose="020B0502040204020203" pitchFamily="34" charset="0"/>
              </a:rPr>
              <a:t>programmatic</a:t>
            </a:r>
            <a:r>
              <a:rPr lang="hu-HU" altLang="ko-KR" sz="1400" dirty="0">
                <a:solidFill>
                  <a:srgbClr val="336F99"/>
                </a:solidFill>
                <a:latin typeface="Segoe UI Light" panose="020B0502040204020203" pitchFamily="34" charset="0"/>
                <a:cs typeface="Segoe UI Light" panose="020B0502040204020203" pitchFamily="34" charset="0"/>
              </a:rPr>
              <a:t> értékesítés elérhetővé válna. A </a:t>
            </a:r>
            <a:r>
              <a:rPr lang="hu-HU" altLang="ko-KR" sz="1400" dirty="0" err="1">
                <a:solidFill>
                  <a:srgbClr val="336F99"/>
                </a:solidFill>
                <a:latin typeface="Segoe UI Light" panose="020B0502040204020203" pitchFamily="34" charset="0"/>
                <a:cs typeface="Segoe UI Light" panose="020B0502040204020203" pitchFamily="34" charset="0"/>
              </a:rPr>
              <a:t>sales</a:t>
            </a:r>
            <a:r>
              <a:rPr lang="hu-HU" altLang="ko-KR" sz="1400" dirty="0">
                <a:solidFill>
                  <a:srgbClr val="336F99"/>
                </a:solidFill>
                <a:latin typeface="Segoe UI Light" panose="020B0502040204020203" pitchFamily="34" charset="0"/>
                <a:cs typeface="Segoe UI Light" panose="020B0502040204020203" pitchFamily="34" charset="0"/>
              </a:rPr>
              <a:t>-house-</a:t>
            </a:r>
            <a:r>
              <a:rPr lang="hu-HU" altLang="ko-KR" sz="1400" dirty="0" err="1">
                <a:solidFill>
                  <a:srgbClr val="336F99"/>
                </a:solidFill>
                <a:latin typeface="Segoe UI Light" panose="020B0502040204020203" pitchFamily="34" charset="0"/>
                <a:cs typeface="Segoe UI Light" panose="020B0502040204020203" pitchFamily="34" charset="0"/>
              </a:rPr>
              <a:t>on</a:t>
            </a:r>
            <a:r>
              <a:rPr lang="hu-HU" altLang="ko-KR" sz="1400" dirty="0">
                <a:solidFill>
                  <a:srgbClr val="336F99"/>
                </a:solidFill>
                <a:latin typeface="Segoe UI Light" panose="020B0502040204020203" pitchFamily="34" charset="0"/>
                <a:cs typeface="Segoe UI Light" panose="020B0502040204020203" pitchFamily="34" charset="0"/>
              </a:rPr>
              <a:t> keresztüli direkt értékesítést nehezebb útnak vélik a szakértők.</a:t>
            </a:r>
          </a:p>
          <a:p>
            <a:pPr algn="just">
              <a:lnSpc>
                <a:spcPct val="107000"/>
              </a:lnSpc>
              <a:spcAft>
                <a:spcPts val="800"/>
              </a:spcAft>
              <a:defRPr/>
            </a:pPr>
            <a:r>
              <a:rPr lang="hu-HU" altLang="ko-KR" sz="1400" dirty="0">
                <a:solidFill>
                  <a:srgbClr val="336F99"/>
                </a:solidFill>
                <a:latin typeface="Segoe UI Light" panose="020B0502040204020203" pitchFamily="34" charset="0"/>
                <a:cs typeface="Segoe UI Light" panose="020B0502040204020203" pitchFamily="34" charset="0"/>
              </a:rPr>
              <a:t>A felületet egyébként tervezési és vásárlási szempontból mindenképpen digitális médiának (online videó) tekintik, ugyanakkor a felület tulajdonságai és a vélelmezett nézési szokások alapján pedig inkább lineáris televíziónak tekintenék.</a:t>
            </a:r>
          </a:p>
          <a:p>
            <a:pPr marR="0" lvl="0" indent="0" algn="just" fontAlgn="auto">
              <a:lnSpc>
                <a:spcPct val="107000"/>
              </a:lnSpc>
              <a:spcBef>
                <a:spcPts val="0"/>
              </a:spcBef>
              <a:spcAft>
                <a:spcPts val="800"/>
              </a:spcAft>
              <a:buClrTx/>
              <a:buSzTx/>
              <a:buFontTx/>
              <a:buNone/>
              <a:tabLst>
                <a:tab pos="457200" algn="l"/>
              </a:tabLst>
              <a:defRPr/>
            </a:pPr>
            <a:r>
              <a:rPr lang="hu-HU" sz="1400" dirty="0">
                <a:solidFill>
                  <a:srgbClr val="336F99"/>
                </a:solidFill>
                <a:latin typeface="Segoe UI Light" panose="020B0502040204020203" pitchFamily="34" charset="0"/>
                <a:cs typeface="Segoe UI Light" panose="020B0502040204020203" pitchFamily="34" charset="0"/>
              </a:rPr>
              <a:t>E kettősség a versenypiaci helyzet kapcsán is megjelenik. Médiafogyasztás szempontjából az új szolgáltatás leginkább a nem </a:t>
            </a:r>
            <a:r>
              <a:rPr lang="hu-HU" sz="1400" dirty="0" err="1">
                <a:solidFill>
                  <a:srgbClr val="336F99"/>
                </a:solidFill>
                <a:latin typeface="Segoe UI Light" panose="020B0502040204020203" pitchFamily="34" charset="0"/>
                <a:cs typeface="Segoe UI Light" panose="020B0502040204020203" pitchFamily="34" charset="0"/>
              </a:rPr>
              <a:t>prime-time</a:t>
            </a:r>
            <a:r>
              <a:rPr lang="hu-HU" sz="1400" dirty="0">
                <a:solidFill>
                  <a:srgbClr val="336F99"/>
                </a:solidFill>
                <a:latin typeface="Segoe UI Light" panose="020B0502040204020203" pitchFamily="34" charset="0"/>
                <a:cs typeface="Segoe UI Light" panose="020B0502040204020203" pitchFamily="34" charset="0"/>
              </a:rPr>
              <a:t> </a:t>
            </a:r>
            <a:r>
              <a:rPr lang="hu-HU" sz="1400" dirty="0" err="1">
                <a:solidFill>
                  <a:srgbClr val="336F99"/>
                </a:solidFill>
                <a:latin typeface="Segoe UI Light" panose="020B0502040204020203" pitchFamily="34" charset="0"/>
                <a:cs typeface="Segoe UI Light" panose="020B0502040204020203" pitchFamily="34" charset="0"/>
              </a:rPr>
              <a:t>időszakbban</a:t>
            </a:r>
            <a:r>
              <a:rPr lang="hu-HU" sz="1400" dirty="0">
                <a:solidFill>
                  <a:srgbClr val="336F99"/>
                </a:solidFill>
                <a:latin typeface="Segoe UI Light" panose="020B0502040204020203" pitchFamily="34" charset="0"/>
                <a:cs typeface="Segoe UI Light" panose="020B0502040204020203" pitchFamily="34" charset="0"/>
              </a:rPr>
              <a:t>, főleg a </a:t>
            </a:r>
            <a:r>
              <a:rPr lang="hu-HU" sz="1400" dirty="0" err="1">
                <a:solidFill>
                  <a:srgbClr val="336F99"/>
                </a:solidFill>
                <a:latin typeface="Segoe UI Light" panose="020B0502040204020203" pitchFamily="34" charset="0"/>
                <a:cs typeface="Segoe UI Light" panose="020B0502040204020203" pitchFamily="34" charset="0"/>
              </a:rPr>
              <a:t>long-tail</a:t>
            </a:r>
            <a:r>
              <a:rPr lang="hu-HU" sz="1400" dirty="0">
                <a:solidFill>
                  <a:srgbClr val="336F99"/>
                </a:solidFill>
                <a:latin typeface="Segoe UI Light" panose="020B0502040204020203" pitchFamily="34" charset="0"/>
                <a:cs typeface="Segoe UI Light" panose="020B0502040204020203" pitchFamily="34" charset="0"/>
              </a:rPr>
              <a:t> csatornákkal versenyezhet. Itt egyébként napközbeni, hosszú ATS (nézési idő) melletti, nem túlságosan fókuszált nézési szituációt valószínűsítenek. Hirdetési szempontból viszont elsősorban a digitális büdzsékért tudna versenyezni. Ennek oka, hogy a tévés büdzsék éves </a:t>
            </a:r>
            <a:r>
              <a:rPr lang="hu-HU" sz="1400" dirty="0" err="1">
                <a:solidFill>
                  <a:srgbClr val="336F99"/>
                </a:solidFill>
                <a:latin typeface="Segoe UI Light" panose="020B0502040204020203" pitchFamily="34" charset="0"/>
                <a:cs typeface="Segoe UI Light" panose="020B0502040204020203" pitchFamily="34" charset="0"/>
              </a:rPr>
              <a:t>deal</a:t>
            </a:r>
            <a:r>
              <a:rPr lang="hu-HU" sz="1400" dirty="0">
                <a:solidFill>
                  <a:srgbClr val="336F99"/>
                </a:solidFill>
                <a:latin typeface="Segoe UI Light" panose="020B0502040204020203" pitchFamily="34" charset="0"/>
                <a:cs typeface="Segoe UI Light" panose="020B0502040204020203" pitchFamily="34" charset="0"/>
              </a:rPr>
              <a:t>-ek mentén eléggé kötöttek, így azokon nem igazán lehet változtatni.</a:t>
            </a:r>
          </a:p>
          <a:p>
            <a:pPr marR="0" lvl="0" indent="0" algn="just" fontAlgn="auto">
              <a:lnSpc>
                <a:spcPct val="107000"/>
              </a:lnSpc>
              <a:spcBef>
                <a:spcPts val="0"/>
              </a:spcBef>
              <a:spcAft>
                <a:spcPts val="800"/>
              </a:spcAft>
              <a:buClrTx/>
              <a:buSzTx/>
              <a:buFontTx/>
              <a:buNone/>
              <a:tabLst>
                <a:tab pos="457200" algn="l"/>
              </a:tabLst>
              <a:defRPr/>
            </a:pPr>
            <a:r>
              <a:rPr lang="hu-HU" sz="1400" dirty="0">
                <a:solidFill>
                  <a:srgbClr val="336F99"/>
                </a:solidFill>
                <a:latin typeface="Segoe UI Light" panose="020B0502040204020203" pitchFamily="34" charset="0"/>
                <a:cs typeface="Segoe UI Light" panose="020B0502040204020203" pitchFamily="34" charset="0"/>
              </a:rPr>
              <a:t>Az eszköz előnye lehet, hogy valószínűleg többnyire nagyképernyőn fogyasztanák, ami a többi online videóhoz képest egy minőségibb reklámmegjelenítést tesz lehetővé, valamint hogy a kontaktus-alapú értékesítés mellett (együtt </a:t>
            </a:r>
            <a:r>
              <a:rPr lang="hu-HU" sz="1400" dirty="0" err="1">
                <a:solidFill>
                  <a:srgbClr val="336F99"/>
                </a:solidFill>
                <a:latin typeface="Segoe UI Light" panose="020B0502040204020203" pitchFamily="34" charset="0"/>
                <a:cs typeface="Segoe UI Light" panose="020B0502040204020203" pitchFamily="34" charset="0"/>
              </a:rPr>
              <a:t>tévéző</a:t>
            </a:r>
            <a:r>
              <a:rPr lang="hu-HU" sz="1400" dirty="0">
                <a:solidFill>
                  <a:srgbClr val="336F99"/>
                </a:solidFill>
                <a:latin typeface="Segoe UI Light" panose="020B0502040204020203" pitchFamily="34" charset="0"/>
                <a:cs typeface="Segoe UI Light" panose="020B0502040204020203" pitchFamily="34" charset="0"/>
              </a:rPr>
              <a:t> családok esetén) akár további (ingyenes) kontaktusokat is biztosítana.</a:t>
            </a:r>
          </a:p>
          <a:p>
            <a:pPr marR="0" lvl="0" indent="0" algn="just" fontAlgn="auto">
              <a:lnSpc>
                <a:spcPct val="107000"/>
              </a:lnSpc>
              <a:spcBef>
                <a:spcPts val="0"/>
              </a:spcBef>
              <a:spcAft>
                <a:spcPts val="800"/>
              </a:spcAft>
              <a:buClrTx/>
              <a:buSzTx/>
              <a:buFontTx/>
              <a:buNone/>
              <a:tabLst>
                <a:tab pos="457200" algn="l"/>
              </a:tabLst>
              <a:defRPr/>
            </a:pPr>
            <a:r>
              <a:rPr lang="hu-HU" sz="1400" dirty="0">
                <a:solidFill>
                  <a:srgbClr val="336F99"/>
                </a:solidFill>
                <a:latin typeface="Segoe UI Light" panose="020B0502040204020203" pitchFamily="34" charset="0"/>
                <a:cs typeface="Segoe UI Light" panose="020B0502040204020203" pitchFamily="34" charset="0"/>
              </a:rPr>
              <a:t>Reklámértékét tekintve a YouTube videók fölé, de a várható SVOD hirdetések alá pozícionálnák. Megoszlottak a vélemények a jelenlegi RTL-es és TV2-es digitális felületeken futó reklámokhoz viszonyított értékét tekintve, de azokhoz képest (főleg azok </a:t>
            </a:r>
            <a:r>
              <a:rPr lang="hu-HU" sz="1400" dirty="0" err="1">
                <a:solidFill>
                  <a:srgbClr val="336F99"/>
                </a:solidFill>
                <a:latin typeface="Segoe UI Light" panose="020B0502040204020203" pitchFamily="34" charset="0"/>
                <a:cs typeface="Segoe UI Light" panose="020B0502040204020203" pitchFamily="34" charset="0"/>
              </a:rPr>
              <a:t>prémiumabb</a:t>
            </a:r>
            <a:r>
              <a:rPr lang="hu-HU" sz="1400" dirty="0">
                <a:solidFill>
                  <a:srgbClr val="336F99"/>
                </a:solidFill>
                <a:latin typeface="Segoe UI Light" panose="020B0502040204020203" pitchFamily="34" charset="0"/>
                <a:cs typeface="Segoe UI Light" panose="020B0502040204020203" pitchFamily="34" charset="0"/>
              </a:rPr>
              <a:t> műsorkörnyezete miatt) inkább alacsonyabbra értékelték. </a:t>
            </a:r>
          </a:p>
          <a:p>
            <a:pPr marR="0" lvl="0" indent="0" algn="just" fontAlgn="auto">
              <a:lnSpc>
                <a:spcPct val="107000"/>
              </a:lnSpc>
              <a:spcBef>
                <a:spcPts val="0"/>
              </a:spcBef>
              <a:spcAft>
                <a:spcPts val="800"/>
              </a:spcAft>
              <a:buClrTx/>
              <a:buSzTx/>
              <a:buFontTx/>
              <a:buNone/>
              <a:tabLst>
                <a:tab pos="457200" algn="l"/>
              </a:tabLst>
              <a:defRPr/>
            </a:pPr>
            <a:r>
              <a:rPr lang="hu-HU" sz="1400" dirty="0">
                <a:solidFill>
                  <a:srgbClr val="336F99"/>
                </a:solidFill>
                <a:latin typeface="Segoe UI Light" panose="020B0502040204020203" pitchFamily="34" charset="0"/>
                <a:cs typeface="Segoe UI Light" panose="020B0502040204020203" pitchFamily="34" charset="0"/>
              </a:rPr>
              <a:t>A felülettel kapcsolatban nagyra értékelnék, ha kifejezetten rövid reklámblokkokban tudnának hirdetni.</a:t>
            </a:r>
          </a:p>
          <a:p>
            <a:pPr algn="just">
              <a:lnSpc>
                <a:spcPct val="107000"/>
              </a:lnSpc>
              <a:spcAft>
                <a:spcPts val="800"/>
              </a:spcAft>
              <a:defRPr/>
            </a:pPr>
            <a:endParaRPr lang="en-US" altLang="ko-KR" sz="1400" dirty="0">
              <a:solidFill>
                <a:srgbClr val="336F99"/>
              </a:solidFill>
              <a:latin typeface="Segoe UI Light" panose="020B0502040204020203" pitchFamily="34" charset="0"/>
              <a:cs typeface="Segoe UI Light" panose="020B0502040204020203" pitchFamily="34" charset="0"/>
            </a:endParaRPr>
          </a:p>
        </p:txBody>
      </p:sp>
      <p:pic>
        <p:nvPicPr>
          <p:cNvPr id="11" name="Picture 14">
            <a:extLst>
              <a:ext uri="{FF2B5EF4-FFF2-40B4-BE49-F238E27FC236}">
                <a16:creationId xmlns:a16="http://schemas.microsoft.com/office/drawing/2014/main" id="{B5E4F12D-2911-6E48-D39B-350883CFBF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962CB1AA-684D-BF7F-20F0-4420B693F3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0C19747B-7CE1-C62A-B525-3E599CEEF0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378398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40</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dirty="0">
                <a:solidFill>
                  <a:srgbClr val="265373"/>
                </a:solidFill>
                <a:latin typeface="Segoe UI Light" panose="020B0502040204020203" pitchFamily="34" charset="0"/>
                <a:cs typeface="Segoe UI Light" panose="020B0502040204020203" pitchFamily="34" charset="0"/>
              </a:rPr>
              <a:t>Tévé előfizetés a háztartásban</a:t>
            </a:r>
            <a:endParaRPr lang="en-GB" sz="2800" b="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A01</a:t>
            </a:r>
            <a:r>
              <a:rPr lang="en-GB" sz="1000" dirty="0">
                <a:solidFill>
                  <a:schemeClr val="bg1">
                    <a:lumMod val="65000"/>
                  </a:schemeClr>
                </a:solidFill>
              </a:rPr>
              <a:t>. </a:t>
            </a:r>
            <a:r>
              <a:rPr lang="hu-HU" sz="1000" dirty="0">
                <a:solidFill>
                  <a:schemeClr val="bg1">
                    <a:lumMod val="65000"/>
                  </a:schemeClr>
                </a:solidFill>
              </a:rPr>
              <a:t>Rendelkezik a háztartása televíziókészülékkel vagy </a:t>
            </a:r>
            <a:r>
              <a:rPr lang="hu-HU" sz="1000" dirty="0" err="1">
                <a:solidFill>
                  <a:schemeClr val="bg1">
                    <a:lumMod val="65000"/>
                  </a:schemeClr>
                </a:solidFill>
              </a:rPr>
              <a:t>televíziózásra</a:t>
            </a:r>
            <a:r>
              <a:rPr lang="hu-HU" sz="1000" dirty="0">
                <a:solidFill>
                  <a:schemeClr val="bg1">
                    <a:lumMod val="65000"/>
                  </a:schemeClr>
                </a:solidFill>
              </a:rPr>
              <a:t> is használt monitorral? </a:t>
            </a:r>
            <a:r>
              <a:rPr lang="en-GB" sz="1000" dirty="0">
                <a:solidFill>
                  <a:schemeClr val="bg1">
                    <a:lumMod val="65000"/>
                  </a:schemeClr>
                </a:solidFill>
              </a:rPr>
              <a:t>| </a:t>
            </a:r>
            <a:r>
              <a:rPr lang="hu-HU" sz="1000" dirty="0">
                <a:solidFill>
                  <a:schemeClr val="bg1">
                    <a:lumMod val="65000"/>
                  </a:schemeClr>
                </a:solidFill>
              </a:rPr>
              <a:t>Bázis: teljes minta, n=600 | *vagy </a:t>
            </a:r>
            <a:r>
              <a:rPr lang="hu-HU" sz="1000" dirty="0" err="1">
                <a:solidFill>
                  <a:schemeClr val="bg1">
                    <a:lumMod val="65000"/>
                  </a:schemeClr>
                </a:solidFill>
              </a:rPr>
              <a:t>televíziózásra</a:t>
            </a:r>
            <a:r>
              <a:rPr lang="hu-HU" sz="1000" dirty="0">
                <a:solidFill>
                  <a:schemeClr val="bg1">
                    <a:lumMod val="65000"/>
                  </a:schemeClr>
                </a:solidFill>
              </a:rPr>
              <a:t> is használt monitorral </a:t>
            </a:r>
          </a:p>
          <a:p>
            <a:r>
              <a:rPr lang="hu-HU" sz="1000" dirty="0">
                <a:solidFill>
                  <a:schemeClr val="bg1">
                    <a:lumMod val="65000"/>
                  </a:schemeClr>
                </a:solidFill>
              </a:rPr>
              <a:t>A02. Háztartása milyen TV előfizetéssel rendelkezik? | Bázis: tévé készülékkel vagy </a:t>
            </a:r>
            <a:r>
              <a:rPr lang="hu-HU" sz="1000" dirty="0" err="1">
                <a:solidFill>
                  <a:schemeClr val="bg1">
                    <a:lumMod val="65000"/>
                  </a:schemeClr>
                </a:solidFill>
              </a:rPr>
              <a:t>televíziózásra</a:t>
            </a:r>
            <a:r>
              <a:rPr lang="hu-HU" sz="1000" dirty="0">
                <a:solidFill>
                  <a:schemeClr val="bg1">
                    <a:lumMod val="65000"/>
                  </a:schemeClr>
                </a:solidFill>
              </a:rPr>
              <a:t> is használt monitorral rendelkezők, n=564</a:t>
            </a:r>
          </a:p>
          <a:p>
            <a:r>
              <a:rPr lang="hu-HU" sz="1000" dirty="0">
                <a:solidFill>
                  <a:schemeClr val="bg1">
                    <a:lumMod val="65000"/>
                  </a:schemeClr>
                </a:solidFill>
              </a:rPr>
              <a:t>A03. A </a:t>
            </a:r>
            <a:r>
              <a:rPr lang="hu-HU" sz="1000" dirty="0" err="1">
                <a:solidFill>
                  <a:schemeClr val="bg1">
                    <a:lumMod val="65000"/>
                  </a:schemeClr>
                </a:solidFill>
              </a:rPr>
              <a:t>mindigTV</a:t>
            </a:r>
            <a:r>
              <a:rPr lang="hu-HU" sz="1000" dirty="0">
                <a:solidFill>
                  <a:schemeClr val="bg1">
                    <a:lumMod val="65000"/>
                  </a:schemeClr>
                </a:solidFill>
              </a:rPr>
              <a:t> esetén fizet előfizetési díjat vagy az ingyenes szolgáltatást veszi igénybe? | Bázis: </a:t>
            </a:r>
            <a:r>
              <a:rPr lang="hu-HU" sz="1000" dirty="0" err="1">
                <a:solidFill>
                  <a:schemeClr val="bg1">
                    <a:lumMod val="65000"/>
                  </a:schemeClr>
                </a:solidFill>
              </a:rPr>
              <a:t>mindigTV</a:t>
            </a:r>
            <a:r>
              <a:rPr lang="hu-HU" sz="1000" dirty="0">
                <a:solidFill>
                  <a:schemeClr val="bg1">
                    <a:lumMod val="65000"/>
                  </a:schemeClr>
                </a:solidFill>
              </a:rPr>
              <a:t> előfizetéssel rendelkezők, n=25 | *Alacsony elemszám, az adatok tájékoztató jellegűek </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250">
                <a:solidFill>
                  <a:schemeClr val="accent1"/>
                </a:solidFill>
              </a:rPr>
              <a:t>A célcsoport tagjai szinte mindegyikének háztartásában van TV készülék (a legfiatalabb korosztályra szignifikánsan kevésbé jellemző ez, mint a legidősebbekre, illetve a budapestiek jelentősen kevésbé birtokolnak ilyen eszközt, mint az ország más területein élők). Összességében szintén a háztartások szinte mindegyike rendelkezik valamilyen TV előfizetéssel (bár a 30-39 éves válaszadók az átlagosnál jelentősen magasabb arányban említették, hogy nem rendelkeznek ilyennel).</a:t>
            </a:r>
            <a:endParaRPr lang="en-GB"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42913" y="2503507"/>
            <a:ext cx="3419228"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4224992" y="2501942"/>
            <a:ext cx="3418819"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739435" y="2280880"/>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Tévé a háztartásban*</a:t>
            </a:r>
          </a:p>
        </p:txBody>
      </p:sp>
      <p:sp>
        <p:nvSpPr>
          <p:cNvPr id="13" name="Téglalap 12">
            <a:extLst>
              <a:ext uri="{FF2B5EF4-FFF2-40B4-BE49-F238E27FC236}">
                <a16:creationId xmlns:a16="http://schemas.microsoft.com/office/drawing/2014/main" id="{03B86046-C0F5-F48A-A24E-605C6D868373}"/>
              </a:ext>
            </a:extLst>
          </p:cNvPr>
          <p:cNvSpPr/>
          <p:nvPr/>
        </p:nvSpPr>
        <p:spPr>
          <a:xfrm>
            <a:off x="4573434"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Előfizetés típusa</a:t>
            </a:r>
          </a:p>
        </p:txBody>
      </p:sp>
      <p:sp>
        <p:nvSpPr>
          <p:cNvPr id="18" name="Téglalap 17">
            <a:extLst>
              <a:ext uri="{FF2B5EF4-FFF2-40B4-BE49-F238E27FC236}">
                <a16:creationId xmlns:a16="http://schemas.microsoft.com/office/drawing/2014/main" id="{C27DCD23-B082-F569-C191-0D4412F9B0F6}"/>
              </a:ext>
            </a:extLst>
          </p:cNvPr>
          <p:cNvSpPr/>
          <p:nvPr/>
        </p:nvSpPr>
        <p:spPr>
          <a:xfrm>
            <a:off x="8002500" y="2498757"/>
            <a:ext cx="3418819" cy="363044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999142412"/>
              </p:ext>
            </p:extLst>
          </p:nvPr>
        </p:nvGraphicFramePr>
        <p:xfrm>
          <a:off x="539016" y="2627697"/>
          <a:ext cx="3218168" cy="3510636"/>
        </p:xfrm>
        <a:graphic>
          <a:graphicData uri="http://schemas.openxmlformats.org/drawingml/2006/chart">
            <c:chart xmlns:c="http://schemas.openxmlformats.org/drawingml/2006/chart" xmlns:r="http://schemas.openxmlformats.org/officeDocument/2006/relationships" r:id="rId3"/>
          </a:graphicData>
        </a:graphic>
      </p:graphicFrame>
      <p:pic>
        <p:nvPicPr>
          <p:cNvPr id="25" name="Ábra 24" descr="Nyíl: óramutató járásával ellentétes, ívelt egyszínű kitöltéssel">
            <a:extLst>
              <a:ext uri="{FF2B5EF4-FFF2-40B4-BE49-F238E27FC236}">
                <a16:creationId xmlns:a16="http://schemas.microsoft.com/office/drawing/2014/main" id="{DD823D67-F599-9775-C290-D742A648539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462023" flipH="1">
            <a:off x="3116809" y="3211748"/>
            <a:ext cx="914400" cy="914400"/>
          </a:xfrm>
          <a:prstGeom prst="rect">
            <a:avLst/>
          </a:prstGeom>
        </p:spPr>
      </p:pic>
      <p:graphicFrame>
        <p:nvGraphicFramePr>
          <p:cNvPr id="28" name="Diagram 27">
            <a:extLst>
              <a:ext uri="{FF2B5EF4-FFF2-40B4-BE49-F238E27FC236}">
                <a16:creationId xmlns:a16="http://schemas.microsoft.com/office/drawing/2014/main" id="{08D8B87A-26D7-1311-458A-D417AD1A3C77}"/>
              </a:ext>
            </a:extLst>
          </p:cNvPr>
          <p:cNvGraphicFramePr/>
          <p:nvPr>
            <p:extLst>
              <p:ext uri="{D42A27DB-BD31-4B8C-83A1-F6EECF244321}">
                <p14:modId xmlns:p14="http://schemas.microsoft.com/office/powerpoint/2010/main" val="3786630612"/>
              </p:ext>
            </p:extLst>
          </p:nvPr>
        </p:nvGraphicFramePr>
        <p:xfrm>
          <a:off x="4325317" y="2618561"/>
          <a:ext cx="3218168" cy="3510636"/>
        </p:xfrm>
        <a:graphic>
          <a:graphicData uri="http://schemas.openxmlformats.org/drawingml/2006/chart">
            <c:chart xmlns:c="http://schemas.openxmlformats.org/drawingml/2006/chart" xmlns:r="http://schemas.openxmlformats.org/officeDocument/2006/relationships" r:id="rId6"/>
          </a:graphicData>
        </a:graphic>
      </p:graphicFrame>
      <p:pic>
        <p:nvPicPr>
          <p:cNvPr id="29" name="Ábra 28" descr="Nyíl: óramutató járásával ellentétes, ívelt egyszínű kitöltéssel">
            <a:extLst>
              <a:ext uri="{FF2B5EF4-FFF2-40B4-BE49-F238E27FC236}">
                <a16:creationId xmlns:a16="http://schemas.microsoft.com/office/drawing/2014/main" id="{D0D64B23-BEAE-5852-F5FA-C15AAA1EDCB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73603" flipH="1">
            <a:off x="6894390" y="4851568"/>
            <a:ext cx="914400" cy="914400"/>
          </a:xfrm>
          <a:prstGeom prst="rect">
            <a:avLst/>
          </a:prstGeom>
        </p:spPr>
      </p:pic>
      <p:graphicFrame>
        <p:nvGraphicFramePr>
          <p:cNvPr id="30" name="Diagram 29">
            <a:extLst>
              <a:ext uri="{FF2B5EF4-FFF2-40B4-BE49-F238E27FC236}">
                <a16:creationId xmlns:a16="http://schemas.microsoft.com/office/drawing/2014/main" id="{35C2BF71-D411-AFF1-A0EE-8BDAD404403D}"/>
              </a:ext>
            </a:extLst>
          </p:cNvPr>
          <p:cNvGraphicFramePr/>
          <p:nvPr>
            <p:extLst>
              <p:ext uri="{D42A27DB-BD31-4B8C-83A1-F6EECF244321}">
                <p14:modId xmlns:p14="http://schemas.microsoft.com/office/powerpoint/2010/main" val="141102401"/>
              </p:ext>
            </p:extLst>
          </p:nvPr>
        </p:nvGraphicFramePr>
        <p:xfrm>
          <a:off x="8096877" y="2618561"/>
          <a:ext cx="3218168" cy="3510636"/>
        </p:xfrm>
        <a:graphic>
          <a:graphicData uri="http://schemas.openxmlformats.org/drawingml/2006/chart">
            <c:chart xmlns:c="http://schemas.openxmlformats.org/drawingml/2006/chart" xmlns:r="http://schemas.openxmlformats.org/officeDocument/2006/relationships" r:id="rId9"/>
          </a:graphicData>
        </a:graphic>
      </p:graphicFrame>
      <p:sp>
        <p:nvSpPr>
          <p:cNvPr id="14" name="Téglalap 13">
            <a:extLst>
              <a:ext uri="{FF2B5EF4-FFF2-40B4-BE49-F238E27FC236}">
                <a16:creationId xmlns:a16="http://schemas.microsoft.com/office/drawing/2014/main" id="{556BBAA2-519C-B6A5-F0F9-24B7BB6F08E3}"/>
              </a:ext>
            </a:extLst>
          </p:cNvPr>
          <p:cNvSpPr/>
          <p:nvPr/>
        </p:nvSpPr>
        <p:spPr>
          <a:xfrm>
            <a:off x="8350940"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err="1">
                <a:solidFill>
                  <a:schemeClr val="bg1">
                    <a:lumMod val="50000"/>
                  </a:schemeClr>
                </a:solidFill>
              </a:rPr>
              <a:t>mindigTV</a:t>
            </a:r>
            <a:r>
              <a:rPr lang="hu-HU">
                <a:solidFill>
                  <a:schemeClr val="bg1">
                    <a:lumMod val="50000"/>
                  </a:schemeClr>
                </a:solidFill>
              </a:rPr>
              <a:t> szolgáltatás*</a:t>
            </a:r>
          </a:p>
        </p:txBody>
      </p:sp>
      <p:pic>
        <p:nvPicPr>
          <p:cNvPr id="17" name="Picture 14">
            <a:extLst>
              <a:ext uri="{FF2B5EF4-FFF2-40B4-BE49-F238E27FC236}">
                <a16:creationId xmlns:a16="http://schemas.microsoft.com/office/drawing/2014/main" id="{605A0CEA-D104-02B3-7ED1-F865E768299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9" name="Kép 18">
            <a:extLst>
              <a:ext uri="{FF2B5EF4-FFF2-40B4-BE49-F238E27FC236}">
                <a16:creationId xmlns:a16="http://schemas.microsoft.com/office/drawing/2014/main" id="{71DEAB73-0BCC-46BE-A5D8-FB557AA874E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20" name="Kép 19" descr="A képen aláírás, rajz, étel látható&#10;&#10;Automatikusan generált leírás">
            <a:extLst>
              <a:ext uri="{FF2B5EF4-FFF2-40B4-BE49-F238E27FC236}">
                <a16:creationId xmlns:a16="http://schemas.microsoft.com/office/drawing/2014/main" id="{629D63E3-B33E-AC9E-AD15-1EDF47B1434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77596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97D6C709-6015-140F-6B2E-0AEE7BD1AF00}"/>
              </a:ext>
            </a:extLst>
          </p:cNvPr>
          <p:cNvGraphicFramePr/>
          <p:nvPr>
            <p:extLst>
              <p:ext uri="{D42A27DB-BD31-4B8C-83A1-F6EECF244321}">
                <p14:modId xmlns:p14="http://schemas.microsoft.com/office/powerpoint/2010/main" val="881001081"/>
              </p:ext>
            </p:extLst>
          </p:nvPr>
        </p:nvGraphicFramePr>
        <p:xfrm>
          <a:off x="7996220" y="2490998"/>
          <a:ext cx="3410887" cy="3645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29951559-74B3-2C9B-9E56-255D45365A4D}"/>
              </a:ext>
            </a:extLst>
          </p:cNvPr>
          <p:cNvGraphicFramePr/>
          <p:nvPr>
            <p:extLst>
              <p:ext uri="{D42A27DB-BD31-4B8C-83A1-F6EECF244321}">
                <p14:modId xmlns:p14="http://schemas.microsoft.com/office/powerpoint/2010/main" val="1051046160"/>
              </p:ext>
            </p:extLst>
          </p:nvPr>
        </p:nvGraphicFramePr>
        <p:xfrm>
          <a:off x="4232926" y="2490998"/>
          <a:ext cx="3410887" cy="3645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iagram 13">
            <a:extLst>
              <a:ext uri="{FF2B5EF4-FFF2-40B4-BE49-F238E27FC236}">
                <a16:creationId xmlns:a16="http://schemas.microsoft.com/office/drawing/2014/main" id="{68329381-3A47-E2FF-BCFD-0F5347CE488C}"/>
              </a:ext>
            </a:extLst>
          </p:cNvPr>
          <p:cNvGraphicFramePr/>
          <p:nvPr>
            <p:extLst>
              <p:ext uri="{D42A27DB-BD31-4B8C-83A1-F6EECF244321}">
                <p14:modId xmlns:p14="http://schemas.microsoft.com/office/powerpoint/2010/main" val="3315805076"/>
              </p:ext>
            </p:extLst>
          </p:nvPr>
        </p:nvGraphicFramePr>
        <p:xfrm>
          <a:off x="451967" y="2492375"/>
          <a:ext cx="3410887" cy="3645957"/>
        </p:xfrm>
        <a:graphic>
          <a:graphicData uri="http://schemas.openxmlformats.org/drawingml/2006/chart">
            <c:chart xmlns:c="http://schemas.openxmlformats.org/drawingml/2006/chart" xmlns:r="http://schemas.openxmlformats.org/officeDocument/2006/relationships" r:id="rId5"/>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41</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Elérhető és nézett csatornák száma</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443624" y="6136955"/>
            <a:ext cx="10963483"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A04</a:t>
            </a:r>
            <a:r>
              <a:rPr lang="en-GB" sz="1000" dirty="0">
                <a:solidFill>
                  <a:schemeClr val="bg1">
                    <a:lumMod val="65000"/>
                  </a:schemeClr>
                </a:solidFill>
              </a:rPr>
              <a:t>. </a:t>
            </a:r>
            <a:r>
              <a:rPr lang="hu-HU" sz="1000" dirty="0">
                <a:solidFill>
                  <a:schemeClr val="bg1">
                    <a:lumMod val="65000"/>
                  </a:schemeClr>
                </a:solidFill>
              </a:rPr>
              <a:t>Hány csatornával rendelkezik a TV előfizetése csomagjában (a HD csatornákat nem külön számolva)? </a:t>
            </a:r>
            <a:r>
              <a:rPr lang="en-GB" sz="1000" dirty="0">
                <a:solidFill>
                  <a:schemeClr val="bg1">
                    <a:lumMod val="65000"/>
                  </a:schemeClr>
                </a:solidFill>
              </a:rPr>
              <a:t>| </a:t>
            </a:r>
            <a:r>
              <a:rPr lang="hu-HU" sz="1000" dirty="0">
                <a:solidFill>
                  <a:schemeClr val="bg1">
                    <a:lumMod val="65000"/>
                  </a:schemeClr>
                </a:solidFill>
              </a:rPr>
              <a:t>Bázis: akiknek van TV szolgáltatás előfizetésük, n=501</a:t>
            </a:r>
            <a:endParaRPr lang="en-GB" sz="1000" dirty="0">
              <a:solidFill>
                <a:schemeClr val="bg1">
                  <a:lumMod val="65000"/>
                </a:schemeClr>
              </a:solidFill>
            </a:endParaRPr>
          </a:p>
          <a:p>
            <a:r>
              <a:rPr lang="hu-HU" sz="1000" dirty="0">
                <a:solidFill>
                  <a:schemeClr val="bg1">
                    <a:lumMod val="65000"/>
                  </a:schemeClr>
                </a:solidFill>
              </a:rPr>
              <a:t>A05. Ha nem konkrét céllal ül le tévét nézni, általában hány </a:t>
            </a:r>
            <a:r>
              <a:rPr lang="hu-HU" sz="1000" dirty="0" err="1">
                <a:solidFill>
                  <a:schemeClr val="bg1">
                    <a:lumMod val="65000"/>
                  </a:schemeClr>
                </a:solidFill>
              </a:rPr>
              <a:t>TV-csatorna</a:t>
            </a:r>
            <a:r>
              <a:rPr lang="hu-HU" sz="1000" dirty="0">
                <a:solidFill>
                  <a:schemeClr val="bg1">
                    <a:lumMod val="65000"/>
                  </a:schemeClr>
                </a:solidFill>
              </a:rPr>
              <a:t> között szokott kapcsolgatni azért, hogy olyan műsort találjon, amit szívesen megnéz? </a:t>
            </a:r>
            <a:r>
              <a:rPr lang="en-GB" sz="1000" dirty="0">
                <a:solidFill>
                  <a:schemeClr val="bg1">
                    <a:lumMod val="65000"/>
                  </a:schemeClr>
                </a:solidFill>
              </a:rPr>
              <a:t>| </a:t>
            </a:r>
            <a:r>
              <a:rPr lang="hu-HU" sz="1000" dirty="0">
                <a:solidFill>
                  <a:schemeClr val="bg1">
                    <a:lumMod val="65000"/>
                  </a:schemeClr>
                </a:solidFill>
              </a:rPr>
              <a:t>Bázis: akiknek van TV szolgáltatás előfizetésük, n=501</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2"/>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TV előfizetések átlagosan közel 100 csatornát tartalmaznak a válaszadók ismerete (vagy becslése) alapján, de ezek közül még húszat sem szoktak nézni. Vagyis összességében csak minden ötödiket. </a:t>
            </a:r>
          </a:p>
          <a:p>
            <a:pPr>
              <a:lnSpc>
                <a:spcPct val="120000"/>
              </a:lnSpc>
            </a:pPr>
            <a:r>
              <a:rPr lang="hu-HU" sz="1400">
                <a:solidFill>
                  <a:schemeClr val="accent1"/>
                </a:solidFill>
              </a:rPr>
              <a:t>A demográfiai jellemzőktől nem függ, hogy a teljes kínálaton belül hány csatornát szoktak nézni valójában.</a:t>
            </a:r>
            <a:endParaRPr lang="en-GB" sz="1400">
              <a:solidFill>
                <a:schemeClr val="accent1"/>
              </a:solidFill>
            </a:endParaRPr>
          </a:p>
        </p:txBody>
      </p:sp>
      <p:sp>
        <p:nvSpPr>
          <p:cNvPr id="9" name="Ellipszis 8">
            <a:extLst>
              <a:ext uri="{FF2B5EF4-FFF2-40B4-BE49-F238E27FC236}">
                <a16:creationId xmlns:a16="http://schemas.microsoft.com/office/drawing/2014/main" id="{CD2510A5-E17E-F53F-E3AE-0D9991AC1BDC}"/>
              </a:ext>
            </a:extLst>
          </p:cNvPr>
          <p:cNvSpPr/>
          <p:nvPr/>
        </p:nvSpPr>
        <p:spPr>
          <a:xfrm>
            <a:off x="2473693" y="5380522"/>
            <a:ext cx="1328427" cy="7019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t>Átlag:</a:t>
            </a:r>
          </a:p>
          <a:p>
            <a:pPr algn="ctr"/>
            <a:r>
              <a:rPr lang="hu-HU" sz="1550" b="1"/>
              <a:t>98</a:t>
            </a:r>
            <a:r>
              <a:rPr lang="hu-HU" sz="1600"/>
              <a:t> </a:t>
            </a:r>
            <a:r>
              <a:rPr lang="hu-HU" sz="1100"/>
              <a:t>csatorna</a:t>
            </a:r>
          </a:p>
        </p:txBody>
      </p:sp>
      <p:sp>
        <p:nvSpPr>
          <p:cNvPr id="10" name="Téglalap 9">
            <a:extLst>
              <a:ext uri="{FF2B5EF4-FFF2-40B4-BE49-F238E27FC236}">
                <a16:creationId xmlns:a16="http://schemas.microsoft.com/office/drawing/2014/main" id="{8F015D34-EC61-902E-F507-A106CB0CE630}"/>
              </a:ext>
            </a:extLst>
          </p:cNvPr>
          <p:cNvSpPr/>
          <p:nvPr/>
        </p:nvSpPr>
        <p:spPr>
          <a:xfrm>
            <a:off x="443624" y="2501942"/>
            <a:ext cx="3419228"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87790031-5DBF-0AC0-F6E4-2A80F66888A6}"/>
              </a:ext>
            </a:extLst>
          </p:cNvPr>
          <p:cNvSpPr/>
          <p:nvPr/>
        </p:nvSpPr>
        <p:spPr>
          <a:xfrm>
            <a:off x="4224992" y="2501942"/>
            <a:ext cx="3418819"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D0F20267-1432-1D0D-6228-541DFC57B65C}"/>
              </a:ext>
            </a:extLst>
          </p:cNvPr>
          <p:cNvSpPr/>
          <p:nvPr/>
        </p:nvSpPr>
        <p:spPr>
          <a:xfrm>
            <a:off x="8002500" y="2498757"/>
            <a:ext cx="3418819" cy="363044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AAE1D43-7F9D-C3BD-6AA8-6E7894580CB4}"/>
              </a:ext>
            </a:extLst>
          </p:cNvPr>
          <p:cNvSpPr/>
          <p:nvPr/>
        </p:nvSpPr>
        <p:spPr>
          <a:xfrm>
            <a:off x="739435" y="2281473"/>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Csatornák száma</a:t>
            </a:r>
          </a:p>
        </p:txBody>
      </p:sp>
      <p:sp>
        <p:nvSpPr>
          <p:cNvPr id="17" name="Téglalap 16">
            <a:extLst>
              <a:ext uri="{FF2B5EF4-FFF2-40B4-BE49-F238E27FC236}">
                <a16:creationId xmlns:a16="http://schemas.microsoft.com/office/drawing/2014/main" id="{E2B5CBB9-6284-5C7A-F5EB-F2865D3D5296}"/>
              </a:ext>
            </a:extLst>
          </p:cNvPr>
          <p:cNvSpPr/>
          <p:nvPr/>
        </p:nvSpPr>
        <p:spPr>
          <a:xfrm>
            <a:off x="4573434" y="2282065"/>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Nézett csatornák száma</a:t>
            </a:r>
          </a:p>
        </p:txBody>
      </p:sp>
      <p:sp>
        <p:nvSpPr>
          <p:cNvPr id="18" name="Téglalap 17">
            <a:extLst>
              <a:ext uri="{FF2B5EF4-FFF2-40B4-BE49-F238E27FC236}">
                <a16:creationId xmlns:a16="http://schemas.microsoft.com/office/drawing/2014/main" id="{D39FDE4A-6D69-EE96-212B-72227DB61F12}"/>
              </a:ext>
            </a:extLst>
          </p:cNvPr>
          <p:cNvSpPr/>
          <p:nvPr/>
        </p:nvSpPr>
        <p:spPr>
          <a:xfrm>
            <a:off x="8350940"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bg1">
                    <a:lumMod val="50000"/>
                  </a:schemeClr>
                </a:solidFill>
              </a:rPr>
              <a:t>Nézett </a:t>
            </a:r>
            <a:r>
              <a:rPr lang="hu-HU" err="1">
                <a:solidFill>
                  <a:schemeClr val="bg1">
                    <a:lumMod val="50000"/>
                  </a:schemeClr>
                </a:solidFill>
              </a:rPr>
              <a:t>vs</a:t>
            </a:r>
            <a:r>
              <a:rPr lang="hu-HU">
                <a:solidFill>
                  <a:schemeClr val="bg1">
                    <a:lumMod val="50000"/>
                  </a:schemeClr>
                </a:solidFill>
              </a:rPr>
              <a:t>. összes csatornák aránya</a:t>
            </a:r>
          </a:p>
        </p:txBody>
      </p:sp>
      <p:sp>
        <p:nvSpPr>
          <p:cNvPr id="20" name="Ellipszis 19">
            <a:extLst>
              <a:ext uri="{FF2B5EF4-FFF2-40B4-BE49-F238E27FC236}">
                <a16:creationId xmlns:a16="http://schemas.microsoft.com/office/drawing/2014/main" id="{989E875D-7DDB-206D-88F4-8C178A8E7145}"/>
              </a:ext>
            </a:extLst>
          </p:cNvPr>
          <p:cNvSpPr/>
          <p:nvPr/>
        </p:nvSpPr>
        <p:spPr>
          <a:xfrm>
            <a:off x="6269902" y="5369266"/>
            <a:ext cx="1328427" cy="7019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t>Átlag:</a:t>
            </a:r>
          </a:p>
          <a:p>
            <a:pPr algn="ctr"/>
            <a:r>
              <a:rPr lang="hu-HU" sz="1600" b="1"/>
              <a:t>19</a:t>
            </a:r>
            <a:r>
              <a:rPr lang="hu-HU" sz="1600"/>
              <a:t> </a:t>
            </a:r>
            <a:r>
              <a:rPr lang="hu-HU" sz="1100"/>
              <a:t>csatorna</a:t>
            </a:r>
          </a:p>
        </p:txBody>
      </p:sp>
      <p:sp>
        <p:nvSpPr>
          <p:cNvPr id="24" name="Ellipszis 23">
            <a:extLst>
              <a:ext uri="{FF2B5EF4-FFF2-40B4-BE49-F238E27FC236}">
                <a16:creationId xmlns:a16="http://schemas.microsoft.com/office/drawing/2014/main" id="{4B8883CD-C718-0CEE-0441-770DB857402C}"/>
              </a:ext>
            </a:extLst>
          </p:cNvPr>
          <p:cNvSpPr/>
          <p:nvPr/>
        </p:nvSpPr>
        <p:spPr>
          <a:xfrm>
            <a:off x="10236200" y="5369266"/>
            <a:ext cx="1170907" cy="7019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t>Átlag:</a:t>
            </a:r>
          </a:p>
          <a:p>
            <a:pPr algn="ctr"/>
            <a:r>
              <a:rPr lang="hu-HU" sz="1600" b="1"/>
              <a:t>22</a:t>
            </a:r>
            <a:r>
              <a:rPr lang="hu-HU" sz="1100"/>
              <a:t>%</a:t>
            </a:r>
          </a:p>
        </p:txBody>
      </p:sp>
      <p:pic>
        <p:nvPicPr>
          <p:cNvPr id="12" name="Picture 14">
            <a:extLst>
              <a:ext uri="{FF2B5EF4-FFF2-40B4-BE49-F238E27FC236}">
                <a16:creationId xmlns:a16="http://schemas.microsoft.com/office/drawing/2014/main" id="{DDDB8B1B-6DF9-41E1-405F-646FC8B854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9" name="Kép 18">
            <a:extLst>
              <a:ext uri="{FF2B5EF4-FFF2-40B4-BE49-F238E27FC236}">
                <a16:creationId xmlns:a16="http://schemas.microsoft.com/office/drawing/2014/main" id="{C045BFA0-1A2C-A5E3-F4BC-F27A6D70B7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22" name="Kép 21" descr="A képen aláírás, rajz, étel látható&#10;&#10;Automatikusan generált leírás">
            <a:extLst>
              <a:ext uri="{FF2B5EF4-FFF2-40B4-BE49-F238E27FC236}">
                <a16:creationId xmlns:a16="http://schemas.microsoft.com/office/drawing/2014/main" id="{ABC8A6E7-E9B3-1AB5-0C9A-FD97E7D98C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56548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42</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50" y="243045"/>
            <a:ext cx="7866712" cy="843780"/>
          </a:xfrm>
        </p:spPr>
        <p:txBody>
          <a:bodyPr>
            <a:noAutofit/>
          </a:bodyPr>
          <a:lstStyle/>
          <a:p>
            <a:r>
              <a:rPr lang="hu-HU" sz="3200" b="1" dirty="0">
                <a:solidFill>
                  <a:srgbClr val="265373"/>
                </a:solidFill>
                <a:latin typeface="Segoe UI Light" panose="020B0502040204020203" pitchFamily="34" charset="0"/>
                <a:cs typeface="Segoe UI Light" panose="020B0502040204020203" pitchFamily="34" charset="0"/>
              </a:rPr>
              <a:t>Tévékészülékek száma a háztartásban, a fő televízió használata</a:t>
            </a:r>
            <a:endParaRPr lang="en-GB" sz="2800" b="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442913" y="6325047"/>
            <a:ext cx="10326686" cy="38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A06</a:t>
            </a:r>
            <a:r>
              <a:rPr lang="en-GB" sz="1000" dirty="0">
                <a:solidFill>
                  <a:schemeClr val="bg1">
                    <a:lumMod val="65000"/>
                  </a:schemeClr>
                </a:solidFill>
              </a:rPr>
              <a:t>. </a:t>
            </a:r>
            <a:r>
              <a:rPr lang="hu-HU" sz="1000" dirty="0">
                <a:solidFill>
                  <a:schemeClr val="bg1">
                    <a:lumMod val="65000"/>
                  </a:schemeClr>
                </a:solidFill>
              </a:rPr>
              <a:t>Hány televíziókészülékkel vagy </a:t>
            </a:r>
            <a:r>
              <a:rPr lang="hu-HU" sz="1000" dirty="0" err="1">
                <a:solidFill>
                  <a:schemeClr val="bg1">
                    <a:lumMod val="65000"/>
                  </a:schemeClr>
                </a:solidFill>
              </a:rPr>
              <a:t>televíziózásra</a:t>
            </a:r>
            <a:r>
              <a:rPr lang="hu-HU" sz="1000" dirty="0">
                <a:solidFill>
                  <a:schemeClr val="bg1">
                    <a:lumMod val="65000"/>
                  </a:schemeClr>
                </a:solidFill>
              </a:rPr>
              <a:t> használt monitorral rendelkezik a háztartása, amelyet bármilyen rendszerességgel, de használnak TV-nézésre?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dirty="0">
                <a:solidFill>
                  <a:schemeClr val="bg1">
                    <a:lumMod val="65000"/>
                  </a:schemeClr>
                </a:solidFill>
              </a:rPr>
              <a:t>A07. Milyen esetekben szokta használni a (háztartása fő) televízióját leginkább? | Bázis: tévé készülékkel vagy </a:t>
            </a:r>
            <a:r>
              <a:rPr lang="hu-HU" sz="1000" dirty="0" err="1">
                <a:solidFill>
                  <a:schemeClr val="bg1">
                    <a:lumMod val="65000"/>
                  </a:schemeClr>
                </a:solidFill>
              </a:rPr>
              <a:t>televíziózásra</a:t>
            </a:r>
            <a:r>
              <a:rPr lang="hu-HU" sz="1000" dirty="0">
                <a:solidFill>
                  <a:schemeClr val="bg1">
                    <a:lumMod val="65000"/>
                  </a:schemeClr>
                </a:solidFill>
              </a:rPr>
              <a:t> is használt monitorral rendelkezők, n=564</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A célcsoport tagjainak háztartásában átlagosan két TV készülék (esetleg </a:t>
            </a:r>
            <a:r>
              <a:rPr lang="hu-HU" sz="1250" err="1">
                <a:solidFill>
                  <a:schemeClr val="accent1"/>
                </a:solidFill>
              </a:rPr>
              <a:t>televíziózásra</a:t>
            </a:r>
            <a:r>
              <a:rPr lang="hu-HU" sz="1250">
                <a:solidFill>
                  <a:schemeClr val="accent1"/>
                </a:solidFill>
              </a:rPr>
              <a:t> is használt monitor) található. Ennél az átlagnál szignifikánsan kevesebb készülék található a budapesti lakásokban, míg több a községekben. A készülékek száma természetesen függ a háztartás mérettől (minél nagyobb a család, annál több a TV) és a gyermekeseknél is az átlagosnál szignifikánsan több készülék van.</a:t>
            </a:r>
          </a:p>
          <a:p>
            <a:r>
              <a:rPr lang="hu-HU" sz="1250">
                <a:solidFill>
                  <a:schemeClr val="accent1"/>
                </a:solidFill>
              </a:rPr>
              <a:t>A fő televíziót leginkább családi közös szórakozásra használják, de minden harmadik válaszadó egyedül szokott legtöbbször </a:t>
            </a:r>
            <a:r>
              <a:rPr lang="hu-HU" sz="1250" err="1">
                <a:solidFill>
                  <a:schemeClr val="accent1"/>
                </a:solidFill>
              </a:rPr>
              <a:t>tévézni</a:t>
            </a:r>
            <a:r>
              <a:rPr lang="hu-HU" sz="1250">
                <a:solidFill>
                  <a:schemeClr val="accent1"/>
                </a:solidFill>
              </a:rPr>
              <a:t>. </a:t>
            </a:r>
            <a:endParaRPr lang="en-GB" sz="1250">
              <a:solidFill>
                <a:schemeClr val="accent1"/>
              </a:solidFill>
            </a:endParaRPr>
          </a:p>
        </p:txBody>
      </p:sp>
      <p:sp>
        <p:nvSpPr>
          <p:cNvPr id="3" name="Téglalap 2">
            <a:extLst>
              <a:ext uri="{FF2B5EF4-FFF2-40B4-BE49-F238E27FC236}">
                <a16:creationId xmlns:a16="http://schemas.microsoft.com/office/drawing/2014/main" id="{3DB70E06-D5E4-A596-059B-04ED27F58469}"/>
              </a:ext>
            </a:extLst>
          </p:cNvPr>
          <p:cNvSpPr/>
          <p:nvPr/>
        </p:nvSpPr>
        <p:spPr>
          <a:xfrm>
            <a:off x="442913" y="2498898"/>
            <a:ext cx="5005387"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a:extLst>
              <a:ext uri="{FF2B5EF4-FFF2-40B4-BE49-F238E27FC236}">
                <a16:creationId xmlns:a16="http://schemas.microsoft.com/office/drawing/2014/main" id="{24C2F540-BD8E-7429-5B5C-FC442ECB399E}"/>
              </a:ext>
            </a:extLst>
          </p:cNvPr>
          <p:cNvSpPr/>
          <p:nvPr/>
        </p:nvSpPr>
        <p:spPr>
          <a:xfrm>
            <a:off x="1584637" y="2277088"/>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Tévékészülékek száma a háztartásban</a:t>
            </a:r>
          </a:p>
        </p:txBody>
      </p:sp>
      <p:graphicFrame>
        <p:nvGraphicFramePr>
          <p:cNvPr id="10" name="Diagram 9">
            <a:extLst>
              <a:ext uri="{FF2B5EF4-FFF2-40B4-BE49-F238E27FC236}">
                <a16:creationId xmlns:a16="http://schemas.microsoft.com/office/drawing/2014/main" id="{105F05DF-E3DD-8D47-FDB6-022A98753745}"/>
              </a:ext>
            </a:extLst>
          </p:cNvPr>
          <p:cNvGraphicFramePr/>
          <p:nvPr>
            <p:extLst>
              <p:ext uri="{D42A27DB-BD31-4B8C-83A1-F6EECF244321}">
                <p14:modId xmlns:p14="http://schemas.microsoft.com/office/powerpoint/2010/main" val="96433208"/>
              </p:ext>
            </p:extLst>
          </p:nvPr>
        </p:nvGraphicFramePr>
        <p:xfrm>
          <a:off x="570368" y="2580238"/>
          <a:ext cx="4707802" cy="3558095"/>
        </p:xfrm>
        <a:graphic>
          <a:graphicData uri="http://schemas.openxmlformats.org/drawingml/2006/chart">
            <c:chart xmlns:c="http://schemas.openxmlformats.org/drawingml/2006/chart" xmlns:r="http://schemas.openxmlformats.org/officeDocument/2006/relationships" r:id="rId3"/>
          </a:graphicData>
        </a:graphic>
      </p:graphicFrame>
      <p:sp>
        <p:nvSpPr>
          <p:cNvPr id="11" name="Ellipszis 10">
            <a:extLst>
              <a:ext uri="{FF2B5EF4-FFF2-40B4-BE49-F238E27FC236}">
                <a16:creationId xmlns:a16="http://schemas.microsoft.com/office/drawing/2014/main" id="{26EC1924-854B-CB8D-B6DA-F6AFC667298A}"/>
              </a:ext>
            </a:extLst>
          </p:cNvPr>
          <p:cNvSpPr/>
          <p:nvPr/>
        </p:nvSpPr>
        <p:spPr>
          <a:xfrm>
            <a:off x="3540724" y="3098395"/>
            <a:ext cx="1328427" cy="7019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a:t>Átlag:</a:t>
            </a:r>
          </a:p>
          <a:p>
            <a:pPr algn="ctr"/>
            <a:r>
              <a:rPr lang="hu-HU" sz="1600" b="1"/>
              <a:t>1,8</a:t>
            </a:r>
            <a:endParaRPr lang="hu-HU" sz="1100"/>
          </a:p>
        </p:txBody>
      </p:sp>
      <p:sp>
        <p:nvSpPr>
          <p:cNvPr id="12" name="Téglalap 11">
            <a:extLst>
              <a:ext uri="{FF2B5EF4-FFF2-40B4-BE49-F238E27FC236}">
                <a16:creationId xmlns:a16="http://schemas.microsoft.com/office/drawing/2014/main" id="{3BC6A8DD-760B-2B63-7313-884807A629BA}"/>
              </a:ext>
            </a:extLst>
          </p:cNvPr>
          <p:cNvSpPr/>
          <p:nvPr/>
        </p:nvSpPr>
        <p:spPr>
          <a:xfrm>
            <a:off x="6167438" y="2497090"/>
            <a:ext cx="5005387"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a:extLst>
              <a:ext uri="{FF2B5EF4-FFF2-40B4-BE49-F238E27FC236}">
                <a16:creationId xmlns:a16="http://schemas.microsoft.com/office/drawing/2014/main" id="{83E9C10C-D748-FE7D-22A4-BF8E6FB8BB16}"/>
              </a:ext>
            </a:extLst>
          </p:cNvPr>
          <p:cNvSpPr/>
          <p:nvPr/>
        </p:nvSpPr>
        <p:spPr>
          <a:xfrm>
            <a:off x="7309162" y="2275338"/>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A fő televízió használata</a:t>
            </a:r>
          </a:p>
        </p:txBody>
      </p:sp>
      <p:graphicFrame>
        <p:nvGraphicFramePr>
          <p:cNvPr id="14" name="Diagram 13">
            <a:extLst>
              <a:ext uri="{FF2B5EF4-FFF2-40B4-BE49-F238E27FC236}">
                <a16:creationId xmlns:a16="http://schemas.microsoft.com/office/drawing/2014/main" id="{23F46944-BEDE-BA48-8502-317BFCA32F6B}"/>
              </a:ext>
            </a:extLst>
          </p:cNvPr>
          <p:cNvGraphicFramePr/>
          <p:nvPr>
            <p:extLst>
              <p:ext uri="{D42A27DB-BD31-4B8C-83A1-F6EECF244321}">
                <p14:modId xmlns:p14="http://schemas.microsoft.com/office/powerpoint/2010/main" val="8228266"/>
              </p:ext>
            </p:extLst>
          </p:nvPr>
        </p:nvGraphicFramePr>
        <p:xfrm>
          <a:off x="6294893" y="2578430"/>
          <a:ext cx="4707802" cy="3558095"/>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4">
            <a:extLst>
              <a:ext uri="{FF2B5EF4-FFF2-40B4-BE49-F238E27FC236}">
                <a16:creationId xmlns:a16="http://schemas.microsoft.com/office/drawing/2014/main" id="{03B1AF2C-DBFC-2045-E490-0C2C61BAE0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7" name="Kép 16">
            <a:extLst>
              <a:ext uri="{FF2B5EF4-FFF2-40B4-BE49-F238E27FC236}">
                <a16:creationId xmlns:a16="http://schemas.microsoft.com/office/drawing/2014/main" id="{5C744A90-C7BD-B96F-1BCD-0C240ABFD22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8" name="Kép 17" descr="A képen aláírás, rajz, étel látható&#10;&#10;Automatikusan generált leírás">
            <a:extLst>
              <a:ext uri="{FF2B5EF4-FFF2-40B4-BE49-F238E27FC236}">
                <a16:creationId xmlns:a16="http://schemas.microsoft.com/office/drawing/2014/main" id="{2930F73A-C9D5-B1ED-614B-B4EDD501EA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636081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43</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Jobb képminőség választása</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129338"/>
            <a:ext cx="10425153" cy="654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A08</a:t>
            </a:r>
            <a:r>
              <a:rPr lang="en-GB" sz="1000">
                <a:solidFill>
                  <a:schemeClr val="bg1">
                    <a:lumMod val="65000"/>
                  </a:schemeClr>
                </a:solidFill>
              </a:rPr>
              <a:t>. </a:t>
            </a:r>
            <a:r>
              <a:rPr lang="hu-HU" sz="1000">
                <a:solidFill>
                  <a:schemeClr val="bg1">
                    <a:lumMod val="65000"/>
                  </a:schemeClr>
                </a:solidFill>
              </a:rPr>
              <a:t>Miért szokta választani a (háztartása fő) televízióját? </a:t>
            </a:r>
            <a:r>
              <a:rPr lang="en-GB" sz="1000">
                <a:solidFill>
                  <a:schemeClr val="bg1">
                    <a:lumMod val="65000"/>
                  </a:schemeClr>
                </a:solidFill>
              </a:rPr>
              <a:t>| </a:t>
            </a:r>
            <a:r>
              <a:rPr lang="hu-HU" sz="1000">
                <a:solidFill>
                  <a:schemeClr val="bg1">
                    <a:lumMod val="65000"/>
                  </a:schemeClr>
                </a:solidFill>
              </a:rPr>
              <a:t>Bázis: legalább két TV van a háztartásban, n=359</a:t>
            </a:r>
          </a:p>
          <a:p>
            <a:r>
              <a:rPr lang="hu-HU" sz="1000">
                <a:solidFill>
                  <a:schemeClr val="bg1">
                    <a:lumMod val="65000"/>
                  </a:schemeClr>
                </a:solidFill>
              </a:rPr>
              <a:t>A09. A (háztartása fő) televíziója képes HD adás vételére? | Bázis: van TV előfizetésük, n=501</a:t>
            </a:r>
          </a:p>
          <a:p>
            <a:r>
              <a:rPr lang="hu-HU" sz="1000">
                <a:solidFill>
                  <a:schemeClr val="bg1">
                    <a:lumMod val="65000"/>
                  </a:schemeClr>
                </a:solidFill>
              </a:rPr>
              <a:t>A10. Milyen gyakran szokott a (háztartása fő) televízióján HD adást nézni? | Bázis: a (háztartás fő) televíziója képes HD adást venni, n=445</a:t>
            </a:r>
          </a:p>
          <a:p>
            <a:r>
              <a:rPr lang="hu-HU" sz="1000">
                <a:solidFill>
                  <a:schemeClr val="bg1">
                    <a:lumMod val="65000"/>
                  </a:schemeClr>
                </a:solidFill>
              </a:rPr>
              <a:t>A11. Milyen gyakran fordul elő, hogy kifejezetten a jobb képminőség miatt (a háztartása fő televízióját választja műsor nézésre? | Bázis: akik a jobb képminőség miatt a fő tévét választják, n=345</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832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hu-HU" sz="1250">
                <a:solidFill>
                  <a:schemeClr val="accent1"/>
                </a:solidFill>
              </a:rPr>
              <a:t>A több tévékészülékkel is rendelkező háztartások felében fontos szerepet játszik a fő tévé kiválasztásában, hogy ott található a legjobb képminőség.</a:t>
            </a:r>
          </a:p>
          <a:p>
            <a:pPr>
              <a:lnSpc>
                <a:spcPct val="110000"/>
              </a:lnSpc>
            </a:pPr>
            <a:r>
              <a:rPr lang="hu-HU" sz="1250">
                <a:solidFill>
                  <a:schemeClr val="accent1"/>
                </a:solidFill>
              </a:rPr>
              <a:t>A TV előfizetéssel rendelkezők döntő többségénél elérhetőek a HD minőségű adások, s a célcsoport tagjai igyekeznek is ezeket választani a szórakozásuk során.</a:t>
            </a:r>
          </a:p>
          <a:p>
            <a:pPr>
              <a:lnSpc>
                <a:spcPct val="110000"/>
              </a:lnSpc>
            </a:pPr>
            <a:r>
              <a:rPr lang="hu-HU" sz="1250">
                <a:solidFill>
                  <a:schemeClr val="accent1"/>
                </a:solidFill>
              </a:rPr>
              <a:t>Összességében a fő televíziót a 18-59 évesek kétharmada gyakran kifejezetten azért választja, mert ott található a lakásban a legjobb képminőség.</a:t>
            </a:r>
            <a:endParaRPr lang="en-GB" sz="1250">
              <a:solidFill>
                <a:schemeClr val="accent1"/>
              </a:solidFill>
            </a:endParaRPr>
          </a:p>
        </p:txBody>
      </p:sp>
      <p:graphicFrame>
        <p:nvGraphicFramePr>
          <p:cNvPr id="15" name="Diagram 14">
            <a:extLst>
              <a:ext uri="{FF2B5EF4-FFF2-40B4-BE49-F238E27FC236}">
                <a16:creationId xmlns:a16="http://schemas.microsoft.com/office/drawing/2014/main" id="{201D6C93-F4E3-A762-C54A-2CAC84A92A29}"/>
              </a:ext>
            </a:extLst>
          </p:cNvPr>
          <p:cNvGraphicFramePr/>
          <p:nvPr>
            <p:extLst>
              <p:ext uri="{D42A27DB-BD31-4B8C-83A1-F6EECF244321}">
                <p14:modId xmlns:p14="http://schemas.microsoft.com/office/powerpoint/2010/main" val="3734822775"/>
              </p:ext>
            </p:extLst>
          </p:nvPr>
        </p:nvGraphicFramePr>
        <p:xfrm>
          <a:off x="448652" y="2381061"/>
          <a:ext cx="5451634" cy="1665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7325C023-2852-C649-FEBC-1CD08E8CBAD3}"/>
              </a:ext>
            </a:extLst>
          </p:cNvPr>
          <p:cNvGraphicFramePr/>
          <p:nvPr>
            <p:extLst>
              <p:ext uri="{D42A27DB-BD31-4B8C-83A1-F6EECF244321}">
                <p14:modId xmlns:p14="http://schemas.microsoft.com/office/powerpoint/2010/main" val="870331767"/>
              </p:ext>
            </p:extLst>
          </p:nvPr>
        </p:nvGraphicFramePr>
        <p:xfrm>
          <a:off x="448652" y="4436169"/>
          <a:ext cx="5451634" cy="1657123"/>
        </p:xfrm>
        <a:graphic>
          <a:graphicData uri="http://schemas.openxmlformats.org/drawingml/2006/chart">
            <c:chart xmlns:c="http://schemas.openxmlformats.org/drawingml/2006/chart" xmlns:r="http://schemas.openxmlformats.org/officeDocument/2006/relationships" r:id="rId4"/>
          </a:graphicData>
        </a:graphic>
      </p:graphicFrame>
      <p:sp>
        <p:nvSpPr>
          <p:cNvPr id="3" name="Téglalap 2">
            <a:extLst>
              <a:ext uri="{FF2B5EF4-FFF2-40B4-BE49-F238E27FC236}">
                <a16:creationId xmlns:a16="http://schemas.microsoft.com/office/drawing/2014/main" id="{C4532258-7E5B-0E44-5114-9C9026A55908}"/>
              </a:ext>
            </a:extLst>
          </p:cNvPr>
          <p:cNvSpPr/>
          <p:nvPr/>
        </p:nvSpPr>
        <p:spPr>
          <a:xfrm>
            <a:off x="442913" y="2492374"/>
            <a:ext cx="5724525" cy="86046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a:extLst>
              <a:ext uri="{FF2B5EF4-FFF2-40B4-BE49-F238E27FC236}">
                <a16:creationId xmlns:a16="http://schemas.microsoft.com/office/drawing/2014/main" id="{730972C5-73C9-78B7-513E-2A3317F1676B}"/>
              </a:ext>
            </a:extLst>
          </p:cNvPr>
          <p:cNvSpPr/>
          <p:nvPr/>
        </p:nvSpPr>
        <p:spPr>
          <a:xfrm>
            <a:off x="441406" y="4536939"/>
            <a:ext cx="5724525" cy="864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0062A7C6-3B37-F909-495D-671B3ECA93EE}"/>
              </a:ext>
            </a:extLst>
          </p:cNvPr>
          <p:cNvSpPr/>
          <p:nvPr/>
        </p:nvSpPr>
        <p:spPr>
          <a:xfrm>
            <a:off x="439599" y="2139149"/>
            <a:ext cx="5717279" cy="31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00" b="1">
                <a:solidFill>
                  <a:schemeClr val="tx1">
                    <a:lumMod val="75000"/>
                    <a:lumOff val="25000"/>
                  </a:schemeClr>
                </a:solidFill>
              </a:rPr>
              <a:t>A háztartás fő televíziójának választása oka: a legjobb képminőség itt van</a:t>
            </a:r>
          </a:p>
          <a:p>
            <a:r>
              <a:rPr lang="hu-HU" sz="1000">
                <a:solidFill>
                  <a:schemeClr val="tx1">
                    <a:lumMod val="75000"/>
                    <a:lumOff val="25000"/>
                  </a:schemeClr>
                </a:solidFill>
              </a:rPr>
              <a:t>(legalább két TV van a háztartásban, n=359)</a:t>
            </a:r>
          </a:p>
        </p:txBody>
      </p:sp>
      <p:sp>
        <p:nvSpPr>
          <p:cNvPr id="9" name="Téglalap 8">
            <a:extLst>
              <a:ext uri="{FF2B5EF4-FFF2-40B4-BE49-F238E27FC236}">
                <a16:creationId xmlns:a16="http://schemas.microsoft.com/office/drawing/2014/main" id="{ED580E6A-02A5-556A-EFBC-0BC740F76810}"/>
              </a:ext>
            </a:extLst>
          </p:cNvPr>
          <p:cNvSpPr/>
          <p:nvPr/>
        </p:nvSpPr>
        <p:spPr>
          <a:xfrm>
            <a:off x="448652" y="4178748"/>
            <a:ext cx="5717279" cy="31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00" b="1">
                <a:solidFill>
                  <a:schemeClr val="tx1">
                    <a:lumMod val="75000"/>
                    <a:lumOff val="25000"/>
                  </a:schemeClr>
                </a:solidFill>
              </a:rPr>
              <a:t>HD adás nézése</a:t>
            </a:r>
          </a:p>
          <a:p>
            <a:r>
              <a:rPr lang="hu-HU" sz="1000">
                <a:solidFill>
                  <a:schemeClr val="tx1">
                    <a:lumMod val="75000"/>
                    <a:lumOff val="25000"/>
                  </a:schemeClr>
                </a:solidFill>
              </a:rPr>
              <a:t>(van TV előfizetésük, n=501)</a:t>
            </a:r>
          </a:p>
        </p:txBody>
      </p:sp>
      <p:cxnSp>
        <p:nvCxnSpPr>
          <p:cNvPr id="11" name="Összekötő: szögletes 10">
            <a:extLst>
              <a:ext uri="{FF2B5EF4-FFF2-40B4-BE49-F238E27FC236}">
                <a16:creationId xmlns:a16="http://schemas.microsoft.com/office/drawing/2014/main" id="{7C738A89-FD70-10A6-09C3-6C2BFA2C217A}"/>
              </a:ext>
            </a:extLst>
          </p:cNvPr>
          <p:cNvCxnSpPr>
            <a:stCxn id="3" idx="3"/>
            <a:endCxn id="5" idx="3"/>
          </p:cNvCxnSpPr>
          <p:nvPr/>
        </p:nvCxnSpPr>
        <p:spPr>
          <a:xfrm flipH="1">
            <a:off x="6165931" y="2922608"/>
            <a:ext cx="1507" cy="2046331"/>
          </a:xfrm>
          <a:prstGeom prst="bentConnector3">
            <a:avLst>
              <a:gd name="adj1" fmla="val -15169210"/>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3" name="Nyíl: jobbra mutató 12">
            <a:extLst>
              <a:ext uri="{FF2B5EF4-FFF2-40B4-BE49-F238E27FC236}">
                <a16:creationId xmlns:a16="http://schemas.microsoft.com/office/drawing/2014/main" id="{2E515EA9-4871-D9DC-09EE-499FC3A8959F}"/>
              </a:ext>
            </a:extLst>
          </p:cNvPr>
          <p:cNvSpPr/>
          <p:nvPr/>
        </p:nvSpPr>
        <p:spPr>
          <a:xfrm>
            <a:off x="6400800" y="3784349"/>
            <a:ext cx="292736" cy="262550"/>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4" name="Diagram 13">
            <a:extLst>
              <a:ext uri="{FF2B5EF4-FFF2-40B4-BE49-F238E27FC236}">
                <a16:creationId xmlns:a16="http://schemas.microsoft.com/office/drawing/2014/main" id="{108A4067-4205-EF33-AEB5-4D5F8B1213EF}"/>
              </a:ext>
            </a:extLst>
          </p:cNvPr>
          <p:cNvGraphicFramePr/>
          <p:nvPr>
            <p:extLst>
              <p:ext uri="{D42A27DB-BD31-4B8C-83A1-F6EECF244321}">
                <p14:modId xmlns:p14="http://schemas.microsoft.com/office/powerpoint/2010/main" val="2426763907"/>
              </p:ext>
            </p:extLst>
          </p:nvPr>
        </p:nvGraphicFramePr>
        <p:xfrm>
          <a:off x="6165416" y="2940143"/>
          <a:ext cx="5451634" cy="2836256"/>
        </p:xfrm>
        <a:graphic>
          <a:graphicData uri="http://schemas.openxmlformats.org/drawingml/2006/chart">
            <c:chart xmlns:c="http://schemas.openxmlformats.org/drawingml/2006/chart" xmlns:r="http://schemas.openxmlformats.org/officeDocument/2006/relationships" r:id="rId5"/>
          </a:graphicData>
        </a:graphic>
      </p:graphicFrame>
      <p:sp>
        <p:nvSpPr>
          <p:cNvPr id="17" name="Téglalap 16">
            <a:extLst>
              <a:ext uri="{FF2B5EF4-FFF2-40B4-BE49-F238E27FC236}">
                <a16:creationId xmlns:a16="http://schemas.microsoft.com/office/drawing/2014/main" id="{8B89697A-8C37-19C0-9DDC-74164FE5DADA}"/>
              </a:ext>
            </a:extLst>
          </p:cNvPr>
          <p:cNvSpPr/>
          <p:nvPr/>
        </p:nvSpPr>
        <p:spPr>
          <a:xfrm>
            <a:off x="6874871" y="2159427"/>
            <a:ext cx="4013626" cy="825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b="1">
                <a:solidFill>
                  <a:schemeClr val="tx1">
                    <a:lumMod val="75000"/>
                    <a:lumOff val="25000"/>
                  </a:schemeClr>
                </a:solidFill>
              </a:rPr>
              <a:t>Fő televízió választása kifejezetten a jobb képminőség miatt</a:t>
            </a:r>
          </a:p>
          <a:p>
            <a:pPr algn="ctr"/>
            <a:r>
              <a:rPr lang="hu-HU" sz="1200">
                <a:solidFill>
                  <a:schemeClr val="tx1">
                    <a:lumMod val="75000"/>
                    <a:lumOff val="25000"/>
                  </a:schemeClr>
                </a:solidFill>
              </a:rPr>
              <a:t>(legalább két TV van a háztartásban és van lehetőség HD adásra vagy itt van a legjobb képminőség, n=345)</a:t>
            </a:r>
          </a:p>
        </p:txBody>
      </p:sp>
      <p:pic>
        <p:nvPicPr>
          <p:cNvPr id="22" name="Picture 14">
            <a:extLst>
              <a:ext uri="{FF2B5EF4-FFF2-40B4-BE49-F238E27FC236}">
                <a16:creationId xmlns:a16="http://schemas.microsoft.com/office/drawing/2014/main" id="{7D83C710-DF06-F517-8EE2-13F38D8F80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23" name="Kép 22">
            <a:extLst>
              <a:ext uri="{FF2B5EF4-FFF2-40B4-BE49-F238E27FC236}">
                <a16:creationId xmlns:a16="http://schemas.microsoft.com/office/drawing/2014/main" id="{0DCE8500-3A2D-A656-91E6-EF93785C52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24" name="Kép 23" descr="A képen aláírás, rajz, étel látható&#10;&#10;Automatikusan generált leírás">
            <a:extLst>
              <a:ext uri="{FF2B5EF4-FFF2-40B4-BE49-F238E27FC236}">
                <a16:creationId xmlns:a16="http://schemas.microsoft.com/office/drawing/2014/main" id="{4BE52A8C-3EC8-EFEB-3DFB-7496C496DA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209652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44</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Háztartás fő televíziójának választása</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448652" y="6138333"/>
            <a:ext cx="10624225" cy="645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A08</a:t>
            </a:r>
            <a:r>
              <a:rPr lang="en-GB" sz="1000" dirty="0">
                <a:solidFill>
                  <a:schemeClr val="bg1">
                    <a:lumMod val="65000"/>
                  </a:schemeClr>
                </a:solidFill>
              </a:rPr>
              <a:t>. </a:t>
            </a:r>
            <a:r>
              <a:rPr lang="hu-HU" sz="1000" dirty="0">
                <a:solidFill>
                  <a:schemeClr val="bg1">
                    <a:lumMod val="65000"/>
                  </a:schemeClr>
                </a:solidFill>
              </a:rPr>
              <a:t>Miért szokta választani a háztartása fő televízióját? Értékelje a következő szempontokat aszerint, hogy mekkora szerepet játszanak abban, hogy Ön ezt a készüléket választja </a:t>
            </a:r>
            <a:r>
              <a:rPr lang="hu-HU" sz="1000" dirty="0" err="1">
                <a:solidFill>
                  <a:schemeClr val="bg1">
                    <a:lumMod val="65000"/>
                  </a:schemeClr>
                </a:solidFill>
              </a:rPr>
              <a:t>tévézéshez</a:t>
            </a:r>
            <a:r>
              <a:rPr lang="hu-HU" sz="1000" dirty="0">
                <a:solidFill>
                  <a:schemeClr val="bg1">
                    <a:lumMod val="65000"/>
                  </a:schemeClr>
                </a:solidFill>
              </a:rPr>
              <a:t>. | </a:t>
            </a:r>
            <a:br>
              <a:rPr lang="hu-HU" sz="1000" dirty="0">
                <a:solidFill>
                  <a:schemeClr val="bg1">
                    <a:lumMod val="65000"/>
                  </a:schemeClr>
                </a:solidFill>
              </a:rPr>
            </a:br>
            <a:r>
              <a:rPr lang="hu-HU" sz="1000" dirty="0">
                <a:solidFill>
                  <a:schemeClr val="bg1">
                    <a:lumMod val="65000"/>
                  </a:schemeClr>
                </a:solidFill>
              </a:rPr>
              <a:t>Bázis: legalább két televízió van a háztartásban, n=</a:t>
            </a: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729489610"/>
              </p:ext>
            </p:extLst>
          </p:nvPr>
        </p:nvGraphicFramePr>
        <p:xfrm>
          <a:off x="551955" y="2276473"/>
          <a:ext cx="10728431" cy="3861859"/>
        </p:xfrm>
        <a:graphic>
          <a:graphicData uri="http://schemas.openxmlformats.org/drawingml/2006/chart">
            <c:chart xmlns:c="http://schemas.openxmlformats.org/drawingml/2006/chart" xmlns:r="http://schemas.openxmlformats.org/officeDocument/2006/relationships" r:id="rId3"/>
          </a:graphicData>
        </a:graphic>
      </p:graphicFrame>
      <p:sp>
        <p:nvSpPr>
          <p:cNvPr id="8" name="Téglalap 7">
            <a:extLst>
              <a:ext uri="{FF2B5EF4-FFF2-40B4-BE49-F238E27FC236}">
                <a16:creationId xmlns:a16="http://schemas.microsoft.com/office/drawing/2014/main" id="{CCA50D03-2A11-7457-7028-61FD57530660}"/>
              </a:ext>
            </a:extLst>
          </p:cNvPr>
          <p:cNvSpPr/>
          <p:nvPr/>
        </p:nvSpPr>
        <p:spPr>
          <a:xfrm>
            <a:off x="448652" y="1110857"/>
            <a:ext cx="11297121" cy="1165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fő televízió választásának legkézenfekvőbb oka, hogy ez a tévé van a lakás fő helyiségében. Érdekesebb a választás akkor, ha a televízió technikai paramétereit vesszük figyelembe, akkor a képátmérő miatti választás megelőzi a képminőség miatti döntést. </a:t>
            </a:r>
          </a:p>
          <a:p>
            <a:pPr>
              <a:lnSpc>
                <a:spcPct val="120000"/>
              </a:lnSpc>
            </a:pPr>
            <a:r>
              <a:rPr lang="hu-HU" sz="1400">
                <a:solidFill>
                  <a:schemeClr val="accent1"/>
                </a:solidFill>
              </a:rPr>
              <a:t>Sem a jobb képátmérő, sem a jobb képminőség nem szignifikánsan fontosabb szempont egyik demográfiai csoportnak sem.</a:t>
            </a:r>
            <a:endParaRPr lang="en-GB" sz="1400">
              <a:solidFill>
                <a:schemeClr val="accent1"/>
              </a:solidFill>
            </a:endParaRPr>
          </a:p>
        </p:txBody>
      </p:sp>
      <p:pic>
        <p:nvPicPr>
          <p:cNvPr id="10" name="Picture 14">
            <a:extLst>
              <a:ext uri="{FF2B5EF4-FFF2-40B4-BE49-F238E27FC236}">
                <a16:creationId xmlns:a16="http://schemas.microsoft.com/office/drawing/2014/main" id="{7214DDA9-1ACC-F7B5-E8A3-AAE401FA06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073FB49E-C5D0-6F68-F6A1-E520B26E771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54DE83AF-686B-4DC8-6538-ED67A24424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116834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45</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Streaming szolgáltatás</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136955"/>
            <a:ext cx="10425153"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A12</a:t>
            </a:r>
            <a:r>
              <a:rPr lang="en-GB" sz="1000">
                <a:solidFill>
                  <a:schemeClr val="bg1">
                    <a:lumMod val="65000"/>
                  </a:schemeClr>
                </a:solidFill>
              </a:rPr>
              <a:t>. </a:t>
            </a:r>
            <a:r>
              <a:rPr lang="hu-HU" sz="1000">
                <a:solidFill>
                  <a:schemeClr val="bg1">
                    <a:lumMod val="65000"/>
                  </a:schemeClr>
                </a:solidFill>
              </a:rPr>
              <a:t>Milyen streaming szolgáltató(k) szolgáltatását éri el jelenleg a háztartása? </a:t>
            </a:r>
            <a:r>
              <a:rPr lang="en-GB" sz="1000">
                <a:solidFill>
                  <a:schemeClr val="bg1">
                    <a:lumMod val="65000"/>
                  </a:schemeClr>
                </a:solidFill>
              </a:rPr>
              <a:t>| </a:t>
            </a:r>
            <a:r>
              <a:rPr lang="hu-HU" sz="1000">
                <a:solidFill>
                  <a:schemeClr val="bg1">
                    <a:lumMod val="65000"/>
                  </a:schemeClr>
                </a:solidFill>
              </a:rPr>
              <a:t>Bázis: teljes minta, n=600</a:t>
            </a:r>
            <a:endParaRPr lang="en-GB" sz="1000">
              <a:solidFill>
                <a:schemeClr val="bg1">
                  <a:lumMod val="65000"/>
                </a:schemeClr>
              </a:solidFill>
            </a:endParaRPr>
          </a:p>
          <a:p>
            <a:r>
              <a:rPr lang="hu-HU" sz="1000">
                <a:solidFill>
                  <a:schemeClr val="bg1">
                    <a:lumMod val="65000"/>
                  </a:schemeClr>
                </a:solidFill>
              </a:rPr>
              <a:t>A13. Milyen olyan streaming szolgáltatása van, amelyet ajándékba kapott valamilyen más szolgáltatáshoz, esetleg próbaidőn van, s ezért ingyenesen használja)? </a:t>
            </a:r>
            <a:r>
              <a:rPr lang="en-GB" sz="1000">
                <a:solidFill>
                  <a:schemeClr val="bg1">
                    <a:lumMod val="65000"/>
                  </a:schemeClr>
                </a:solidFill>
              </a:rPr>
              <a:t>| </a:t>
            </a:r>
            <a:r>
              <a:rPr lang="hu-HU" sz="1000">
                <a:solidFill>
                  <a:schemeClr val="bg1">
                    <a:lumMod val="65000"/>
                  </a:schemeClr>
                </a:solidFill>
              </a:rPr>
              <a:t>Bázis: teljes minta, n=600</a:t>
            </a:r>
          </a:p>
          <a:p>
            <a:r>
              <a:rPr lang="hu-HU" sz="1000">
                <a:solidFill>
                  <a:schemeClr val="bg1">
                    <a:lumMod val="65000"/>
                  </a:schemeClr>
                </a:solidFill>
              </a:rPr>
              <a:t>A15. A háztartásában elérhető streaming szolgáltatások közül melyik esetén nincs a háztartásának közvetlenül előfizetése azért, mert a hozzáférést ismerősétől, rokonától kapja? </a:t>
            </a:r>
            <a:r>
              <a:rPr lang="en-GB" sz="1000">
                <a:solidFill>
                  <a:schemeClr val="bg1">
                    <a:lumMod val="65000"/>
                  </a:schemeClr>
                </a:solidFill>
              </a:rPr>
              <a:t>| </a:t>
            </a:r>
            <a:r>
              <a:rPr lang="hu-HU" sz="1000">
                <a:solidFill>
                  <a:schemeClr val="bg1">
                    <a:lumMod val="65000"/>
                  </a:schemeClr>
                </a:solidFill>
              </a:rPr>
              <a:t>Bázis: teljes minta, n=600</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1"/>
            <a:ext cx="11297121" cy="1184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hu-HU" sz="1250">
                <a:solidFill>
                  <a:schemeClr val="accent1"/>
                </a:solidFill>
              </a:rPr>
              <a:t>A háztartások bő felében elérhető valamelyik streaming szolgáltatás, melyek közül egyértelműen a </a:t>
            </a:r>
            <a:r>
              <a:rPr lang="hu-HU" sz="1250" err="1">
                <a:solidFill>
                  <a:schemeClr val="accent1"/>
                </a:solidFill>
              </a:rPr>
              <a:t>Netflix</a:t>
            </a:r>
            <a:r>
              <a:rPr lang="hu-HU" sz="1250">
                <a:solidFill>
                  <a:schemeClr val="accent1"/>
                </a:solidFill>
              </a:rPr>
              <a:t> a legnépszerűbb. Ez található majdnem minden második 18-59 éves háztartásában, de népszerű még az HBO Max és a Disney+ is. Az átlagosnál szignifikánsan valószínűbb, hogy rendelkezik a háztartása streaming előfizetéssel a 18-29 éveseknek, a gazdaságilag aktívaknak, a gyermekeseknek és az 500.000 Ft feletti havi nettó háztartás jövedelemmel rendelkezőknek.</a:t>
            </a:r>
          </a:p>
          <a:p>
            <a:pPr>
              <a:lnSpc>
                <a:spcPct val="110000"/>
              </a:lnSpc>
            </a:pPr>
            <a:r>
              <a:rPr lang="hu-HU" sz="1250">
                <a:solidFill>
                  <a:schemeClr val="accent1"/>
                </a:solidFill>
              </a:rPr>
              <a:t>Érdekes azonban, hogy minden harmadik esetben a szolgáltatást ingyen nézik, ajándékba kapták vagy esetleg ismerősük, rokonuk osztotta meg velük a hozzáférést.</a:t>
            </a:r>
          </a:p>
          <a:p>
            <a:pPr>
              <a:lnSpc>
                <a:spcPct val="110000"/>
              </a:lnSpc>
            </a:pPr>
            <a:r>
              <a:rPr lang="hu-HU" sz="1100">
                <a:solidFill>
                  <a:schemeClr val="accent1"/>
                </a:solidFill>
              </a:rPr>
              <a:t>(Megjegyzés: az RTL+, az RTL fizetős streaming szolgáltatása az adatfelvétel után indult el, ezért vizsgálatunkban nem szerepel.)</a:t>
            </a:r>
            <a:endParaRPr lang="en-GB" sz="1100">
              <a:solidFill>
                <a:schemeClr val="accent1"/>
              </a:solidFill>
            </a:endParaRPr>
          </a:p>
        </p:txBody>
      </p:sp>
      <p:graphicFrame>
        <p:nvGraphicFramePr>
          <p:cNvPr id="6" name="Diagram 5">
            <a:extLst>
              <a:ext uri="{FF2B5EF4-FFF2-40B4-BE49-F238E27FC236}">
                <a16:creationId xmlns:a16="http://schemas.microsoft.com/office/drawing/2014/main" id="{32DDD84D-57B4-317F-C325-467B9F09AAB9}"/>
              </a:ext>
            </a:extLst>
          </p:cNvPr>
          <p:cNvGraphicFramePr/>
          <p:nvPr>
            <p:extLst>
              <p:ext uri="{D42A27DB-BD31-4B8C-83A1-F6EECF244321}">
                <p14:modId xmlns:p14="http://schemas.microsoft.com/office/powerpoint/2010/main" val="2706788636"/>
              </p:ext>
            </p:extLst>
          </p:nvPr>
        </p:nvGraphicFramePr>
        <p:xfrm>
          <a:off x="548640" y="2295525"/>
          <a:ext cx="10876598" cy="384280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4">
            <a:extLst>
              <a:ext uri="{FF2B5EF4-FFF2-40B4-BE49-F238E27FC236}">
                <a16:creationId xmlns:a16="http://schemas.microsoft.com/office/drawing/2014/main" id="{7C7384EB-D667-D79E-19BE-E8A533AD5E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 name="Kép 13">
            <a:extLst>
              <a:ext uri="{FF2B5EF4-FFF2-40B4-BE49-F238E27FC236}">
                <a16:creationId xmlns:a16="http://schemas.microsoft.com/office/drawing/2014/main" id="{FD37DC6A-2859-FF61-81A0-27CECC6EEF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 name="Kép 14" descr="A képen aláírás, rajz, étel látható&#10;&#10;Automatikusan generált leírás">
            <a:extLst>
              <a:ext uri="{FF2B5EF4-FFF2-40B4-BE49-F238E27FC236}">
                <a16:creationId xmlns:a16="http://schemas.microsoft.com/office/drawing/2014/main" id="{4F14B5E2-671F-7517-5A54-A88247F71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03869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46</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További online tartalmak</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A16</a:t>
            </a:r>
            <a:r>
              <a:rPr lang="en-GB" sz="1000">
                <a:solidFill>
                  <a:schemeClr val="bg1">
                    <a:lumMod val="65000"/>
                  </a:schemeClr>
                </a:solidFill>
              </a:rPr>
              <a:t>. </a:t>
            </a:r>
            <a:r>
              <a:rPr lang="hu-HU" sz="1000">
                <a:solidFill>
                  <a:schemeClr val="bg1">
                    <a:lumMod val="65000"/>
                  </a:schemeClr>
                </a:solidFill>
              </a:rPr>
              <a:t>Háztartása rendelkezik </a:t>
            </a:r>
            <a:r>
              <a:rPr lang="hu-HU" sz="1000" err="1">
                <a:solidFill>
                  <a:schemeClr val="bg1">
                    <a:lumMod val="65000"/>
                  </a:schemeClr>
                </a:solidFill>
              </a:rPr>
              <a:t>Youtube</a:t>
            </a:r>
            <a:r>
              <a:rPr lang="hu-HU" sz="1000">
                <a:solidFill>
                  <a:schemeClr val="bg1">
                    <a:lumMod val="65000"/>
                  </a:schemeClr>
                </a:solidFill>
              </a:rPr>
              <a:t> Premium előfizetéssel? </a:t>
            </a:r>
            <a:r>
              <a:rPr lang="en-GB" sz="1000">
                <a:solidFill>
                  <a:schemeClr val="bg1">
                    <a:lumMod val="65000"/>
                  </a:schemeClr>
                </a:solidFill>
              </a:rPr>
              <a:t>| </a:t>
            </a:r>
            <a:r>
              <a:rPr lang="hu-HU" sz="1000">
                <a:solidFill>
                  <a:schemeClr val="bg1">
                    <a:lumMod val="65000"/>
                  </a:schemeClr>
                </a:solidFill>
              </a:rPr>
              <a:t>Bázis: teljes minta, n=600</a:t>
            </a:r>
          </a:p>
          <a:p>
            <a:r>
              <a:rPr lang="hu-HU" sz="1000">
                <a:solidFill>
                  <a:schemeClr val="bg1">
                    <a:lumMod val="65000"/>
                  </a:schemeClr>
                </a:solidFill>
              </a:rPr>
              <a:t>A17. Nézett Ön tartalmat (filmet, sorozatot stb.) online az elmúlt három hónapban, amely esetén csak az adott tartalomhoz vásárolt hozzáférést (pl. Google TV, a tévé szolgáltató videótékája stb.)? | Bázis: teljes minta, n=600</a:t>
            </a:r>
          </a:p>
          <a:p>
            <a:r>
              <a:rPr lang="hu-HU" sz="1000">
                <a:solidFill>
                  <a:schemeClr val="bg1">
                    <a:lumMod val="65000"/>
                  </a:schemeClr>
                </a:solidFill>
              </a:rPr>
              <a:t>A18. Mely szolgáltatóknál vette igénybe azt a szolgáltatást az elmúlt három hónapban, amely esetén csak az adott tartalomhoz vásárolt hozzáférést? | Bázis: akik vásároltak hozzáférést egyedi tartalomhoz, n=100</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Minden hetedik háztartás rendelkezik Premium előfizetéssel a </a:t>
            </a:r>
            <a:r>
              <a:rPr lang="hu-HU" sz="1250" err="1">
                <a:solidFill>
                  <a:schemeClr val="accent1"/>
                </a:solidFill>
              </a:rPr>
              <a:t>Youtube</a:t>
            </a:r>
            <a:r>
              <a:rPr lang="hu-HU" sz="1250">
                <a:solidFill>
                  <a:schemeClr val="accent1"/>
                </a:solidFill>
              </a:rPr>
              <a:t> online csatornához. Körükben felülreprezentáltak a 18-29 évesek és a legalább 500.000 Ft havi nettó háztartás jövedelemmel rendelkezők.</a:t>
            </a:r>
          </a:p>
          <a:p>
            <a:r>
              <a:rPr lang="hu-HU" sz="1250">
                <a:solidFill>
                  <a:schemeClr val="accent1"/>
                </a:solidFill>
              </a:rPr>
              <a:t>Egyedi online tartalmat minden hatodik célcsoporthoz tartozó személy vásárolt a felmérést megelőző három hónapban. Körükben az átlagosnál szignifikánsan magasabb arányban vannak a 18-29 évesek.</a:t>
            </a:r>
          </a:p>
          <a:p>
            <a:r>
              <a:rPr lang="hu-HU" sz="1250">
                <a:solidFill>
                  <a:schemeClr val="accent1"/>
                </a:solidFill>
              </a:rPr>
              <a:t>Az egyedi tartalmak vásárlásánál a Google TV a legnépszerűbb, amelyet a Telekom saját videótékája követ.</a:t>
            </a:r>
            <a:endParaRPr lang="en-GB"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42913" y="2500955"/>
            <a:ext cx="3419228" cy="3341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4224992" y="2501942"/>
            <a:ext cx="6992252" cy="334104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787131" y="2298985"/>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err="1">
                <a:solidFill>
                  <a:schemeClr val="accent1"/>
                </a:solidFill>
              </a:rPr>
              <a:t>Youtube</a:t>
            </a:r>
            <a:r>
              <a:rPr lang="hu-HU">
                <a:solidFill>
                  <a:schemeClr val="accent1"/>
                </a:solidFill>
              </a:rPr>
              <a:t> Premium</a:t>
            </a:r>
          </a:p>
        </p:txBody>
      </p:sp>
      <p:sp>
        <p:nvSpPr>
          <p:cNvPr id="13" name="Téglalap 12">
            <a:extLst>
              <a:ext uri="{FF2B5EF4-FFF2-40B4-BE49-F238E27FC236}">
                <a16:creationId xmlns:a16="http://schemas.microsoft.com/office/drawing/2014/main" id="{03B86046-C0F5-F48A-A24E-605C6D868373}"/>
              </a:ext>
            </a:extLst>
          </p:cNvPr>
          <p:cNvSpPr/>
          <p:nvPr/>
        </p:nvSpPr>
        <p:spPr>
          <a:xfrm>
            <a:off x="5521217" y="2288733"/>
            <a:ext cx="439979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Adott tartalomhoz vásárolt hozzáférés</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897835836"/>
              </p:ext>
            </p:extLst>
          </p:nvPr>
        </p:nvGraphicFramePr>
        <p:xfrm>
          <a:off x="539016" y="2585163"/>
          <a:ext cx="3218168"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Diagram 27">
            <a:extLst>
              <a:ext uri="{FF2B5EF4-FFF2-40B4-BE49-F238E27FC236}">
                <a16:creationId xmlns:a16="http://schemas.microsoft.com/office/drawing/2014/main" id="{08D8B87A-26D7-1311-458A-D417AD1A3C77}"/>
              </a:ext>
            </a:extLst>
          </p:cNvPr>
          <p:cNvGraphicFramePr/>
          <p:nvPr>
            <p:extLst>
              <p:ext uri="{D42A27DB-BD31-4B8C-83A1-F6EECF244321}">
                <p14:modId xmlns:p14="http://schemas.microsoft.com/office/powerpoint/2010/main" val="1856819536"/>
              </p:ext>
            </p:extLst>
          </p:nvPr>
        </p:nvGraphicFramePr>
        <p:xfrm>
          <a:off x="4325317" y="2585163"/>
          <a:ext cx="3218168"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29" name="Ábra 28" descr="Nyíl: óramutató járásával ellentétes, ívelt egyszínű kitöltéssel">
            <a:extLst>
              <a:ext uri="{FF2B5EF4-FFF2-40B4-BE49-F238E27FC236}">
                <a16:creationId xmlns:a16="http://schemas.microsoft.com/office/drawing/2014/main" id="{D0D64B23-BEAE-5852-F5FA-C15AAA1EDCB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426397" flipH="1" flipV="1">
            <a:off x="6624903" y="2682769"/>
            <a:ext cx="914400" cy="914400"/>
          </a:xfrm>
          <a:prstGeom prst="rect">
            <a:avLst/>
          </a:prstGeom>
        </p:spPr>
      </p:pic>
      <p:graphicFrame>
        <p:nvGraphicFramePr>
          <p:cNvPr id="30" name="Diagram 29">
            <a:extLst>
              <a:ext uri="{FF2B5EF4-FFF2-40B4-BE49-F238E27FC236}">
                <a16:creationId xmlns:a16="http://schemas.microsoft.com/office/drawing/2014/main" id="{35C2BF71-D411-AFF1-A0EE-8BDAD404403D}"/>
              </a:ext>
            </a:extLst>
          </p:cNvPr>
          <p:cNvGraphicFramePr/>
          <p:nvPr>
            <p:extLst>
              <p:ext uri="{D42A27DB-BD31-4B8C-83A1-F6EECF244321}">
                <p14:modId xmlns:p14="http://schemas.microsoft.com/office/powerpoint/2010/main" val="1898856206"/>
              </p:ext>
            </p:extLst>
          </p:nvPr>
        </p:nvGraphicFramePr>
        <p:xfrm>
          <a:off x="7721117" y="2430953"/>
          <a:ext cx="3593928" cy="3411047"/>
        </p:xfrm>
        <a:graphic>
          <a:graphicData uri="http://schemas.openxmlformats.org/drawingml/2006/chart">
            <c:chart xmlns:c="http://schemas.openxmlformats.org/drawingml/2006/chart" xmlns:r="http://schemas.openxmlformats.org/officeDocument/2006/relationships" r:id="rId7"/>
          </a:graphicData>
        </a:graphic>
      </p:graphicFrame>
      <p:pic>
        <p:nvPicPr>
          <p:cNvPr id="9" name="Picture 14">
            <a:extLst>
              <a:ext uri="{FF2B5EF4-FFF2-40B4-BE49-F238E27FC236}">
                <a16:creationId xmlns:a16="http://schemas.microsoft.com/office/drawing/2014/main" id="{82814A39-D3A6-3C82-3823-C4FA943D15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 name="Kép 13">
            <a:extLst>
              <a:ext uri="{FF2B5EF4-FFF2-40B4-BE49-F238E27FC236}">
                <a16:creationId xmlns:a16="http://schemas.microsoft.com/office/drawing/2014/main" id="{A5B4C132-3246-4201-6B27-CD612117A15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 name="Kép 14" descr="A képen aláírás, rajz, étel látható&#10;&#10;Automatikusan generált leírás">
            <a:extLst>
              <a:ext uri="{FF2B5EF4-FFF2-40B4-BE49-F238E27FC236}">
                <a16:creationId xmlns:a16="http://schemas.microsoft.com/office/drawing/2014/main" id="{44AA6D82-8EBF-7E84-AE51-62307FE015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161330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47</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Tartalomnézési szokások</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9" y="6270940"/>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A19</a:t>
            </a:r>
            <a:r>
              <a:rPr lang="en-GB" sz="1000" dirty="0">
                <a:solidFill>
                  <a:schemeClr val="bg1">
                    <a:lumMod val="65000"/>
                  </a:schemeClr>
                </a:solidFill>
              </a:rPr>
              <a:t>. </a:t>
            </a:r>
            <a:r>
              <a:rPr lang="hu-HU" sz="1000" dirty="0">
                <a:solidFill>
                  <a:schemeClr val="bg1">
                    <a:lumMod val="65000"/>
                  </a:schemeClr>
                </a:solidFill>
              </a:rPr>
              <a:t>Milyen gyakran szokta nézni a következőket? | Bázis: teljes minta</a:t>
            </a: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617187043"/>
              </p:ext>
            </p:extLst>
          </p:nvPr>
        </p:nvGraphicFramePr>
        <p:xfrm>
          <a:off x="446227" y="2239963"/>
          <a:ext cx="10728431" cy="4011196"/>
        </p:xfrm>
        <a:graphic>
          <a:graphicData uri="http://schemas.openxmlformats.org/drawingml/2006/chart">
            <c:chart xmlns:c="http://schemas.openxmlformats.org/drawingml/2006/chart" xmlns:r="http://schemas.openxmlformats.org/officeDocument/2006/relationships" r:id="rId3"/>
          </a:graphicData>
        </a:graphic>
      </p:graphicFrame>
      <p:sp>
        <p:nvSpPr>
          <p:cNvPr id="8" name="Téglalap 7">
            <a:extLst>
              <a:ext uri="{FF2B5EF4-FFF2-40B4-BE49-F238E27FC236}">
                <a16:creationId xmlns:a16="http://schemas.microsoft.com/office/drawing/2014/main" id="{CCA50D03-2A11-7457-7028-61FD57530660}"/>
              </a:ext>
            </a:extLst>
          </p:cNvPr>
          <p:cNvSpPr/>
          <p:nvPr/>
        </p:nvSpPr>
        <p:spPr>
          <a:xfrm>
            <a:off x="448652" y="1110857"/>
            <a:ext cx="11297121" cy="11656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250">
                <a:solidFill>
                  <a:schemeClr val="accent1"/>
                </a:solidFill>
              </a:rPr>
              <a:t>Hagyományos televízió adást a 18-59 évesek közül minden második naponta néz, míg további minden ötödik hetente többször. Minél idősebb valaki, annál valószínűbb hogy naponta tölt időt </a:t>
            </a:r>
            <a:r>
              <a:rPr lang="hu-HU" sz="1250" err="1">
                <a:solidFill>
                  <a:schemeClr val="accent1"/>
                </a:solidFill>
              </a:rPr>
              <a:t>tévézéssel</a:t>
            </a:r>
            <a:r>
              <a:rPr lang="hu-HU" sz="1250">
                <a:solidFill>
                  <a:schemeClr val="accent1"/>
                </a:solidFill>
              </a:rPr>
              <a:t>. </a:t>
            </a:r>
          </a:p>
          <a:p>
            <a:pPr>
              <a:lnSpc>
                <a:spcPct val="120000"/>
              </a:lnSpc>
            </a:pPr>
            <a:r>
              <a:rPr lang="hu-HU" sz="1250">
                <a:solidFill>
                  <a:schemeClr val="accent1"/>
                </a:solidFill>
              </a:rPr>
              <a:t>A </a:t>
            </a:r>
            <a:r>
              <a:rPr lang="hu-HU" sz="1250" err="1">
                <a:solidFill>
                  <a:schemeClr val="accent1"/>
                </a:solidFill>
              </a:rPr>
              <a:t>Youtube-ot</a:t>
            </a:r>
            <a:r>
              <a:rPr lang="hu-HU" sz="1250">
                <a:solidFill>
                  <a:schemeClr val="accent1"/>
                </a:solidFill>
              </a:rPr>
              <a:t> minden harmadik célcsoport tag néz naponta (a 40 éven aluliak jelentősen felülreprezentáltak körükben), további közel harmada pedig hetente többször. Streaming szolgáltatást közel minden ötödik 18-59 éves naponta, s további szintén ötöde hetente többször (ők is javarészt a 40 éven aluliak korosztályából kerülnek ki).</a:t>
            </a:r>
          </a:p>
          <a:p>
            <a:pPr>
              <a:lnSpc>
                <a:spcPct val="120000"/>
              </a:lnSpc>
            </a:pPr>
            <a:r>
              <a:rPr lang="hu-HU" sz="1250">
                <a:solidFill>
                  <a:schemeClr val="accent1"/>
                </a:solidFill>
              </a:rPr>
              <a:t>Online adást, de különösen a televíziós szolgáltatók élő adás </a:t>
            </a:r>
            <a:r>
              <a:rPr lang="hu-HU" sz="1250" err="1">
                <a:solidFill>
                  <a:schemeClr val="accent1"/>
                </a:solidFill>
              </a:rPr>
              <a:t>streamjét</a:t>
            </a:r>
            <a:r>
              <a:rPr lang="hu-HU" sz="1250">
                <a:solidFill>
                  <a:schemeClr val="accent1"/>
                </a:solidFill>
              </a:rPr>
              <a:t> a többi tartalom szolgáltatásnál jelentősen ritkábban nézi a célcsoport.</a:t>
            </a:r>
            <a:endParaRPr lang="en-GB" sz="1250">
              <a:solidFill>
                <a:schemeClr val="accent1"/>
              </a:solidFill>
            </a:endParaRPr>
          </a:p>
        </p:txBody>
      </p:sp>
      <p:pic>
        <p:nvPicPr>
          <p:cNvPr id="10" name="Picture 14">
            <a:extLst>
              <a:ext uri="{FF2B5EF4-FFF2-40B4-BE49-F238E27FC236}">
                <a16:creationId xmlns:a16="http://schemas.microsoft.com/office/drawing/2014/main" id="{019FAD79-DDB7-5902-8147-1D63BB7CF6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3BB007E9-D6EE-4796-32E2-59AFCD7772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1B0C7EE5-FEE7-93FC-FB3F-EF632C954A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16270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2081044729"/>
              </p:ext>
            </p:extLst>
          </p:nvPr>
        </p:nvGraphicFramePr>
        <p:xfrm>
          <a:off x="551955" y="2127137"/>
          <a:ext cx="10728431" cy="4197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áblázat 13">
            <a:extLst>
              <a:ext uri="{FF2B5EF4-FFF2-40B4-BE49-F238E27FC236}">
                <a16:creationId xmlns:a16="http://schemas.microsoft.com/office/drawing/2014/main" id="{F4A1A471-958E-E82A-87D3-2B3B3169697D}"/>
              </a:ext>
            </a:extLst>
          </p:cNvPr>
          <p:cNvGraphicFramePr>
            <a:graphicFrameLocks noGrp="1"/>
          </p:cNvGraphicFramePr>
          <p:nvPr>
            <p:extLst>
              <p:ext uri="{D42A27DB-BD31-4B8C-83A1-F6EECF244321}">
                <p14:modId xmlns:p14="http://schemas.microsoft.com/office/powerpoint/2010/main" val="275732187"/>
              </p:ext>
            </p:extLst>
          </p:nvPr>
        </p:nvGraphicFramePr>
        <p:xfrm>
          <a:off x="3222725" y="2281474"/>
          <a:ext cx="706171" cy="3465670"/>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693134">
                <a:tc>
                  <a:txBody>
                    <a:bodyPr/>
                    <a:lstStyle/>
                    <a:p>
                      <a:pPr algn="l"/>
                      <a:r>
                        <a:rPr lang="hu-HU" sz="900" b="0">
                          <a:solidFill>
                            <a:schemeClr val="tx1">
                              <a:lumMod val="75000"/>
                              <a:lumOff val="25000"/>
                            </a:schemeClr>
                          </a:solidFill>
                        </a:rPr>
                        <a:t> (n=506)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 (n=396)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 (n=252)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 (n=319)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r h="69313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 (n=545)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850761"/>
                  </a:ext>
                </a:extLst>
              </a:tr>
            </a:tbl>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48</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Műsornézési szokások tartalomszolgáltatók szerint</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514475" y="6115051"/>
            <a:ext cx="9558402" cy="668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A20</a:t>
            </a:r>
            <a:r>
              <a:rPr lang="en-GB" sz="1000" dirty="0">
                <a:solidFill>
                  <a:schemeClr val="bg1">
                    <a:lumMod val="65000"/>
                  </a:schemeClr>
                </a:solidFill>
              </a:rPr>
              <a:t>. </a:t>
            </a:r>
            <a:r>
              <a:rPr lang="hu-HU" sz="1000" dirty="0">
                <a:solidFill>
                  <a:schemeClr val="bg1">
                    <a:lumMod val="65000"/>
                  </a:schemeClr>
                </a:solidFill>
              </a:rPr>
              <a:t>Milyen műsorokat szokott rendszeresen nézni az egyes Ön által használt szolgáltatásokon? | Bázis: adott tartalomszolgáltatón keresztüli legalább alkalmanként tartalom nézők</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Egyértelműen a hagyományos tévéadások keretében nézzük a legkülönfélébb tartalmakat. Kiemelendő azonban, hogy a streaming szolgáltatásokat egyértelműen a sorozatok és az (egész estés) filmek kedvelik az előfizetők, míg a </a:t>
            </a:r>
            <a:r>
              <a:rPr lang="hu-HU" sz="1400" err="1">
                <a:solidFill>
                  <a:schemeClr val="accent1"/>
                </a:solidFill>
              </a:rPr>
              <a:t>Youtube-ot</a:t>
            </a:r>
            <a:r>
              <a:rPr lang="hu-HU" sz="1400">
                <a:solidFill>
                  <a:schemeClr val="accent1"/>
                </a:solidFill>
              </a:rPr>
              <a:t> a zenei tartalmak miatt használják előszeretettel.</a:t>
            </a:r>
          </a:p>
        </p:txBody>
      </p:sp>
      <p:pic>
        <p:nvPicPr>
          <p:cNvPr id="10" name="Kép 9" descr="A képen aláírás, rajz, étel látható&#10;&#10;Automatikusan generált leírás">
            <a:extLst>
              <a:ext uri="{FF2B5EF4-FFF2-40B4-BE49-F238E27FC236}">
                <a16:creationId xmlns:a16="http://schemas.microsoft.com/office/drawing/2014/main" id="{B4CF5704-6426-A3D6-9577-7A652163F4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234" y="6385580"/>
            <a:ext cx="933889" cy="337634"/>
          </a:xfrm>
          <a:prstGeom prst="rect">
            <a:avLst/>
          </a:prstGeom>
        </p:spPr>
      </p:pic>
      <p:pic>
        <p:nvPicPr>
          <p:cNvPr id="11" name="Picture 14">
            <a:extLst>
              <a:ext uri="{FF2B5EF4-FFF2-40B4-BE49-F238E27FC236}">
                <a16:creationId xmlns:a16="http://schemas.microsoft.com/office/drawing/2014/main" id="{32A3C196-0AAF-F5FA-88CB-83CCB458D3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0021" y="485485"/>
            <a:ext cx="1504339" cy="219299"/>
          </a:xfrm>
          <a:prstGeom prst="rect">
            <a:avLst/>
          </a:prstGeom>
          <a:noFill/>
          <a:ln>
            <a:noFill/>
          </a:ln>
        </p:spPr>
      </p:pic>
      <p:pic>
        <p:nvPicPr>
          <p:cNvPr id="12" name="Kép 11">
            <a:extLst>
              <a:ext uri="{FF2B5EF4-FFF2-40B4-BE49-F238E27FC236}">
                <a16:creationId xmlns:a16="http://schemas.microsoft.com/office/drawing/2014/main" id="{4B77A67D-AD99-D151-8FF4-A4AB0801638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901324" y="284241"/>
            <a:ext cx="946227" cy="497423"/>
          </a:xfrm>
          <a:prstGeom prst="rect">
            <a:avLst/>
          </a:prstGeom>
          <a:noFill/>
        </p:spPr>
      </p:pic>
    </p:spTree>
    <p:extLst>
      <p:ext uri="{BB962C8B-B14F-4D97-AF65-F5344CB8AC3E}">
        <p14:creationId xmlns:p14="http://schemas.microsoft.com/office/powerpoint/2010/main" val="108555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49</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Korábbi tévéelőfizetés</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448652" y="6302711"/>
            <a:ext cx="10624225" cy="407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A21</a:t>
            </a:r>
            <a:r>
              <a:rPr lang="en-GB" sz="1000" dirty="0">
                <a:solidFill>
                  <a:schemeClr val="bg1">
                    <a:lumMod val="65000"/>
                  </a:schemeClr>
                </a:solidFill>
              </a:rPr>
              <a:t>. </a:t>
            </a:r>
            <a:r>
              <a:rPr lang="hu-HU" sz="1000" dirty="0">
                <a:solidFill>
                  <a:schemeClr val="bg1">
                    <a:lumMod val="65000"/>
                  </a:schemeClr>
                </a:solidFill>
              </a:rPr>
              <a:t>Rendelkezett a háztartása korábban hagyományos televízió előfizetéssel? | Bázis: akiknek jelenleg nincs TV előfizetésük, n=38</a:t>
            </a:r>
          </a:p>
          <a:p>
            <a:r>
              <a:rPr lang="hu-HU" sz="1000" dirty="0">
                <a:solidFill>
                  <a:schemeClr val="bg1">
                    <a:lumMod val="65000"/>
                  </a:schemeClr>
                </a:solidFill>
              </a:rPr>
              <a:t>A22. Milyen okok miatt mondták le a hagyományos televízió előfizetésüket? | Bázis, akiknek jelenleg nincs TV előfizetésük, de korábban volt, n=25 | *Alacsony elemszám, az adatok tájékoztatóak</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Az adatfelvétel időpontjában az amúgy tévékészülékkel rendelkező, 18-59 évesek háztartásának 6 százalékának nem volt tévéelőfizetése. Bár elemszámuk alacsony, elmondható, hogy többségüknek korábban volt ilyen szolgáltatása. Minden harmadik azért mondta le, mert nem talált megfelelő műsort, azonban további minden harmadik a számukra túlzott mennyiségű reklámot nem szerette.</a:t>
            </a:r>
            <a:endParaRPr lang="en-GB" sz="1400">
              <a:solidFill>
                <a:schemeClr val="accent1"/>
              </a:solidFill>
            </a:endParaRPr>
          </a:p>
        </p:txBody>
      </p:sp>
      <p:graphicFrame>
        <p:nvGraphicFramePr>
          <p:cNvPr id="10" name="Diagram 9">
            <a:extLst>
              <a:ext uri="{FF2B5EF4-FFF2-40B4-BE49-F238E27FC236}">
                <a16:creationId xmlns:a16="http://schemas.microsoft.com/office/drawing/2014/main" id="{FBDBC8C7-DF69-72CC-E507-DFFAE4A3B207}"/>
              </a:ext>
            </a:extLst>
          </p:cNvPr>
          <p:cNvGraphicFramePr/>
          <p:nvPr>
            <p:extLst>
              <p:ext uri="{D42A27DB-BD31-4B8C-83A1-F6EECF244321}">
                <p14:modId xmlns:p14="http://schemas.microsoft.com/office/powerpoint/2010/main" val="3291461831"/>
              </p:ext>
            </p:extLst>
          </p:nvPr>
        </p:nvGraphicFramePr>
        <p:xfrm>
          <a:off x="344446" y="2276475"/>
          <a:ext cx="6341979" cy="3770518"/>
        </p:xfrm>
        <a:graphic>
          <a:graphicData uri="http://schemas.openxmlformats.org/drawingml/2006/chart">
            <c:chart xmlns:c="http://schemas.openxmlformats.org/drawingml/2006/chart" xmlns:r="http://schemas.openxmlformats.org/officeDocument/2006/relationships" r:id="rId3"/>
          </a:graphicData>
        </a:graphic>
      </p:graphicFrame>
      <p:sp>
        <p:nvSpPr>
          <p:cNvPr id="11" name="Nyíl: jobbra mutató 10">
            <a:extLst>
              <a:ext uri="{FF2B5EF4-FFF2-40B4-BE49-F238E27FC236}">
                <a16:creationId xmlns:a16="http://schemas.microsoft.com/office/drawing/2014/main" id="{6636DDA1-A264-F267-C9C1-64E806C5440E}"/>
              </a:ext>
            </a:extLst>
          </p:cNvPr>
          <p:cNvSpPr/>
          <p:nvPr/>
        </p:nvSpPr>
        <p:spPr>
          <a:xfrm>
            <a:off x="4958429" y="4360244"/>
            <a:ext cx="653100" cy="442762"/>
          </a:xfrm>
          <a:prstGeom prst="rightArrow">
            <a:avLst/>
          </a:prstGeom>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4" name="Diagram 13">
            <a:extLst>
              <a:ext uri="{FF2B5EF4-FFF2-40B4-BE49-F238E27FC236}">
                <a16:creationId xmlns:a16="http://schemas.microsoft.com/office/drawing/2014/main" id="{99C4CE35-41AF-10DA-C717-78168299C5C7}"/>
              </a:ext>
            </a:extLst>
          </p:cNvPr>
          <p:cNvGraphicFramePr/>
          <p:nvPr>
            <p:extLst>
              <p:ext uri="{D42A27DB-BD31-4B8C-83A1-F6EECF244321}">
                <p14:modId xmlns:p14="http://schemas.microsoft.com/office/powerpoint/2010/main" val="4189921467"/>
              </p:ext>
            </p:extLst>
          </p:nvPr>
        </p:nvGraphicFramePr>
        <p:xfrm>
          <a:off x="6686424" y="2276476"/>
          <a:ext cx="5059349" cy="385286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14">
            <a:extLst>
              <a:ext uri="{FF2B5EF4-FFF2-40B4-BE49-F238E27FC236}">
                <a16:creationId xmlns:a16="http://schemas.microsoft.com/office/drawing/2014/main" id="{FA7514D7-F7D7-485B-C5D4-B4F5FB1E9C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7C924002-B6F6-1FE3-0062-060C4221D0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C931DB57-1413-8B8E-1FDA-0073B416D2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8475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2D8DBBC5-D0F4-4599-8415-443B9C3FD510}"/>
              </a:ext>
            </a:extLst>
          </p:cNvPr>
          <p:cNvSpPr>
            <a:spLocks noGrp="1"/>
          </p:cNvSpPr>
          <p:nvPr>
            <p:ph type="sldNum" sz="quarter" idx="4"/>
          </p:nvPr>
        </p:nvSpPr>
        <p:spPr/>
        <p:txBody>
          <a:bodyPr/>
          <a:lstStyle/>
          <a:p>
            <a:fld id="{4996493B-DA06-4E81-B5EB-AD5E79125F85}" type="slidenum">
              <a:rPr lang="hu-HU" smtClean="0"/>
              <a:pPr/>
              <a:t>5</a:t>
            </a:fld>
            <a:endParaRPr lang="hu-HU"/>
          </a:p>
        </p:txBody>
      </p:sp>
      <p:grpSp>
        <p:nvGrpSpPr>
          <p:cNvPr id="3" name="Group 8">
            <a:extLst>
              <a:ext uri="{FF2B5EF4-FFF2-40B4-BE49-F238E27FC236}">
                <a16:creationId xmlns:a16="http://schemas.microsoft.com/office/drawing/2014/main" id="{928340E4-4FC2-4E10-AFAB-1986F794181E}"/>
              </a:ext>
            </a:extLst>
          </p:cNvPr>
          <p:cNvGrpSpPr/>
          <p:nvPr/>
        </p:nvGrpSpPr>
        <p:grpSpPr>
          <a:xfrm>
            <a:off x="334759" y="1167815"/>
            <a:ext cx="5694944" cy="4806408"/>
            <a:chOff x="3778640" y="807026"/>
            <a:chExt cx="5694944" cy="4806408"/>
          </a:xfrm>
        </p:grpSpPr>
        <p:sp>
          <p:nvSpPr>
            <p:cNvPr id="4" name="Freeform 11549">
              <a:extLst>
                <a:ext uri="{FF2B5EF4-FFF2-40B4-BE49-F238E27FC236}">
                  <a16:creationId xmlns:a16="http://schemas.microsoft.com/office/drawing/2014/main" id="{894C6CA7-D3AB-416B-A826-FC1397397AEB}"/>
                </a:ext>
              </a:extLst>
            </p:cNvPr>
            <p:cNvSpPr>
              <a:spLocks/>
            </p:cNvSpPr>
            <p:nvPr/>
          </p:nvSpPr>
          <p:spPr bwMode="auto">
            <a:xfrm>
              <a:off x="5868517" y="1449151"/>
              <a:ext cx="3605067" cy="4164283"/>
            </a:xfrm>
            <a:custGeom>
              <a:avLst/>
              <a:gdLst>
                <a:gd name="T0" fmla="*/ 6524 w 6524"/>
                <a:gd name="T1" fmla="*/ 3769 h 7536"/>
                <a:gd name="T2" fmla="*/ 0 w 6524"/>
                <a:gd name="T3" fmla="*/ 7536 h 7536"/>
                <a:gd name="T4" fmla="*/ 0 w 6524"/>
                <a:gd name="T5" fmla="*/ 0 h 7536"/>
                <a:gd name="T6" fmla="*/ 6524 w 6524"/>
                <a:gd name="T7" fmla="*/ 3769 h 7536"/>
              </a:gdLst>
              <a:ahLst/>
              <a:cxnLst>
                <a:cxn ang="0">
                  <a:pos x="T0" y="T1"/>
                </a:cxn>
                <a:cxn ang="0">
                  <a:pos x="T2" y="T3"/>
                </a:cxn>
                <a:cxn ang="0">
                  <a:pos x="T4" y="T5"/>
                </a:cxn>
                <a:cxn ang="0">
                  <a:pos x="T6" y="T7"/>
                </a:cxn>
              </a:cxnLst>
              <a:rect l="0" t="0" r="r" b="b"/>
              <a:pathLst>
                <a:path w="6524" h="7536">
                  <a:moveTo>
                    <a:pt x="6524" y="3769"/>
                  </a:moveTo>
                  <a:lnTo>
                    <a:pt x="0" y="7536"/>
                  </a:lnTo>
                  <a:lnTo>
                    <a:pt x="0" y="0"/>
                  </a:lnTo>
                  <a:lnTo>
                    <a:pt x="6524" y="376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550">
              <a:extLst>
                <a:ext uri="{FF2B5EF4-FFF2-40B4-BE49-F238E27FC236}">
                  <a16:creationId xmlns:a16="http://schemas.microsoft.com/office/drawing/2014/main" id="{CD9142A7-1F3F-4E63-84AA-A7A11A9374A1}"/>
                </a:ext>
              </a:extLst>
            </p:cNvPr>
            <p:cNvSpPr>
              <a:spLocks/>
            </p:cNvSpPr>
            <p:nvPr/>
          </p:nvSpPr>
          <p:spPr bwMode="auto">
            <a:xfrm>
              <a:off x="4669408" y="2417784"/>
              <a:ext cx="2257310" cy="2607097"/>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1551">
              <a:extLst>
                <a:ext uri="{FF2B5EF4-FFF2-40B4-BE49-F238E27FC236}">
                  <a16:creationId xmlns:a16="http://schemas.microsoft.com/office/drawing/2014/main" id="{31CD6990-E433-4485-85D8-2392AB970928}"/>
                </a:ext>
              </a:extLst>
            </p:cNvPr>
            <p:cNvSpPr>
              <a:spLocks/>
            </p:cNvSpPr>
            <p:nvPr/>
          </p:nvSpPr>
          <p:spPr bwMode="auto">
            <a:xfrm>
              <a:off x="6884722" y="2574719"/>
              <a:ext cx="1986544" cy="2294334"/>
            </a:xfrm>
            <a:custGeom>
              <a:avLst/>
              <a:gdLst>
                <a:gd name="T0" fmla="*/ 0 w 3595"/>
                <a:gd name="T1" fmla="*/ 2076 h 4152"/>
                <a:gd name="T2" fmla="*/ 3595 w 3595"/>
                <a:gd name="T3" fmla="*/ 0 h 4152"/>
                <a:gd name="T4" fmla="*/ 3595 w 3595"/>
                <a:gd name="T5" fmla="*/ 4152 h 4152"/>
                <a:gd name="T6" fmla="*/ 0 w 3595"/>
                <a:gd name="T7" fmla="*/ 2076 h 4152"/>
              </a:gdLst>
              <a:ahLst/>
              <a:cxnLst>
                <a:cxn ang="0">
                  <a:pos x="T0" y="T1"/>
                </a:cxn>
                <a:cxn ang="0">
                  <a:pos x="T2" y="T3"/>
                </a:cxn>
                <a:cxn ang="0">
                  <a:pos x="T4" y="T5"/>
                </a:cxn>
                <a:cxn ang="0">
                  <a:pos x="T6" y="T7"/>
                </a:cxn>
              </a:cxnLst>
              <a:rect l="0" t="0" r="r" b="b"/>
              <a:pathLst>
                <a:path w="3595" h="4152">
                  <a:moveTo>
                    <a:pt x="0" y="2076"/>
                  </a:moveTo>
                  <a:lnTo>
                    <a:pt x="3595" y="0"/>
                  </a:lnTo>
                  <a:lnTo>
                    <a:pt x="3595" y="4152"/>
                  </a:lnTo>
                  <a:lnTo>
                    <a:pt x="0" y="20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1552">
              <a:extLst>
                <a:ext uri="{FF2B5EF4-FFF2-40B4-BE49-F238E27FC236}">
                  <a16:creationId xmlns:a16="http://schemas.microsoft.com/office/drawing/2014/main" id="{659C7D19-F82E-4DE8-B088-304B929DB9CA}"/>
                </a:ext>
              </a:extLst>
            </p:cNvPr>
            <p:cNvSpPr>
              <a:spLocks/>
            </p:cNvSpPr>
            <p:nvPr/>
          </p:nvSpPr>
          <p:spPr bwMode="auto">
            <a:xfrm>
              <a:off x="3778640" y="2578587"/>
              <a:ext cx="698468" cy="806221"/>
            </a:xfrm>
            <a:custGeom>
              <a:avLst/>
              <a:gdLst>
                <a:gd name="T0" fmla="*/ 0 w 1264"/>
                <a:gd name="T1" fmla="*/ 731 h 1459"/>
                <a:gd name="T2" fmla="*/ 1264 w 1264"/>
                <a:gd name="T3" fmla="*/ 0 h 1459"/>
                <a:gd name="T4" fmla="*/ 1264 w 1264"/>
                <a:gd name="T5" fmla="*/ 1459 h 1459"/>
                <a:gd name="T6" fmla="*/ 0 w 1264"/>
                <a:gd name="T7" fmla="*/ 731 h 1459"/>
              </a:gdLst>
              <a:ahLst/>
              <a:cxnLst>
                <a:cxn ang="0">
                  <a:pos x="T0" y="T1"/>
                </a:cxn>
                <a:cxn ang="0">
                  <a:pos x="T2" y="T3"/>
                </a:cxn>
                <a:cxn ang="0">
                  <a:pos x="T4" y="T5"/>
                </a:cxn>
                <a:cxn ang="0">
                  <a:pos x="T6" y="T7"/>
                </a:cxn>
              </a:cxnLst>
              <a:rect l="0" t="0" r="r" b="b"/>
              <a:pathLst>
                <a:path w="1264" h="1459">
                  <a:moveTo>
                    <a:pt x="0" y="731"/>
                  </a:moveTo>
                  <a:lnTo>
                    <a:pt x="1264" y="0"/>
                  </a:lnTo>
                  <a:lnTo>
                    <a:pt x="1264" y="1459"/>
                  </a:lnTo>
                  <a:lnTo>
                    <a:pt x="0" y="7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553">
              <a:extLst>
                <a:ext uri="{FF2B5EF4-FFF2-40B4-BE49-F238E27FC236}">
                  <a16:creationId xmlns:a16="http://schemas.microsoft.com/office/drawing/2014/main" id="{64990092-3AC0-4CFA-9BC4-59F487B0D12A}"/>
                </a:ext>
              </a:extLst>
            </p:cNvPr>
            <p:cNvSpPr>
              <a:spLocks/>
            </p:cNvSpPr>
            <p:nvPr/>
          </p:nvSpPr>
          <p:spPr bwMode="auto">
            <a:xfrm>
              <a:off x="7703654" y="1762972"/>
              <a:ext cx="1074779" cy="1241660"/>
            </a:xfrm>
            <a:custGeom>
              <a:avLst/>
              <a:gdLst>
                <a:gd name="T0" fmla="*/ 1945 w 1945"/>
                <a:gd name="T1" fmla="*/ 1124 h 2247"/>
                <a:gd name="T2" fmla="*/ 0 w 1945"/>
                <a:gd name="T3" fmla="*/ 2247 h 2247"/>
                <a:gd name="T4" fmla="*/ 0 w 1945"/>
                <a:gd name="T5" fmla="*/ 0 h 2247"/>
                <a:gd name="T6" fmla="*/ 1945 w 1945"/>
                <a:gd name="T7" fmla="*/ 1124 h 2247"/>
              </a:gdLst>
              <a:ahLst/>
              <a:cxnLst>
                <a:cxn ang="0">
                  <a:pos x="T0" y="T1"/>
                </a:cxn>
                <a:cxn ang="0">
                  <a:pos x="T2" y="T3"/>
                </a:cxn>
                <a:cxn ang="0">
                  <a:pos x="T4" y="T5"/>
                </a:cxn>
                <a:cxn ang="0">
                  <a:pos x="T6" y="T7"/>
                </a:cxn>
              </a:cxnLst>
              <a:rect l="0" t="0" r="r" b="b"/>
              <a:pathLst>
                <a:path w="1945" h="2247">
                  <a:moveTo>
                    <a:pt x="1945" y="1124"/>
                  </a:moveTo>
                  <a:lnTo>
                    <a:pt x="0" y="2247"/>
                  </a:lnTo>
                  <a:lnTo>
                    <a:pt x="0" y="0"/>
                  </a:lnTo>
                  <a:lnTo>
                    <a:pt x="1945" y="1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11554">
              <a:extLst>
                <a:ext uri="{FF2B5EF4-FFF2-40B4-BE49-F238E27FC236}">
                  <a16:creationId xmlns:a16="http://schemas.microsoft.com/office/drawing/2014/main" id="{ECB49B98-F81B-42DB-B093-584D92E22051}"/>
                </a:ext>
              </a:extLst>
            </p:cNvPr>
            <p:cNvSpPr>
              <a:spLocks/>
            </p:cNvSpPr>
            <p:nvPr/>
          </p:nvSpPr>
          <p:spPr bwMode="auto">
            <a:xfrm>
              <a:off x="6587983" y="3527376"/>
              <a:ext cx="1442248" cy="1664387"/>
            </a:xfrm>
            <a:custGeom>
              <a:avLst/>
              <a:gdLst>
                <a:gd name="T0" fmla="*/ 2610 w 2610"/>
                <a:gd name="T1" fmla="*/ 1506 h 3012"/>
                <a:gd name="T2" fmla="*/ 0 w 2610"/>
                <a:gd name="T3" fmla="*/ 3012 h 3012"/>
                <a:gd name="T4" fmla="*/ 0 w 2610"/>
                <a:gd name="T5" fmla="*/ 0 h 3012"/>
                <a:gd name="T6" fmla="*/ 2610 w 2610"/>
                <a:gd name="T7" fmla="*/ 1506 h 3012"/>
              </a:gdLst>
              <a:ahLst/>
              <a:cxnLst>
                <a:cxn ang="0">
                  <a:pos x="T0" y="T1"/>
                </a:cxn>
                <a:cxn ang="0">
                  <a:pos x="T2" y="T3"/>
                </a:cxn>
                <a:cxn ang="0">
                  <a:pos x="T4" y="T5"/>
                </a:cxn>
                <a:cxn ang="0">
                  <a:pos x="T6" y="T7"/>
                </a:cxn>
              </a:cxnLst>
              <a:rect l="0" t="0" r="r" b="b"/>
              <a:pathLst>
                <a:path w="2610" h="3012">
                  <a:moveTo>
                    <a:pt x="2610" y="1506"/>
                  </a:moveTo>
                  <a:lnTo>
                    <a:pt x="0" y="3012"/>
                  </a:lnTo>
                  <a:lnTo>
                    <a:pt x="0" y="0"/>
                  </a:lnTo>
                  <a:lnTo>
                    <a:pt x="2610" y="150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550">
              <a:extLst>
                <a:ext uri="{FF2B5EF4-FFF2-40B4-BE49-F238E27FC236}">
                  <a16:creationId xmlns:a16="http://schemas.microsoft.com/office/drawing/2014/main" id="{9F0C9F0D-2148-45C7-B79A-24703B073FA7}"/>
                </a:ext>
              </a:extLst>
            </p:cNvPr>
            <p:cNvSpPr>
              <a:spLocks/>
            </p:cNvSpPr>
            <p:nvPr/>
          </p:nvSpPr>
          <p:spPr bwMode="auto">
            <a:xfrm rot="3553403">
              <a:off x="5435060" y="3649244"/>
              <a:ext cx="1534847" cy="1772683"/>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rgbClr val="01466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Isosceles Triangle 4">
              <a:extLst>
                <a:ext uri="{FF2B5EF4-FFF2-40B4-BE49-F238E27FC236}">
                  <a16:creationId xmlns:a16="http://schemas.microsoft.com/office/drawing/2014/main" id="{C136FC9D-7C1C-42DD-84B9-F047A43E1D32}"/>
                </a:ext>
              </a:extLst>
            </p:cNvPr>
            <p:cNvSpPr/>
            <p:nvPr/>
          </p:nvSpPr>
          <p:spPr bwMode="auto">
            <a:xfrm>
              <a:off x="5079448" y="807026"/>
              <a:ext cx="3668043" cy="4350464"/>
            </a:xfrm>
            <a:custGeom>
              <a:avLst/>
              <a:gdLst>
                <a:gd name="connsiteX0" fmla="*/ 0 w 528333"/>
                <a:gd name="connsiteY0" fmla="*/ 4358557 h 4358557"/>
                <a:gd name="connsiteX1" fmla="*/ 264167 w 528333"/>
                <a:gd name="connsiteY1" fmla="*/ 0 h 4358557"/>
                <a:gd name="connsiteX2" fmla="*/ 528333 w 528333"/>
                <a:gd name="connsiteY2" fmla="*/ 4358557 h 4358557"/>
                <a:gd name="connsiteX3" fmla="*/ 0 w 528333"/>
                <a:gd name="connsiteY3" fmla="*/ 4358557 h 4358557"/>
                <a:gd name="connsiteX0" fmla="*/ 0 w 3668043"/>
                <a:gd name="connsiteY0" fmla="*/ 4358557 h 4358557"/>
                <a:gd name="connsiteX1" fmla="*/ 264167 w 3668043"/>
                <a:gd name="connsiteY1" fmla="*/ 0 h 4358557"/>
                <a:gd name="connsiteX2" fmla="*/ 3668043 w 3668043"/>
                <a:gd name="connsiteY2" fmla="*/ 2173708 h 4358557"/>
                <a:gd name="connsiteX3" fmla="*/ 0 w 3668043"/>
                <a:gd name="connsiteY3" fmla="*/ 4358557 h 4358557"/>
                <a:gd name="connsiteX0" fmla="*/ 0 w 3668043"/>
                <a:gd name="connsiteY0" fmla="*/ 4350464 h 4350464"/>
                <a:gd name="connsiteX1" fmla="*/ 37590 w 3668043"/>
                <a:gd name="connsiteY1" fmla="*/ 0 h 4350464"/>
                <a:gd name="connsiteX2" fmla="*/ 3668043 w 3668043"/>
                <a:gd name="connsiteY2" fmla="*/ 2165615 h 4350464"/>
                <a:gd name="connsiteX3" fmla="*/ 0 w 3668043"/>
                <a:gd name="connsiteY3" fmla="*/ 4350464 h 4350464"/>
              </a:gdLst>
              <a:ahLst/>
              <a:cxnLst>
                <a:cxn ang="0">
                  <a:pos x="connsiteX0" y="connsiteY0"/>
                </a:cxn>
                <a:cxn ang="0">
                  <a:pos x="connsiteX1" y="connsiteY1"/>
                </a:cxn>
                <a:cxn ang="0">
                  <a:pos x="connsiteX2" y="connsiteY2"/>
                </a:cxn>
                <a:cxn ang="0">
                  <a:pos x="connsiteX3" y="connsiteY3"/>
                </a:cxn>
              </a:cxnLst>
              <a:rect l="l" t="t" r="r" b="b"/>
              <a:pathLst>
                <a:path w="3668043" h="4350464">
                  <a:moveTo>
                    <a:pt x="0" y="4350464"/>
                  </a:moveTo>
                  <a:lnTo>
                    <a:pt x="37590" y="0"/>
                  </a:lnTo>
                  <a:lnTo>
                    <a:pt x="3668043" y="2165615"/>
                  </a:lnTo>
                  <a:lnTo>
                    <a:pt x="0" y="4350464"/>
                  </a:lnTo>
                  <a:close/>
                </a:path>
              </a:pathLst>
            </a:custGeom>
            <a:noFill/>
            <a:ln w="76200" cap="rnd">
              <a:solidFill>
                <a:schemeClr val="bg1"/>
              </a:solidFill>
              <a:round/>
              <a:headEnd/>
              <a:tailEnd/>
            </a:ln>
            <a:effectLst>
              <a:outerShdw blurRad="63500" sx="102000" sy="102000" algn="ctr" rotWithShape="0">
                <a:prstClr val="black">
                  <a:alpha val="40000"/>
                </a:prstClr>
              </a:outerShdw>
            </a:effectLst>
          </p:spPr>
          <p:txBody>
            <a:bodyPr wrap="square" lIns="0" tIns="0" rIns="0" bIns="0" rtlCol="0" anchor="t">
              <a:noAutofit/>
            </a:bodyPr>
            <a:lstStyle/>
            <a:p>
              <a:pPr algn="l"/>
              <a:endParaRPr lang="en-GB">
                <a:solidFill>
                  <a:schemeClr val="bg1"/>
                </a:solidFill>
              </a:endParaRPr>
            </a:p>
          </p:txBody>
        </p:sp>
      </p:grpSp>
      <p:sp>
        <p:nvSpPr>
          <p:cNvPr id="13" name="TextBox 10">
            <a:extLst>
              <a:ext uri="{FF2B5EF4-FFF2-40B4-BE49-F238E27FC236}">
                <a16:creationId xmlns:a16="http://schemas.microsoft.com/office/drawing/2014/main" id="{21C120F8-3718-426E-9513-9D0679787675}"/>
              </a:ext>
            </a:extLst>
          </p:cNvPr>
          <p:cNvSpPr txBox="1"/>
          <p:nvPr/>
        </p:nvSpPr>
        <p:spPr>
          <a:xfrm>
            <a:off x="6970239" y="1649850"/>
            <a:ext cx="4584886" cy="2862322"/>
          </a:xfrm>
          <a:prstGeom prst="rect">
            <a:avLst/>
          </a:prstGeom>
          <a:noFill/>
        </p:spPr>
        <p:txBody>
          <a:bodyPr wrap="square" rtlCol="0">
            <a:spAutoFit/>
          </a:bodyPr>
          <a:lstStyle/>
          <a:p>
            <a:pPr algn="r">
              <a:lnSpc>
                <a:spcPct val="90000"/>
              </a:lnSpc>
            </a:pPr>
            <a:r>
              <a:rPr lang="en-US" altLang="ko-KR" sz="20000" b="1" spc="-150">
                <a:solidFill>
                  <a:schemeClr val="accent1">
                    <a:lumMod val="75000"/>
                    <a:alpha val="11000"/>
                  </a:schemeClr>
                </a:solidFill>
                <a:latin typeface="+mj-lt"/>
              </a:rPr>
              <a:t>0</a:t>
            </a:r>
            <a:r>
              <a:rPr lang="hu-HU" altLang="ko-KR" sz="20000" b="1" spc="-150">
                <a:solidFill>
                  <a:schemeClr val="accent1">
                    <a:lumMod val="75000"/>
                    <a:alpha val="11000"/>
                  </a:schemeClr>
                </a:solidFill>
                <a:latin typeface="+mj-lt"/>
              </a:rPr>
              <a:t>1</a:t>
            </a:r>
            <a:endParaRPr lang="en-US" altLang="ko-KR" sz="20000" b="1" spc="-150">
              <a:solidFill>
                <a:schemeClr val="accent1">
                  <a:lumMod val="75000"/>
                  <a:alpha val="11000"/>
                </a:schemeClr>
              </a:solidFill>
              <a:latin typeface="+mj-lt"/>
            </a:endParaRPr>
          </a:p>
        </p:txBody>
      </p:sp>
      <p:sp>
        <p:nvSpPr>
          <p:cNvPr id="14" name="Szövegdoboz 13">
            <a:extLst>
              <a:ext uri="{FF2B5EF4-FFF2-40B4-BE49-F238E27FC236}">
                <a16:creationId xmlns:a16="http://schemas.microsoft.com/office/drawing/2014/main" id="{73271A3D-719E-4A3C-A346-57A05B49A594}"/>
              </a:ext>
            </a:extLst>
          </p:cNvPr>
          <p:cNvSpPr txBox="1"/>
          <p:nvPr/>
        </p:nvSpPr>
        <p:spPr>
          <a:xfrm>
            <a:off x="5411179" y="4029513"/>
            <a:ext cx="6143946" cy="2123658"/>
          </a:xfrm>
          <a:prstGeom prst="rect">
            <a:avLst/>
          </a:prstGeom>
          <a:noFill/>
        </p:spPr>
        <p:txBody>
          <a:bodyPr wrap="square">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hu" sz="3600" b="1"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rPr>
              <a:t>Online fókuszcsoportos kvalitatív kutatási eredmények</a:t>
            </a:r>
          </a:p>
          <a:p>
            <a:pPr algn="r" defTabSz="914354">
              <a:defRPr/>
            </a:pPr>
            <a:r>
              <a:rPr kumimoji="0" lang="hu" sz="2400" b="0"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rPr>
              <a:t>FAsT TV koncepció</a:t>
            </a:r>
          </a:p>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hu" sz="3600" b="1" i="0" u="none" strike="noStrike" kern="1200" cap="none" spc="0" normalizeH="0" baseline="0" noProof="0" dirty="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Tree>
    <p:extLst>
      <p:ext uri="{BB962C8B-B14F-4D97-AF65-F5344CB8AC3E}">
        <p14:creationId xmlns:p14="http://schemas.microsoft.com/office/powerpoint/2010/main" val="31447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50</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Korábbi streaming előfizetés</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559415" y="6169565"/>
            <a:ext cx="9794542" cy="54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A23</a:t>
            </a:r>
            <a:r>
              <a:rPr lang="en-GB" sz="1000" dirty="0">
                <a:solidFill>
                  <a:schemeClr val="bg1">
                    <a:lumMod val="65000"/>
                  </a:schemeClr>
                </a:solidFill>
              </a:rPr>
              <a:t>. </a:t>
            </a:r>
            <a:r>
              <a:rPr lang="hu-HU" sz="1000" dirty="0">
                <a:solidFill>
                  <a:schemeClr val="bg1">
                    <a:lumMod val="65000"/>
                  </a:schemeClr>
                </a:solidFill>
              </a:rPr>
              <a:t>Rendelkezett a háztartása korábban streaming előfizetéssel (pl. HBO Max, </a:t>
            </a:r>
            <a:r>
              <a:rPr lang="hu-HU" sz="1000" dirty="0" err="1">
                <a:solidFill>
                  <a:schemeClr val="bg1">
                    <a:lumMod val="65000"/>
                  </a:schemeClr>
                </a:solidFill>
              </a:rPr>
              <a:t>Netflix</a:t>
            </a:r>
            <a:r>
              <a:rPr lang="hu-HU" sz="1000" dirty="0">
                <a:solidFill>
                  <a:schemeClr val="bg1">
                    <a:lumMod val="65000"/>
                  </a:schemeClr>
                </a:solidFill>
              </a:rPr>
              <a:t>, Disney+ stb.)? | Bázis: akiknek jelenleg streaming előfizetésük, n=263</a:t>
            </a:r>
          </a:p>
          <a:p>
            <a:r>
              <a:rPr lang="hu-HU" sz="1000" dirty="0">
                <a:solidFill>
                  <a:schemeClr val="bg1">
                    <a:lumMod val="65000"/>
                  </a:schemeClr>
                </a:solidFill>
              </a:rPr>
              <a:t>A24. Milyen okok miatt mondták le a streaming előfizetést (pl. HBO Max, </a:t>
            </a:r>
            <a:r>
              <a:rPr lang="hu-HU" sz="1000" dirty="0" err="1">
                <a:solidFill>
                  <a:schemeClr val="bg1">
                    <a:lumMod val="65000"/>
                  </a:schemeClr>
                </a:solidFill>
              </a:rPr>
              <a:t>Netflix</a:t>
            </a:r>
            <a:r>
              <a:rPr lang="hu-HU" sz="1000" dirty="0">
                <a:solidFill>
                  <a:schemeClr val="bg1">
                    <a:lumMod val="65000"/>
                  </a:schemeClr>
                </a:solidFill>
              </a:rPr>
              <a:t>, Disney+ stb.)? | Bázis, akiknek jelenleg nincs TV előfizetésük, de korábban volt, n=33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streaming előfizetéssel nem rendelkező 18-59 évesek (a teljes minta valamivel kevesebb mint fele) hetedének korábban volt ilyen szolgáltatása. Több mint felük nem nézte, ezért mondta le, míg </a:t>
            </a:r>
            <a:r>
              <a:rPr lang="hu-HU" sz="1400" err="1">
                <a:solidFill>
                  <a:schemeClr val="accent1"/>
                </a:solidFill>
              </a:rPr>
              <a:t>kétötöde</a:t>
            </a:r>
            <a:r>
              <a:rPr lang="hu-HU" sz="1400">
                <a:solidFill>
                  <a:schemeClr val="accent1"/>
                </a:solidFill>
              </a:rPr>
              <a:t> </a:t>
            </a:r>
            <a:r>
              <a:rPr lang="hu-HU" sz="1400" err="1">
                <a:solidFill>
                  <a:schemeClr val="accent1"/>
                </a:solidFill>
              </a:rPr>
              <a:t>drágállta</a:t>
            </a:r>
            <a:r>
              <a:rPr lang="hu-HU" sz="1400">
                <a:solidFill>
                  <a:schemeClr val="accent1"/>
                </a:solidFill>
              </a:rPr>
              <a:t>, </a:t>
            </a:r>
            <a:r>
              <a:rPr lang="hu-HU" sz="1400" err="1">
                <a:solidFill>
                  <a:schemeClr val="accent1"/>
                </a:solidFill>
              </a:rPr>
              <a:t>hatoda</a:t>
            </a:r>
            <a:r>
              <a:rPr lang="hu-HU" sz="1400">
                <a:solidFill>
                  <a:schemeClr val="accent1"/>
                </a:solidFill>
              </a:rPr>
              <a:t> pedig nem talált megfelelő tartalmat e platformokon.</a:t>
            </a:r>
            <a:endParaRPr lang="en-GB" sz="1400">
              <a:solidFill>
                <a:schemeClr val="accent1"/>
              </a:solidFill>
            </a:endParaRPr>
          </a:p>
        </p:txBody>
      </p:sp>
      <p:graphicFrame>
        <p:nvGraphicFramePr>
          <p:cNvPr id="10" name="Diagram 9">
            <a:extLst>
              <a:ext uri="{FF2B5EF4-FFF2-40B4-BE49-F238E27FC236}">
                <a16:creationId xmlns:a16="http://schemas.microsoft.com/office/drawing/2014/main" id="{FBDBC8C7-DF69-72CC-E507-DFFAE4A3B207}"/>
              </a:ext>
            </a:extLst>
          </p:cNvPr>
          <p:cNvGraphicFramePr/>
          <p:nvPr>
            <p:extLst>
              <p:ext uri="{D42A27DB-BD31-4B8C-83A1-F6EECF244321}">
                <p14:modId xmlns:p14="http://schemas.microsoft.com/office/powerpoint/2010/main" val="1095862048"/>
              </p:ext>
            </p:extLst>
          </p:nvPr>
        </p:nvGraphicFramePr>
        <p:xfrm>
          <a:off x="344446" y="2276475"/>
          <a:ext cx="6341979" cy="3770518"/>
        </p:xfrm>
        <a:graphic>
          <a:graphicData uri="http://schemas.openxmlformats.org/drawingml/2006/chart">
            <c:chart xmlns:c="http://schemas.openxmlformats.org/drawingml/2006/chart" xmlns:r="http://schemas.openxmlformats.org/officeDocument/2006/relationships" r:id="rId3"/>
          </a:graphicData>
        </a:graphic>
      </p:graphicFrame>
      <p:sp>
        <p:nvSpPr>
          <p:cNvPr id="11" name="Nyíl: jobbra mutató 10">
            <a:extLst>
              <a:ext uri="{FF2B5EF4-FFF2-40B4-BE49-F238E27FC236}">
                <a16:creationId xmlns:a16="http://schemas.microsoft.com/office/drawing/2014/main" id="{6636DDA1-A264-F267-C9C1-64E806C5440E}"/>
              </a:ext>
            </a:extLst>
          </p:cNvPr>
          <p:cNvSpPr/>
          <p:nvPr/>
        </p:nvSpPr>
        <p:spPr>
          <a:xfrm>
            <a:off x="4634579" y="4445969"/>
            <a:ext cx="653100" cy="442762"/>
          </a:xfrm>
          <a:prstGeom prst="rightArrow">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4" name="Diagram 13">
            <a:extLst>
              <a:ext uri="{FF2B5EF4-FFF2-40B4-BE49-F238E27FC236}">
                <a16:creationId xmlns:a16="http://schemas.microsoft.com/office/drawing/2014/main" id="{99C4CE35-41AF-10DA-C717-78168299C5C7}"/>
              </a:ext>
            </a:extLst>
          </p:cNvPr>
          <p:cNvGraphicFramePr/>
          <p:nvPr>
            <p:extLst>
              <p:ext uri="{D42A27DB-BD31-4B8C-83A1-F6EECF244321}">
                <p14:modId xmlns:p14="http://schemas.microsoft.com/office/powerpoint/2010/main" val="794793745"/>
              </p:ext>
            </p:extLst>
          </p:nvPr>
        </p:nvGraphicFramePr>
        <p:xfrm>
          <a:off x="6686424" y="2276476"/>
          <a:ext cx="5059349" cy="3643124"/>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4">
            <a:extLst>
              <a:ext uri="{FF2B5EF4-FFF2-40B4-BE49-F238E27FC236}">
                <a16:creationId xmlns:a16="http://schemas.microsoft.com/office/drawing/2014/main" id="{F50D7C4B-82C8-70F1-36A9-386C68632A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FED9A284-87ED-AD8B-3C45-4C91FA3E82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99DF8B67-7737-5B22-E61D-BFF1C75D1D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09944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51</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a:solidFill>
                  <a:srgbClr val="265373"/>
                </a:solidFill>
                <a:latin typeface="Segoe UI Light" panose="020B0502040204020203" pitchFamily="34" charset="0"/>
                <a:cs typeface="Segoe UI Light" panose="020B0502040204020203" pitchFamily="34" charset="0"/>
              </a:rPr>
              <a:t>Streaming szolgáltatásra előfizetés indokai</a:t>
            </a:r>
            <a:endParaRPr lang="en-GB" sz="280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448652" y="6368842"/>
            <a:ext cx="9186927"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A25</a:t>
            </a:r>
            <a:r>
              <a:rPr lang="en-GB" sz="1000" dirty="0">
                <a:solidFill>
                  <a:schemeClr val="bg1">
                    <a:lumMod val="65000"/>
                  </a:schemeClr>
                </a:solidFill>
              </a:rPr>
              <a:t>. </a:t>
            </a:r>
            <a:r>
              <a:rPr lang="hu-HU" sz="1000" dirty="0">
                <a:solidFill>
                  <a:schemeClr val="bg1">
                    <a:lumMod val="65000"/>
                  </a:schemeClr>
                </a:solidFill>
              </a:rPr>
              <a:t>Milyen okok miatt fizettek elő streaming szolgáltatásra (pl. HBO Max, </a:t>
            </a:r>
            <a:r>
              <a:rPr lang="hu-HU" sz="1000" dirty="0" err="1">
                <a:solidFill>
                  <a:schemeClr val="bg1">
                    <a:lumMod val="65000"/>
                  </a:schemeClr>
                </a:solidFill>
              </a:rPr>
              <a:t>Netflix</a:t>
            </a:r>
            <a:r>
              <a:rPr lang="hu-HU" sz="1000" dirty="0">
                <a:solidFill>
                  <a:schemeClr val="bg1">
                    <a:lumMod val="65000"/>
                  </a:schemeClr>
                </a:solidFill>
              </a:rPr>
              <a:t>, Disney+ stb.)? | Bázis: akiknek van streaming előfizetésük, n=337</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A streaming szolgáltatás előfizetésének legfőbb oka a reklámmentesség, amelyet a széles műsorkínálat és a bármikor nézhető műsor követ (ezeket tíz előfizetőből négy-öt említette). Számosan jelezték (tízből hárman), hogy tetszik nekik az, hogy kiválaszthatják milyen műsort szeretnének nézni, egyedi, csak ezeken a csatornákon megjelenő tartalmakat érhetőek így el, a legújabb filmek is megjelennek vagy bárhonnan nézhetik a szolgáltatás. </a:t>
            </a:r>
          </a:p>
          <a:p>
            <a:r>
              <a:rPr lang="hu-HU" sz="1250">
                <a:solidFill>
                  <a:schemeClr val="accent1"/>
                </a:solidFill>
              </a:rPr>
              <a:t>Az idegen nyelven elérhető műsorok vagy a tematikus műsor kínálat csak minden tizedik előfizető számára volt fontos (legalábbis az előfizetés megkötésekor).</a:t>
            </a:r>
            <a:endParaRPr lang="en-GB" sz="1250">
              <a:solidFill>
                <a:schemeClr val="accent1"/>
              </a:solidFill>
            </a:endParaRPr>
          </a:p>
        </p:txBody>
      </p:sp>
      <p:graphicFrame>
        <p:nvGraphicFramePr>
          <p:cNvPr id="10" name="Diagram 9">
            <a:extLst>
              <a:ext uri="{FF2B5EF4-FFF2-40B4-BE49-F238E27FC236}">
                <a16:creationId xmlns:a16="http://schemas.microsoft.com/office/drawing/2014/main" id="{61758082-F07D-FFBC-8745-9D874AD3306B}"/>
              </a:ext>
            </a:extLst>
          </p:cNvPr>
          <p:cNvGraphicFramePr/>
          <p:nvPr>
            <p:extLst>
              <p:ext uri="{D42A27DB-BD31-4B8C-83A1-F6EECF244321}">
                <p14:modId xmlns:p14="http://schemas.microsoft.com/office/powerpoint/2010/main" val="1602499985"/>
              </p:ext>
            </p:extLst>
          </p:nvPr>
        </p:nvGraphicFramePr>
        <p:xfrm>
          <a:off x="695325" y="2103104"/>
          <a:ext cx="10506075" cy="438342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14">
            <a:extLst>
              <a:ext uri="{FF2B5EF4-FFF2-40B4-BE49-F238E27FC236}">
                <a16:creationId xmlns:a16="http://schemas.microsoft.com/office/drawing/2014/main" id="{DFDDAC58-CE04-BF74-E686-E28380D66B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C2CB0B71-5785-1015-5FD0-48B26358933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E6618E27-2B3E-C639-F930-E4A2B7FCF3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159146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52</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Szolgáltatások kezelhetősége</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551955" y="6307647"/>
            <a:ext cx="9501252"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A19</a:t>
            </a:r>
            <a:r>
              <a:rPr lang="en-GB" sz="1000" dirty="0">
                <a:solidFill>
                  <a:schemeClr val="bg1">
                    <a:lumMod val="65000"/>
                  </a:schemeClr>
                </a:solidFill>
              </a:rPr>
              <a:t>. </a:t>
            </a:r>
            <a:r>
              <a:rPr lang="hu-HU" sz="1000" dirty="0">
                <a:solidFill>
                  <a:schemeClr val="bg1">
                    <a:lumMod val="65000"/>
                  </a:schemeClr>
                </a:solidFill>
              </a:rPr>
              <a:t>Mennyire találja egyszerűnek a következő szolgáltatások kezelhetőségét? | Bázis: adott tartalmat elérők | *Alacsony elemszám, az adatok tájékoztató jellegűek</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250">
                <a:solidFill>
                  <a:schemeClr val="accent1"/>
                </a:solidFill>
              </a:rPr>
              <a:t>A célcsoport számára a hagyományos televízióadás kezelhetősége a legegyszerűbb, de ennek természetesen az is oka, hogy ehhez hozzá vagyunk szokva évtizedek óta.</a:t>
            </a:r>
          </a:p>
          <a:p>
            <a:pPr>
              <a:lnSpc>
                <a:spcPct val="120000"/>
              </a:lnSpc>
            </a:pPr>
            <a:r>
              <a:rPr lang="hu-HU" sz="1250">
                <a:solidFill>
                  <a:schemeClr val="accent1"/>
                </a:solidFill>
              </a:rPr>
              <a:t>Az online tartalmak közül a </a:t>
            </a:r>
            <a:r>
              <a:rPr lang="hu-HU" sz="1250" err="1">
                <a:solidFill>
                  <a:schemeClr val="accent1"/>
                </a:solidFill>
              </a:rPr>
              <a:t>Youtube</a:t>
            </a:r>
            <a:r>
              <a:rPr lang="hu-HU" sz="1250">
                <a:solidFill>
                  <a:schemeClr val="accent1"/>
                </a:solidFill>
              </a:rPr>
              <a:t> kezelhetőségét tartják nagyjából könnyűnek a 18-59 évesek, a streaming csatornák közül pedig a Disney+-ét és a </a:t>
            </a:r>
            <a:r>
              <a:rPr lang="hu-HU" sz="1250" err="1">
                <a:solidFill>
                  <a:schemeClr val="accent1"/>
                </a:solidFill>
              </a:rPr>
              <a:t>Netflixét</a:t>
            </a:r>
            <a:r>
              <a:rPr lang="hu-HU" sz="1250">
                <a:solidFill>
                  <a:schemeClr val="accent1"/>
                </a:solidFill>
              </a:rPr>
              <a:t>.</a:t>
            </a:r>
            <a:endParaRPr lang="en-GB" sz="125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1069484152"/>
              </p:ext>
            </p:extLst>
          </p:nvPr>
        </p:nvGraphicFramePr>
        <p:xfrm>
          <a:off x="551955" y="2127137"/>
          <a:ext cx="10728431" cy="4011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áblázat 13">
            <a:extLst>
              <a:ext uri="{FF2B5EF4-FFF2-40B4-BE49-F238E27FC236}">
                <a16:creationId xmlns:a16="http://schemas.microsoft.com/office/drawing/2014/main" id="{F4A1A471-958E-E82A-87D3-2B3B3169697D}"/>
              </a:ext>
            </a:extLst>
          </p:cNvPr>
          <p:cNvGraphicFramePr>
            <a:graphicFrameLocks noGrp="1"/>
          </p:cNvGraphicFramePr>
          <p:nvPr>
            <p:extLst>
              <p:ext uri="{D42A27DB-BD31-4B8C-83A1-F6EECF244321}">
                <p14:modId xmlns:p14="http://schemas.microsoft.com/office/powerpoint/2010/main" val="2892849619"/>
              </p:ext>
            </p:extLst>
          </p:nvPr>
        </p:nvGraphicFramePr>
        <p:xfrm>
          <a:off x="2279750" y="2281474"/>
          <a:ext cx="706171" cy="3338280"/>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333828">
                <a:tc>
                  <a:txBody>
                    <a:bodyPr/>
                    <a:lstStyle/>
                    <a:p>
                      <a:pPr algn="ctr"/>
                      <a:r>
                        <a:rPr lang="hu-HU" sz="900" b="0">
                          <a:solidFill>
                            <a:schemeClr val="tx1">
                              <a:lumMod val="75000"/>
                              <a:lumOff val="25000"/>
                            </a:schemeClr>
                          </a:solidFill>
                        </a:rPr>
                        <a:t> (n=501)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(n=545)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(n=119)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(n=267)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(n=176)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850761"/>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9897204"/>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9889484"/>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3073010"/>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5230362"/>
                  </a:ext>
                </a:extLst>
              </a:tr>
              <a:tr h="33382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958529"/>
                  </a:ext>
                </a:extLst>
              </a:tr>
            </a:tbl>
          </a:graphicData>
        </a:graphic>
      </p:graphicFrame>
      <p:pic>
        <p:nvPicPr>
          <p:cNvPr id="11" name="Picture 14">
            <a:extLst>
              <a:ext uri="{FF2B5EF4-FFF2-40B4-BE49-F238E27FC236}">
                <a16:creationId xmlns:a16="http://schemas.microsoft.com/office/drawing/2014/main" id="{DAC5439D-005A-FC07-C695-6C7CDD5B8A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7CA02939-4BAD-1CF8-179D-A962694033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A7A4BF99-5F13-75E2-EDB5-A363C95469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187163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87790031-5DBF-0AC0-F6E4-2A80F66888A6}"/>
              </a:ext>
            </a:extLst>
          </p:cNvPr>
          <p:cNvSpPr/>
          <p:nvPr/>
        </p:nvSpPr>
        <p:spPr>
          <a:xfrm>
            <a:off x="6167439" y="2501942"/>
            <a:ext cx="5004676" cy="36304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4" name="Diagram 13">
            <a:extLst>
              <a:ext uri="{FF2B5EF4-FFF2-40B4-BE49-F238E27FC236}">
                <a16:creationId xmlns:a16="http://schemas.microsoft.com/office/drawing/2014/main" id="{68329381-3A47-E2FF-BCFD-0F5347CE488C}"/>
              </a:ext>
            </a:extLst>
          </p:cNvPr>
          <p:cNvGraphicFramePr/>
          <p:nvPr>
            <p:extLst>
              <p:ext uri="{D42A27DB-BD31-4B8C-83A1-F6EECF244321}">
                <p14:modId xmlns:p14="http://schemas.microsoft.com/office/powerpoint/2010/main" val="3871260129"/>
              </p:ext>
            </p:extLst>
          </p:nvPr>
        </p:nvGraphicFramePr>
        <p:xfrm>
          <a:off x="451967" y="2707578"/>
          <a:ext cx="4996333" cy="3430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 15">
            <a:extLst>
              <a:ext uri="{FF2B5EF4-FFF2-40B4-BE49-F238E27FC236}">
                <a16:creationId xmlns:a16="http://schemas.microsoft.com/office/drawing/2014/main" id="{29951559-74B3-2C9B-9E56-255D45365A4D}"/>
              </a:ext>
            </a:extLst>
          </p:cNvPr>
          <p:cNvGraphicFramePr/>
          <p:nvPr>
            <p:extLst>
              <p:ext uri="{D42A27DB-BD31-4B8C-83A1-F6EECF244321}">
                <p14:modId xmlns:p14="http://schemas.microsoft.com/office/powerpoint/2010/main" val="683675013"/>
              </p:ext>
            </p:extLst>
          </p:nvPr>
        </p:nvGraphicFramePr>
        <p:xfrm>
          <a:off x="6167439" y="2706201"/>
          <a:ext cx="5004676" cy="3430754"/>
        </p:xfrm>
        <a:graphic>
          <a:graphicData uri="http://schemas.openxmlformats.org/drawingml/2006/chart">
            <c:chart xmlns:c="http://schemas.openxmlformats.org/drawingml/2006/chart" xmlns:r="http://schemas.openxmlformats.org/officeDocument/2006/relationships" r:id="rId4"/>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53</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Online szolgáltatások költsége és az árszínvonal megítélése – </a:t>
            </a:r>
            <a:r>
              <a:rPr lang="hu-HU" sz="3200" b="1" i="1">
                <a:solidFill>
                  <a:srgbClr val="265373"/>
                </a:solidFill>
                <a:latin typeface="Segoe UI Light" panose="020B0502040204020203" pitchFamily="34" charset="0"/>
                <a:cs typeface="Segoe UI Light" panose="020B0502040204020203" pitchFamily="34" charset="0"/>
              </a:rPr>
              <a:t>az előfizetők szerint</a:t>
            </a:r>
            <a:endParaRPr lang="en-GB" sz="2800" b="1" i="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371600" y="6134328"/>
            <a:ext cx="9398002"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A27</a:t>
            </a:r>
            <a:r>
              <a:rPr lang="en-GB" sz="1000" dirty="0">
                <a:solidFill>
                  <a:schemeClr val="bg1">
                    <a:lumMod val="65000"/>
                  </a:schemeClr>
                </a:solidFill>
              </a:rPr>
              <a:t>. </a:t>
            </a:r>
            <a:r>
              <a:rPr lang="hu-HU" sz="1000" dirty="0">
                <a:solidFill>
                  <a:schemeClr val="bg1">
                    <a:lumMod val="65000"/>
                  </a:schemeClr>
                </a:solidFill>
              </a:rPr>
              <a:t>Havonta ÖSSZESEN mennyit fizet az ONLINE műsor szolgáltatás előfizetéséért?  </a:t>
            </a:r>
            <a:r>
              <a:rPr lang="en-GB" sz="1000" dirty="0">
                <a:solidFill>
                  <a:schemeClr val="bg1">
                    <a:lumMod val="65000"/>
                  </a:schemeClr>
                </a:solidFill>
              </a:rPr>
              <a:t>| </a:t>
            </a:r>
            <a:r>
              <a:rPr lang="hu-HU" sz="1000" dirty="0">
                <a:solidFill>
                  <a:schemeClr val="bg1">
                    <a:lumMod val="65000"/>
                  </a:schemeClr>
                </a:solidFill>
              </a:rPr>
              <a:t>Bázis: akiknek van streaming vagy </a:t>
            </a:r>
            <a:r>
              <a:rPr lang="hu-HU" sz="1000" dirty="0" err="1">
                <a:solidFill>
                  <a:schemeClr val="bg1">
                    <a:lumMod val="65000"/>
                  </a:schemeClr>
                </a:solidFill>
              </a:rPr>
              <a:t>Youtube</a:t>
            </a:r>
            <a:r>
              <a:rPr lang="hu-HU" sz="1000" dirty="0">
                <a:solidFill>
                  <a:schemeClr val="bg1">
                    <a:lumMod val="65000"/>
                  </a:schemeClr>
                </a:solidFill>
              </a:rPr>
              <a:t> Prémium előfizetése vagy szokott egyedi tartalmat vásárolni</a:t>
            </a:r>
            <a:endParaRPr lang="en-GB" sz="1000" dirty="0">
              <a:solidFill>
                <a:schemeClr val="bg1">
                  <a:lumMod val="65000"/>
                </a:schemeClr>
              </a:solidFill>
            </a:endParaRPr>
          </a:p>
          <a:p>
            <a:r>
              <a:rPr lang="hu-HU" sz="1000" dirty="0">
                <a:solidFill>
                  <a:schemeClr val="bg1">
                    <a:lumMod val="65000"/>
                  </a:schemeClr>
                </a:solidFill>
              </a:rPr>
              <a:t>A28. Mennyire tartja drágának a következő szolgáltatás(oka)t?</a:t>
            </a:r>
            <a:r>
              <a:rPr lang="en-GB" sz="1000" dirty="0">
                <a:solidFill>
                  <a:schemeClr val="bg1">
                    <a:lumMod val="65000"/>
                  </a:schemeClr>
                </a:solidFill>
              </a:rPr>
              <a:t>| </a:t>
            </a:r>
            <a:r>
              <a:rPr lang="hu-HU" sz="1000" dirty="0">
                <a:solidFill>
                  <a:schemeClr val="bg1">
                    <a:lumMod val="65000"/>
                  </a:schemeClr>
                </a:solidFill>
              </a:rPr>
              <a:t>Bázis: streaming szolgáltatás előfizetők | *Alacsony elemszám, az adatok tájékoztató jellegűek</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2"/>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350">
                <a:solidFill>
                  <a:schemeClr val="accent1"/>
                </a:solidFill>
              </a:rPr>
              <a:t>Az online szolgáltatásokért összességében a háztartások fele havonta 5.000 Ft-nál kevesebbet költ, míg közel minden tizedik esetén ez az összeg meghaladja a 10.000 Ft-ot. </a:t>
            </a:r>
          </a:p>
          <a:p>
            <a:r>
              <a:rPr lang="hu-HU" sz="1350">
                <a:solidFill>
                  <a:schemeClr val="accent1"/>
                </a:solidFill>
              </a:rPr>
              <a:t>Legolcsóbbnak az Amazon </a:t>
            </a:r>
            <a:r>
              <a:rPr lang="hu-HU" sz="1350" err="1">
                <a:solidFill>
                  <a:schemeClr val="accent1"/>
                </a:solidFill>
              </a:rPr>
              <a:t>Prime</a:t>
            </a:r>
            <a:r>
              <a:rPr lang="hu-HU" sz="1350">
                <a:solidFill>
                  <a:schemeClr val="accent1"/>
                </a:solidFill>
              </a:rPr>
              <a:t> és az HBO Max számít a streaming szolgáltatások közül, míg legdrágábbnak az Apple+ (bár utóbbi esetében az alacsony elemszám miatt, az eredmény tájékoztató jellegű). Összességében ezek árait reálisnak ítélik meg a fogyasztók, 15-25% tekinti inkább drágának ezeket.</a:t>
            </a:r>
            <a:endParaRPr lang="en-GB" sz="1350">
              <a:solidFill>
                <a:schemeClr val="accent1"/>
              </a:solidFill>
            </a:endParaRPr>
          </a:p>
        </p:txBody>
      </p:sp>
      <p:sp>
        <p:nvSpPr>
          <p:cNvPr id="10" name="Téglalap 9">
            <a:extLst>
              <a:ext uri="{FF2B5EF4-FFF2-40B4-BE49-F238E27FC236}">
                <a16:creationId xmlns:a16="http://schemas.microsoft.com/office/drawing/2014/main" id="{8F015D34-EC61-902E-F507-A106CB0CE630}"/>
              </a:ext>
            </a:extLst>
          </p:cNvPr>
          <p:cNvSpPr/>
          <p:nvPr/>
        </p:nvSpPr>
        <p:spPr>
          <a:xfrm>
            <a:off x="443624" y="2501942"/>
            <a:ext cx="5004676"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AAE1D43-7F9D-C3BD-6AA8-6E7894580CB4}"/>
              </a:ext>
            </a:extLst>
          </p:cNvPr>
          <p:cNvSpPr/>
          <p:nvPr/>
        </p:nvSpPr>
        <p:spPr>
          <a:xfrm>
            <a:off x="1252640" y="2286000"/>
            <a:ext cx="3708262" cy="419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Online szolgáltatások havi költsége</a:t>
            </a:r>
            <a:br>
              <a:rPr lang="hu-HU">
                <a:solidFill>
                  <a:schemeClr val="accent1"/>
                </a:solidFill>
              </a:rPr>
            </a:br>
            <a:r>
              <a:rPr lang="hu-HU" sz="1200">
                <a:solidFill>
                  <a:schemeClr val="accent1"/>
                </a:solidFill>
              </a:rPr>
              <a:t>(n=374)</a:t>
            </a:r>
          </a:p>
        </p:txBody>
      </p:sp>
      <p:sp>
        <p:nvSpPr>
          <p:cNvPr id="17" name="Téglalap 16">
            <a:extLst>
              <a:ext uri="{FF2B5EF4-FFF2-40B4-BE49-F238E27FC236}">
                <a16:creationId xmlns:a16="http://schemas.microsoft.com/office/drawing/2014/main" id="{E2B5CBB9-6284-5C7A-F5EB-F2865D3D5296}"/>
              </a:ext>
            </a:extLst>
          </p:cNvPr>
          <p:cNvSpPr/>
          <p:nvPr/>
        </p:nvSpPr>
        <p:spPr>
          <a:xfrm>
            <a:off x="7103777" y="2289185"/>
            <a:ext cx="313199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2"/>
                </a:solidFill>
              </a:rPr>
              <a:t>A streaming szolgáltatások árszínvonalának megítélése</a:t>
            </a:r>
          </a:p>
        </p:txBody>
      </p:sp>
      <p:graphicFrame>
        <p:nvGraphicFramePr>
          <p:cNvPr id="3" name="Táblázat 13">
            <a:extLst>
              <a:ext uri="{FF2B5EF4-FFF2-40B4-BE49-F238E27FC236}">
                <a16:creationId xmlns:a16="http://schemas.microsoft.com/office/drawing/2014/main" id="{A890DBD7-B5E4-9963-3DF9-B93DD83F0101}"/>
              </a:ext>
            </a:extLst>
          </p:cNvPr>
          <p:cNvGraphicFramePr>
            <a:graphicFrameLocks noGrp="1"/>
          </p:cNvGraphicFramePr>
          <p:nvPr>
            <p:extLst>
              <p:ext uri="{D42A27DB-BD31-4B8C-83A1-F6EECF244321}">
                <p14:modId xmlns:p14="http://schemas.microsoft.com/office/powerpoint/2010/main" val="944638089"/>
              </p:ext>
            </p:extLst>
          </p:nvPr>
        </p:nvGraphicFramePr>
        <p:xfrm>
          <a:off x="7011173" y="2904117"/>
          <a:ext cx="706171" cy="2638515"/>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527703">
                <a:tc>
                  <a:txBody>
                    <a:bodyPr/>
                    <a:lstStyle/>
                    <a:p>
                      <a:pPr algn="ctr"/>
                      <a:r>
                        <a:rPr lang="hu-HU" sz="900" b="0">
                          <a:solidFill>
                            <a:schemeClr val="bg1">
                              <a:lumMod val="50000"/>
                            </a:schemeClr>
                          </a:solidFill>
                        </a:rPr>
                        <a:t> (n=44)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bg1">
                              <a:lumMod val="50000"/>
                            </a:schemeClr>
                          </a:solidFill>
                        </a:rPr>
                        <a:t> (n=176)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bg1">
                              <a:lumMod val="50000"/>
                            </a:schemeClr>
                          </a:solidFill>
                        </a:rPr>
                        <a:t> (n=119)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bg1">
                              <a:lumMod val="50000"/>
                            </a:schemeClr>
                          </a:solidFill>
                        </a:rPr>
                        <a:t> (n=267)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r h="52770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bg1">
                              <a:lumMod val="50000"/>
                            </a:schemeClr>
                          </a:solidFill>
                        </a:rPr>
                        <a:t> (n=18*)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9850761"/>
                  </a:ext>
                </a:extLst>
              </a:tr>
            </a:tbl>
          </a:graphicData>
        </a:graphic>
      </p:graphicFrame>
      <p:pic>
        <p:nvPicPr>
          <p:cNvPr id="9" name="Kép 8" descr="A képen aláírás, rajz, étel látható&#10;&#10;Automatikusan generált leírás">
            <a:extLst>
              <a:ext uri="{FF2B5EF4-FFF2-40B4-BE49-F238E27FC236}">
                <a16:creationId xmlns:a16="http://schemas.microsoft.com/office/drawing/2014/main" id="{39B2A74F-7B59-4283-A12C-1049BDFB57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pic>
        <p:nvPicPr>
          <p:cNvPr id="18" name="Picture 14">
            <a:extLst>
              <a:ext uri="{FF2B5EF4-FFF2-40B4-BE49-F238E27FC236}">
                <a16:creationId xmlns:a16="http://schemas.microsoft.com/office/drawing/2014/main" id="{ABB6FB4A-B4A6-D4A2-29B0-51346B6E49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28299" y="481705"/>
            <a:ext cx="1504339" cy="219299"/>
          </a:xfrm>
          <a:prstGeom prst="rect">
            <a:avLst/>
          </a:prstGeom>
          <a:noFill/>
          <a:ln>
            <a:noFill/>
          </a:ln>
        </p:spPr>
      </p:pic>
      <p:pic>
        <p:nvPicPr>
          <p:cNvPr id="19" name="Kép 18">
            <a:extLst>
              <a:ext uri="{FF2B5EF4-FFF2-40B4-BE49-F238E27FC236}">
                <a16:creationId xmlns:a16="http://schemas.microsoft.com/office/drawing/2014/main" id="{B7D4541C-9AC0-4318-4809-D7B6F37091A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769602" y="280461"/>
            <a:ext cx="946227" cy="497423"/>
          </a:xfrm>
          <a:prstGeom prst="rect">
            <a:avLst/>
          </a:prstGeom>
          <a:noFill/>
        </p:spPr>
      </p:pic>
    </p:spTree>
    <p:extLst>
      <p:ext uri="{BB962C8B-B14F-4D97-AF65-F5344CB8AC3E}">
        <p14:creationId xmlns:p14="http://schemas.microsoft.com/office/powerpoint/2010/main" val="3750297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87790031-5DBF-0AC0-F6E4-2A80F66888A6}"/>
              </a:ext>
            </a:extLst>
          </p:cNvPr>
          <p:cNvSpPr/>
          <p:nvPr/>
        </p:nvSpPr>
        <p:spPr>
          <a:xfrm>
            <a:off x="6167439" y="2501942"/>
            <a:ext cx="5004676"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4" name="Diagram 13">
            <a:extLst>
              <a:ext uri="{FF2B5EF4-FFF2-40B4-BE49-F238E27FC236}">
                <a16:creationId xmlns:a16="http://schemas.microsoft.com/office/drawing/2014/main" id="{68329381-3A47-E2FF-BCFD-0F5347CE488C}"/>
              </a:ext>
            </a:extLst>
          </p:cNvPr>
          <p:cNvGraphicFramePr/>
          <p:nvPr>
            <p:extLst>
              <p:ext uri="{D42A27DB-BD31-4B8C-83A1-F6EECF244321}">
                <p14:modId xmlns:p14="http://schemas.microsoft.com/office/powerpoint/2010/main" val="1846257899"/>
              </p:ext>
            </p:extLst>
          </p:nvPr>
        </p:nvGraphicFramePr>
        <p:xfrm>
          <a:off x="451967" y="2712752"/>
          <a:ext cx="4996333" cy="3430754"/>
        </p:xfrm>
        <a:graphic>
          <a:graphicData uri="http://schemas.openxmlformats.org/drawingml/2006/chart">
            <c:chart xmlns:c="http://schemas.openxmlformats.org/drawingml/2006/chart" xmlns:r="http://schemas.openxmlformats.org/officeDocument/2006/relationships" r:id="rId3"/>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54</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dirty="0">
                <a:solidFill>
                  <a:srgbClr val="265373"/>
                </a:solidFill>
                <a:latin typeface="Segoe UI Light" panose="020B0502040204020203" pitchFamily="34" charset="0"/>
                <a:cs typeface="Segoe UI Light" panose="020B0502040204020203" pitchFamily="34" charset="0"/>
              </a:rPr>
              <a:t>Streaming szolgáltatások költsége és az árszínvonal megítélése – </a:t>
            </a:r>
            <a:r>
              <a:rPr lang="hu-HU" sz="3200" b="1" i="1" dirty="0">
                <a:solidFill>
                  <a:srgbClr val="265373"/>
                </a:solidFill>
                <a:latin typeface="Segoe UI Light" panose="020B0502040204020203" pitchFamily="34" charset="0"/>
                <a:cs typeface="Segoe UI Light" panose="020B0502040204020203" pitchFamily="34" charset="0"/>
              </a:rPr>
              <a:t>a szolgáltatásra elő nem fizetők szerint</a:t>
            </a:r>
            <a:endParaRPr lang="en-GB" sz="2800" b="1" i="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222849" y="6134328"/>
            <a:ext cx="10045225" cy="64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A29</a:t>
            </a:r>
            <a:r>
              <a:rPr lang="en-GB" sz="1000">
                <a:solidFill>
                  <a:schemeClr val="bg1">
                    <a:lumMod val="65000"/>
                  </a:schemeClr>
                </a:solidFill>
              </a:rPr>
              <a:t>. </a:t>
            </a:r>
            <a:r>
              <a:rPr lang="hu-HU" sz="1000">
                <a:solidFill>
                  <a:schemeClr val="bg1">
                    <a:lumMod val="65000"/>
                  </a:schemeClr>
                </a:solidFill>
              </a:rPr>
              <a:t>Ismeretei szerint körülbelül mennyibe kerül egy előfizetés streaming szolgáltatásra (online műsornézésre) havonta? </a:t>
            </a:r>
            <a:r>
              <a:rPr lang="en-GB" sz="1000">
                <a:solidFill>
                  <a:schemeClr val="bg1">
                    <a:lumMod val="65000"/>
                  </a:schemeClr>
                </a:solidFill>
              </a:rPr>
              <a:t>| </a:t>
            </a:r>
            <a:r>
              <a:rPr lang="hu-HU" sz="1000">
                <a:solidFill>
                  <a:schemeClr val="bg1">
                    <a:lumMod val="65000"/>
                  </a:schemeClr>
                </a:solidFill>
              </a:rPr>
              <a:t>Bázis: streaming szolgáltatásra elő nem fizetők, n=217</a:t>
            </a:r>
            <a:endParaRPr lang="en-GB" sz="1000">
              <a:solidFill>
                <a:schemeClr val="bg1">
                  <a:lumMod val="65000"/>
                </a:schemeClr>
              </a:solidFill>
            </a:endParaRPr>
          </a:p>
          <a:p>
            <a:r>
              <a:rPr lang="hu-HU" sz="1000">
                <a:solidFill>
                  <a:schemeClr val="bg1">
                    <a:lumMod val="65000"/>
                  </a:schemeClr>
                </a:solidFill>
              </a:rPr>
              <a:t>A30. Véleménye szerint mennyire drága ÁLTALÁBAN egy előfizetés streaming szolgáltatásra (online műsornézésre)? </a:t>
            </a:r>
            <a:r>
              <a:rPr lang="en-GB" sz="1000">
                <a:solidFill>
                  <a:schemeClr val="bg1">
                    <a:lumMod val="65000"/>
                  </a:schemeClr>
                </a:solidFill>
              </a:rPr>
              <a:t>| </a:t>
            </a:r>
            <a:r>
              <a:rPr lang="hu-HU" sz="1000">
                <a:solidFill>
                  <a:schemeClr val="bg1">
                    <a:lumMod val="65000"/>
                  </a:schemeClr>
                </a:solidFill>
              </a:rPr>
              <a:t>Bázis: streaming szolgáltatásra elő nem fizetők, de a költségét megbecslők, n=130</a:t>
            </a:r>
          </a:p>
        </p:txBody>
      </p:sp>
      <p:sp>
        <p:nvSpPr>
          <p:cNvPr id="8" name="Téglalap 7">
            <a:extLst>
              <a:ext uri="{FF2B5EF4-FFF2-40B4-BE49-F238E27FC236}">
                <a16:creationId xmlns:a16="http://schemas.microsoft.com/office/drawing/2014/main" id="{CCA50D03-2A11-7457-7028-61FD57530660}"/>
              </a:ext>
            </a:extLst>
          </p:cNvPr>
          <p:cNvSpPr/>
          <p:nvPr/>
        </p:nvSpPr>
        <p:spPr>
          <a:xfrm>
            <a:off x="451967" y="1111482"/>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streaming szolgáltatást igénybe nem vevők e szolgáltatás havi átlagos költségét döntően 2-5.000 Ft közöttire becsülték. A szolgáltatást igénybe vevők a vélt árat kicsit magasabb arányban vélik drágának, mint az igénybe vevők.</a:t>
            </a:r>
            <a:endParaRPr lang="en-GB" sz="1400">
              <a:solidFill>
                <a:schemeClr val="accent1"/>
              </a:solidFill>
            </a:endParaRPr>
          </a:p>
        </p:txBody>
      </p:sp>
      <p:sp>
        <p:nvSpPr>
          <p:cNvPr id="10" name="Téglalap 9">
            <a:extLst>
              <a:ext uri="{FF2B5EF4-FFF2-40B4-BE49-F238E27FC236}">
                <a16:creationId xmlns:a16="http://schemas.microsoft.com/office/drawing/2014/main" id="{8F015D34-EC61-902E-F507-A106CB0CE630}"/>
              </a:ext>
            </a:extLst>
          </p:cNvPr>
          <p:cNvSpPr/>
          <p:nvPr/>
        </p:nvSpPr>
        <p:spPr>
          <a:xfrm>
            <a:off x="443624" y="2501942"/>
            <a:ext cx="5004676" cy="3630440"/>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AAE1D43-7F9D-C3BD-6AA8-6E7894580CB4}"/>
              </a:ext>
            </a:extLst>
          </p:cNvPr>
          <p:cNvSpPr/>
          <p:nvPr/>
        </p:nvSpPr>
        <p:spPr>
          <a:xfrm>
            <a:off x="1379962" y="2287239"/>
            <a:ext cx="3132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Streaming szolgáltatások </a:t>
            </a:r>
            <a:br>
              <a:rPr lang="hu-HU">
                <a:solidFill>
                  <a:schemeClr val="accent5">
                    <a:lumMod val="50000"/>
                  </a:schemeClr>
                </a:solidFill>
              </a:rPr>
            </a:br>
            <a:r>
              <a:rPr lang="hu-HU">
                <a:solidFill>
                  <a:schemeClr val="accent5">
                    <a:lumMod val="50000"/>
                  </a:schemeClr>
                </a:solidFill>
              </a:rPr>
              <a:t>vélt költsége</a:t>
            </a:r>
            <a:br>
              <a:rPr lang="hu-HU">
                <a:solidFill>
                  <a:schemeClr val="accent5">
                    <a:lumMod val="50000"/>
                  </a:schemeClr>
                </a:solidFill>
              </a:rPr>
            </a:br>
            <a:r>
              <a:rPr lang="hu-HU" sz="1200">
                <a:solidFill>
                  <a:schemeClr val="accent5">
                    <a:lumMod val="50000"/>
                  </a:schemeClr>
                </a:solidFill>
              </a:rPr>
              <a:t>(n=217)</a:t>
            </a:r>
          </a:p>
        </p:txBody>
      </p:sp>
      <p:sp>
        <p:nvSpPr>
          <p:cNvPr id="17" name="Téglalap 16">
            <a:extLst>
              <a:ext uri="{FF2B5EF4-FFF2-40B4-BE49-F238E27FC236}">
                <a16:creationId xmlns:a16="http://schemas.microsoft.com/office/drawing/2014/main" id="{E2B5CBB9-6284-5C7A-F5EB-F2865D3D5296}"/>
              </a:ext>
            </a:extLst>
          </p:cNvPr>
          <p:cNvSpPr/>
          <p:nvPr/>
        </p:nvSpPr>
        <p:spPr>
          <a:xfrm>
            <a:off x="7103777" y="2299738"/>
            <a:ext cx="313199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solidFill>
              </a:rPr>
              <a:t>A streaming szolgáltatások árszínvonalának megítélése</a:t>
            </a:r>
          </a:p>
          <a:p>
            <a:pPr algn="ctr"/>
            <a:r>
              <a:rPr lang="hu-HU" sz="1200">
                <a:solidFill>
                  <a:schemeClr val="accent5"/>
                </a:solidFill>
              </a:rPr>
              <a:t>(n=130)</a:t>
            </a:r>
          </a:p>
        </p:txBody>
      </p:sp>
      <p:graphicFrame>
        <p:nvGraphicFramePr>
          <p:cNvPr id="5" name="Diagram 4">
            <a:extLst>
              <a:ext uri="{FF2B5EF4-FFF2-40B4-BE49-F238E27FC236}">
                <a16:creationId xmlns:a16="http://schemas.microsoft.com/office/drawing/2014/main" id="{7695E4A9-BDC0-E85D-4D35-A5C098EF26D0}"/>
              </a:ext>
            </a:extLst>
          </p:cNvPr>
          <p:cNvGraphicFramePr/>
          <p:nvPr>
            <p:extLst>
              <p:ext uri="{D42A27DB-BD31-4B8C-83A1-F6EECF244321}">
                <p14:modId xmlns:p14="http://schemas.microsoft.com/office/powerpoint/2010/main" val="4064033858"/>
              </p:ext>
            </p:extLst>
          </p:nvPr>
        </p:nvGraphicFramePr>
        <p:xfrm>
          <a:off x="6166967" y="2707299"/>
          <a:ext cx="4996333" cy="3430754"/>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14">
            <a:extLst>
              <a:ext uri="{FF2B5EF4-FFF2-40B4-BE49-F238E27FC236}">
                <a16:creationId xmlns:a16="http://schemas.microsoft.com/office/drawing/2014/main" id="{8F2899C6-034D-9EEC-A830-1CB1048D2A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6957" y="421369"/>
            <a:ext cx="1237639" cy="180420"/>
          </a:xfrm>
          <a:prstGeom prst="rect">
            <a:avLst/>
          </a:prstGeom>
          <a:noFill/>
          <a:ln>
            <a:noFill/>
          </a:ln>
        </p:spPr>
      </p:pic>
      <p:pic>
        <p:nvPicPr>
          <p:cNvPr id="6" name="Kép 5">
            <a:extLst>
              <a:ext uri="{FF2B5EF4-FFF2-40B4-BE49-F238E27FC236}">
                <a16:creationId xmlns:a16="http://schemas.microsoft.com/office/drawing/2014/main" id="{D5157D36-3E50-49A0-E202-3F0B589818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913020" y="242655"/>
            <a:ext cx="849320" cy="446480"/>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68DE54F0-C7F8-95E8-5F5A-E58CA516C2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spTree>
    <p:extLst>
      <p:ext uri="{BB962C8B-B14F-4D97-AF65-F5344CB8AC3E}">
        <p14:creationId xmlns:p14="http://schemas.microsoft.com/office/powerpoint/2010/main" val="274824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55</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Szolgáltatások havi fizetése</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A31</a:t>
            </a:r>
            <a:r>
              <a:rPr lang="en-GB" sz="1000">
                <a:solidFill>
                  <a:schemeClr val="bg1">
                    <a:lumMod val="65000"/>
                  </a:schemeClr>
                </a:solidFill>
              </a:rPr>
              <a:t>. </a:t>
            </a:r>
            <a:r>
              <a:rPr lang="hu-HU" sz="1000">
                <a:solidFill>
                  <a:schemeClr val="bg1">
                    <a:lumMod val="65000"/>
                  </a:schemeClr>
                </a:solidFill>
              </a:rPr>
              <a:t>Ön számára a következő költségek inkább az alapvető rezsi költségekhez tartoznak, vagy inkább egyfajta médiahasználati plusz szolgáltatást jelentenek? | Bázis: teljes minta</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tartalomszolgálatáshoz kapcsolódó költségeket döntően rezsihez sorolják az ügyfelek. Ez alól a streaming a kivétel, amely igénybe vevőinek többsége szerint az inkább médiahasználati plusz szolgáltatás.</a:t>
            </a:r>
            <a:endParaRPr lang="en-GB" sz="14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916451406"/>
              </p:ext>
            </p:extLst>
          </p:nvPr>
        </p:nvGraphicFramePr>
        <p:xfrm>
          <a:off x="551955" y="2127137"/>
          <a:ext cx="10728431" cy="4011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áblázat 13">
            <a:extLst>
              <a:ext uri="{FF2B5EF4-FFF2-40B4-BE49-F238E27FC236}">
                <a16:creationId xmlns:a16="http://schemas.microsoft.com/office/drawing/2014/main" id="{F4A1A471-958E-E82A-87D3-2B3B3169697D}"/>
              </a:ext>
            </a:extLst>
          </p:cNvPr>
          <p:cNvGraphicFramePr>
            <a:graphicFrameLocks noGrp="1"/>
          </p:cNvGraphicFramePr>
          <p:nvPr>
            <p:extLst>
              <p:ext uri="{D42A27DB-BD31-4B8C-83A1-F6EECF244321}">
                <p14:modId xmlns:p14="http://schemas.microsoft.com/office/powerpoint/2010/main" val="465579180"/>
              </p:ext>
            </p:extLst>
          </p:nvPr>
        </p:nvGraphicFramePr>
        <p:xfrm>
          <a:off x="2222600" y="2281474"/>
          <a:ext cx="706171" cy="3328752"/>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832188">
                <a:tc>
                  <a:txBody>
                    <a:bodyPr/>
                    <a:lstStyle/>
                    <a:p>
                      <a:pPr algn="ctr"/>
                      <a:r>
                        <a:rPr lang="hu-HU" sz="900" b="0">
                          <a:solidFill>
                            <a:schemeClr val="tx1">
                              <a:lumMod val="75000"/>
                              <a:lumOff val="25000"/>
                            </a:schemeClr>
                          </a:solidFill>
                        </a:rPr>
                        <a:t> (n=541)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83218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(n=501)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83218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(n=584)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832188">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(n=337)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bl>
          </a:graphicData>
        </a:graphic>
      </p:graphicFrame>
      <p:pic>
        <p:nvPicPr>
          <p:cNvPr id="12" name="Picture 14">
            <a:extLst>
              <a:ext uri="{FF2B5EF4-FFF2-40B4-BE49-F238E27FC236}">
                <a16:creationId xmlns:a16="http://schemas.microsoft.com/office/drawing/2014/main" id="{DEB04797-5004-643E-F270-2A4B825095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3" name="Kép 12">
            <a:extLst>
              <a:ext uri="{FF2B5EF4-FFF2-40B4-BE49-F238E27FC236}">
                <a16:creationId xmlns:a16="http://schemas.microsoft.com/office/drawing/2014/main" id="{4032A859-2A68-144C-F10F-A1ED4BD1E5B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4" name="Kép 13" descr="A képen aláírás, rajz, étel látható&#10;&#10;Automatikusan generált leírás">
            <a:extLst>
              <a:ext uri="{FF2B5EF4-FFF2-40B4-BE49-F238E27FC236}">
                <a16:creationId xmlns:a16="http://schemas.microsoft.com/office/drawing/2014/main" id="{6D428248-126E-DB80-AC2A-B618F031F1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47651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56</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Tartalmak internetes letöltése</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D01</a:t>
            </a:r>
            <a:r>
              <a:rPr lang="en-GB" sz="1000">
                <a:solidFill>
                  <a:schemeClr val="bg1">
                    <a:lumMod val="65000"/>
                  </a:schemeClr>
                </a:solidFill>
              </a:rPr>
              <a:t>. </a:t>
            </a:r>
            <a:r>
              <a:rPr lang="hu-HU" sz="1000">
                <a:solidFill>
                  <a:schemeClr val="bg1">
                    <a:lumMod val="65000"/>
                  </a:schemeClr>
                </a:solidFill>
              </a:rPr>
              <a:t>Szokott Ön vagy a háztartása más tagja internetről letölteni filmeket/műsorokat (például </a:t>
            </a:r>
            <a:r>
              <a:rPr lang="hu-HU" sz="1000" err="1">
                <a:solidFill>
                  <a:schemeClr val="bg1">
                    <a:lumMod val="65000"/>
                  </a:schemeClr>
                </a:solidFill>
              </a:rPr>
              <a:t>torrentezéssel</a:t>
            </a:r>
            <a:r>
              <a:rPr lang="hu-HU" sz="1000">
                <a:solidFill>
                  <a:schemeClr val="bg1">
                    <a:lumMod val="65000"/>
                  </a:schemeClr>
                </a:solidFill>
              </a:rPr>
              <a:t> (</a:t>
            </a:r>
            <a:r>
              <a:rPr lang="hu-HU" sz="1000" err="1">
                <a:solidFill>
                  <a:schemeClr val="bg1">
                    <a:lumMod val="65000"/>
                  </a:schemeClr>
                </a:solidFill>
              </a:rPr>
              <a:t>ncore</a:t>
            </a:r>
            <a:r>
              <a:rPr lang="hu-HU" sz="1000">
                <a:solidFill>
                  <a:schemeClr val="bg1">
                    <a:lumMod val="65000"/>
                  </a:schemeClr>
                </a:solidFill>
              </a:rPr>
              <a:t>, bithuman stb.) vagy egyéb helyről)? </a:t>
            </a:r>
            <a:r>
              <a:rPr lang="en-GB" sz="1000">
                <a:solidFill>
                  <a:schemeClr val="bg1">
                    <a:lumMod val="65000"/>
                  </a:schemeClr>
                </a:solidFill>
              </a:rPr>
              <a:t>| </a:t>
            </a:r>
            <a:r>
              <a:rPr lang="hu-HU" sz="1000">
                <a:solidFill>
                  <a:schemeClr val="bg1">
                    <a:lumMod val="65000"/>
                  </a:schemeClr>
                </a:solidFill>
              </a:rPr>
              <a:t>Bázis: teljes minta, n=600</a:t>
            </a:r>
          </a:p>
          <a:p>
            <a:r>
              <a:rPr lang="hu-HU" sz="1000">
                <a:solidFill>
                  <a:schemeClr val="bg1">
                    <a:lumMod val="65000"/>
                  </a:schemeClr>
                </a:solidFill>
              </a:rPr>
              <a:t>D02. Véleménye szerint az ilyen film/műsorletöltés mennyire legális? | Bázis: akik szoktak letölteni tartalmakat internetről, n=238</a:t>
            </a:r>
          </a:p>
          <a:p>
            <a:r>
              <a:rPr lang="hu-HU" sz="1000">
                <a:solidFill>
                  <a:schemeClr val="bg1">
                    <a:lumMod val="65000"/>
                  </a:schemeClr>
                </a:solidFill>
              </a:rPr>
              <a:t>*Forrás: https://legisly.com/legalis-e-a-torrentezes-miert-lehet-2021-ben-felnivaloja-annak-aki-torrentezik-jogaszkent-oszinten-a-fajlcserelesrol (letöltés: 2022. november 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Tízből négy célcsoportba tartozó (vagy a háztartásának más tagja) szokott letölteni az internetről filmeket, egyéb műsorokat. Ők jellemzőbben férfiak, s inkább a fiatalabb, 40 év alatti korosztályhoz tartoznak.</a:t>
            </a:r>
          </a:p>
          <a:p>
            <a:r>
              <a:rPr lang="hu-HU" sz="1250">
                <a:solidFill>
                  <a:schemeClr val="accent1"/>
                </a:solidFill>
              </a:rPr>
              <a:t>A letöltések legalitása azonban már kérdéses. Ha saját használatra tölt le valaki tartalmat, az legális, a </a:t>
            </a:r>
            <a:r>
              <a:rPr lang="hu-HU" sz="1250" err="1">
                <a:solidFill>
                  <a:schemeClr val="accent1"/>
                </a:solidFill>
              </a:rPr>
              <a:t>torrentezés</a:t>
            </a:r>
            <a:r>
              <a:rPr lang="hu-HU" sz="1250">
                <a:solidFill>
                  <a:schemeClr val="accent1"/>
                </a:solidFill>
              </a:rPr>
              <a:t> azonban már a fájl (és a tartalom) megosztását jelenti, még ha nem is közvetlen haszonszerzési céllal</a:t>
            </a:r>
            <a:r>
              <a:rPr lang="hu-HU" sz="1250" baseline="30000">
                <a:solidFill>
                  <a:schemeClr val="accent1"/>
                </a:solidFill>
              </a:rPr>
              <a:t>*</a:t>
            </a:r>
            <a:r>
              <a:rPr lang="hu-HU" sz="1250">
                <a:solidFill>
                  <a:schemeClr val="accent1"/>
                </a:solidFill>
              </a:rPr>
              <a:t>. Mivel a kérdésünkben egyértelműen utaltunk a </a:t>
            </a:r>
            <a:r>
              <a:rPr lang="hu-HU" sz="1250" err="1">
                <a:solidFill>
                  <a:schemeClr val="accent1"/>
                </a:solidFill>
              </a:rPr>
              <a:t>torrentezésre</a:t>
            </a:r>
            <a:r>
              <a:rPr lang="hu-HU" sz="1250">
                <a:solidFill>
                  <a:schemeClr val="accent1"/>
                </a:solidFill>
              </a:rPr>
              <a:t>, ezért ennek fényében vizsgáljunk a legalitást is. Ebből a szempontból a letöltők bő negyede szerint ez legális tevékenység, míg közel kétöted szerint nem törvényes.</a:t>
            </a:r>
            <a:endParaRPr lang="en-GB"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732621" y="2500954"/>
            <a:ext cx="4680000"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6572816" y="2501941"/>
            <a:ext cx="4680000" cy="334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1272621" y="228819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Tartalmak internetről való letöltése</a:t>
            </a:r>
          </a:p>
        </p:txBody>
      </p:sp>
      <p:sp>
        <p:nvSpPr>
          <p:cNvPr id="13" name="Téglalap 12">
            <a:extLst>
              <a:ext uri="{FF2B5EF4-FFF2-40B4-BE49-F238E27FC236}">
                <a16:creationId xmlns:a16="http://schemas.microsoft.com/office/drawing/2014/main" id="{03B86046-C0F5-F48A-A24E-605C6D868373}"/>
              </a:ext>
            </a:extLst>
          </p:cNvPr>
          <p:cNvSpPr/>
          <p:nvPr/>
        </p:nvSpPr>
        <p:spPr>
          <a:xfrm>
            <a:off x="7112816" y="228586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Internetes letöltés – legális?</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1835163720"/>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2012111402"/>
              </p:ext>
            </p:extLst>
          </p:nvPr>
        </p:nvGraphicFramePr>
        <p:xfrm>
          <a:off x="6641541" y="2570559"/>
          <a:ext cx="4431336"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4">
            <a:extLst>
              <a:ext uri="{FF2B5EF4-FFF2-40B4-BE49-F238E27FC236}">
                <a16:creationId xmlns:a16="http://schemas.microsoft.com/office/drawing/2014/main" id="{E7922380-A2AE-B011-6971-4CFB61788E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2CFA0C91-AE69-E931-14C3-6DB8B3B49C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B3D201E5-1ED5-A278-BED5-1FCE88A905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381148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Reklámblokkok, TV nézési attitűdök</a:t>
            </a:r>
            <a:endParaRPr kumimoji="0" lang="en-GB"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B1972540-85B5-8010-F2DF-7BD3BB6E21F1}"/>
              </a:ext>
            </a:extLst>
          </p:cNvPr>
          <p:cNvSpPr txBox="1">
            <a:spLocks/>
          </p:cNvSpPr>
          <p:nvPr/>
        </p:nvSpPr>
        <p:spPr>
          <a:xfrm>
            <a:off x="11408249" y="6365678"/>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57</a:t>
            </a:fld>
            <a:endParaRPr lang="hu-HU">
              <a:solidFill>
                <a:schemeClr val="tx1"/>
              </a:solidFill>
            </a:endParaRPr>
          </a:p>
        </p:txBody>
      </p:sp>
    </p:spTree>
    <p:extLst>
      <p:ext uri="{BB962C8B-B14F-4D97-AF65-F5344CB8AC3E}">
        <p14:creationId xmlns:p14="http://schemas.microsoft.com/office/powerpoint/2010/main" val="19657563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31081478"/>
              </p:ext>
            </p:extLst>
          </p:nvPr>
        </p:nvGraphicFramePr>
        <p:xfrm>
          <a:off x="167541" y="2268859"/>
          <a:ext cx="3218168" cy="3890433"/>
        </p:xfrm>
        <a:graphic>
          <a:graphicData uri="http://schemas.openxmlformats.org/drawingml/2006/chart">
            <c:chart xmlns:c="http://schemas.openxmlformats.org/drawingml/2006/chart" xmlns:r="http://schemas.openxmlformats.org/officeDocument/2006/relationships" r:id="rId3"/>
          </a:graphicData>
        </a:graphic>
      </p:graphicFrame>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58</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Elkapcsolás a reklámblokkról</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Tíz 18-59 éves közül hat általában vagy szinte mindig elkapcsol, ha reklámblokk szakítja meg a műsort. Ezt legfeljebb csak akkor nem tennék meg, ha kimennének a helyiségből, s így mindegy, hogy épp mi megy a tévében. Viszont a távirányító messzesége kevéssé tántorítja el a nézőket, inkább felállnak vagy nyújtózkodnak érte, csak azért, hogy a reklámblokkot ne kelljen </a:t>
            </a:r>
            <a:r>
              <a:rPr lang="hu-HU" sz="1250" err="1">
                <a:solidFill>
                  <a:schemeClr val="accent1"/>
                </a:solidFill>
              </a:rPr>
              <a:t>végigvárni</a:t>
            </a:r>
            <a:r>
              <a:rPr lang="hu-HU" sz="1250">
                <a:solidFill>
                  <a:schemeClr val="accent1"/>
                </a:solidFill>
              </a:rPr>
              <a:t>. Érdekes, hogy sokan még abban az esetben is elkapcsolnak, ha számukra érdekes műsor megy a tévében, s az elkapcsolás miatt esetleg lemaradnak a folytatás (egy részéről). Legfeljebb 3-4 reklámnyi az az időtartam, amit esetleg </a:t>
            </a:r>
            <a:r>
              <a:rPr lang="hu-HU" sz="1250" err="1">
                <a:solidFill>
                  <a:schemeClr val="accent1"/>
                </a:solidFill>
              </a:rPr>
              <a:t>végignéznének</a:t>
            </a:r>
            <a:r>
              <a:rPr lang="hu-HU" sz="1250">
                <a:solidFill>
                  <a:schemeClr val="accent1"/>
                </a:solidFill>
              </a:rPr>
              <a:t>, utána már megfontolnák, hogy elkapcsolnak.</a:t>
            </a:r>
            <a:endParaRPr lang="en-GB" sz="1250">
              <a:solidFill>
                <a:schemeClr val="accent1"/>
              </a:solidFill>
            </a:endParaRPr>
          </a:p>
        </p:txBody>
      </p:sp>
      <p:sp>
        <p:nvSpPr>
          <p:cNvPr id="17" name="Jobb oldali szögletes zárójel 16">
            <a:extLst>
              <a:ext uri="{FF2B5EF4-FFF2-40B4-BE49-F238E27FC236}">
                <a16:creationId xmlns:a16="http://schemas.microsoft.com/office/drawing/2014/main" id="{79584C5E-A486-78AE-D7AE-59A7219598CE}"/>
              </a:ext>
            </a:extLst>
          </p:cNvPr>
          <p:cNvSpPr/>
          <p:nvPr/>
        </p:nvSpPr>
        <p:spPr>
          <a:xfrm>
            <a:off x="3107317" y="3608063"/>
            <a:ext cx="159758" cy="2304000"/>
          </a:xfrm>
          <a:prstGeom prst="rightBracket">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aphicFrame>
        <p:nvGraphicFramePr>
          <p:cNvPr id="27" name="Diagram 26">
            <a:extLst>
              <a:ext uri="{FF2B5EF4-FFF2-40B4-BE49-F238E27FC236}">
                <a16:creationId xmlns:a16="http://schemas.microsoft.com/office/drawing/2014/main" id="{CC7F03E9-C61F-FA86-614B-9E4918F496A6}"/>
              </a:ext>
            </a:extLst>
          </p:cNvPr>
          <p:cNvGraphicFramePr/>
          <p:nvPr>
            <p:extLst>
              <p:ext uri="{D42A27DB-BD31-4B8C-83A1-F6EECF244321}">
                <p14:modId xmlns:p14="http://schemas.microsoft.com/office/powerpoint/2010/main" val="2887961549"/>
              </p:ext>
            </p:extLst>
          </p:nvPr>
        </p:nvGraphicFramePr>
        <p:xfrm>
          <a:off x="4124324" y="3819023"/>
          <a:ext cx="7300913" cy="2244022"/>
        </p:xfrm>
        <a:graphic>
          <a:graphicData uri="http://schemas.openxmlformats.org/drawingml/2006/chart">
            <c:chart xmlns:c="http://schemas.openxmlformats.org/drawingml/2006/chart" xmlns:r="http://schemas.openxmlformats.org/officeDocument/2006/relationships" r:id="rId4"/>
          </a:graphicData>
        </a:graphic>
      </p:graphicFrame>
      <p:cxnSp>
        <p:nvCxnSpPr>
          <p:cNvPr id="32" name="Egyenes összekötő 31">
            <a:extLst>
              <a:ext uri="{FF2B5EF4-FFF2-40B4-BE49-F238E27FC236}">
                <a16:creationId xmlns:a16="http://schemas.microsoft.com/office/drawing/2014/main" id="{72ADA79B-B1EE-A4FF-61F2-EC35D5853BC6}"/>
              </a:ext>
            </a:extLst>
          </p:cNvPr>
          <p:cNvCxnSpPr>
            <a:cxnSpLocks/>
          </p:cNvCxnSpPr>
          <p:nvPr/>
        </p:nvCxnSpPr>
        <p:spPr>
          <a:xfrm>
            <a:off x="4210050" y="3488460"/>
            <a:ext cx="7433227" cy="738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Diagram 34">
            <a:extLst>
              <a:ext uri="{FF2B5EF4-FFF2-40B4-BE49-F238E27FC236}">
                <a16:creationId xmlns:a16="http://schemas.microsoft.com/office/drawing/2014/main" id="{6308F9E3-CD81-68CF-C50B-CCEDB59BC1C8}"/>
              </a:ext>
            </a:extLst>
          </p:cNvPr>
          <p:cNvGraphicFramePr/>
          <p:nvPr>
            <p:extLst>
              <p:ext uri="{D42A27DB-BD31-4B8C-83A1-F6EECF244321}">
                <p14:modId xmlns:p14="http://schemas.microsoft.com/office/powerpoint/2010/main" val="3316272319"/>
              </p:ext>
            </p:extLst>
          </p:nvPr>
        </p:nvGraphicFramePr>
        <p:xfrm>
          <a:off x="4124324" y="2103104"/>
          <a:ext cx="7300913" cy="1385356"/>
        </p:xfrm>
        <a:graphic>
          <a:graphicData uri="http://schemas.openxmlformats.org/drawingml/2006/chart">
            <c:chart xmlns:c="http://schemas.openxmlformats.org/drawingml/2006/chart" xmlns:r="http://schemas.openxmlformats.org/officeDocument/2006/relationships" r:id="rId5"/>
          </a:graphicData>
        </a:graphic>
      </p:graphicFrame>
      <p:sp>
        <p:nvSpPr>
          <p:cNvPr id="7" name="Téglalap 6">
            <a:extLst>
              <a:ext uri="{FF2B5EF4-FFF2-40B4-BE49-F238E27FC236}">
                <a16:creationId xmlns:a16="http://schemas.microsoft.com/office/drawing/2014/main" id="{36C3D9BC-0755-DB54-BF4D-7C0E0E37DE6D}"/>
              </a:ext>
            </a:extLst>
          </p:cNvPr>
          <p:cNvSpPr/>
          <p:nvPr/>
        </p:nvSpPr>
        <p:spPr>
          <a:xfrm>
            <a:off x="344446" y="6136936"/>
            <a:ext cx="10728431" cy="646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B01</a:t>
            </a:r>
            <a:r>
              <a:rPr lang="en-GB" sz="1000" dirty="0">
                <a:solidFill>
                  <a:schemeClr val="bg1">
                    <a:lumMod val="65000"/>
                  </a:schemeClr>
                </a:solidFill>
              </a:rPr>
              <a:t>. </a:t>
            </a:r>
            <a:r>
              <a:rPr lang="hu-HU" sz="1000" dirty="0">
                <a:solidFill>
                  <a:schemeClr val="bg1">
                    <a:lumMod val="65000"/>
                  </a:schemeClr>
                </a:solidFill>
              </a:rPr>
              <a:t>Ha televíziós műsort reklám előz vagy szakít meg, Ön mennyire szokta ezeket megnézni?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dirty="0">
                <a:solidFill>
                  <a:schemeClr val="bg1">
                    <a:lumMod val="65000"/>
                  </a:schemeClr>
                </a:solidFill>
              </a:rPr>
              <a:t>B02. A következő szituációk közül melyek esetében lenne esetleg hajlandó egy reklámblokk esetén nem elkapcsolni? | Bázis: akik általában vagy sohasem nézik meg a reklámokat, n=404</a:t>
            </a:r>
          </a:p>
          <a:p>
            <a:r>
              <a:rPr lang="hu-HU" sz="1000" dirty="0">
                <a:solidFill>
                  <a:schemeClr val="bg1">
                    <a:lumMod val="65000"/>
                  </a:schemeClr>
                </a:solidFill>
              </a:rPr>
              <a:t>B03. Ha esetleg előre tudná, hogy hány reklámfilm lesz egy reklámblokkban, akkor mi lenne az a reklámmennyiség, amit esetleg hajlandó lenne </a:t>
            </a:r>
            <a:r>
              <a:rPr lang="hu-HU" sz="1000" dirty="0" err="1">
                <a:solidFill>
                  <a:schemeClr val="bg1">
                    <a:lumMod val="65000"/>
                  </a:schemeClr>
                </a:solidFill>
              </a:rPr>
              <a:t>végignézni</a:t>
            </a:r>
            <a:r>
              <a:rPr lang="hu-HU" sz="1000" dirty="0">
                <a:solidFill>
                  <a:schemeClr val="bg1">
                    <a:lumMod val="65000"/>
                  </a:schemeClr>
                </a:solidFill>
              </a:rPr>
              <a:t>? | Bázis: akik általában vagy sohasem nézik meg a reklámokat</a:t>
            </a:r>
          </a:p>
        </p:txBody>
      </p:sp>
      <p:sp>
        <p:nvSpPr>
          <p:cNvPr id="37" name="Téglalap 36">
            <a:extLst>
              <a:ext uri="{FF2B5EF4-FFF2-40B4-BE49-F238E27FC236}">
                <a16:creationId xmlns:a16="http://schemas.microsoft.com/office/drawing/2014/main" id="{36EF3CD5-DEDD-420B-8480-F5A9DAC1BBF5}"/>
              </a:ext>
            </a:extLst>
          </p:cNvPr>
          <p:cNvSpPr/>
          <p:nvPr/>
        </p:nvSpPr>
        <p:spPr>
          <a:xfrm>
            <a:off x="4124323" y="2237863"/>
            <a:ext cx="7518953" cy="25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b="1">
                <a:solidFill>
                  <a:schemeClr val="tx1">
                    <a:lumMod val="75000"/>
                    <a:lumOff val="25000"/>
                  </a:schemeClr>
                </a:solidFill>
              </a:rPr>
              <a:t>Hány reklámból álló blokkot lenne hajlandó végig nézni (aki szinte sosem néz reklámblokkot)?</a:t>
            </a:r>
          </a:p>
        </p:txBody>
      </p:sp>
      <p:sp>
        <p:nvSpPr>
          <p:cNvPr id="38" name="Téglalap 37">
            <a:extLst>
              <a:ext uri="{FF2B5EF4-FFF2-40B4-BE49-F238E27FC236}">
                <a16:creationId xmlns:a16="http://schemas.microsoft.com/office/drawing/2014/main" id="{74C3DBC2-8DE2-0BD1-4012-630D53AD9E2E}"/>
              </a:ext>
            </a:extLst>
          </p:cNvPr>
          <p:cNvSpPr/>
          <p:nvPr/>
        </p:nvSpPr>
        <p:spPr>
          <a:xfrm>
            <a:off x="4116966" y="3572751"/>
            <a:ext cx="4857750" cy="364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b="1">
                <a:solidFill>
                  <a:schemeClr val="tx1">
                    <a:lumMod val="75000"/>
                    <a:lumOff val="25000"/>
                  </a:schemeClr>
                </a:solidFill>
              </a:rPr>
              <a:t>Mikor nem kapcsolna el a reklámblokkról?</a:t>
            </a:r>
          </a:p>
        </p:txBody>
      </p:sp>
      <p:sp>
        <p:nvSpPr>
          <p:cNvPr id="6" name="Jobb oldali szögletes zárójel 5">
            <a:extLst>
              <a:ext uri="{FF2B5EF4-FFF2-40B4-BE49-F238E27FC236}">
                <a16:creationId xmlns:a16="http://schemas.microsoft.com/office/drawing/2014/main" id="{9E62BAB3-000E-1528-D6BA-225FD77A817E}"/>
              </a:ext>
            </a:extLst>
          </p:cNvPr>
          <p:cNvSpPr/>
          <p:nvPr/>
        </p:nvSpPr>
        <p:spPr>
          <a:xfrm flipH="1">
            <a:off x="3813208" y="2235863"/>
            <a:ext cx="93075" cy="3676199"/>
          </a:xfrm>
          <a:prstGeom prst="rightBracket">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0" name="Nyíl: jobbra mutató 9">
            <a:extLst>
              <a:ext uri="{FF2B5EF4-FFF2-40B4-BE49-F238E27FC236}">
                <a16:creationId xmlns:a16="http://schemas.microsoft.com/office/drawing/2014/main" id="{B1FCED31-EE89-4A9A-1147-E9B093B0BA94}"/>
              </a:ext>
            </a:extLst>
          </p:cNvPr>
          <p:cNvSpPr/>
          <p:nvPr/>
        </p:nvSpPr>
        <p:spPr>
          <a:xfrm>
            <a:off x="3267074" y="3688542"/>
            <a:ext cx="546133" cy="28765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Picture 14">
            <a:extLst>
              <a:ext uri="{FF2B5EF4-FFF2-40B4-BE49-F238E27FC236}">
                <a16:creationId xmlns:a16="http://schemas.microsoft.com/office/drawing/2014/main" id="{A0B71F52-E26E-A6B2-76B2-2FD016B0D74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FC1C6010-9A22-BEC9-D5F8-33B4B4EC6D0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667A3275-7B91-7377-FF05-DE3418A14B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626490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59</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Tévé nézési attitűdök</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9" y="6241312"/>
            <a:ext cx="11847551" cy="573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B04. Milyen gyakran néz meg olyan filmeket, </a:t>
            </a:r>
            <a:r>
              <a:rPr lang="hu-HU" sz="1000" b="0" noProof="0" dirty="0" err="1">
                <a:solidFill>
                  <a:schemeClr val="bg1">
                    <a:lumMod val="65000"/>
                  </a:schemeClr>
                </a:solidFill>
              </a:rPr>
              <a:t>sorozatokat</a:t>
            </a:r>
            <a:r>
              <a:rPr lang="hu-HU" sz="1000" b="0" noProof="0" dirty="0">
                <a:solidFill>
                  <a:schemeClr val="bg1">
                    <a:lumMod val="65000"/>
                  </a:schemeClr>
                </a:solidFill>
              </a:rPr>
              <a:t>, amelyeket korábban már látott?</a:t>
            </a:r>
            <a:r>
              <a:rPr lang="hu-HU" sz="1000" dirty="0">
                <a:solidFill>
                  <a:schemeClr val="bg1">
                    <a:lumMod val="65000"/>
                  </a:schemeClr>
                </a:solidFill>
              </a:rPr>
              <a:t>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dirty="0">
                <a:solidFill>
                  <a:schemeClr val="bg1">
                    <a:lumMod val="65000"/>
                  </a:schemeClr>
                </a:solidFill>
              </a:rPr>
              <a:t>B05. Mennyire jellemző Önre, hogy műsorújság vagy előzetes beharangozó alapján kapcsol az adott műsorra? | Bázis: teljes minta, n=600</a:t>
            </a:r>
          </a:p>
          <a:p>
            <a:r>
              <a:rPr lang="hu-HU" sz="1000" dirty="0">
                <a:solidFill>
                  <a:schemeClr val="bg1">
                    <a:lumMod val="65000"/>
                  </a:schemeClr>
                </a:solidFill>
              </a:rPr>
              <a:t>B06. Mennyire érzi úgy, hogy a televíziós szolgáltatási csomagja túl sok csatornát kínál? | Bázis: akiknek van TV előfizetésük, n=501</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100">
                <a:solidFill>
                  <a:schemeClr val="accent1"/>
                </a:solidFill>
              </a:rPr>
              <a:t>Tíz 18-59 éves közül négy gyakran megnéz olyan filmet vagy sorozatot, amelyet korábban már látott, ráadásul csak elvétve van olyan, aki semmiképpen sem néz meg olyat, amit korábban már látott.</a:t>
            </a:r>
          </a:p>
          <a:p>
            <a:r>
              <a:rPr lang="hu-HU" sz="1100">
                <a:solidFill>
                  <a:schemeClr val="accent1"/>
                </a:solidFill>
              </a:rPr>
              <a:t>A tervezett, előzetes </a:t>
            </a:r>
            <a:r>
              <a:rPr lang="hu-HU" sz="1100" err="1">
                <a:solidFill>
                  <a:schemeClr val="accent1"/>
                </a:solidFill>
              </a:rPr>
              <a:t>promó</a:t>
            </a:r>
            <a:r>
              <a:rPr lang="hu-HU" sz="1100">
                <a:solidFill>
                  <a:schemeClr val="accent1"/>
                </a:solidFill>
              </a:rPr>
              <a:t> vagy műsorújság alapján történő </a:t>
            </a:r>
            <a:r>
              <a:rPr lang="hu-HU" sz="1100" err="1">
                <a:solidFill>
                  <a:schemeClr val="accent1"/>
                </a:solidFill>
              </a:rPr>
              <a:t>tévézés</a:t>
            </a:r>
            <a:r>
              <a:rPr lang="hu-HU" sz="1100">
                <a:solidFill>
                  <a:schemeClr val="accent1"/>
                </a:solidFill>
              </a:rPr>
              <a:t> csak minden ötödik válaszadóra jellemző, bár további minden harmadikkal azért, ha ritkán is, de előfordul ilyen.</a:t>
            </a:r>
          </a:p>
          <a:p>
            <a:r>
              <a:rPr lang="hu-HU" sz="1100">
                <a:solidFill>
                  <a:schemeClr val="accent1"/>
                </a:solidFill>
              </a:rPr>
              <a:t>A tévé előfizetéssel rendelkezők </a:t>
            </a:r>
            <a:r>
              <a:rPr lang="hu-HU" sz="1100" err="1">
                <a:solidFill>
                  <a:schemeClr val="accent1"/>
                </a:solidFill>
              </a:rPr>
              <a:t>kétötöde</a:t>
            </a:r>
            <a:r>
              <a:rPr lang="hu-HU" sz="1100">
                <a:solidFill>
                  <a:schemeClr val="accent1"/>
                </a:solidFill>
              </a:rPr>
              <a:t> nem érzi úgy, hogy túl sok csatorna lenne a csomagjában. Még a 150 csatornánál többel rendelkezők harmada sem véli úgy, hogy feleslegesen nagy kínálat állna rendelkezésére.</a:t>
            </a:r>
            <a:endParaRPr lang="en-GB" sz="110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42913" y="2503507"/>
            <a:ext cx="3419228" cy="363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4224992" y="2501942"/>
            <a:ext cx="3418819" cy="363044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739435" y="2280880"/>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Korábban látott filmek, sorozatok </a:t>
            </a:r>
            <a:r>
              <a:rPr lang="hu-HU" err="1">
                <a:solidFill>
                  <a:schemeClr val="accent1"/>
                </a:solidFill>
              </a:rPr>
              <a:t>újranézése</a:t>
            </a:r>
            <a:endParaRPr lang="hu-HU">
              <a:solidFill>
                <a:schemeClr val="accent1"/>
              </a:solidFill>
            </a:endParaRPr>
          </a:p>
        </p:txBody>
      </p:sp>
      <p:sp>
        <p:nvSpPr>
          <p:cNvPr id="13" name="Téglalap 12">
            <a:extLst>
              <a:ext uri="{FF2B5EF4-FFF2-40B4-BE49-F238E27FC236}">
                <a16:creationId xmlns:a16="http://schemas.microsoft.com/office/drawing/2014/main" id="{03B86046-C0F5-F48A-A24E-605C6D868373}"/>
              </a:ext>
            </a:extLst>
          </p:cNvPr>
          <p:cNvSpPr/>
          <p:nvPr/>
        </p:nvSpPr>
        <p:spPr>
          <a:xfrm>
            <a:off x="4573434"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Előzetes beharangozó alapján műsorra kapcsolás</a:t>
            </a:r>
          </a:p>
        </p:txBody>
      </p:sp>
      <p:sp>
        <p:nvSpPr>
          <p:cNvPr id="18" name="Téglalap 17">
            <a:extLst>
              <a:ext uri="{FF2B5EF4-FFF2-40B4-BE49-F238E27FC236}">
                <a16:creationId xmlns:a16="http://schemas.microsoft.com/office/drawing/2014/main" id="{C27DCD23-B082-F569-C191-0D4412F9B0F6}"/>
              </a:ext>
            </a:extLst>
          </p:cNvPr>
          <p:cNvSpPr/>
          <p:nvPr/>
        </p:nvSpPr>
        <p:spPr>
          <a:xfrm>
            <a:off x="8002500" y="2498757"/>
            <a:ext cx="3418819" cy="363044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307445879"/>
              </p:ext>
            </p:extLst>
          </p:nvPr>
        </p:nvGraphicFramePr>
        <p:xfrm>
          <a:off x="544306" y="2894489"/>
          <a:ext cx="3218168" cy="3243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Diagram 27">
            <a:extLst>
              <a:ext uri="{FF2B5EF4-FFF2-40B4-BE49-F238E27FC236}">
                <a16:creationId xmlns:a16="http://schemas.microsoft.com/office/drawing/2014/main" id="{08D8B87A-26D7-1311-458A-D417AD1A3C77}"/>
              </a:ext>
            </a:extLst>
          </p:cNvPr>
          <p:cNvGraphicFramePr/>
          <p:nvPr>
            <p:extLst>
              <p:ext uri="{D42A27DB-BD31-4B8C-83A1-F6EECF244321}">
                <p14:modId xmlns:p14="http://schemas.microsoft.com/office/powerpoint/2010/main" val="3588367805"/>
              </p:ext>
            </p:extLst>
          </p:nvPr>
        </p:nvGraphicFramePr>
        <p:xfrm>
          <a:off x="4330607" y="2885353"/>
          <a:ext cx="3218168" cy="32438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Diagram 29">
            <a:extLst>
              <a:ext uri="{FF2B5EF4-FFF2-40B4-BE49-F238E27FC236}">
                <a16:creationId xmlns:a16="http://schemas.microsoft.com/office/drawing/2014/main" id="{35C2BF71-D411-AFF1-A0EE-8BDAD404403D}"/>
              </a:ext>
            </a:extLst>
          </p:cNvPr>
          <p:cNvGraphicFramePr/>
          <p:nvPr>
            <p:extLst>
              <p:ext uri="{D42A27DB-BD31-4B8C-83A1-F6EECF244321}">
                <p14:modId xmlns:p14="http://schemas.microsoft.com/office/powerpoint/2010/main" val="4043614184"/>
              </p:ext>
            </p:extLst>
          </p:nvPr>
        </p:nvGraphicFramePr>
        <p:xfrm>
          <a:off x="8102167" y="2885353"/>
          <a:ext cx="3218168" cy="3243844"/>
        </p:xfrm>
        <a:graphic>
          <a:graphicData uri="http://schemas.openxmlformats.org/drawingml/2006/chart">
            <c:chart xmlns:c="http://schemas.openxmlformats.org/drawingml/2006/chart" xmlns:r="http://schemas.openxmlformats.org/officeDocument/2006/relationships" r:id="rId5"/>
          </a:graphicData>
        </a:graphic>
      </p:graphicFrame>
      <p:sp>
        <p:nvSpPr>
          <p:cNvPr id="14" name="Téglalap 13">
            <a:extLst>
              <a:ext uri="{FF2B5EF4-FFF2-40B4-BE49-F238E27FC236}">
                <a16:creationId xmlns:a16="http://schemas.microsoft.com/office/drawing/2014/main" id="{556BBAA2-519C-B6A5-F0F9-24B7BB6F08E3}"/>
              </a:ext>
            </a:extLst>
          </p:cNvPr>
          <p:cNvSpPr/>
          <p:nvPr/>
        </p:nvSpPr>
        <p:spPr>
          <a:xfrm>
            <a:off x="8350940" y="2281472"/>
            <a:ext cx="2721937"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bg1">
                    <a:lumMod val="50000"/>
                  </a:schemeClr>
                </a:solidFill>
              </a:rPr>
              <a:t>Túl sok a csatorna</a:t>
            </a:r>
            <a:br>
              <a:rPr lang="hu-HU">
                <a:solidFill>
                  <a:schemeClr val="bg1">
                    <a:lumMod val="50000"/>
                  </a:schemeClr>
                </a:solidFill>
              </a:rPr>
            </a:br>
            <a:r>
              <a:rPr lang="hu-HU">
                <a:solidFill>
                  <a:schemeClr val="bg1">
                    <a:lumMod val="50000"/>
                  </a:schemeClr>
                </a:solidFill>
              </a:rPr>
              <a:t>a TV csomagban</a:t>
            </a:r>
          </a:p>
        </p:txBody>
      </p:sp>
      <p:pic>
        <p:nvPicPr>
          <p:cNvPr id="9" name="Picture 14">
            <a:extLst>
              <a:ext uri="{FF2B5EF4-FFF2-40B4-BE49-F238E27FC236}">
                <a16:creationId xmlns:a16="http://schemas.microsoft.com/office/drawing/2014/main" id="{6892863E-263A-F4E4-A604-DDC68596E2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A0F3E71A-F7F8-6068-9A9B-B3F3E90A5F0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796A402B-1BC5-5062-75A8-FCD068CE6B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8616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6</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3723" y="1274362"/>
            <a:ext cx="11044526" cy="4917436"/>
          </a:xfrm>
          <a:prstGeom prst="rect">
            <a:avLst/>
          </a:prstGeom>
          <a:noFill/>
        </p:spPr>
        <p:txBody>
          <a:bodyPr wrap="square">
            <a:spAutoFit/>
          </a:bodyPr>
          <a:lstStyle/>
          <a:p>
            <a:pPr marR="0" lvl="0" algn="just" defTabSz="914377" rtl="0" eaLnBrk="1" fontAlgn="auto" latinLnBrk="0" hangingPunct="1">
              <a:lnSpc>
                <a:spcPct val="107000"/>
              </a:lnSpc>
              <a:spcBef>
                <a:spcPts val="0"/>
              </a:spcBef>
              <a:spcAft>
                <a:spcPts val="800"/>
              </a:spcAft>
              <a:buClrTx/>
              <a:buSzTx/>
              <a:tabLst/>
              <a:defRPr/>
            </a:pPr>
            <a:r>
              <a:rPr kumimoji="0" lang="hu-HU"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A mozgóképes tartalmak bősége és az elérhetőségek bővülő köre miatt maguk a használt felületek helyett egyre inkább a tartalmak nézéséről beszélnek a fogyasztók. A lineáris televízió </a:t>
            </a:r>
            <a:r>
              <a:rPr kumimoji="0" lang="hu-HU" sz="1400" b="0" i="0" u="none" strike="noStrike" kern="1200" cap="none" spc="0" normalizeH="0" baseline="0" noProof="0" dirty="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vonzerejét</a:t>
            </a:r>
            <a:r>
              <a:rPr kumimoji="0" lang="hu-HU"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 egyre inkább az élő műsorok jelentik. Az SVOD tartalmak fogyasztása széleskörű jelenség.</a:t>
            </a:r>
          </a:p>
          <a:p>
            <a:pPr marR="0" lvl="0" algn="just" defTabSz="914377" rtl="0" eaLnBrk="1" fontAlgn="auto" latinLnBrk="0" hangingPunct="1">
              <a:lnSpc>
                <a:spcPct val="107000"/>
              </a:lnSpc>
              <a:spcBef>
                <a:spcPts val="0"/>
              </a:spcBef>
              <a:spcAft>
                <a:spcPts val="800"/>
              </a:spcAft>
              <a:buClrTx/>
              <a:buSzTx/>
              <a:tabLst/>
              <a:defRPr/>
            </a:pP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A </a:t>
            </a:r>
            <a:r>
              <a:rPr lang="hu-HU" sz="140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-TV-t a fogyasztók egyértelműen a lineáris tévékhez hasonlítják. </a:t>
            </a:r>
          </a:p>
          <a:p>
            <a:pPr marR="0" lvl="0" algn="just" defTabSz="914377" rtl="0" eaLnBrk="1" fontAlgn="auto" latinLnBrk="0" hangingPunct="1">
              <a:lnSpc>
                <a:spcPct val="107000"/>
              </a:lnSpc>
              <a:spcBef>
                <a:spcPts val="0"/>
              </a:spcBef>
              <a:spcAft>
                <a:spcPts val="800"/>
              </a:spcAft>
              <a:buClrTx/>
              <a:buSzTx/>
              <a:tabLst/>
              <a:defRPr/>
            </a:pP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Előnyeit és hátrányait aránylag könnyen és egybehangzóan azonosítják. Előbbi csoportba az ingyenesség, a tartalom tematikus csoportosítása, valamint a bármilyen eszközről való elérhetőség tartozik. További vélt előny, hogy régi, kedvelt műsorok is megtekinthetők, illetve hogy a széles kínálat miatt szinte biztos, hogy valaki talál a kedvére való műsort.</a:t>
            </a:r>
          </a:p>
          <a:p>
            <a:pPr marR="0" lvl="0" algn="just" defTabSz="914377" rtl="0" eaLnBrk="1" fontAlgn="auto" latinLnBrk="0" hangingPunct="1">
              <a:lnSpc>
                <a:spcPct val="107000"/>
              </a:lnSpc>
              <a:spcBef>
                <a:spcPts val="0"/>
              </a:spcBef>
              <a:spcAft>
                <a:spcPts val="800"/>
              </a:spcAft>
              <a:buClrTx/>
              <a:buSzTx/>
              <a:tabLst/>
              <a:defRPr/>
            </a:pP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Fő hátránya természetesen a reklámok megjelenése. Emellett az új, friss tartalom hiánya, valamint a nem kereshető tartalom került még említésre.</a:t>
            </a:r>
          </a:p>
          <a:p>
            <a:pPr marR="0" lvl="0" algn="just" defTabSz="914377" rtl="0" eaLnBrk="1" fontAlgn="auto" latinLnBrk="0" hangingPunct="1">
              <a:lnSpc>
                <a:spcPct val="107000"/>
              </a:lnSpc>
              <a:spcBef>
                <a:spcPts val="0"/>
              </a:spcBef>
              <a:spcAft>
                <a:spcPts val="800"/>
              </a:spcAft>
              <a:buClrTx/>
              <a:buSzTx/>
              <a:tabLst/>
              <a:defRPr/>
            </a:pPr>
            <a:r>
              <a:rPr kumimoji="0" lang="hu-HU"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Összességében a koncepciónak nem tulajdonítanak komolyabb újdonság jelleget. Az ingyenesség nem különösebb vonzerő, a jelenlegi kábeltévés költségeiket nem tartják megterhelőnek, bár az utóbbi időszak gazdasági nehézségei árnyalhatják a képet.</a:t>
            </a:r>
          </a:p>
          <a:p>
            <a:pPr marR="0" lvl="0" algn="just" defTabSz="914377" rtl="0" eaLnBrk="1" fontAlgn="auto" latinLnBrk="0" hangingPunct="1">
              <a:lnSpc>
                <a:spcPct val="107000"/>
              </a:lnSpc>
              <a:spcBef>
                <a:spcPts val="0"/>
              </a:spcBef>
              <a:spcAft>
                <a:spcPts val="800"/>
              </a:spcAft>
              <a:buClrTx/>
              <a:buSzTx/>
              <a:tabLst/>
              <a:defRPr/>
            </a:pP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A koncepció fő </a:t>
            </a:r>
            <a:r>
              <a:rPr lang="hu-HU" sz="140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vonzereje</a:t>
            </a: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a tartalom lehet. Amennyiben valaki talál benne számára vonzó tartalmat, ami ráadásul egy vagy több csatornán folyamatosan érkezik, akkor az akár jelentős tartalomfogyasztást is eredményezhet. Emellett fontos az első felhasználói élmény is, mely kapcsán elvárás a zökkenőmentes, felhasználóbarát működés.</a:t>
            </a:r>
          </a:p>
          <a:p>
            <a:pPr marR="0" lvl="0" algn="just" defTabSz="914377" rtl="0" eaLnBrk="1" fontAlgn="auto" latinLnBrk="0" hangingPunct="1">
              <a:lnSpc>
                <a:spcPct val="107000"/>
              </a:lnSpc>
              <a:spcBef>
                <a:spcPts val="0"/>
              </a:spcBef>
              <a:spcAft>
                <a:spcPts val="800"/>
              </a:spcAft>
              <a:buClrTx/>
              <a:buSzTx/>
              <a:tabLst/>
              <a:defRPr/>
            </a:pPr>
            <a:r>
              <a:rPr kumimoji="0" lang="hu-HU"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A többség nem mondana le s</a:t>
            </a:r>
            <a:r>
              <a:rPr lang="hu-HU" sz="1400" dirty="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emmilyen</a:t>
            </a:r>
            <a:r>
              <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rPr>
              <a:t> jelenlegi médiaszolgáltatásról, de az ingyenességből fakadóan felvenné ezt is a portfólióba, és amennyiben a tartalom megfelelő, akkor szívesen használhatja.</a:t>
            </a:r>
          </a:p>
          <a:p>
            <a:pPr marR="0" lvl="0" algn="just" defTabSz="914377" rtl="0" eaLnBrk="1" fontAlgn="auto" latinLnBrk="0" hangingPunct="1">
              <a:lnSpc>
                <a:spcPct val="107000"/>
              </a:lnSpc>
              <a:spcBef>
                <a:spcPts val="0"/>
              </a:spcBef>
              <a:spcAft>
                <a:spcPts val="800"/>
              </a:spcAft>
              <a:buClrTx/>
              <a:buSzTx/>
              <a:tabLst/>
              <a:defRPr/>
            </a:pPr>
            <a:r>
              <a:rPr kumimoji="0" lang="hu-HU"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A kötelező regisztráció nem ijeszti el a potenciális felhasználókat.</a:t>
            </a:r>
          </a:p>
          <a:p>
            <a:pPr marR="0" lvl="0" algn="just" defTabSz="914377" rtl="0" eaLnBrk="1" fontAlgn="auto" latinLnBrk="0" hangingPunct="1">
              <a:lnSpc>
                <a:spcPct val="107000"/>
              </a:lnSpc>
              <a:spcBef>
                <a:spcPts val="0"/>
              </a:spcBef>
              <a:spcAft>
                <a:spcPts val="800"/>
              </a:spcAft>
              <a:buClrTx/>
              <a:buSzTx/>
              <a:tabLst/>
              <a:defRPr/>
            </a:pPr>
            <a:endParaRPr lang="hu-HU" sz="1400" dirty="0">
              <a:solidFill>
                <a:srgbClr val="336F99"/>
              </a:solidFill>
              <a:latin typeface="Segoe UI Light" panose="020B0502040204020203" pitchFamily="34" charset="0"/>
              <a:ea typeface="Calibri" panose="020F0502020204030204" pitchFamily="34" charset="0"/>
              <a:cs typeface="Segoe UI Light" panose="020B0502040204020203" pitchFamily="34" charset="0"/>
            </a:endParaRPr>
          </a:p>
          <a:p>
            <a:pPr marR="0" lvl="0" algn="just" defTabSz="914377" rtl="0" eaLnBrk="1" fontAlgn="auto" latinLnBrk="0" hangingPunct="1">
              <a:lnSpc>
                <a:spcPct val="107000"/>
              </a:lnSpc>
              <a:spcBef>
                <a:spcPts val="0"/>
              </a:spcBef>
              <a:spcAft>
                <a:spcPts val="800"/>
              </a:spcAft>
              <a:buClrTx/>
              <a:buSzTx/>
              <a:tabLst/>
              <a:defRPr/>
            </a:pPr>
            <a:endParaRPr kumimoji="0" lang="hu-HU" sz="1400" b="0" i="0" u="none" strike="noStrike" kern="1200" cap="none" spc="0" normalizeH="0" baseline="0" noProof="0" dirty="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9496229" cy="843780"/>
          </a:xfrm>
        </p:spPr>
        <p:txBody>
          <a:bodyPr>
            <a:noAutofit/>
          </a:bodyPr>
          <a:lstStyle/>
          <a:p>
            <a:r>
              <a:rPr lang="hu-HU" b="1" dirty="0">
                <a:solidFill>
                  <a:srgbClr val="265373"/>
                </a:solidFill>
              </a:rPr>
              <a:t>Összefoglaló</a:t>
            </a:r>
            <a:endParaRPr lang="en-GB" sz="2000" dirty="0">
              <a:solidFill>
                <a:srgbClr val="265373"/>
              </a:solidFill>
            </a:endParaRPr>
          </a:p>
        </p:txBody>
      </p:sp>
      <p:sp>
        <p:nvSpPr>
          <p:cNvPr id="4" name="Dia számának helye 3">
            <a:extLst>
              <a:ext uri="{FF2B5EF4-FFF2-40B4-BE49-F238E27FC236}">
                <a16:creationId xmlns:a16="http://schemas.microsoft.com/office/drawing/2014/main" id="{6A31E226-02D7-4DAB-4FDF-1C4CD06D60B1}"/>
              </a:ext>
            </a:extLst>
          </p:cNvPr>
          <p:cNvSpPr txBox="1">
            <a:spLocks/>
          </p:cNvSpPr>
          <p:nvPr/>
        </p:nvSpPr>
        <p:spPr>
          <a:xfrm>
            <a:off x="11408249" y="6365678"/>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2"/>
                </a:solidFill>
              </a:rPr>
              <a:pPr/>
              <a:t>6</a:t>
            </a:fld>
            <a:endParaRPr lang="hu-HU">
              <a:solidFill>
                <a:schemeClr val="tx2"/>
              </a:solidFill>
            </a:endParaRPr>
          </a:p>
        </p:txBody>
      </p:sp>
      <p:pic>
        <p:nvPicPr>
          <p:cNvPr id="11" name="Picture 14">
            <a:extLst>
              <a:ext uri="{FF2B5EF4-FFF2-40B4-BE49-F238E27FC236}">
                <a16:creationId xmlns:a16="http://schemas.microsoft.com/office/drawing/2014/main" id="{79F36CF5-686C-C15F-21EB-B68415E14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5E441CA3-10EE-A938-F1A2-2D25A227D1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761792EB-9A56-3719-4FC6-4C44710E71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77539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60</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Megfelelő műsor megtalálása</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732621" y="6325047"/>
            <a:ext cx="10340256" cy="21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B07</a:t>
            </a:r>
            <a:r>
              <a:rPr lang="en-GB" sz="1000" dirty="0">
                <a:solidFill>
                  <a:schemeClr val="bg1">
                    <a:lumMod val="65000"/>
                  </a:schemeClr>
                </a:solidFill>
              </a:rPr>
              <a:t>. </a:t>
            </a:r>
            <a:r>
              <a:rPr lang="hu-HU" sz="1000" dirty="0">
                <a:solidFill>
                  <a:schemeClr val="bg1">
                    <a:lumMod val="65000"/>
                  </a:schemeClr>
                </a:solidFill>
              </a:rPr>
              <a:t>Melyik állítás igaz inkább Önre?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dirty="0">
                <a:solidFill>
                  <a:schemeClr val="bg1">
                    <a:lumMod val="65000"/>
                  </a:schemeClr>
                </a:solidFill>
              </a:rPr>
              <a:t>B08. Milyen gyakran talál kedvére való műsort a hagyományos tévécsatornákon, amikor éppen tévét néz? Melyik a legjellemzőbb Önre? | Bázis: tévéelőfizetéssel rendelkezők, n=501</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A 18-59 évesek háromnegyede számára az a fontos egy műsor esetén, hogy szórakoztasson, az kevésbé lényeges, hogy mennyire új. Érdekes ezt azonban összevetni, hogy egyébként milyen gyakran néz meg válaszadó korábban látott filmet, sorozatot. </a:t>
            </a:r>
            <a:r>
              <a:rPr lang="hu-HU" sz="1250" err="1">
                <a:solidFill>
                  <a:schemeClr val="accent1"/>
                </a:solidFill>
              </a:rPr>
              <a:t>Statisztikailag</a:t>
            </a:r>
            <a:r>
              <a:rPr lang="hu-HU" sz="1250">
                <a:solidFill>
                  <a:schemeClr val="accent1"/>
                </a:solidFill>
              </a:rPr>
              <a:t> nem igazolható, hogy aki (nagyon) gyakran néz olyan filmeket vagy sorozatokat, amelyeket már látott, annak számára különösen fontos lenne a szórakoztatás.</a:t>
            </a:r>
          </a:p>
          <a:p>
            <a:r>
              <a:rPr lang="hu-HU" sz="1250">
                <a:solidFill>
                  <a:schemeClr val="accent1"/>
                </a:solidFill>
              </a:rPr>
              <a:t>A célcsoport </a:t>
            </a:r>
            <a:r>
              <a:rPr lang="hu-HU" sz="1250" err="1">
                <a:solidFill>
                  <a:schemeClr val="accent1"/>
                </a:solidFill>
              </a:rPr>
              <a:t>kétötöde</a:t>
            </a:r>
            <a:r>
              <a:rPr lang="hu-HU" sz="1250">
                <a:solidFill>
                  <a:schemeClr val="accent1"/>
                </a:solidFill>
              </a:rPr>
              <a:t> a nagy kínálat ellenére sem mindig talál kedvére való műsort. E tényező összefüggésben áll azzal, hogy hány csatornát ér el a tévécsomagjában, vagyis a kevesebb csatornával rendelkezők esetén sokkal nagyobb a valószínűsége, hogy nem találnak megfelelő műsort.</a:t>
            </a:r>
            <a:endParaRPr lang="en-GB"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732621" y="2500954"/>
            <a:ext cx="4680000"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6572816" y="2501941"/>
            <a:ext cx="4680000" cy="334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1272621" y="228819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Korábbi műsorok kedveltsége</a:t>
            </a:r>
          </a:p>
        </p:txBody>
      </p:sp>
      <p:sp>
        <p:nvSpPr>
          <p:cNvPr id="13" name="Téglalap 12">
            <a:extLst>
              <a:ext uri="{FF2B5EF4-FFF2-40B4-BE49-F238E27FC236}">
                <a16:creationId xmlns:a16="http://schemas.microsoft.com/office/drawing/2014/main" id="{03B86046-C0F5-F48A-A24E-605C6D868373}"/>
              </a:ext>
            </a:extLst>
          </p:cNvPr>
          <p:cNvSpPr/>
          <p:nvPr/>
        </p:nvSpPr>
        <p:spPr>
          <a:xfrm>
            <a:off x="7112816" y="228586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Megfelelő műsor megtalálása</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509843606"/>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400800069"/>
              </p:ext>
            </p:extLst>
          </p:nvPr>
        </p:nvGraphicFramePr>
        <p:xfrm>
          <a:off x="6641541" y="2570559"/>
          <a:ext cx="4431336"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4">
            <a:extLst>
              <a:ext uri="{FF2B5EF4-FFF2-40B4-BE49-F238E27FC236}">
                <a16:creationId xmlns:a16="http://schemas.microsoft.com/office/drawing/2014/main" id="{63BCB7DA-B855-ACCF-0D81-25D6D0261E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35BFAB3D-E5C8-48C9-A647-29AB2028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778A8A0B-5D74-B566-F565-DE46798CE2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784014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Koncepció</a:t>
            </a:r>
            <a:endParaRPr kumimoji="0" lang="en-GB"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F32F0CA4-BD0A-87E3-8F69-1B9C6305DF3F}"/>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61</a:t>
            </a:fld>
            <a:endParaRPr lang="hu-HU">
              <a:solidFill>
                <a:schemeClr val="tx1"/>
              </a:solidFill>
            </a:endParaRPr>
          </a:p>
        </p:txBody>
      </p:sp>
    </p:spTree>
    <p:extLst>
      <p:ext uri="{BB962C8B-B14F-4D97-AF65-F5344CB8AC3E}">
        <p14:creationId xmlns:p14="http://schemas.microsoft.com/office/powerpoint/2010/main" val="541876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fld id="{4996493B-DA06-4E81-B5EB-AD5E79125F85}" type="slidenum">
              <a:rPr lang="hu-HU" smtClean="0"/>
              <a:pPr/>
              <a:t>62</a:t>
            </a:fld>
            <a:endParaRPr lang="hu-HU"/>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r>
              <a:rPr lang="hu-HU" sz="3200" b="1">
                <a:solidFill>
                  <a:srgbClr val="265373"/>
                </a:solidFill>
              </a:rPr>
              <a:t>A bemutatott szolgáltatás</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668049" y="1482821"/>
            <a:ext cx="11044526" cy="3914470"/>
          </a:xfrm>
          <a:prstGeom prst="rect">
            <a:avLst/>
          </a:prstGeom>
          <a:noFill/>
        </p:spPr>
        <p:txBody>
          <a:bodyPr wrap="square">
            <a:spAutoFit/>
          </a:bodyPr>
          <a:lstStyle/>
          <a:p>
            <a:pPr algn="just">
              <a:lnSpc>
                <a:spcPct val="107000"/>
              </a:lnSpc>
              <a:spcAft>
                <a:spcPts val="800"/>
              </a:spcAft>
            </a:pPr>
            <a:r>
              <a:rPr lang="hu-HU" sz="1600" i="1">
                <a:effectLst/>
                <a:latin typeface="Segoe UI Light" panose="020B0502040204020203" pitchFamily="34" charset="0"/>
                <a:ea typeface="Calibri" panose="020F0502020204030204" pitchFamily="34" charset="0"/>
                <a:cs typeface="Segoe UI Light" panose="020B0502040204020203" pitchFamily="34" charset="0"/>
              </a:rPr>
              <a:t>Ez az új megoldás egy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digitálisan elérhető</a:t>
            </a:r>
            <a:r>
              <a:rPr lang="hu-HU" sz="1600" i="1">
                <a:effectLst/>
                <a:latin typeface="Segoe UI Light" panose="020B0502040204020203" pitchFamily="34" charset="0"/>
                <a:ea typeface="Calibri" panose="020F0502020204030204" pitchFamily="34" charset="0"/>
                <a:cs typeface="Segoe UI Light" panose="020B0502040204020203" pitchFamily="34" charset="0"/>
              </a:rPr>
              <a:t> televíziós szolgáltatás. Egy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applikáción vagy böngészőn keresztül</a:t>
            </a:r>
            <a:r>
              <a:rPr lang="hu-HU" sz="1600" i="1">
                <a:effectLst/>
                <a:latin typeface="Segoe UI Light" panose="020B0502040204020203" pitchFamily="34" charset="0"/>
                <a:ea typeface="Calibri" panose="020F0502020204030204" pitchFamily="34" charset="0"/>
                <a:cs typeface="Segoe UI Light" panose="020B0502040204020203" pitchFamily="34" charset="0"/>
              </a:rPr>
              <a:t> egy elektronikus műsorújsághoz hasonló felületet érünk el, ahol számtalan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virtuális csatorna</a:t>
            </a:r>
            <a:r>
              <a:rPr lang="hu-HU" sz="1600" i="1">
                <a:effectLst/>
                <a:latin typeface="Segoe UI Light" panose="020B0502040204020203" pitchFamily="34" charset="0"/>
                <a:ea typeface="Calibri" panose="020F0502020204030204" pitchFamily="34" charset="0"/>
                <a:cs typeface="Segoe UI Light" panose="020B0502040204020203" pitchFamily="34" charset="0"/>
              </a:rPr>
              <a:t> műsorát találjuk meg, amelyek jellemzően nem a kábeltévé szolgáltatók kínálatában elérhető csatornák. Ezek közül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bármelyiknek a nézésébe bármikor belekapcsolódhatunk</a:t>
            </a:r>
            <a:r>
              <a:rPr lang="hu-HU" sz="1600" i="1">
                <a:effectLst/>
                <a:latin typeface="Segoe UI Light" panose="020B0502040204020203" pitchFamily="34" charset="0"/>
                <a:ea typeface="Calibri" panose="020F0502020204030204" pitchFamily="34" charset="0"/>
                <a:cs typeface="Segoe UI Light" panose="020B0502040204020203" pitchFamily="34" charset="0"/>
              </a:rPr>
              <a:t>. Csak ezek közül választhatunk,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a csatornákon futó műsorok fixek</a:t>
            </a:r>
            <a:r>
              <a:rPr lang="hu-HU" sz="1600" i="1">
                <a:effectLst/>
                <a:latin typeface="Segoe UI Light" panose="020B0502040204020203" pitchFamily="34" charset="0"/>
                <a:ea typeface="Calibri" panose="020F0502020204030204" pitchFamily="34" charset="0"/>
                <a:cs typeface="Segoe UI Light" panose="020B0502040204020203" pitchFamily="34" charset="0"/>
              </a:rPr>
              <a:t>, mint ahogyan a hagyományos televízió csatornákon is.</a:t>
            </a:r>
          </a:p>
          <a:p>
            <a:pPr algn="just">
              <a:lnSpc>
                <a:spcPct val="107000"/>
              </a:lnSpc>
              <a:spcAft>
                <a:spcPts val="800"/>
              </a:spcAft>
            </a:pPr>
            <a:r>
              <a:rPr lang="hu-HU" sz="1600" i="1">
                <a:effectLst/>
                <a:latin typeface="Segoe UI Light" panose="020B0502040204020203" pitchFamily="34" charset="0"/>
                <a:ea typeface="Calibri" panose="020F0502020204030204" pitchFamily="34" charset="0"/>
                <a:cs typeface="Segoe UI Light" panose="020B0502040204020203" pitchFamily="34" charset="0"/>
              </a:rPr>
              <a:t>A műsorok elérése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ingyenes</a:t>
            </a:r>
            <a:r>
              <a:rPr lang="hu-HU" sz="1600" i="1">
                <a:effectLst/>
                <a:latin typeface="Segoe UI Light" panose="020B0502040204020203" pitchFamily="34" charset="0"/>
                <a:ea typeface="Calibri" panose="020F0502020204030204" pitchFamily="34" charset="0"/>
                <a:cs typeface="Segoe UI Light" panose="020B0502040204020203" pitchFamily="34" charset="0"/>
              </a:rPr>
              <a:t>, de a műsorfolyamban ugyanúgy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reklámok vannak</a:t>
            </a:r>
            <a:r>
              <a:rPr lang="hu-HU" sz="1600" i="1">
                <a:effectLst/>
                <a:latin typeface="Segoe UI Light" panose="020B0502040204020203" pitchFamily="34" charset="0"/>
                <a:ea typeface="Calibri" panose="020F0502020204030204" pitchFamily="34" charset="0"/>
                <a:cs typeface="Segoe UI Light" panose="020B0502040204020203" pitchFamily="34" charset="0"/>
              </a:rPr>
              <a:t> elhelyezve, mint a hagyományos televízióban.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Ezeket nem lehet átugrani</a:t>
            </a:r>
            <a:r>
              <a:rPr lang="hu-HU" sz="1600" i="1">
                <a:effectLst/>
                <a:latin typeface="Segoe UI Light" panose="020B0502040204020203" pitchFamily="34" charset="0"/>
                <a:ea typeface="Calibri" panose="020F0502020204030204" pitchFamily="34" charset="0"/>
                <a:cs typeface="Segoe UI Light" panose="020B0502040204020203" pitchFamily="34" charset="0"/>
              </a:rPr>
              <a:t>. </a:t>
            </a:r>
          </a:p>
          <a:p>
            <a:pPr algn="just">
              <a:lnSpc>
                <a:spcPct val="107000"/>
              </a:lnSpc>
              <a:spcAft>
                <a:spcPts val="800"/>
              </a:spcAft>
            </a:pPr>
            <a:r>
              <a:rPr lang="hu-HU" sz="1600" i="1">
                <a:effectLst/>
                <a:latin typeface="Segoe UI Light" panose="020B0502040204020203" pitchFamily="34" charset="0"/>
                <a:ea typeface="Calibri" panose="020F0502020204030204" pitchFamily="34" charset="0"/>
                <a:cs typeface="Segoe UI Light" panose="020B0502040204020203" pitchFamily="34" charset="0"/>
              </a:rPr>
              <a:t>Egy-egy ilyen „csomagban”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akár több száz csatorna</a:t>
            </a:r>
            <a:r>
              <a:rPr lang="hu-HU" sz="1600" i="1">
                <a:effectLst/>
                <a:latin typeface="Segoe UI Light" panose="020B0502040204020203" pitchFamily="34" charset="0"/>
                <a:ea typeface="Calibri" panose="020F0502020204030204" pitchFamily="34" charset="0"/>
                <a:cs typeface="Segoe UI Light" panose="020B0502040204020203" pitchFamily="34" charset="0"/>
              </a:rPr>
              <a:t> is található.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A csatornák</a:t>
            </a:r>
            <a:r>
              <a:rPr lang="hu-HU" sz="1600" i="1">
                <a:effectLst/>
                <a:latin typeface="Segoe UI Light" panose="020B0502040204020203" pitchFamily="34" charset="0"/>
                <a:ea typeface="Calibri" panose="020F0502020204030204" pitchFamily="34" charset="0"/>
                <a:cs typeface="Segoe UI Light" panose="020B0502040204020203" pitchFamily="34" charset="0"/>
              </a:rPr>
              <a:t> általában egy-egy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speciális tematika köré szerveződnek</a:t>
            </a:r>
            <a:r>
              <a:rPr lang="hu-HU" sz="1600" i="1">
                <a:effectLst/>
                <a:latin typeface="Segoe UI Light" panose="020B0502040204020203" pitchFamily="34" charset="0"/>
                <a:ea typeface="Calibri" panose="020F0502020204030204" pitchFamily="34" charset="0"/>
                <a:cs typeface="Segoe UI Light" panose="020B0502040204020203" pitchFamily="34" charset="0"/>
              </a:rPr>
              <a:t>. Ezek között lehetnek akár egészen speciális érdeklődési kört kielégítő csatornák is, például, krimiket, egy-egy korábbi sorozat részeit (pl.: CSI, </a:t>
            </a:r>
            <a:r>
              <a:rPr lang="hu-HU" sz="1600" i="1" err="1">
                <a:effectLst/>
                <a:latin typeface="Segoe UI Light" panose="020B0502040204020203" pitchFamily="34" charset="0"/>
                <a:ea typeface="Calibri" panose="020F0502020204030204" pitchFamily="34" charset="0"/>
                <a:cs typeface="Segoe UI Light" panose="020B0502040204020203" pitchFamily="34" charset="0"/>
              </a:rPr>
              <a:t>Baywatch</a:t>
            </a:r>
            <a:r>
              <a:rPr lang="hu-HU" sz="1600" i="1">
                <a:effectLst/>
                <a:latin typeface="Segoe UI Light" panose="020B0502040204020203" pitchFamily="34" charset="0"/>
                <a:ea typeface="Calibri" panose="020F0502020204030204" pitchFamily="34" charset="0"/>
                <a:cs typeface="Segoe UI Light" panose="020B0502040204020203" pitchFamily="34" charset="0"/>
              </a:rPr>
              <a:t>) vetítő csatornák, de akár jóga műsorokat, kandi-kamera jeleneteket, vetélkedőket, főzős műsorokat, állatgondozással foglalkozókat, vallási műsorokat, életrajzi filmeket, klasszikus rajzfilmeket sugárzók is.</a:t>
            </a:r>
          </a:p>
          <a:p>
            <a:pPr algn="just">
              <a:lnSpc>
                <a:spcPct val="107000"/>
              </a:lnSpc>
              <a:spcAft>
                <a:spcPts val="800"/>
              </a:spcAft>
            </a:pPr>
            <a:r>
              <a:rPr lang="hu-HU" sz="1600" i="1">
                <a:effectLst/>
                <a:latin typeface="Segoe UI Light" panose="020B0502040204020203" pitchFamily="34" charset="0"/>
                <a:ea typeface="Calibri" panose="020F0502020204030204" pitchFamily="34" charset="0"/>
                <a:cs typeface="Segoe UI Light" panose="020B0502040204020203" pitchFamily="34" charset="0"/>
              </a:rPr>
              <a:t>A tartalom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jellemzően nem újonnan gyártott</a:t>
            </a:r>
            <a:r>
              <a:rPr lang="hu-HU" sz="1600" i="1">
                <a:effectLst/>
                <a:latin typeface="Segoe UI Light" panose="020B0502040204020203" pitchFamily="34" charset="0"/>
                <a:ea typeface="Calibri" panose="020F0502020204030204" pitchFamily="34" charset="0"/>
                <a:cs typeface="Segoe UI Light" panose="020B0502040204020203" pitchFamily="34" charset="0"/>
              </a:rPr>
              <a:t>, hanem már korábban valahol vetített anyagok tematikusan rendszerezett </a:t>
            </a:r>
            <a:r>
              <a:rPr lang="hu-HU" sz="1600" i="1" err="1">
                <a:effectLst/>
                <a:latin typeface="Segoe UI Light" panose="020B0502040204020203" pitchFamily="34" charset="0"/>
                <a:ea typeface="Calibri" panose="020F0502020204030204" pitchFamily="34" charset="0"/>
                <a:cs typeface="Segoe UI Light" panose="020B0502040204020203" pitchFamily="34" charset="0"/>
              </a:rPr>
              <a:t>műsorfolyama</a:t>
            </a:r>
            <a:r>
              <a:rPr lang="hu-HU" sz="1600" i="1">
                <a:effectLst/>
                <a:latin typeface="Segoe UI Light" panose="020B0502040204020203" pitchFamily="34" charset="0"/>
                <a:ea typeface="Calibri" panose="020F0502020204030204" pitchFamily="34" charset="0"/>
                <a:cs typeface="Segoe UI Light" panose="020B0502040204020203" pitchFamily="34" charset="0"/>
              </a:rPr>
              <a:t>.</a:t>
            </a:r>
          </a:p>
          <a:p>
            <a:pPr algn="just">
              <a:lnSpc>
                <a:spcPct val="107000"/>
              </a:lnSpc>
              <a:spcAft>
                <a:spcPts val="800"/>
              </a:spcAft>
            </a:pPr>
            <a:r>
              <a:rPr lang="hu-HU" sz="1600" i="1">
                <a:effectLst/>
                <a:latin typeface="Segoe UI Light" panose="020B0502040204020203" pitchFamily="34" charset="0"/>
                <a:ea typeface="Calibri" panose="020F0502020204030204" pitchFamily="34" charset="0"/>
                <a:cs typeface="Segoe UI Light" panose="020B0502040204020203" pitchFamily="34" charset="0"/>
              </a:rPr>
              <a:t>A szolgáltatáshoz </a:t>
            </a:r>
            <a:r>
              <a:rPr lang="hu-HU" sz="1600" b="1" i="1" u="sng">
                <a:effectLst/>
                <a:latin typeface="Segoe UI Light" panose="020B0502040204020203" pitchFamily="34" charset="0"/>
                <a:ea typeface="Calibri" panose="020F0502020204030204" pitchFamily="34" charset="0"/>
                <a:cs typeface="Segoe UI Light" panose="020B0502040204020203" pitchFamily="34" charset="0"/>
              </a:rPr>
              <a:t>internet elérés szükséges</a:t>
            </a:r>
            <a:r>
              <a:rPr lang="hu-HU" sz="1600" i="1">
                <a:effectLst/>
                <a:latin typeface="Segoe UI Light" panose="020B0502040204020203" pitchFamily="34" charset="0"/>
                <a:ea typeface="Calibri" panose="020F0502020204030204" pitchFamily="34" charset="0"/>
                <a:cs typeface="Segoe UI Light" panose="020B0502040204020203" pitchFamily="34" charset="0"/>
              </a:rPr>
              <a:t>.</a:t>
            </a:r>
          </a:p>
        </p:txBody>
      </p:sp>
      <p:pic>
        <p:nvPicPr>
          <p:cNvPr id="7" name="Picture 14">
            <a:extLst>
              <a:ext uri="{FF2B5EF4-FFF2-40B4-BE49-F238E27FC236}">
                <a16:creationId xmlns:a16="http://schemas.microsoft.com/office/drawing/2014/main" id="{0A3CBAD5-7ED9-B947-82E3-51725AD3BF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9" name="Kép 8">
            <a:extLst>
              <a:ext uri="{FF2B5EF4-FFF2-40B4-BE49-F238E27FC236}">
                <a16:creationId xmlns:a16="http://schemas.microsoft.com/office/drawing/2014/main" id="{EC10AA37-0AAB-F727-2386-A5E3581FF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9DA38293-410E-4073-716A-C500E42D1B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013038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63</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000" b="1">
                <a:solidFill>
                  <a:srgbClr val="265373"/>
                </a:solidFill>
                <a:latin typeface="Segoe UI Light" panose="020B0502040204020203" pitchFamily="34" charset="0"/>
                <a:cs typeface="Segoe UI Light" panose="020B0502040204020203" pitchFamily="34" charset="0"/>
              </a:rPr>
              <a:t>Koncepció: tetszés, potenciális megrendelés, regisztráció</a:t>
            </a:r>
            <a:endParaRPr lang="en-GB" sz="30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214507" y="6370252"/>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C02</a:t>
            </a:r>
            <a:r>
              <a:rPr lang="en-GB" sz="1000" dirty="0">
                <a:solidFill>
                  <a:schemeClr val="bg1">
                    <a:lumMod val="65000"/>
                  </a:schemeClr>
                </a:solidFill>
              </a:rPr>
              <a:t>. </a:t>
            </a:r>
            <a:r>
              <a:rPr lang="hu-HU" sz="1000" dirty="0">
                <a:solidFill>
                  <a:schemeClr val="bg1">
                    <a:lumMod val="65000"/>
                  </a:schemeClr>
                </a:solidFill>
              </a:rPr>
              <a:t>Mennyire tetszik Önnek ez a szolgáltatás?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dirty="0">
                <a:solidFill>
                  <a:schemeClr val="bg1">
                    <a:lumMod val="65000"/>
                  </a:schemeClr>
                </a:solidFill>
              </a:rPr>
              <a:t>C03. Mennyire valószínű, hogy a leírtak alapján igénybe venné a szolgáltatást? | Bázis: teljes minta, n=600</a:t>
            </a:r>
          </a:p>
          <a:p>
            <a:r>
              <a:rPr lang="hu-HU" sz="1000" dirty="0">
                <a:solidFill>
                  <a:schemeClr val="bg1">
                    <a:lumMod val="65000"/>
                  </a:schemeClr>
                </a:solidFill>
              </a:rPr>
              <a:t>C08. Ha a szolgáltatást csak (ingyenes) regisztráció mellett lehetne igénybe venni, mennyire valószínű, hogy regisztrálna? | Bázis: akik (talán) igénybe vennék a szolgáltatást, n=423</a:t>
            </a:r>
          </a:p>
        </p:txBody>
      </p:sp>
      <p:sp>
        <p:nvSpPr>
          <p:cNvPr id="8" name="Téglalap 7">
            <a:extLst>
              <a:ext uri="{FF2B5EF4-FFF2-40B4-BE49-F238E27FC236}">
                <a16:creationId xmlns:a16="http://schemas.microsoft.com/office/drawing/2014/main" id="{CCA50D03-2A11-7457-7028-61FD57530660}"/>
              </a:ext>
            </a:extLst>
          </p:cNvPr>
          <p:cNvSpPr/>
          <p:nvPr/>
        </p:nvSpPr>
        <p:spPr>
          <a:xfrm>
            <a:off x="447439" y="1112457"/>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Az új szolgáltatás koncepciója tízből négy 18-59 évesnek (nagyon) tetszik, mindössze minden hatodik jelezte ellenérzését. A koncepció megítélése nem különbözik érdemben az egyes demográfiai csoportokban.</a:t>
            </a:r>
          </a:p>
          <a:p>
            <a:r>
              <a:rPr lang="hu-HU" sz="1250">
                <a:solidFill>
                  <a:schemeClr val="accent1"/>
                </a:solidFill>
              </a:rPr>
              <a:t>Közel minden harmadik célcsoport tag (valószínűleg) igénybe venné az új szolgáltatás, s akár regisztrálna is, ha szükséges. Ez esetben sincs demográfiai jellemzőkre visszavezethető különbség a potenciális ügyfelek között.</a:t>
            </a:r>
            <a:endParaRPr lang="en-GB"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415750" y="2500954"/>
            <a:ext cx="3391771"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4128379" y="2496670"/>
            <a:ext cx="7445295" cy="338399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1031635" y="2288197"/>
            <a:ext cx="216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Tetszés</a:t>
            </a:r>
          </a:p>
        </p:txBody>
      </p:sp>
      <p:sp>
        <p:nvSpPr>
          <p:cNvPr id="13" name="Téglalap 12">
            <a:extLst>
              <a:ext uri="{FF2B5EF4-FFF2-40B4-BE49-F238E27FC236}">
                <a16:creationId xmlns:a16="http://schemas.microsoft.com/office/drawing/2014/main" id="{03B86046-C0F5-F48A-A24E-605C6D868373}"/>
              </a:ext>
            </a:extLst>
          </p:cNvPr>
          <p:cNvSpPr/>
          <p:nvPr/>
        </p:nvSpPr>
        <p:spPr>
          <a:xfrm>
            <a:off x="5804915" y="2278070"/>
            <a:ext cx="4357749"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Igénybevétel - </a:t>
            </a:r>
            <a:r>
              <a:rPr lang="hu-HU">
                <a:solidFill>
                  <a:schemeClr val="tx1">
                    <a:lumMod val="75000"/>
                    <a:lumOff val="25000"/>
                  </a:schemeClr>
                </a:solidFill>
              </a:rPr>
              <a:t>regisztráció</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703574490"/>
              </p:ext>
            </p:extLst>
          </p:nvPr>
        </p:nvGraphicFramePr>
        <p:xfrm>
          <a:off x="511854" y="2570559"/>
          <a:ext cx="3200067"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3209522018"/>
              </p:ext>
            </p:extLst>
          </p:nvPr>
        </p:nvGraphicFramePr>
        <p:xfrm>
          <a:off x="4215660" y="2570559"/>
          <a:ext cx="3951010" cy="3341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8B25C4E7-0475-E97E-281D-3D0D2B69B163}"/>
              </a:ext>
            </a:extLst>
          </p:cNvPr>
          <p:cNvGraphicFramePr/>
          <p:nvPr>
            <p:extLst>
              <p:ext uri="{D42A27DB-BD31-4B8C-83A1-F6EECF244321}">
                <p14:modId xmlns:p14="http://schemas.microsoft.com/office/powerpoint/2010/main" val="2423185009"/>
              </p:ext>
            </p:extLst>
          </p:nvPr>
        </p:nvGraphicFramePr>
        <p:xfrm>
          <a:off x="7507161" y="2518146"/>
          <a:ext cx="3951010" cy="3341045"/>
        </p:xfrm>
        <a:graphic>
          <a:graphicData uri="http://schemas.openxmlformats.org/drawingml/2006/chart">
            <c:chart xmlns:c="http://schemas.openxmlformats.org/drawingml/2006/chart" xmlns:r="http://schemas.openxmlformats.org/officeDocument/2006/relationships" r:id="rId5"/>
          </a:graphicData>
        </a:graphic>
      </p:graphicFrame>
      <p:sp>
        <p:nvSpPr>
          <p:cNvPr id="6" name="Jobb oldali szögletes zárójel 5">
            <a:extLst>
              <a:ext uri="{FF2B5EF4-FFF2-40B4-BE49-F238E27FC236}">
                <a16:creationId xmlns:a16="http://schemas.microsoft.com/office/drawing/2014/main" id="{EAB89608-6581-D43D-CE6F-B09450415B21}"/>
              </a:ext>
            </a:extLst>
          </p:cNvPr>
          <p:cNvSpPr/>
          <p:nvPr/>
        </p:nvSpPr>
        <p:spPr>
          <a:xfrm>
            <a:off x="7369293" y="2852738"/>
            <a:ext cx="130986" cy="1940643"/>
          </a:xfrm>
          <a:prstGeom prst="rightBracket">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9" name="Nyíl: jobbra mutató 8">
            <a:extLst>
              <a:ext uri="{FF2B5EF4-FFF2-40B4-BE49-F238E27FC236}">
                <a16:creationId xmlns:a16="http://schemas.microsoft.com/office/drawing/2014/main" id="{401A713C-8B66-0D32-29C1-98C3832FEFF6}"/>
              </a:ext>
            </a:extLst>
          </p:cNvPr>
          <p:cNvSpPr/>
          <p:nvPr/>
        </p:nvSpPr>
        <p:spPr>
          <a:xfrm>
            <a:off x="7595590" y="3683492"/>
            <a:ext cx="365760" cy="279133"/>
          </a:xfrm>
          <a:prstGeom prst="rightArrow">
            <a:avLst/>
          </a:prstGeom>
          <a:solidFill>
            <a:schemeClr val="bg1">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6" name="Kép 15" descr="A képen aláírás, rajz, étel látható&#10;&#10;Automatikusan generált leírás">
            <a:extLst>
              <a:ext uri="{FF2B5EF4-FFF2-40B4-BE49-F238E27FC236}">
                <a16:creationId xmlns:a16="http://schemas.microsoft.com/office/drawing/2014/main" id="{ECC108EA-9635-8D67-F354-FF8B878246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128" y="6372224"/>
            <a:ext cx="933889" cy="337634"/>
          </a:xfrm>
          <a:prstGeom prst="rect">
            <a:avLst/>
          </a:prstGeom>
        </p:spPr>
      </p:pic>
      <p:pic>
        <p:nvPicPr>
          <p:cNvPr id="17" name="Picture 14">
            <a:extLst>
              <a:ext uri="{FF2B5EF4-FFF2-40B4-BE49-F238E27FC236}">
                <a16:creationId xmlns:a16="http://schemas.microsoft.com/office/drawing/2014/main" id="{43FF5159-8FBD-9DDB-F86B-911A8F5F895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82666" y="496907"/>
            <a:ext cx="1504339" cy="219299"/>
          </a:xfrm>
          <a:prstGeom prst="rect">
            <a:avLst/>
          </a:prstGeom>
          <a:noFill/>
          <a:ln>
            <a:noFill/>
          </a:ln>
        </p:spPr>
      </p:pic>
      <p:pic>
        <p:nvPicPr>
          <p:cNvPr id="18" name="Kép 17">
            <a:extLst>
              <a:ext uri="{FF2B5EF4-FFF2-40B4-BE49-F238E27FC236}">
                <a16:creationId xmlns:a16="http://schemas.microsoft.com/office/drawing/2014/main" id="{4D7A369D-D881-6122-ECAE-6340EB6A4F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772" t="20135" r="5840" b="32349"/>
          <a:stretch/>
        </p:blipFill>
        <p:spPr bwMode="auto">
          <a:xfrm>
            <a:off x="11008829" y="291590"/>
            <a:ext cx="946227" cy="497423"/>
          </a:xfrm>
          <a:prstGeom prst="rect">
            <a:avLst/>
          </a:prstGeom>
          <a:noFill/>
        </p:spPr>
      </p:pic>
    </p:spTree>
    <p:extLst>
      <p:ext uri="{BB962C8B-B14F-4D97-AF65-F5344CB8AC3E}">
        <p14:creationId xmlns:p14="http://schemas.microsoft.com/office/powerpoint/2010/main" val="2540141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Ábra 14" descr="Követés kitűző egyszínű kitöltéssel">
            <a:extLst>
              <a:ext uri="{FF2B5EF4-FFF2-40B4-BE49-F238E27FC236}">
                <a16:creationId xmlns:a16="http://schemas.microsoft.com/office/drawing/2014/main" id="{A23F9E11-B6A9-5545-206A-B1C24DB38E0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8591" y="3758422"/>
            <a:ext cx="2160000" cy="2160000"/>
          </a:xfrm>
          <a:prstGeom prst="rect">
            <a:avLst/>
          </a:prstGeom>
        </p:spPr>
      </p:pic>
      <p:pic>
        <p:nvPicPr>
          <p:cNvPr id="13" name="Ábra 12" descr="Követés leállítása kitűző egyszínű kitöltéssel">
            <a:extLst>
              <a:ext uri="{FF2B5EF4-FFF2-40B4-BE49-F238E27FC236}">
                <a16:creationId xmlns:a16="http://schemas.microsoft.com/office/drawing/2014/main" id="{84AC5192-262F-3FA0-A016-7E62F389037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07548" y="3758422"/>
            <a:ext cx="2160000" cy="2160000"/>
          </a:xfrm>
          <a:prstGeom prst="rect">
            <a:avLst/>
          </a:prstGeom>
        </p:spPr>
      </p:pic>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64</a:t>
            </a:fld>
            <a:endParaRPr lang="hu-HU"/>
          </a:p>
        </p:txBody>
      </p:sp>
      <p:sp>
        <p:nvSpPr>
          <p:cNvPr id="8" name="Téglalap 7">
            <a:extLst>
              <a:ext uri="{FF2B5EF4-FFF2-40B4-BE49-F238E27FC236}">
                <a16:creationId xmlns:a16="http://schemas.microsoft.com/office/drawing/2014/main" id="{CCA50D03-2A11-7457-7028-61FD57530660}"/>
              </a:ext>
            </a:extLst>
          </p:cNvPr>
          <p:cNvSpPr/>
          <p:nvPr/>
        </p:nvSpPr>
        <p:spPr>
          <a:xfrm>
            <a:off x="350703" y="1113951"/>
            <a:ext cx="11490593"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300">
                <a:solidFill>
                  <a:schemeClr val="accent1"/>
                </a:solidFill>
              </a:rPr>
              <a:t>A két legfontosabb hívószó az ingyenesség és a széles műsorkínálat lehet az új szolgáltatáshoz. Szintén gyakran említették a célcsoport tagjai a tetsző tulajdonságok között a tematikus jelleget, valamint azt, hogy bárhol, bármikor és bármilyen eszközön elérhető a szolgáltatás.</a:t>
            </a:r>
          </a:p>
          <a:p>
            <a:r>
              <a:rPr lang="hu-HU" sz="1300">
                <a:solidFill>
                  <a:schemeClr val="accent1"/>
                </a:solidFill>
              </a:rPr>
              <a:t>Problémás, s ezt minden harmadik 18-59 éves említette, hogy reklámokkal szakítanák meg a műsorokat, s ezek nem is átugorhatóak.</a:t>
            </a:r>
            <a:endParaRPr lang="en-GB" sz="1300">
              <a:solidFill>
                <a:schemeClr val="accent1"/>
              </a:solidFill>
            </a:endParaRPr>
          </a:p>
        </p:txBody>
      </p:sp>
      <p:sp>
        <p:nvSpPr>
          <p:cNvPr id="3" name="Téglalap 2">
            <a:extLst>
              <a:ext uri="{FF2B5EF4-FFF2-40B4-BE49-F238E27FC236}">
                <a16:creationId xmlns:a16="http://schemas.microsoft.com/office/drawing/2014/main" id="{83371C6F-41CC-B2B0-A46E-8CF6FB897ADD}"/>
              </a:ext>
            </a:extLst>
          </p:cNvPr>
          <p:cNvSpPr/>
          <p:nvPr/>
        </p:nvSpPr>
        <p:spPr>
          <a:xfrm>
            <a:off x="877455" y="2558473"/>
            <a:ext cx="4969163" cy="3556001"/>
          </a:xfrm>
          <a:prstGeom prst="rect">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5" name="Diagram 4">
            <a:extLst>
              <a:ext uri="{FF2B5EF4-FFF2-40B4-BE49-F238E27FC236}">
                <a16:creationId xmlns:a16="http://schemas.microsoft.com/office/drawing/2014/main" id="{0999707D-EF37-3507-097C-7F18D13E513F}"/>
              </a:ext>
            </a:extLst>
          </p:cNvPr>
          <p:cNvGraphicFramePr/>
          <p:nvPr>
            <p:extLst>
              <p:ext uri="{D42A27DB-BD31-4B8C-83A1-F6EECF244321}">
                <p14:modId xmlns:p14="http://schemas.microsoft.com/office/powerpoint/2010/main" val="1371585479"/>
              </p:ext>
            </p:extLst>
          </p:nvPr>
        </p:nvGraphicFramePr>
        <p:xfrm>
          <a:off x="955964" y="2557694"/>
          <a:ext cx="4553678" cy="3556780"/>
        </p:xfrm>
        <a:graphic>
          <a:graphicData uri="http://schemas.openxmlformats.org/drawingml/2006/chart">
            <c:chart xmlns:c="http://schemas.openxmlformats.org/drawingml/2006/chart" xmlns:r="http://schemas.openxmlformats.org/officeDocument/2006/relationships" r:id="rId7"/>
          </a:graphicData>
        </a:graphic>
      </p:graphicFrame>
      <p:sp>
        <p:nvSpPr>
          <p:cNvPr id="6" name="Téglalap 5">
            <a:extLst>
              <a:ext uri="{FF2B5EF4-FFF2-40B4-BE49-F238E27FC236}">
                <a16:creationId xmlns:a16="http://schemas.microsoft.com/office/drawing/2014/main" id="{644308BB-F951-85AA-88FD-025D7F38C6D5}"/>
              </a:ext>
            </a:extLst>
          </p:cNvPr>
          <p:cNvSpPr/>
          <p:nvPr/>
        </p:nvSpPr>
        <p:spPr>
          <a:xfrm>
            <a:off x="2496202" y="2299855"/>
            <a:ext cx="1699491" cy="517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75000"/>
                  </a:schemeClr>
                </a:solidFill>
              </a:rPr>
              <a:t>Tetszik</a:t>
            </a:r>
          </a:p>
        </p:txBody>
      </p:sp>
      <p:sp>
        <p:nvSpPr>
          <p:cNvPr id="9" name="Téglalap 8">
            <a:extLst>
              <a:ext uri="{FF2B5EF4-FFF2-40B4-BE49-F238E27FC236}">
                <a16:creationId xmlns:a16="http://schemas.microsoft.com/office/drawing/2014/main" id="{EDF218FA-D9BB-2BDA-450E-EDEC49A9E986}"/>
              </a:ext>
            </a:extLst>
          </p:cNvPr>
          <p:cNvSpPr/>
          <p:nvPr/>
        </p:nvSpPr>
        <p:spPr>
          <a:xfrm>
            <a:off x="6266873" y="2557694"/>
            <a:ext cx="4969163" cy="3556001"/>
          </a:xfrm>
          <a:prstGeom prst="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0" name="Diagram 9">
            <a:extLst>
              <a:ext uri="{FF2B5EF4-FFF2-40B4-BE49-F238E27FC236}">
                <a16:creationId xmlns:a16="http://schemas.microsoft.com/office/drawing/2014/main" id="{E989F9E9-8B93-6E7D-ED88-32623A08CA20}"/>
              </a:ext>
            </a:extLst>
          </p:cNvPr>
          <p:cNvGraphicFramePr/>
          <p:nvPr>
            <p:extLst>
              <p:ext uri="{D42A27DB-BD31-4B8C-83A1-F6EECF244321}">
                <p14:modId xmlns:p14="http://schemas.microsoft.com/office/powerpoint/2010/main" val="820343309"/>
              </p:ext>
            </p:extLst>
          </p:nvPr>
        </p:nvGraphicFramePr>
        <p:xfrm>
          <a:off x="6354619" y="2742421"/>
          <a:ext cx="4544442" cy="3371274"/>
        </p:xfrm>
        <a:graphic>
          <a:graphicData uri="http://schemas.openxmlformats.org/drawingml/2006/chart">
            <c:chart xmlns:c="http://schemas.openxmlformats.org/drawingml/2006/chart" xmlns:r="http://schemas.openxmlformats.org/officeDocument/2006/relationships" r:id="rId8"/>
          </a:graphicData>
        </a:graphic>
      </p:graphicFrame>
      <p:sp>
        <p:nvSpPr>
          <p:cNvPr id="11" name="Téglalap 10">
            <a:extLst>
              <a:ext uri="{FF2B5EF4-FFF2-40B4-BE49-F238E27FC236}">
                <a16:creationId xmlns:a16="http://schemas.microsoft.com/office/drawing/2014/main" id="{FA0D01BB-7BEE-8B4E-90B9-357328B85A41}"/>
              </a:ext>
            </a:extLst>
          </p:cNvPr>
          <p:cNvSpPr/>
          <p:nvPr/>
        </p:nvSpPr>
        <p:spPr>
          <a:xfrm>
            <a:off x="7885620" y="2299076"/>
            <a:ext cx="1699491" cy="517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rgbClr val="C00000"/>
                </a:solidFill>
              </a:rPr>
              <a:t>Nem tetszik</a:t>
            </a:r>
          </a:p>
        </p:txBody>
      </p:sp>
      <p:sp>
        <p:nvSpPr>
          <p:cNvPr id="18" name="Téglalap 17">
            <a:extLst>
              <a:ext uri="{FF2B5EF4-FFF2-40B4-BE49-F238E27FC236}">
                <a16:creationId xmlns:a16="http://schemas.microsoft.com/office/drawing/2014/main" id="{B4DC303F-65DB-6552-915D-7CFFCF632239}"/>
              </a:ext>
            </a:extLst>
          </p:cNvPr>
          <p:cNvSpPr/>
          <p:nvPr/>
        </p:nvSpPr>
        <p:spPr>
          <a:xfrm>
            <a:off x="1549294" y="6315374"/>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C04</a:t>
            </a:r>
            <a:r>
              <a:rPr lang="en-GB" sz="1000" dirty="0">
                <a:solidFill>
                  <a:schemeClr val="bg1">
                    <a:lumMod val="65000"/>
                  </a:schemeClr>
                </a:solidFill>
              </a:rPr>
              <a:t>. </a:t>
            </a:r>
            <a:r>
              <a:rPr lang="hu-HU" sz="1000" dirty="0">
                <a:solidFill>
                  <a:schemeClr val="bg1">
                    <a:lumMod val="65000"/>
                  </a:schemeClr>
                </a:solidFill>
              </a:rPr>
              <a:t>Mi tetszik Önnek a bemutatott szolgáltatásban?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b="0" noProof="0" dirty="0">
                <a:solidFill>
                  <a:schemeClr val="bg1">
                    <a:lumMod val="65000"/>
                  </a:schemeClr>
                </a:solidFill>
              </a:rPr>
              <a:t>C05</a:t>
            </a:r>
            <a:r>
              <a:rPr lang="en-GB" sz="1000" dirty="0">
                <a:solidFill>
                  <a:schemeClr val="bg1">
                    <a:lumMod val="65000"/>
                  </a:schemeClr>
                </a:solidFill>
              </a:rPr>
              <a:t>. </a:t>
            </a:r>
            <a:r>
              <a:rPr lang="hu-HU" sz="1000" dirty="0">
                <a:solidFill>
                  <a:schemeClr val="bg1">
                    <a:lumMod val="65000"/>
                  </a:schemeClr>
                </a:solidFill>
              </a:rPr>
              <a:t>Mi NEM tetszik Önnek a bemutatott szolgáltatásban? </a:t>
            </a:r>
            <a:r>
              <a:rPr lang="en-GB" sz="1000" dirty="0">
                <a:solidFill>
                  <a:schemeClr val="bg1">
                    <a:lumMod val="65000"/>
                  </a:schemeClr>
                </a:solidFill>
              </a:rPr>
              <a:t>| </a:t>
            </a:r>
            <a:r>
              <a:rPr lang="hu-HU" sz="1000" dirty="0">
                <a:solidFill>
                  <a:schemeClr val="bg1">
                    <a:lumMod val="65000"/>
                  </a:schemeClr>
                </a:solidFill>
              </a:rPr>
              <a:t>Bázis: teljes minta, n=600</a:t>
            </a:r>
          </a:p>
        </p:txBody>
      </p:sp>
      <p:sp>
        <p:nvSpPr>
          <p:cNvPr id="19" name="Cím 3">
            <a:extLst>
              <a:ext uri="{FF2B5EF4-FFF2-40B4-BE49-F238E27FC236}">
                <a16:creationId xmlns:a16="http://schemas.microsoft.com/office/drawing/2014/main" id="{E7446A12-F4A1-E255-9BAD-2C45D37C6001}"/>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 koncepció tetsző és nem tetsző részletei</a:t>
            </a:r>
            <a:endParaRPr lang="en-GB" sz="2800" b="1">
              <a:solidFill>
                <a:srgbClr val="265373"/>
              </a:solidFill>
              <a:latin typeface="Segoe UI Light" panose="020B0502040204020203" pitchFamily="34" charset="0"/>
              <a:cs typeface="Segoe UI Light" panose="020B0502040204020203" pitchFamily="34" charset="0"/>
            </a:endParaRPr>
          </a:p>
        </p:txBody>
      </p:sp>
      <p:pic>
        <p:nvPicPr>
          <p:cNvPr id="14" name="Picture 14">
            <a:extLst>
              <a:ext uri="{FF2B5EF4-FFF2-40B4-BE49-F238E27FC236}">
                <a16:creationId xmlns:a16="http://schemas.microsoft.com/office/drawing/2014/main" id="{808CDBF3-9B15-8418-017B-EA278567754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6" name="Kép 15">
            <a:extLst>
              <a:ext uri="{FF2B5EF4-FFF2-40B4-BE49-F238E27FC236}">
                <a16:creationId xmlns:a16="http://schemas.microsoft.com/office/drawing/2014/main" id="{08841AFD-854B-5B74-E2C6-665A288DC37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7" name="Kép 16" descr="A képen aláírás, rajz, étel látható&#10;&#10;Automatikusan generált leírás">
            <a:extLst>
              <a:ext uri="{FF2B5EF4-FFF2-40B4-BE49-F238E27FC236}">
                <a16:creationId xmlns:a16="http://schemas.microsoft.com/office/drawing/2014/main" id="{C1B21085-04C7-A1E0-FF73-B52DDF16264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435896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65</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 koncepció részleteinek értékelése</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357313" y="6325048"/>
            <a:ext cx="9715564" cy="45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C16</a:t>
            </a:r>
            <a:r>
              <a:rPr lang="en-GB" sz="1000" dirty="0">
                <a:solidFill>
                  <a:schemeClr val="bg1">
                    <a:lumMod val="65000"/>
                  </a:schemeClr>
                </a:solidFill>
              </a:rPr>
              <a:t>. </a:t>
            </a:r>
            <a:r>
              <a:rPr lang="hu-HU" sz="1000" dirty="0">
                <a:solidFill>
                  <a:schemeClr val="bg1">
                    <a:lumMod val="65000"/>
                  </a:schemeClr>
                </a:solidFill>
              </a:rPr>
              <a:t>Mennyire tetszenek a következők Önnek a bemutatott szolgáltatásban? | Bázis: akik (talán) igénybe vennék a szolgáltatást,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50">
                <a:solidFill>
                  <a:schemeClr val="accent1"/>
                </a:solidFill>
              </a:rPr>
              <a:t>Ahogy a spontán említések esetén is láttuk, az ingyenesség a leginkább tetsző tulajdonsága a koncepciónak. A 18-59 évesek háromnegyede értékeli, hogy vegyes tartalmat, akár több száz csatorna segítségével, a digitális térben kínálna az új szolgáltatás. </a:t>
            </a:r>
          </a:p>
          <a:p>
            <a:r>
              <a:rPr lang="hu-HU" sz="1250">
                <a:solidFill>
                  <a:schemeClr val="accent1"/>
                </a:solidFill>
              </a:rPr>
              <a:t>A regisztrációval kibékülnének, az eredmények alapján ezt inkább szükséges feltételnek fogják fel, semmint a szolgáltatás jelentős pozitívumának.</a:t>
            </a:r>
          </a:p>
          <a:p>
            <a:r>
              <a:rPr lang="hu-HU" sz="1250">
                <a:solidFill>
                  <a:schemeClr val="accent1"/>
                </a:solidFill>
              </a:rPr>
              <a:t>A műsorfolyam reklámmal való megszakítását tízből három célcsoport tag fogadja el legalább többé-kevésbé, míg majdnem minden másodiknak egyáltalán nem tetszik.</a:t>
            </a:r>
            <a:endParaRPr lang="en-GB" sz="125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017632542"/>
              </p:ext>
            </p:extLst>
          </p:nvPr>
        </p:nvGraphicFramePr>
        <p:xfrm>
          <a:off x="280399" y="2127136"/>
          <a:ext cx="10883787" cy="437998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14">
            <a:extLst>
              <a:ext uri="{FF2B5EF4-FFF2-40B4-BE49-F238E27FC236}">
                <a16:creationId xmlns:a16="http://schemas.microsoft.com/office/drawing/2014/main" id="{D5EF0662-3F40-F290-1D71-DA4DDF9AF4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28FF4811-2FAF-8121-8E9C-EBB9F6A00A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35E1E130-BC1D-A7FC-F266-6A6BB9A0D1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477061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66</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Vélemények a koncepcióról</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296747" y="6416313"/>
            <a:ext cx="9629842" cy="45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C17</a:t>
            </a:r>
            <a:r>
              <a:rPr lang="en-GB" sz="1000" dirty="0">
                <a:solidFill>
                  <a:schemeClr val="bg1">
                    <a:lumMod val="65000"/>
                  </a:schemeClr>
                </a:solidFill>
              </a:rPr>
              <a:t>. </a:t>
            </a:r>
            <a:r>
              <a:rPr lang="hu-HU" sz="1000" dirty="0">
                <a:solidFill>
                  <a:schemeClr val="bg1">
                    <a:lumMod val="65000"/>
                  </a:schemeClr>
                </a:solidFill>
              </a:rPr>
              <a:t>Mennyire ért egyet a következők állításokkal az imént bemutatott szolgáltatás kapcsán? | Bázis: teljes minta, n=600 | *Csak okostelefonnal rendelkezik, más okoseszközzel nem, n=31</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200">
                <a:solidFill>
                  <a:schemeClr val="accent1"/>
                </a:solidFill>
              </a:rPr>
              <a:t>A 18-59 évesek nyitottak az új szolgáltatásra, hétből hat valószínűleg adna esélyt neki, néhány napig kapcsolgatna benne. Minden negyedik potenciális néző kifejezetten úgy gondolja, hogy az ő számára találták ki a szolgáltatást, azonban tízből három szerint ezek a várható tartalmak amúgy is elérhetőek az interneten, vagyis túl sok újdonságot nem jelentenek. Minden ötödik válaszadó szerint az ingyenesség a nem túl magas színvonallal járthat együtt, igaz az állítással nem értett egyet tízből négy célcsoport tag. A magyar szinkron nagyon fontos a potenciális regisztrálóknak, csak minden ötödik engedné el ezt a szolgáltatást. A hirdetésekkel kapcsolatos aggályokat már korábban is láttuk, tízből hét potenciális nézőt zavarná, ha reklámok szakítanák meg a műsorszámokat.</a:t>
            </a:r>
            <a:endParaRPr lang="en-GB" sz="12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1500369683"/>
              </p:ext>
            </p:extLst>
          </p:nvPr>
        </p:nvGraphicFramePr>
        <p:xfrm>
          <a:off x="280399" y="2127136"/>
          <a:ext cx="10883787" cy="4379989"/>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14">
            <a:extLst>
              <a:ext uri="{FF2B5EF4-FFF2-40B4-BE49-F238E27FC236}">
                <a16:creationId xmlns:a16="http://schemas.microsoft.com/office/drawing/2014/main" id="{4CAD9242-9821-A9C2-C341-3CBC658F08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FCE9E6C1-975D-CEAF-D54E-1A5F1DE8EE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0894F4B1-9CF4-0EB1-6142-3E9603C3BD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47890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67</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 koncepció vonzó jellemzői</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428750" y="6325048"/>
            <a:ext cx="9644127" cy="45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C20</a:t>
            </a:r>
            <a:r>
              <a:rPr lang="en-GB" sz="1000" dirty="0">
                <a:solidFill>
                  <a:schemeClr val="bg1">
                    <a:lumMod val="65000"/>
                  </a:schemeClr>
                </a:solidFill>
              </a:rPr>
              <a:t>. </a:t>
            </a:r>
            <a:r>
              <a:rPr lang="hu-HU" sz="1000" dirty="0">
                <a:solidFill>
                  <a:schemeClr val="bg1">
                    <a:lumMod val="65000"/>
                  </a:schemeClr>
                </a:solidFill>
              </a:rPr>
              <a:t>Kérjük, rendezze fontossági sorrendbe a következőket aszerint, hogy melyik mennyire vonzó Önnek a szolgáltatás igénybevételénél? | Bázis: akik (talán) igénybe vennék az új szolgáltatás, </a:t>
            </a:r>
            <a:br>
              <a:rPr lang="hu-HU" sz="1000" dirty="0">
                <a:solidFill>
                  <a:schemeClr val="bg1">
                    <a:lumMod val="65000"/>
                  </a:schemeClr>
                </a:solidFill>
              </a:rPr>
            </a:br>
            <a:r>
              <a:rPr lang="hu-HU" sz="1000" dirty="0">
                <a:solidFill>
                  <a:schemeClr val="bg1">
                    <a:lumMod val="65000"/>
                  </a:schemeClr>
                </a:solidFill>
              </a:rPr>
              <a:t>n=423 | 1=Nagyon vonzó, 6=Egyáltalán nem vonzó | (Nagyon) vonzó=1-2. helyre sorolt, közepesen vonzó=3-4. </a:t>
            </a:r>
            <a:r>
              <a:rPr lang="hu-HU" sz="1000" dirty="0" err="1">
                <a:solidFill>
                  <a:schemeClr val="bg1">
                    <a:lumMod val="65000"/>
                  </a:schemeClr>
                </a:solidFill>
              </a:rPr>
              <a:t>heyre</a:t>
            </a:r>
            <a:r>
              <a:rPr lang="hu-HU" sz="1000" dirty="0">
                <a:solidFill>
                  <a:schemeClr val="bg1">
                    <a:lumMod val="65000"/>
                  </a:schemeClr>
                </a:solidFill>
              </a:rPr>
              <a:t> sorolt, (egyáltalán) nem vonzó=5-6. helyre sorolt</a:t>
            </a:r>
          </a:p>
        </p:txBody>
      </p:sp>
      <p:sp>
        <p:nvSpPr>
          <p:cNvPr id="8" name="Téglalap 7">
            <a:extLst>
              <a:ext uri="{FF2B5EF4-FFF2-40B4-BE49-F238E27FC236}">
                <a16:creationId xmlns:a16="http://schemas.microsoft.com/office/drawing/2014/main" id="{CCA50D03-2A11-7457-7028-61FD57530660}"/>
              </a:ext>
            </a:extLst>
          </p:cNvPr>
          <p:cNvSpPr/>
          <p:nvPr/>
        </p:nvSpPr>
        <p:spPr>
          <a:xfrm>
            <a:off x="447439"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300">
                <a:solidFill>
                  <a:schemeClr val="accent1"/>
                </a:solidFill>
              </a:rPr>
              <a:t>Az ingyenesség a legfontosabb jellemzője a koncepciónak, ezt helyezte első helyre négyből három célcsoport tag. A következő három jellemző nagyjából hasonlóan vonzó: az online elérhetőség, az érdeklődési kör szerint ajánlott csatornák, valamint a sok csatorna. Az értékelésbe bevont hat jellemző közül a leginkább elutasítottak a régi tartalmak, valamint a regisztráció. (Kiemelendő, hogy ezek csak e hat jellemző közül kerültek utolsó helyre, korábban láttuk, hogy a potenciális nézők egyáltalán nem utasítják el a régi tartalmat (a lényeg, hogy szórakoztasson!), de a regisztrációt is el tudják fogadni.</a:t>
            </a:r>
            <a:endParaRPr lang="en-GB" sz="13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2429596280"/>
              </p:ext>
            </p:extLst>
          </p:nvPr>
        </p:nvGraphicFramePr>
        <p:xfrm>
          <a:off x="280399" y="2127137"/>
          <a:ext cx="11378201" cy="429271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14">
            <a:extLst>
              <a:ext uri="{FF2B5EF4-FFF2-40B4-BE49-F238E27FC236}">
                <a16:creationId xmlns:a16="http://schemas.microsoft.com/office/drawing/2014/main" id="{A2FFA639-8123-DDB2-AF0E-5470227742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8086E2E3-503E-9B6B-0690-B1F57CF5A2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D077E7AB-4D1B-B507-544C-EF1296A9A4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9397008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68</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a:noFill/>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Javasolt tematikák a csatornákhoz</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C08b</a:t>
            </a:r>
            <a:r>
              <a:rPr lang="en-GB" sz="1000">
                <a:solidFill>
                  <a:schemeClr val="bg1">
                    <a:lumMod val="65000"/>
                  </a:schemeClr>
                </a:solidFill>
              </a:rPr>
              <a:t>. </a:t>
            </a:r>
            <a:r>
              <a:rPr lang="hu-HU" sz="1000">
                <a:solidFill>
                  <a:schemeClr val="bg1">
                    <a:lumMod val="65000"/>
                  </a:schemeClr>
                </a:solidFill>
              </a:rPr>
              <a:t>Milyen témájú tematikus csatorna érdekelné? Engedje szabadon a fantáziáját, s írja le, milyen, </a:t>
            </a:r>
            <a:br>
              <a:rPr lang="hu-HU" sz="1000">
                <a:solidFill>
                  <a:schemeClr val="bg1">
                    <a:lumMod val="65000"/>
                  </a:schemeClr>
                </a:solidFill>
              </a:rPr>
            </a:br>
            <a:r>
              <a:rPr lang="hu-HU" sz="1000">
                <a:solidFill>
                  <a:schemeClr val="bg1">
                    <a:lumMod val="65000"/>
                  </a:schemeClr>
                </a:solidFill>
              </a:rPr>
              <a:t>egy bizonyos témakört bemutató csatornák műsorát nézné szívesen. </a:t>
            </a:r>
            <a:r>
              <a:rPr lang="en-GB" sz="1000">
                <a:solidFill>
                  <a:schemeClr val="bg1">
                    <a:lumMod val="65000"/>
                  </a:schemeClr>
                </a:solidFill>
              </a:rPr>
              <a:t>| </a:t>
            </a:r>
            <a:r>
              <a:rPr lang="hu-HU" sz="1000">
                <a:solidFill>
                  <a:schemeClr val="bg1">
                    <a:lumMod val="65000"/>
                  </a:schemeClr>
                </a:solidFill>
              </a:rPr>
              <a:t>Bázis: akik (talán) igénybe vennék a szolgáltatást, n=423</a:t>
            </a:r>
          </a:p>
        </p:txBody>
      </p:sp>
      <p:sp>
        <p:nvSpPr>
          <p:cNvPr id="8" name="Téglalap 7">
            <a:extLst>
              <a:ext uri="{FF2B5EF4-FFF2-40B4-BE49-F238E27FC236}">
                <a16:creationId xmlns:a16="http://schemas.microsoft.com/office/drawing/2014/main" id="{CCA50D03-2A11-7457-7028-61FD57530660}"/>
              </a:ext>
            </a:extLst>
          </p:cNvPr>
          <p:cNvSpPr/>
          <p:nvPr/>
        </p:nvSpPr>
        <p:spPr>
          <a:xfrm>
            <a:off x="447439" y="1110858"/>
            <a:ext cx="11297121" cy="8437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a:solidFill>
                  <a:schemeClr val="accent1"/>
                </a:solidFill>
              </a:rPr>
              <a:t>Azon 18-59 évesek, akik el tudják képzelni, hogy regisztrálnak a szolgáltatásra, azok leginkább természetfilmeket és (mozi)filmeket néznének a szolgáltatás keretében. Gyakran említették még a sorozatokat, a gasztronómiát, a sportot és az ismeretterjesztő (dokumentum) filmeket. </a:t>
            </a:r>
          </a:p>
        </p:txBody>
      </p:sp>
      <p:graphicFrame>
        <p:nvGraphicFramePr>
          <p:cNvPr id="9" name="Diagram 8">
            <a:extLst>
              <a:ext uri="{FF2B5EF4-FFF2-40B4-BE49-F238E27FC236}">
                <a16:creationId xmlns:a16="http://schemas.microsoft.com/office/drawing/2014/main" id="{925B9E46-6ED2-C327-3ECD-9FF1FB8331AB}"/>
              </a:ext>
            </a:extLst>
          </p:cNvPr>
          <p:cNvGraphicFramePr/>
          <p:nvPr>
            <p:extLst>
              <p:ext uri="{D42A27DB-BD31-4B8C-83A1-F6EECF244321}">
                <p14:modId xmlns:p14="http://schemas.microsoft.com/office/powerpoint/2010/main" val="3638942030"/>
              </p:ext>
            </p:extLst>
          </p:nvPr>
        </p:nvGraphicFramePr>
        <p:xfrm>
          <a:off x="7435803" y="1954638"/>
          <a:ext cx="4544442" cy="4829108"/>
        </p:xfrm>
        <a:graphic>
          <a:graphicData uri="http://schemas.openxmlformats.org/drawingml/2006/chart">
            <c:chart xmlns:c="http://schemas.openxmlformats.org/drawingml/2006/chart" xmlns:r="http://schemas.openxmlformats.org/officeDocument/2006/relationships" r:id="rId3"/>
          </a:graphicData>
        </a:graphic>
      </p:graphicFrame>
      <p:pic>
        <p:nvPicPr>
          <p:cNvPr id="21" name="Kép 20" descr="A képen szöveg látható&#10;&#10;Automatikusan generált leírás">
            <a:extLst>
              <a:ext uri="{FF2B5EF4-FFF2-40B4-BE49-F238E27FC236}">
                <a16:creationId xmlns:a16="http://schemas.microsoft.com/office/drawing/2014/main" id="{D173857F-A7E0-B7CA-D9F8-0861F1AC8D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087" y="2210616"/>
            <a:ext cx="6457902" cy="4040543"/>
          </a:xfrm>
          <a:prstGeom prst="roundRect">
            <a:avLst/>
          </a:prstGeom>
        </p:spPr>
      </p:pic>
      <p:sp>
        <p:nvSpPr>
          <p:cNvPr id="22" name="Téglalap 21">
            <a:extLst>
              <a:ext uri="{FF2B5EF4-FFF2-40B4-BE49-F238E27FC236}">
                <a16:creationId xmlns:a16="http://schemas.microsoft.com/office/drawing/2014/main" id="{97020811-5EF6-7AFD-8204-AADC1C721FC0}"/>
              </a:ext>
            </a:extLst>
          </p:cNvPr>
          <p:cNvSpPr/>
          <p:nvPr/>
        </p:nvSpPr>
        <p:spPr>
          <a:xfrm>
            <a:off x="5993394" y="6020554"/>
            <a:ext cx="1448555" cy="338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 name="Picture 14">
            <a:extLst>
              <a:ext uri="{FF2B5EF4-FFF2-40B4-BE49-F238E27FC236}">
                <a16:creationId xmlns:a16="http://schemas.microsoft.com/office/drawing/2014/main" id="{181A72A5-2E0B-A1F9-5A22-5A057A0771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11161" y="323017"/>
            <a:ext cx="2034452" cy="296578"/>
          </a:xfrm>
          <a:prstGeom prst="rect">
            <a:avLst/>
          </a:prstGeom>
          <a:noFill/>
          <a:ln>
            <a:noFill/>
          </a:ln>
        </p:spPr>
      </p:pic>
      <p:pic>
        <p:nvPicPr>
          <p:cNvPr id="5" name="Kép 4">
            <a:extLst>
              <a:ext uri="{FF2B5EF4-FFF2-40B4-BE49-F238E27FC236}">
                <a16:creationId xmlns:a16="http://schemas.microsoft.com/office/drawing/2014/main" id="{F00526BC-76EF-305F-FB8C-B4BE9C1CF7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462022" y="133216"/>
            <a:ext cx="1396127" cy="733932"/>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22F5FDDB-70A5-FE78-6559-D2FE5B253C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spTree>
    <p:extLst>
      <p:ext uri="{BB962C8B-B14F-4D97-AF65-F5344CB8AC3E}">
        <p14:creationId xmlns:p14="http://schemas.microsoft.com/office/powerpoint/2010/main" val="305480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69</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Az igénybevétel (legvalószínűbb) eszköze</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443038" y="6325047"/>
            <a:ext cx="9629839" cy="384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C06</a:t>
            </a:r>
            <a:r>
              <a:rPr lang="en-GB" sz="1000" dirty="0">
                <a:solidFill>
                  <a:schemeClr val="bg1">
                    <a:lumMod val="65000"/>
                  </a:schemeClr>
                </a:solidFill>
              </a:rPr>
              <a:t>. </a:t>
            </a:r>
            <a:r>
              <a:rPr lang="hu-HU" sz="1000" dirty="0">
                <a:solidFill>
                  <a:schemeClr val="bg1">
                    <a:lumMod val="65000"/>
                  </a:schemeClr>
                </a:solidFill>
              </a:rPr>
              <a:t>Milyen eszközön venné igénybe a háztartása a szolgáltatást? </a:t>
            </a:r>
            <a:r>
              <a:rPr lang="en-GB" sz="1000" dirty="0">
                <a:solidFill>
                  <a:schemeClr val="bg1">
                    <a:lumMod val="65000"/>
                  </a:schemeClr>
                </a:solidFill>
              </a:rPr>
              <a:t>| </a:t>
            </a:r>
            <a:r>
              <a:rPr lang="hu-HU" sz="1000" dirty="0">
                <a:solidFill>
                  <a:schemeClr val="bg1">
                    <a:lumMod val="65000"/>
                  </a:schemeClr>
                </a:solidFill>
              </a:rPr>
              <a:t>Bázis: akik (talán) igénybe vennék a szolgáltatást, n=423</a:t>
            </a:r>
          </a:p>
          <a:p>
            <a:r>
              <a:rPr lang="hu-HU" sz="1000" dirty="0">
                <a:solidFill>
                  <a:schemeClr val="bg1">
                    <a:lumMod val="65000"/>
                  </a:schemeClr>
                </a:solidFill>
              </a:rPr>
              <a:t>C07. Melyik eszközön venné igénybe </a:t>
            </a:r>
            <a:r>
              <a:rPr lang="hu-HU" sz="1000" u="sng" dirty="0">
                <a:solidFill>
                  <a:schemeClr val="bg1">
                    <a:lumMod val="65000"/>
                  </a:schemeClr>
                </a:solidFill>
              </a:rPr>
              <a:t>leginkább</a:t>
            </a:r>
            <a:r>
              <a:rPr lang="hu-HU" sz="1000" dirty="0">
                <a:solidFill>
                  <a:schemeClr val="bg1">
                    <a:lumMod val="65000"/>
                  </a:schemeClr>
                </a:solidFill>
              </a:rPr>
              <a:t> a háztartása a szolgáltatást? | Bázis: akik (talán) igénybe vennék a szolgáltatást,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250">
                <a:solidFill>
                  <a:schemeClr val="accent1"/>
                </a:solidFill>
              </a:rPr>
              <a:t>A szolgáltatást legnagyobb valószínűséggel okostelevízión veszik majd igénybe a nézők, de számosan vannak, akik az okostelefonjukat választanák. </a:t>
            </a:r>
          </a:p>
          <a:p>
            <a:pPr>
              <a:lnSpc>
                <a:spcPct val="120000"/>
              </a:lnSpc>
            </a:pPr>
            <a:r>
              <a:rPr lang="hu-HU" sz="1250">
                <a:solidFill>
                  <a:schemeClr val="accent1"/>
                </a:solidFill>
              </a:rPr>
              <a:t>A demográfiai jellemzők mentén nem lehet kiemelni egy csoportot sem, amely kifejezetten valamelyik (okos)eszközt preferálná a szolgáltatás igénybevételére.</a:t>
            </a:r>
            <a:endParaRPr lang="en-GB" sz="1250">
              <a:solidFill>
                <a:schemeClr val="accent1"/>
              </a:solidFill>
            </a:endParaRPr>
          </a:p>
        </p:txBody>
      </p:sp>
      <p:graphicFrame>
        <p:nvGraphicFramePr>
          <p:cNvPr id="6" name="Diagram 5">
            <a:extLst>
              <a:ext uri="{FF2B5EF4-FFF2-40B4-BE49-F238E27FC236}">
                <a16:creationId xmlns:a16="http://schemas.microsoft.com/office/drawing/2014/main" id="{8013FE33-BD0A-556E-7F2C-F330C90052DB}"/>
              </a:ext>
            </a:extLst>
          </p:cNvPr>
          <p:cNvGraphicFramePr/>
          <p:nvPr>
            <p:extLst>
              <p:ext uri="{D42A27DB-BD31-4B8C-83A1-F6EECF244321}">
                <p14:modId xmlns:p14="http://schemas.microsoft.com/office/powerpoint/2010/main" val="625221865"/>
              </p:ext>
            </p:extLst>
          </p:nvPr>
        </p:nvGraphicFramePr>
        <p:xfrm>
          <a:off x="654517" y="2127137"/>
          <a:ext cx="10354311" cy="419791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14">
            <a:extLst>
              <a:ext uri="{FF2B5EF4-FFF2-40B4-BE49-F238E27FC236}">
                <a16:creationId xmlns:a16="http://schemas.microsoft.com/office/drawing/2014/main" id="{4D78E983-472A-3488-C647-1B7ACB1876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1161" y="337305"/>
            <a:ext cx="2034452" cy="296578"/>
          </a:xfrm>
          <a:prstGeom prst="rect">
            <a:avLst/>
          </a:prstGeom>
          <a:noFill/>
          <a:ln>
            <a:noFill/>
          </a:ln>
        </p:spPr>
      </p:pic>
      <p:pic>
        <p:nvPicPr>
          <p:cNvPr id="5" name="Kép 4">
            <a:extLst>
              <a:ext uri="{FF2B5EF4-FFF2-40B4-BE49-F238E27FC236}">
                <a16:creationId xmlns:a16="http://schemas.microsoft.com/office/drawing/2014/main" id="{CE4EC964-ECF7-8D96-CFAA-A0B950CE10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462022" y="147504"/>
            <a:ext cx="1396127" cy="733932"/>
          </a:xfrm>
          <a:prstGeom prst="rect">
            <a:avLst/>
          </a:prstGeom>
          <a:noFill/>
        </p:spPr>
      </p:pic>
      <p:pic>
        <p:nvPicPr>
          <p:cNvPr id="9" name="Kép 8" descr="A képen aláírás, rajz, étel látható&#10;&#10;Automatikusan generált leírás">
            <a:extLst>
              <a:ext uri="{FF2B5EF4-FFF2-40B4-BE49-F238E27FC236}">
                <a16:creationId xmlns:a16="http://schemas.microsoft.com/office/drawing/2014/main" id="{377FFE9D-9928-EEDD-E3C1-8E800F623A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618" y="6455913"/>
            <a:ext cx="933889" cy="337634"/>
          </a:xfrm>
          <a:prstGeom prst="rect">
            <a:avLst/>
          </a:prstGeom>
        </p:spPr>
      </p:pic>
    </p:spTree>
    <p:extLst>
      <p:ext uri="{BB962C8B-B14F-4D97-AF65-F5344CB8AC3E}">
        <p14:creationId xmlns:p14="http://schemas.microsoft.com/office/powerpoint/2010/main" val="64225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hu" i="1"/>
              <a:t>A kutatás módszere</a:t>
            </a:r>
            <a:endParaRPr lang="hu"/>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359685" y="1494333"/>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83224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70</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Az új szolgáltatás igénybevételének körülményei</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385888" y="6325048"/>
            <a:ext cx="9686989" cy="454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C09</a:t>
            </a:r>
            <a:r>
              <a:rPr lang="en-GB" sz="1000" dirty="0">
                <a:solidFill>
                  <a:schemeClr val="bg1">
                    <a:lumMod val="65000"/>
                  </a:schemeClr>
                </a:solidFill>
              </a:rPr>
              <a:t>. </a:t>
            </a:r>
            <a:r>
              <a:rPr lang="hu-HU" sz="1000" dirty="0">
                <a:solidFill>
                  <a:schemeClr val="bg1">
                    <a:lumMod val="65000"/>
                  </a:schemeClr>
                </a:solidFill>
              </a:rPr>
              <a:t>Milyen élethelyzetekben tudná elképzelni a szolgáltatás igénybevételét? </a:t>
            </a:r>
            <a:r>
              <a:rPr lang="en-GB" sz="1000" dirty="0">
                <a:solidFill>
                  <a:schemeClr val="bg1">
                    <a:lumMod val="65000"/>
                  </a:schemeClr>
                </a:solidFill>
              </a:rPr>
              <a:t>| </a:t>
            </a:r>
            <a:r>
              <a:rPr lang="hu-HU" sz="1000" dirty="0">
                <a:solidFill>
                  <a:schemeClr val="bg1">
                    <a:lumMod val="65000"/>
                  </a:schemeClr>
                </a:solidFill>
              </a:rPr>
              <a:t>Bázis: akik (talán) igénybe vennék a szolgáltatást,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hu-HU" sz="1250">
                <a:solidFill>
                  <a:schemeClr val="accent1"/>
                </a:solidFill>
              </a:rPr>
              <a:t>Korábban láttuk, hogy a háztartás fő televízióját leginkább családi filmnézéshez használják a célcsoport tagjai, amelyet az egyedüli </a:t>
            </a:r>
            <a:r>
              <a:rPr lang="hu-HU" sz="1250" err="1">
                <a:solidFill>
                  <a:schemeClr val="accent1"/>
                </a:solidFill>
              </a:rPr>
              <a:t>tévézés</a:t>
            </a:r>
            <a:r>
              <a:rPr lang="hu-HU" sz="1250">
                <a:solidFill>
                  <a:schemeClr val="accent1"/>
                </a:solidFill>
              </a:rPr>
              <a:t> követ. Az új szolgáltatás kapcsán ez a két szórakozási forma szinte megegyezik, mindkettőt minden második válaszadó képzeli el.</a:t>
            </a:r>
          </a:p>
          <a:p>
            <a:pPr>
              <a:lnSpc>
                <a:spcPct val="110000"/>
              </a:lnSpc>
            </a:pPr>
            <a:r>
              <a:rPr lang="hu-HU" sz="1250">
                <a:solidFill>
                  <a:schemeClr val="accent1"/>
                </a:solidFill>
              </a:rPr>
              <a:t>Mivel a szolgáltatás online elérhető, ezért minden hatodik potenciális néző utazás vagy nyaralás alkalmával is szívesen nézné, hiszen a WIFI szolgáltatás a szálláshelyek döntő részén elérhető.</a:t>
            </a:r>
            <a:endParaRPr lang="en-GB" sz="1250">
              <a:solidFill>
                <a:schemeClr val="accent1"/>
              </a:solidFill>
            </a:endParaRPr>
          </a:p>
        </p:txBody>
      </p:sp>
      <p:graphicFrame>
        <p:nvGraphicFramePr>
          <p:cNvPr id="6" name="Diagram 5">
            <a:extLst>
              <a:ext uri="{FF2B5EF4-FFF2-40B4-BE49-F238E27FC236}">
                <a16:creationId xmlns:a16="http://schemas.microsoft.com/office/drawing/2014/main" id="{8013FE33-BD0A-556E-7F2C-F330C90052DB}"/>
              </a:ext>
            </a:extLst>
          </p:cNvPr>
          <p:cNvGraphicFramePr/>
          <p:nvPr>
            <p:extLst>
              <p:ext uri="{D42A27DB-BD31-4B8C-83A1-F6EECF244321}">
                <p14:modId xmlns:p14="http://schemas.microsoft.com/office/powerpoint/2010/main" val="2646836217"/>
              </p:ext>
            </p:extLst>
          </p:nvPr>
        </p:nvGraphicFramePr>
        <p:xfrm>
          <a:off x="654517" y="2244830"/>
          <a:ext cx="10354311" cy="4197910"/>
        </p:xfrm>
        <a:graphic>
          <a:graphicData uri="http://schemas.openxmlformats.org/drawingml/2006/chart">
            <c:chart xmlns:c="http://schemas.openxmlformats.org/drawingml/2006/chart" xmlns:r="http://schemas.openxmlformats.org/officeDocument/2006/relationships" r:id="rId3"/>
          </a:graphicData>
        </a:graphic>
      </p:graphicFrame>
      <p:pic>
        <p:nvPicPr>
          <p:cNvPr id="9" name="Kép 8" descr="A képen aláírás, rajz, étel látható&#10;&#10;Automatikusan generált leírás">
            <a:extLst>
              <a:ext uri="{FF2B5EF4-FFF2-40B4-BE49-F238E27FC236}">
                <a16:creationId xmlns:a16="http://schemas.microsoft.com/office/drawing/2014/main" id="{65A57F09-CD18-6617-07FE-E24EB4687B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pic>
        <p:nvPicPr>
          <p:cNvPr id="10" name="Picture 14">
            <a:extLst>
              <a:ext uri="{FF2B5EF4-FFF2-40B4-BE49-F238E27FC236}">
                <a16:creationId xmlns:a16="http://schemas.microsoft.com/office/drawing/2014/main" id="{89B87A35-5369-5BE4-33B6-E0ED14CABA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9950" y="321003"/>
            <a:ext cx="1504339" cy="219299"/>
          </a:xfrm>
          <a:prstGeom prst="rect">
            <a:avLst/>
          </a:prstGeom>
          <a:noFill/>
          <a:ln>
            <a:noFill/>
          </a:ln>
        </p:spPr>
      </p:pic>
      <p:pic>
        <p:nvPicPr>
          <p:cNvPr id="11" name="Kép 10">
            <a:extLst>
              <a:ext uri="{FF2B5EF4-FFF2-40B4-BE49-F238E27FC236}">
                <a16:creationId xmlns:a16="http://schemas.microsoft.com/office/drawing/2014/main" id="{3C597F67-3EF4-BD04-F1D3-07EF1F8161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881253" y="119759"/>
            <a:ext cx="946227" cy="497423"/>
          </a:xfrm>
          <a:prstGeom prst="rect">
            <a:avLst/>
          </a:prstGeom>
          <a:noFill/>
        </p:spPr>
      </p:pic>
    </p:spTree>
    <p:extLst>
      <p:ext uri="{BB962C8B-B14F-4D97-AF65-F5344CB8AC3E}">
        <p14:creationId xmlns:p14="http://schemas.microsoft.com/office/powerpoint/2010/main" val="2092844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71</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53974"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Az új szolgáltatás aránya a teljes tartalomnézésből</a:t>
            </a:r>
            <a:br>
              <a:rPr lang="hu-HU" sz="3200" b="1">
                <a:solidFill>
                  <a:srgbClr val="265373"/>
                </a:solidFill>
                <a:latin typeface="Segoe UI Light" panose="020B0502040204020203" pitchFamily="34" charset="0"/>
                <a:cs typeface="Segoe UI Light" panose="020B0502040204020203" pitchFamily="34" charset="0"/>
              </a:rPr>
            </a:br>
            <a:r>
              <a:rPr lang="hu-HU" sz="2400" b="1">
                <a:solidFill>
                  <a:srgbClr val="265373"/>
                </a:solidFill>
                <a:latin typeface="Segoe UI Light" panose="020B0502040204020203" pitchFamily="34" charset="0"/>
                <a:cs typeface="Segoe UI Light" panose="020B0502040204020203" pitchFamily="34" charset="0"/>
              </a:rPr>
              <a:t>(a szolgáltatás iránt érdeklődők körében)</a:t>
            </a:r>
            <a:endParaRPr lang="en-GB" sz="2400" b="1">
              <a:solidFill>
                <a:srgbClr val="265373"/>
              </a:solidFill>
              <a:latin typeface="Segoe UI Light" panose="020B0502040204020203" pitchFamily="34" charset="0"/>
              <a:cs typeface="Segoe UI Light" panose="020B0502040204020203" pitchFamily="34" charset="0"/>
            </a:endParaRP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hu-HU" sz="1250">
                <a:solidFill>
                  <a:schemeClr val="accent1"/>
                </a:solidFill>
              </a:rPr>
              <a:t>Alapvetően mindegy, hogy a potenciális nézőnek van-e tévé előfizetésen túl streaming előfizetése (vagy néz más online tartalmat), a tartalomnézése </a:t>
            </a:r>
            <a:r>
              <a:rPr lang="hu-HU" sz="1250" err="1">
                <a:solidFill>
                  <a:schemeClr val="accent1"/>
                </a:solidFill>
              </a:rPr>
              <a:t>összidejének</a:t>
            </a:r>
            <a:r>
              <a:rPr lang="hu-HU" sz="1250">
                <a:solidFill>
                  <a:schemeClr val="accent1"/>
                </a:solidFill>
              </a:rPr>
              <a:t> harmadát az új szolgáltatással töltené, vagyis a számos, különböző tematikájú csatornakínálat felkeltette az érdeklődést (bár vélelmezzük, hogy e becsült arány a várhatónál (jelentősen) magasabb).</a:t>
            </a:r>
          </a:p>
          <a:p>
            <a:pPr>
              <a:lnSpc>
                <a:spcPct val="110000"/>
              </a:lnSpc>
            </a:pPr>
            <a:r>
              <a:rPr lang="hu-HU" sz="1250">
                <a:solidFill>
                  <a:schemeClr val="accent1"/>
                </a:solidFill>
              </a:rPr>
              <a:t>A nők, az alacsonyabb végzettségűek, a gazdaságilag inaktívak, az elváltak vagy özvegyek, a gyermekesek, valamint az alacsonyabb havi nettó háztartás jövedelemmel rendelkezők az átlagosnál jelentősen magasabb arányban néznék a szolgáltatás műsorát.</a:t>
            </a:r>
            <a:endParaRPr lang="en-GB" sz="125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3397765435"/>
              </p:ext>
            </p:extLst>
          </p:nvPr>
        </p:nvGraphicFramePr>
        <p:xfrm>
          <a:off x="280399" y="2127136"/>
          <a:ext cx="11465374" cy="4379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áblázat 13">
            <a:extLst>
              <a:ext uri="{FF2B5EF4-FFF2-40B4-BE49-F238E27FC236}">
                <a16:creationId xmlns:a16="http://schemas.microsoft.com/office/drawing/2014/main" id="{475119E6-FC01-F225-983D-04DE1919F3A8}"/>
              </a:ext>
            </a:extLst>
          </p:cNvPr>
          <p:cNvGraphicFramePr>
            <a:graphicFrameLocks noGrp="1"/>
          </p:cNvGraphicFramePr>
          <p:nvPr>
            <p:extLst>
              <p:ext uri="{D42A27DB-BD31-4B8C-83A1-F6EECF244321}">
                <p14:modId xmlns:p14="http://schemas.microsoft.com/office/powerpoint/2010/main" val="1264238121"/>
              </p:ext>
            </p:extLst>
          </p:nvPr>
        </p:nvGraphicFramePr>
        <p:xfrm>
          <a:off x="2898875" y="2300749"/>
          <a:ext cx="706171" cy="3657600"/>
        </p:xfrm>
        <a:graphic>
          <a:graphicData uri="http://schemas.openxmlformats.org/drawingml/2006/table">
            <a:tbl>
              <a:tblPr firstRow="1" bandRow="1">
                <a:tableStyleId>{5C22544A-7EE6-4342-B048-85BDC9FD1C3A}</a:tableStyleId>
              </a:tblPr>
              <a:tblGrid>
                <a:gridCol w="706171">
                  <a:extLst>
                    <a:ext uri="{9D8B030D-6E8A-4147-A177-3AD203B41FA5}">
                      <a16:colId xmlns:a16="http://schemas.microsoft.com/office/drawing/2014/main" val="1489638403"/>
                    </a:ext>
                  </a:extLst>
                </a:gridCol>
              </a:tblGrid>
              <a:tr h="731520">
                <a:tc>
                  <a:txBody>
                    <a:bodyPr/>
                    <a:lstStyle/>
                    <a:p>
                      <a:pPr algn="ctr"/>
                      <a:r>
                        <a:rPr lang="hu-HU" sz="900" b="0">
                          <a:solidFill>
                            <a:schemeClr val="tx1">
                              <a:lumMod val="75000"/>
                              <a:lumOff val="25000"/>
                            </a:schemeClr>
                          </a:solidFill>
                        </a:rPr>
                        <a:t>(n=600)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4289111"/>
                  </a:ext>
                </a:extLst>
              </a:tr>
              <a:tr h="731520">
                <a:tc>
                  <a:txBody>
                    <a:bodyPr/>
                    <a:lstStyle/>
                    <a:p>
                      <a:pPr algn="ctr"/>
                      <a:r>
                        <a:rPr lang="hu-HU" sz="900" b="0">
                          <a:solidFill>
                            <a:schemeClr val="tx1">
                              <a:lumMod val="75000"/>
                              <a:lumOff val="25000"/>
                            </a:schemeClr>
                          </a:solidFill>
                        </a:rPr>
                        <a:t> (n=550)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8286356"/>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(n=287)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2048069"/>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(n=214)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140117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hu-HU" sz="900" b="0">
                          <a:solidFill>
                            <a:schemeClr val="tx1">
                              <a:lumMod val="75000"/>
                              <a:lumOff val="25000"/>
                            </a:schemeClr>
                          </a:solidFill>
                        </a:rPr>
                        <a:t>(n=35)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9022168"/>
                  </a:ext>
                </a:extLst>
              </a:tr>
            </a:tbl>
          </a:graphicData>
        </a:graphic>
      </p:graphicFrame>
      <p:sp>
        <p:nvSpPr>
          <p:cNvPr id="7" name="Téglalap 6">
            <a:extLst>
              <a:ext uri="{FF2B5EF4-FFF2-40B4-BE49-F238E27FC236}">
                <a16:creationId xmlns:a16="http://schemas.microsoft.com/office/drawing/2014/main" id="{36C3D9BC-0755-DB54-BF4D-7C0E0E37DE6D}"/>
              </a:ext>
            </a:extLst>
          </p:cNvPr>
          <p:cNvSpPr/>
          <p:nvPr/>
        </p:nvSpPr>
        <p:spPr>
          <a:xfrm>
            <a:off x="1328738" y="6325047"/>
            <a:ext cx="9744139" cy="399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C18</a:t>
            </a:r>
            <a:r>
              <a:rPr lang="en-GB" sz="1000" dirty="0">
                <a:solidFill>
                  <a:schemeClr val="bg1">
                    <a:lumMod val="65000"/>
                  </a:schemeClr>
                </a:solidFill>
              </a:rPr>
              <a:t>. </a:t>
            </a:r>
            <a:r>
              <a:rPr lang="hu-HU" sz="1000" dirty="0">
                <a:solidFill>
                  <a:schemeClr val="bg1">
                    <a:lumMod val="65000"/>
                  </a:schemeClr>
                </a:solidFill>
              </a:rPr>
              <a:t>A jelenlegi tartalomnézési szokásait alapul véve, kiegészülve a bemutatott szolgáltatással, az új szolgáltatást hány százalékban nézné? | Bázis: teljes minta</a:t>
            </a:r>
          </a:p>
        </p:txBody>
      </p:sp>
      <p:pic>
        <p:nvPicPr>
          <p:cNvPr id="10" name="Kép 9" descr="A képen aláírás, rajz, étel látható&#10;&#10;Automatikusan generált leírás">
            <a:extLst>
              <a:ext uri="{FF2B5EF4-FFF2-40B4-BE49-F238E27FC236}">
                <a16:creationId xmlns:a16="http://schemas.microsoft.com/office/drawing/2014/main" id="{6D5295A3-60AB-BDBE-33AE-D38E5C287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pic>
        <p:nvPicPr>
          <p:cNvPr id="11" name="Picture 14">
            <a:extLst>
              <a:ext uri="{FF2B5EF4-FFF2-40B4-BE49-F238E27FC236}">
                <a16:creationId xmlns:a16="http://schemas.microsoft.com/office/drawing/2014/main" id="{A6506739-6060-8C11-DA84-C4EF3A5FC4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0072" y="321003"/>
            <a:ext cx="1504339" cy="219299"/>
          </a:xfrm>
          <a:prstGeom prst="rect">
            <a:avLst/>
          </a:prstGeom>
          <a:noFill/>
          <a:ln>
            <a:noFill/>
          </a:ln>
        </p:spPr>
      </p:pic>
      <p:pic>
        <p:nvPicPr>
          <p:cNvPr id="12" name="Kép 11">
            <a:extLst>
              <a:ext uri="{FF2B5EF4-FFF2-40B4-BE49-F238E27FC236}">
                <a16:creationId xmlns:a16="http://schemas.microsoft.com/office/drawing/2014/main" id="{B9E74BF0-AB0C-DFCB-2D77-5C6BC0EA4E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1031375" y="119759"/>
            <a:ext cx="946227" cy="497423"/>
          </a:xfrm>
          <a:prstGeom prst="rect">
            <a:avLst/>
          </a:prstGeom>
          <a:noFill/>
        </p:spPr>
      </p:pic>
    </p:spTree>
    <p:extLst>
      <p:ext uri="{BB962C8B-B14F-4D97-AF65-F5344CB8AC3E}">
        <p14:creationId xmlns:p14="http://schemas.microsoft.com/office/powerpoint/2010/main" val="1544609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72</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 tartalomnézési szokások átalakulása</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1588406" y="6325047"/>
            <a:ext cx="9484471" cy="399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C19</a:t>
            </a:r>
            <a:r>
              <a:rPr lang="en-GB" sz="1000" dirty="0">
                <a:solidFill>
                  <a:schemeClr val="bg1">
                    <a:lumMod val="65000"/>
                  </a:schemeClr>
                </a:solidFill>
              </a:rPr>
              <a:t>. </a:t>
            </a:r>
            <a:r>
              <a:rPr lang="hu-HU" sz="1000" dirty="0">
                <a:solidFill>
                  <a:schemeClr val="bg1">
                    <a:lumMod val="65000"/>
                  </a:schemeClr>
                </a:solidFill>
              </a:rPr>
              <a:t>Ha az új szolgáltatásra fordítaná a nézési idejének egy részét, mit gondol, mely típusú műsorokat nézné kevesebb időtartamban? </a:t>
            </a:r>
            <a:r>
              <a:rPr lang="en-GB" sz="1000" dirty="0">
                <a:solidFill>
                  <a:schemeClr val="bg1">
                    <a:lumMod val="65000"/>
                  </a:schemeClr>
                </a:solidFill>
              </a:rPr>
              <a:t>| </a:t>
            </a:r>
            <a:r>
              <a:rPr lang="hu-HU" sz="1000" dirty="0">
                <a:solidFill>
                  <a:schemeClr val="bg1">
                    <a:lumMod val="65000"/>
                  </a:schemeClr>
                </a:solidFill>
              </a:rPr>
              <a:t>Bázis: akik (talán) igénybe vennék a szolgáltatást, n=423</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hu-HU" sz="1250">
                <a:solidFill>
                  <a:schemeClr val="accent1"/>
                </a:solidFill>
              </a:rPr>
              <a:t>Az új szolgáltatás követése érdekében a célcsoport tagjai más tartalomszolgáltatás rovására néznék ezeket az új csatornákat, leginkább a hagyományos tévészolgáltatásról mondanának le, de akár a fizetős streaming szolgáltatásoktól is tudna elvonni nézőket.</a:t>
            </a:r>
          </a:p>
          <a:p>
            <a:pPr>
              <a:lnSpc>
                <a:spcPct val="110000"/>
              </a:lnSpc>
            </a:pPr>
            <a:r>
              <a:rPr lang="hu-HU" sz="1250">
                <a:solidFill>
                  <a:schemeClr val="accent1"/>
                </a:solidFill>
              </a:rPr>
              <a:t>A potenciális célcsoport közel minden tizedik tagja nem változtatna a már megszokott tartalomfogyasztási szokásán, hanem az új szolgáltatással kiegészítené azt, vagyis összességében több időt fordítana műsorok nézésére.</a:t>
            </a:r>
            <a:endParaRPr lang="en-GB" sz="1250">
              <a:solidFill>
                <a:schemeClr val="accent1"/>
              </a:solidFill>
            </a:endParaRPr>
          </a:p>
        </p:txBody>
      </p:sp>
      <p:graphicFrame>
        <p:nvGraphicFramePr>
          <p:cNvPr id="6" name="Diagram 5">
            <a:extLst>
              <a:ext uri="{FF2B5EF4-FFF2-40B4-BE49-F238E27FC236}">
                <a16:creationId xmlns:a16="http://schemas.microsoft.com/office/drawing/2014/main" id="{8013FE33-BD0A-556E-7F2C-F330C90052DB}"/>
              </a:ext>
            </a:extLst>
          </p:cNvPr>
          <p:cNvGraphicFramePr/>
          <p:nvPr>
            <p:extLst>
              <p:ext uri="{D42A27DB-BD31-4B8C-83A1-F6EECF244321}">
                <p14:modId xmlns:p14="http://schemas.microsoft.com/office/powerpoint/2010/main" val="2544200627"/>
              </p:ext>
            </p:extLst>
          </p:nvPr>
        </p:nvGraphicFramePr>
        <p:xfrm>
          <a:off x="654517" y="2244830"/>
          <a:ext cx="10354311" cy="41979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14">
            <a:extLst>
              <a:ext uri="{FF2B5EF4-FFF2-40B4-BE49-F238E27FC236}">
                <a16:creationId xmlns:a16="http://schemas.microsoft.com/office/drawing/2014/main" id="{2B4B1873-609A-6352-2C83-C1C9B04FE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D18C211E-1408-3921-2960-313AB4B515C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D6286E8E-9306-3F2D-C859-4AE93679A3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043033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73</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7199351" cy="843780"/>
          </a:xfrm>
        </p:spPr>
        <p:txBody>
          <a:bodyPr>
            <a:noAutofit/>
          </a:bodyPr>
          <a:lstStyle/>
          <a:p>
            <a:r>
              <a:rPr lang="hu-HU" sz="3200" b="1" dirty="0">
                <a:solidFill>
                  <a:srgbClr val="265373"/>
                </a:solidFill>
                <a:latin typeface="Segoe UI Light" panose="020B0502040204020203" pitchFamily="34" charset="0"/>
                <a:cs typeface="Segoe UI Light" panose="020B0502040204020203" pitchFamily="34" charset="0"/>
              </a:rPr>
              <a:t>Hagyományos TV / streaming előfizetés lemondása</a:t>
            </a:r>
            <a:endParaRPr lang="en-GB" sz="2800" b="1" dirty="0">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732621" y="6325048"/>
            <a:ext cx="10340256" cy="289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dirty="0">
                <a:solidFill>
                  <a:schemeClr val="bg1">
                    <a:lumMod val="65000"/>
                  </a:schemeClr>
                </a:solidFill>
              </a:rPr>
              <a:t>C10</a:t>
            </a:r>
            <a:r>
              <a:rPr lang="en-GB" sz="1000" dirty="0">
                <a:solidFill>
                  <a:schemeClr val="bg1">
                    <a:lumMod val="65000"/>
                  </a:schemeClr>
                </a:solidFill>
              </a:rPr>
              <a:t>. </a:t>
            </a:r>
            <a:r>
              <a:rPr lang="hu-HU" sz="1000" dirty="0">
                <a:solidFill>
                  <a:schemeClr val="bg1">
                    <a:lumMod val="65000"/>
                  </a:schemeClr>
                </a:solidFill>
              </a:rPr>
              <a:t>Egy ilyen szolgáltatás megjelenése esetén megfontolná, hogy az általános televíziós szolgáltatását (kábeltévé, műholdas szolgáltatás vagy </a:t>
            </a:r>
            <a:r>
              <a:rPr lang="hu-HU" sz="1000" dirty="0" err="1">
                <a:solidFill>
                  <a:schemeClr val="bg1">
                    <a:lumMod val="65000"/>
                  </a:schemeClr>
                </a:solidFill>
              </a:rPr>
              <a:t>mindigTV</a:t>
            </a:r>
            <a:r>
              <a:rPr lang="hu-HU" sz="1000" dirty="0">
                <a:solidFill>
                  <a:schemeClr val="bg1">
                    <a:lumMod val="65000"/>
                  </a:schemeClr>
                </a:solidFill>
              </a:rPr>
              <a:t>) lemondja? </a:t>
            </a:r>
            <a:r>
              <a:rPr lang="en-GB" sz="1000" dirty="0">
                <a:solidFill>
                  <a:schemeClr val="bg1">
                    <a:lumMod val="65000"/>
                  </a:schemeClr>
                </a:solidFill>
              </a:rPr>
              <a:t>| </a:t>
            </a:r>
            <a:r>
              <a:rPr lang="hu-HU" sz="1000" dirty="0">
                <a:solidFill>
                  <a:schemeClr val="bg1">
                    <a:lumMod val="65000"/>
                  </a:schemeClr>
                </a:solidFill>
              </a:rPr>
              <a:t>Bázis: teljes minta, n=600</a:t>
            </a:r>
          </a:p>
          <a:p>
            <a:r>
              <a:rPr lang="hu-HU" sz="1000" dirty="0">
                <a:solidFill>
                  <a:schemeClr val="bg1">
                    <a:lumMod val="65000"/>
                  </a:schemeClr>
                </a:solidFill>
              </a:rPr>
              <a:t>C11. Egy ilyen szolgáltatás megjelenése esetén megfontolná, hogy a streaming szolgáltatását (pl. HBO Max, </a:t>
            </a:r>
            <a:r>
              <a:rPr lang="hu-HU" sz="1000" dirty="0" err="1">
                <a:solidFill>
                  <a:schemeClr val="bg1">
                    <a:lumMod val="65000"/>
                  </a:schemeClr>
                </a:solidFill>
              </a:rPr>
              <a:t>Netflix</a:t>
            </a:r>
            <a:r>
              <a:rPr lang="hu-HU" sz="1000" dirty="0">
                <a:solidFill>
                  <a:schemeClr val="bg1">
                    <a:lumMod val="65000"/>
                  </a:schemeClr>
                </a:solidFill>
              </a:rPr>
              <a:t>, Disney+ stb.) lemondja? | Bázis: teljes minta, n=600</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hu-HU" sz="1250">
                <a:solidFill>
                  <a:schemeClr val="accent1"/>
                </a:solidFill>
              </a:rPr>
              <a:t>A hagyományos tévészolgáltatás lemondását minden kilencedik potenciális néző fontolná meg, de további tízből </a:t>
            </a:r>
            <a:r>
              <a:rPr lang="hu-HU" sz="1250" err="1">
                <a:solidFill>
                  <a:schemeClr val="accent1"/>
                </a:solidFill>
              </a:rPr>
              <a:t>háron</a:t>
            </a:r>
            <a:r>
              <a:rPr lang="hu-HU" sz="1250">
                <a:solidFill>
                  <a:schemeClr val="accent1"/>
                </a:solidFill>
              </a:rPr>
              <a:t> is megfontolná. </a:t>
            </a:r>
          </a:p>
          <a:p>
            <a:pPr>
              <a:lnSpc>
                <a:spcPct val="110000"/>
              </a:lnSpc>
            </a:pPr>
            <a:r>
              <a:rPr lang="hu-HU" sz="1250">
                <a:solidFill>
                  <a:schemeClr val="accent1"/>
                </a:solidFill>
              </a:rPr>
              <a:t>A streaming szolgáltatásról a teljes célcsoport 5 százaléka mondana le, s további minden hatodik megfontolná ezt.</a:t>
            </a:r>
          </a:p>
          <a:p>
            <a:pPr>
              <a:lnSpc>
                <a:spcPct val="110000"/>
              </a:lnSpc>
            </a:pPr>
            <a:r>
              <a:rPr lang="hu-HU" sz="1250">
                <a:solidFill>
                  <a:schemeClr val="accent1"/>
                </a:solidFill>
              </a:rPr>
              <a:t>Összességében egyik lemondás esetén sem azonosítható olyan demográfiai csoport, amely az átlagosnál szignifikánsan magasabb arányban gondolkozna el a meglévő szerződése megszüntetésén.</a:t>
            </a:r>
            <a:endParaRPr lang="en-GB" sz="1250">
              <a:solidFill>
                <a:schemeClr val="accent1"/>
              </a:solidFill>
            </a:endParaRPr>
          </a:p>
        </p:txBody>
      </p:sp>
      <p:sp>
        <p:nvSpPr>
          <p:cNvPr id="10" name="Téglalap 9">
            <a:extLst>
              <a:ext uri="{FF2B5EF4-FFF2-40B4-BE49-F238E27FC236}">
                <a16:creationId xmlns:a16="http://schemas.microsoft.com/office/drawing/2014/main" id="{3579CC58-284A-144D-62C7-F66CBB0069CE}"/>
              </a:ext>
            </a:extLst>
          </p:cNvPr>
          <p:cNvSpPr/>
          <p:nvPr/>
        </p:nvSpPr>
        <p:spPr>
          <a:xfrm>
            <a:off x="732621" y="2500954"/>
            <a:ext cx="4680000" cy="33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508F018C-0F0E-6B16-CB4B-410BB8E50254}"/>
              </a:ext>
            </a:extLst>
          </p:cNvPr>
          <p:cNvSpPr/>
          <p:nvPr/>
        </p:nvSpPr>
        <p:spPr>
          <a:xfrm>
            <a:off x="6156358" y="2503955"/>
            <a:ext cx="4680000" cy="33480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églalap 11">
            <a:extLst>
              <a:ext uri="{FF2B5EF4-FFF2-40B4-BE49-F238E27FC236}">
                <a16:creationId xmlns:a16="http://schemas.microsoft.com/office/drawing/2014/main" id="{6603CA80-0959-2C00-0903-07A10AD43E7B}"/>
              </a:ext>
            </a:extLst>
          </p:cNvPr>
          <p:cNvSpPr/>
          <p:nvPr/>
        </p:nvSpPr>
        <p:spPr>
          <a:xfrm>
            <a:off x="1272621" y="2288197"/>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1"/>
                </a:solidFill>
              </a:rPr>
              <a:t>Hagyományos TV előfizetés lemondása</a:t>
            </a:r>
          </a:p>
        </p:txBody>
      </p:sp>
      <p:sp>
        <p:nvSpPr>
          <p:cNvPr id="13" name="Téglalap 12">
            <a:extLst>
              <a:ext uri="{FF2B5EF4-FFF2-40B4-BE49-F238E27FC236}">
                <a16:creationId xmlns:a16="http://schemas.microsoft.com/office/drawing/2014/main" id="{03B86046-C0F5-F48A-A24E-605C6D868373}"/>
              </a:ext>
            </a:extLst>
          </p:cNvPr>
          <p:cNvSpPr/>
          <p:nvPr/>
        </p:nvSpPr>
        <p:spPr>
          <a:xfrm>
            <a:off x="6696358" y="2287881"/>
            <a:ext cx="3600000" cy="42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a:solidFill>
                  <a:schemeClr val="accent5">
                    <a:lumMod val="50000"/>
                  </a:schemeClr>
                </a:solidFill>
              </a:rPr>
              <a:t>Streaming előfizetés</a:t>
            </a:r>
            <a:br>
              <a:rPr lang="hu-HU">
                <a:solidFill>
                  <a:schemeClr val="accent5">
                    <a:lumMod val="50000"/>
                  </a:schemeClr>
                </a:solidFill>
              </a:rPr>
            </a:br>
            <a:r>
              <a:rPr lang="hu-HU">
                <a:solidFill>
                  <a:schemeClr val="accent5">
                    <a:lumMod val="50000"/>
                  </a:schemeClr>
                </a:solidFill>
              </a:rPr>
              <a:t>lemondása</a:t>
            </a: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1840730795"/>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40E3C30B-337C-B43A-BBB2-D3676A0361BD}"/>
              </a:ext>
            </a:extLst>
          </p:cNvPr>
          <p:cNvGraphicFramePr/>
          <p:nvPr>
            <p:extLst>
              <p:ext uri="{D42A27DB-BD31-4B8C-83A1-F6EECF244321}">
                <p14:modId xmlns:p14="http://schemas.microsoft.com/office/powerpoint/2010/main" val="2593189493"/>
              </p:ext>
            </p:extLst>
          </p:nvPr>
        </p:nvGraphicFramePr>
        <p:xfrm>
          <a:off x="6225083" y="2570559"/>
          <a:ext cx="4431336" cy="3341045"/>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4">
            <a:extLst>
              <a:ext uri="{FF2B5EF4-FFF2-40B4-BE49-F238E27FC236}">
                <a16:creationId xmlns:a16="http://schemas.microsoft.com/office/drawing/2014/main" id="{23E5C710-6C62-423B-DE1A-22A77E33C3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5" name="Kép 14">
            <a:extLst>
              <a:ext uri="{FF2B5EF4-FFF2-40B4-BE49-F238E27FC236}">
                <a16:creationId xmlns:a16="http://schemas.microsoft.com/office/drawing/2014/main" id="{9551548C-DCFA-18E2-A609-F67B3977B7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6" name="Kép 15" descr="A képen aláírás, rajz, étel látható&#10;&#10;Automatikusan generált leírás">
            <a:extLst>
              <a:ext uri="{FF2B5EF4-FFF2-40B4-BE49-F238E27FC236}">
                <a16:creationId xmlns:a16="http://schemas.microsoft.com/office/drawing/2014/main" id="{FDA005D4-9527-DC85-BA2B-FC30E7F0E5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294393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74</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Hétvégi ház/nyaraló</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C12</a:t>
            </a:r>
            <a:r>
              <a:rPr lang="en-GB" sz="1000">
                <a:solidFill>
                  <a:schemeClr val="bg1">
                    <a:lumMod val="65000"/>
                  </a:schemeClr>
                </a:solidFill>
              </a:rPr>
              <a:t>. </a:t>
            </a:r>
            <a:r>
              <a:rPr lang="hu-HU" sz="1000">
                <a:solidFill>
                  <a:schemeClr val="bg1">
                    <a:lumMod val="65000"/>
                  </a:schemeClr>
                </a:solidFill>
              </a:rPr>
              <a:t>Háztartása rendelkezik olyan hétvégi házzal/nyaralóval, ahol van internet előfizetésük vagy olyan korlátlan mobilinternet előfizetéssel, amit ott használni szoktak? </a:t>
            </a:r>
            <a:r>
              <a:rPr lang="en-GB" sz="1000">
                <a:solidFill>
                  <a:schemeClr val="bg1">
                    <a:lumMod val="65000"/>
                  </a:schemeClr>
                </a:solidFill>
              </a:rPr>
              <a:t>| </a:t>
            </a:r>
            <a:r>
              <a:rPr lang="hu-HU" sz="1000">
                <a:solidFill>
                  <a:schemeClr val="bg1">
                    <a:lumMod val="65000"/>
                  </a:schemeClr>
                </a:solidFill>
              </a:rPr>
              <a:t>Bázis: teljes minta, n=600</a:t>
            </a:r>
          </a:p>
          <a:p>
            <a:r>
              <a:rPr lang="hu-HU" sz="1000">
                <a:solidFill>
                  <a:schemeClr val="bg1">
                    <a:lumMod val="65000"/>
                  </a:schemeClr>
                </a:solidFill>
              </a:rPr>
              <a:t>C13. A hétvégi házukban/nyaralójukban rendelkeznek hagyományos televíziós adásra előfizetéssel (kábeltévé, műholdas tévé vagy </a:t>
            </a:r>
            <a:r>
              <a:rPr lang="hu-HU" sz="1000" err="1">
                <a:solidFill>
                  <a:schemeClr val="bg1">
                    <a:lumMod val="65000"/>
                  </a:schemeClr>
                </a:solidFill>
              </a:rPr>
              <a:t>mindigTV</a:t>
            </a:r>
            <a:r>
              <a:rPr lang="hu-HU" sz="1000">
                <a:solidFill>
                  <a:schemeClr val="bg1">
                    <a:lumMod val="65000"/>
                  </a:schemeClr>
                </a:solidFill>
              </a:rPr>
              <a:t> szolgáltatással)? | Bázis: teljes minta, n=600</a:t>
            </a:r>
          </a:p>
          <a:p>
            <a:r>
              <a:rPr lang="hu-HU" sz="1000">
                <a:solidFill>
                  <a:schemeClr val="bg1">
                    <a:lumMod val="65000"/>
                  </a:schemeClr>
                </a:solidFill>
              </a:rPr>
              <a:t>C14. A bemutatott új szolgáltatás megjelenése esetén megfontolná, hogy a hétvégi házában/nyaralójában az általános televíziós szolgáltatását (kábeltévé, műholdas szolgáltatás vagy </a:t>
            </a:r>
            <a:r>
              <a:rPr lang="hu-HU" sz="1000" err="1">
                <a:solidFill>
                  <a:schemeClr val="bg1">
                    <a:lumMod val="65000"/>
                  </a:schemeClr>
                </a:solidFill>
              </a:rPr>
              <a:t>mindigTV</a:t>
            </a:r>
            <a:r>
              <a:rPr lang="hu-HU" sz="1000">
                <a:solidFill>
                  <a:schemeClr val="bg1">
                    <a:lumMod val="65000"/>
                  </a:schemeClr>
                </a:solidFill>
              </a:rPr>
              <a:t>) lemondja? | Bázis: van nyaraló/hétvégi ház, internet és TV előfizetéssel, n=9</a:t>
            </a:r>
          </a:p>
          <a:p>
            <a:r>
              <a:rPr lang="hu-HU" sz="1000">
                <a:solidFill>
                  <a:schemeClr val="bg1">
                    <a:lumMod val="65000"/>
                  </a:schemeClr>
                </a:solidFill>
              </a:rPr>
              <a:t>C15. Regisztrálna az új szolgáltatásra azért, hogy a hétvégi házban/nyaralóban tudják nézni az adást? | Bázis: Van nyaraló/hétvégi ház, van internet előfizetés, de TV előfizetés nincs, n=16</a:t>
            </a:r>
          </a:p>
          <a:p>
            <a:r>
              <a:rPr lang="hu-HU" sz="1000">
                <a:solidFill>
                  <a:schemeClr val="bg1">
                    <a:lumMod val="65000"/>
                  </a:schemeClr>
                </a:solidFill>
              </a:rPr>
              <a:t>*Alacsony elemszám, az adatok tájékoztató jellegűek</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18-59 évesek </a:t>
            </a:r>
            <a:r>
              <a:rPr lang="hu-HU" sz="1400" err="1">
                <a:solidFill>
                  <a:schemeClr val="accent1"/>
                </a:solidFill>
              </a:rPr>
              <a:t>nyolcada</a:t>
            </a:r>
            <a:r>
              <a:rPr lang="hu-HU" sz="1400">
                <a:solidFill>
                  <a:schemeClr val="accent1"/>
                </a:solidFill>
              </a:rPr>
              <a:t> rendelkezik nyaralóval vagy hétvégi házzal, ezek bő harmadában van internet-elérhetőség. Az alacsony minta elemszám miatt csak jelzés értékűen mondható el, hogy a tévé előfizetéssel is rendelkezők valószínűleg megtartanák ezt a szolgáltatásukat az esetlegesen igénybe vett új szolgáltatás mellett, míg a tévé előfizetéssel nem rendelkezők elgondolkoznának a regisztráción.</a:t>
            </a:r>
            <a:endParaRPr lang="en-GB" sz="1400">
              <a:solidFill>
                <a:schemeClr val="accent1"/>
              </a:solidFill>
            </a:endParaRPr>
          </a:p>
        </p:txBody>
      </p:sp>
      <p:graphicFrame>
        <p:nvGraphicFramePr>
          <p:cNvPr id="21" name="Diagram 20">
            <a:extLst>
              <a:ext uri="{FF2B5EF4-FFF2-40B4-BE49-F238E27FC236}">
                <a16:creationId xmlns:a16="http://schemas.microsoft.com/office/drawing/2014/main" id="{8CCA0B26-2976-CFF9-126C-419AA97DA715}"/>
              </a:ext>
            </a:extLst>
          </p:cNvPr>
          <p:cNvGraphicFramePr/>
          <p:nvPr>
            <p:extLst>
              <p:ext uri="{D42A27DB-BD31-4B8C-83A1-F6EECF244321}">
                <p14:modId xmlns:p14="http://schemas.microsoft.com/office/powerpoint/2010/main" val="2755931701"/>
              </p:ext>
            </p:extLst>
          </p:nvPr>
        </p:nvGraphicFramePr>
        <p:xfrm>
          <a:off x="828724" y="2585163"/>
          <a:ext cx="4431336" cy="3341045"/>
        </p:xfrm>
        <a:graphic>
          <a:graphicData uri="http://schemas.openxmlformats.org/drawingml/2006/chart">
            <c:chart xmlns:c="http://schemas.openxmlformats.org/drawingml/2006/chart" xmlns:r="http://schemas.openxmlformats.org/officeDocument/2006/relationships" r:id="rId3"/>
          </a:graphicData>
        </a:graphic>
      </p:graphicFrame>
      <p:sp>
        <p:nvSpPr>
          <p:cNvPr id="5" name="Nyíl: jobbra mutató 4">
            <a:extLst>
              <a:ext uri="{FF2B5EF4-FFF2-40B4-BE49-F238E27FC236}">
                <a16:creationId xmlns:a16="http://schemas.microsoft.com/office/drawing/2014/main" id="{5FAF06C4-AA82-AF1D-1DEF-C497FF397867}"/>
              </a:ext>
            </a:extLst>
          </p:cNvPr>
          <p:cNvSpPr/>
          <p:nvPr/>
        </p:nvSpPr>
        <p:spPr>
          <a:xfrm>
            <a:off x="4872621" y="2797919"/>
            <a:ext cx="484278" cy="145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68947124-940F-47BC-BDEF-911DFD089A0D}"/>
              </a:ext>
            </a:extLst>
          </p:cNvPr>
          <p:cNvSpPr/>
          <p:nvPr/>
        </p:nvSpPr>
        <p:spPr>
          <a:xfrm>
            <a:off x="5600700" y="2372406"/>
            <a:ext cx="4667250" cy="1056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a:t>Valószínűleg lemondaná: 2 fő</a:t>
            </a:r>
          </a:p>
          <a:p>
            <a:pPr algn="ctr"/>
            <a:r>
              <a:rPr lang="hu-HU" sz="1400"/>
              <a:t>Talán lemondaná, talán nem: 3 fő</a:t>
            </a:r>
          </a:p>
          <a:p>
            <a:pPr algn="ctr"/>
            <a:r>
              <a:rPr lang="hu-HU" sz="1400"/>
              <a:t>Valószínűleg nem mondaná le: 3 fő</a:t>
            </a:r>
          </a:p>
          <a:p>
            <a:pPr algn="ctr"/>
            <a:r>
              <a:rPr lang="hu-HU" sz="1400"/>
              <a:t>Biztosan nem mondaná le: 1 fő</a:t>
            </a:r>
          </a:p>
        </p:txBody>
      </p:sp>
      <p:sp>
        <p:nvSpPr>
          <p:cNvPr id="18" name="Nyíl: jobbra mutató 17">
            <a:extLst>
              <a:ext uri="{FF2B5EF4-FFF2-40B4-BE49-F238E27FC236}">
                <a16:creationId xmlns:a16="http://schemas.microsoft.com/office/drawing/2014/main" id="{FB868F76-621D-C346-FA91-17E6F07B9764}"/>
              </a:ext>
            </a:extLst>
          </p:cNvPr>
          <p:cNvSpPr/>
          <p:nvPr/>
        </p:nvSpPr>
        <p:spPr>
          <a:xfrm>
            <a:off x="5104899" y="4663660"/>
            <a:ext cx="252000" cy="14530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Téglalap 18">
            <a:extLst>
              <a:ext uri="{FF2B5EF4-FFF2-40B4-BE49-F238E27FC236}">
                <a16:creationId xmlns:a16="http://schemas.microsoft.com/office/drawing/2014/main" id="{277BEE24-655A-6EB2-217C-38242BD24024}"/>
              </a:ext>
            </a:extLst>
          </p:cNvPr>
          <p:cNvSpPr/>
          <p:nvPr/>
        </p:nvSpPr>
        <p:spPr>
          <a:xfrm>
            <a:off x="5045055" y="2940016"/>
            <a:ext cx="72000" cy="18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Téglalap 19">
            <a:extLst>
              <a:ext uri="{FF2B5EF4-FFF2-40B4-BE49-F238E27FC236}">
                <a16:creationId xmlns:a16="http://schemas.microsoft.com/office/drawing/2014/main" id="{38CB6402-13E2-5BED-FF0A-57E51E3AA936}"/>
              </a:ext>
            </a:extLst>
          </p:cNvPr>
          <p:cNvSpPr/>
          <p:nvPr/>
        </p:nvSpPr>
        <p:spPr>
          <a:xfrm>
            <a:off x="4872621" y="2942332"/>
            <a:ext cx="216000" cy="76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églalap 21">
            <a:extLst>
              <a:ext uri="{FF2B5EF4-FFF2-40B4-BE49-F238E27FC236}">
                <a16:creationId xmlns:a16="http://schemas.microsoft.com/office/drawing/2014/main" id="{EECFFD35-EFB0-010C-2DC0-2C57D0A6CD54}"/>
              </a:ext>
            </a:extLst>
          </p:cNvPr>
          <p:cNvSpPr/>
          <p:nvPr/>
        </p:nvSpPr>
        <p:spPr>
          <a:xfrm>
            <a:off x="5600700" y="4098522"/>
            <a:ext cx="4667250" cy="12755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a:t>Biztosan regisztrálna: 1 fő</a:t>
            </a:r>
          </a:p>
          <a:p>
            <a:pPr algn="ctr"/>
            <a:r>
              <a:rPr lang="hu-HU" sz="1400"/>
              <a:t>Valószínűleg regisztrálna: 5 fő</a:t>
            </a:r>
          </a:p>
          <a:p>
            <a:pPr algn="ctr"/>
            <a:r>
              <a:rPr lang="hu-HU" sz="1400"/>
              <a:t>Talán regisztrálna, talán nem: 7 fő</a:t>
            </a:r>
          </a:p>
          <a:p>
            <a:pPr algn="ctr"/>
            <a:r>
              <a:rPr lang="hu-HU" sz="1400"/>
              <a:t>Nem valószínű, hogy regisztrálna: 1 fő</a:t>
            </a:r>
          </a:p>
          <a:p>
            <a:pPr algn="ctr"/>
            <a:r>
              <a:rPr lang="hu-HU" sz="1400"/>
              <a:t>Biztosan nem regisztrálna: 2 fő</a:t>
            </a:r>
          </a:p>
        </p:txBody>
      </p:sp>
      <p:pic>
        <p:nvPicPr>
          <p:cNvPr id="11" name="Picture 14">
            <a:extLst>
              <a:ext uri="{FF2B5EF4-FFF2-40B4-BE49-F238E27FC236}">
                <a16:creationId xmlns:a16="http://schemas.microsoft.com/office/drawing/2014/main" id="{6F77A22E-F14C-7DCA-FFA0-F83425B7FA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2" name="Kép 11">
            <a:extLst>
              <a:ext uri="{FF2B5EF4-FFF2-40B4-BE49-F238E27FC236}">
                <a16:creationId xmlns:a16="http://schemas.microsoft.com/office/drawing/2014/main" id="{0EC9C4F9-326B-1F73-DB81-1E19E076F9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5357EBBC-7AC0-63C3-18D8-B388D2BB77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253219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75</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43045"/>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Az igénybevétel gátló tényezői</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7" name="Téglalap 6">
            <a:extLst>
              <a:ext uri="{FF2B5EF4-FFF2-40B4-BE49-F238E27FC236}">
                <a16:creationId xmlns:a16="http://schemas.microsoft.com/office/drawing/2014/main" id="{36C3D9BC-0755-DB54-BF4D-7C0E0E37DE6D}"/>
              </a:ext>
            </a:extLst>
          </p:cNvPr>
          <p:cNvSpPr/>
          <p:nvPr/>
        </p:nvSpPr>
        <p:spPr>
          <a:xfrm>
            <a:off x="344446" y="6325047"/>
            <a:ext cx="10728431" cy="45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hu-HU" sz="1000" b="0" noProof="0">
                <a:solidFill>
                  <a:schemeClr val="bg1">
                    <a:lumMod val="65000"/>
                  </a:schemeClr>
                </a:solidFill>
              </a:rPr>
              <a:t>C21</a:t>
            </a:r>
            <a:r>
              <a:rPr lang="en-GB" sz="1000">
                <a:solidFill>
                  <a:schemeClr val="bg1">
                    <a:lumMod val="65000"/>
                  </a:schemeClr>
                </a:solidFill>
              </a:rPr>
              <a:t>. </a:t>
            </a:r>
            <a:r>
              <a:rPr lang="hu-HU" sz="1000">
                <a:solidFill>
                  <a:schemeClr val="bg1">
                    <a:lumMod val="65000"/>
                  </a:schemeClr>
                </a:solidFill>
              </a:rPr>
              <a:t>Kérjük, rendezze fontossági sorrendbe a következőket aszerint, hogy melyik gátolná inkább a szolgáltatás igénybevételét? | Bázis: akik (talán) igénybe vennék az új szolgáltatás, </a:t>
            </a:r>
            <a:br>
              <a:rPr lang="hu-HU" sz="1000">
                <a:solidFill>
                  <a:schemeClr val="bg1">
                    <a:lumMod val="65000"/>
                  </a:schemeClr>
                </a:solidFill>
              </a:rPr>
            </a:br>
            <a:r>
              <a:rPr lang="hu-HU" sz="1000">
                <a:solidFill>
                  <a:schemeClr val="bg1">
                    <a:lumMod val="65000"/>
                  </a:schemeClr>
                </a:solidFill>
              </a:rPr>
              <a:t>n=423 | 7=Nagyon gátol, 1=(Egyáltalán) nem gátol | (Nagyon) gátló tényező=6-7. helyre sorolt, közepesen gátló tényező=4-5. helyre sorolt, (szinte) alig gátló tényező=1-3. helyre sorolt</a:t>
            </a:r>
          </a:p>
        </p:txBody>
      </p:sp>
      <p:sp>
        <p:nvSpPr>
          <p:cNvPr id="8" name="Téglalap 7">
            <a:extLst>
              <a:ext uri="{FF2B5EF4-FFF2-40B4-BE49-F238E27FC236}">
                <a16:creationId xmlns:a16="http://schemas.microsoft.com/office/drawing/2014/main" id="{CCA50D03-2A11-7457-7028-61FD57530660}"/>
              </a:ext>
            </a:extLst>
          </p:cNvPr>
          <p:cNvSpPr/>
          <p:nvPr/>
        </p:nvSpPr>
        <p:spPr>
          <a:xfrm>
            <a:off x="448652" y="1110858"/>
            <a:ext cx="11297121" cy="9922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Az új szolgáltatás igénybevételét, mint korábban láttuk, leginkább a </a:t>
            </a:r>
            <a:r>
              <a:rPr lang="hu-HU" sz="1400" err="1">
                <a:solidFill>
                  <a:schemeClr val="accent1"/>
                </a:solidFill>
              </a:rPr>
              <a:t>műsorszámat</a:t>
            </a:r>
            <a:r>
              <a:rPr lang="hu-HU" sz="1400">
                <a:solidFill>
                  <a:schemeClr val="accent1"/>
                </a:solidFill>
              </a:rPr>
              <a:t> megszakító reklámok gátolnák, de a műsorszámok alatt megjelenő bannerek is zavaróak lennének. Ha a reklámok a műsorszámok között lennének (s nem magát az a műsort szakítanák meg), már elfogadhatóbb lenne. A regisztrációhoz kötöttség vagy az élő műsorok hiánya nem jelentene problémát a potenciális nézőknek, ezeket el tudják fogadni.</a:t>
            </a:r>
            <a:endParaRPr lang="en-GB" sz="1400">
              <a:solidFill>
                <a:schemeClr val="accent1"/>
              </a:solidFill>
            </a:endParaRPr>
          </a:p>
        </p:txBody>
      </p:sp>
      <p:graphicFrame>
        <p:nvGraphicFramePr>
          <p:cNvPr id="6" name="Diagram 5">
            <a:extLst>
              <a:ext uri="{FF2B5EF4-FFF2-40B4-BE49-F238E27FC236}">
                <a16:creationId xmlns:a16="http://schemas.microsoft.com/office/drawing/2014/main" id="{2B715917-A8C6-E703-10C6-CD9CC2E5AF29}"/>
              </a:ext>
            </a:extLst>
          </p:cNvPr>
          <p:cNvGraphicFramePr/>
          <p:nvPr>
            <p:extLst>
              <p:ext uri="{D42A27DB-BD31-4B8C-83A1-F6EECF244321}">
                <p14:modId xmlns:p14="http://schemas.microsoft.com/office/powerpoint/2010/main" val="182812139"/>
              </p:ext>
            </p:extLst>
          </p:nvPr>
        </p:nvGraphicFramePr>
        <p:xfrm>
          <a:off x="280399" y="2127137"/>
          <a:ext cx="11378201" cy="429271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14">
            <a:extLst>
              <a:ext uri="{FF2B5EF4-FFF2-40B4-BE49-F238E27FC236}">
                <a16:creationId xmlns:a16="http://schemas.microsoft.com/office/drawing/2014/main" id="{24D977C9-6D15-4732-8FA0-94B87D324E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3FBFCC07-7CFB-E738-BFE2-7899167D54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F1F6BF1E-309A-4485-7300-0239D3B906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900098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55034CA8-989B-4C1A-8CB7-2E09068799E2}"/>
              </a:ext>
            </a:extLst>
          </p:cNvPr>
          <p:cNvSpPr txBox="1"/>
          <p:nvPr/>
        </p:nvSpPr>
        <p:spPr>
          <a:xfrm>
            <a:off x="689526" y="3152001"/>
            <a:ext cx="8878680" cy="553998"/>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rPr>
              <a:t>Piaci potenciál becslés</a:t>
            </a:r>
            <a:endParaRPr kumimoji="0" lang="en-GB" altLang="ko-KR" sz="3600" b="0" i="0" u="none" strike="noStrike" kern="1200" cap="none" spc="0" normalizeH="0" baseline="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2" name="Dia számának helye 3">
            <a:extLst>
              <a:ext uri="{FF2B5EF4-FFF2-40B4-BE49-F238E27FC236}">
                <a16:creationId xmlns:a16="http://schemas.microsoft.com/office/drawing/2014/main" id="{9370B727-452E-E154-9906-910458F6A5CC}"/>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76</a:t>
            </a:fld>
            <a:endParaRPr lang="hu-HU">
              <a:solidFill>
                <a:schemeClr val="tx1"/>
              </a:solidFill>
            </a:endParaRPr>
          </a:p>
        </p:txBody>
      </p:sp>
    </p:spTree>
    <p:extLst>
      <p:ext uri="{BB962C8B-B14F-4D97-AF65-F5344CB8AC3E}">
        <p14:creationId xmlns:p14="http://schemas.microsoft.com/office/powerpoint/2010/main" val="2746788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77</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49" y="233521"/>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Tetszéstől a reális piaci részesedésig</a:t>
            </a:r>
            <a:endParaRPr lang="en-GB" sz="2800" b="1">
              <a:solidFill>
                <a:srgbClr val="265373"/>
              </a:solidFill>
              <a:latin typeface="Segoe UI Light" panose="020B0502040204020203" pitchFamily="34" charset="0"/>
              <a:cs typeface="Segoe UI Light" panose="020B0502040204020203" pitchFamily="34" charset="0"/>
            </a:endParaRPr>
          </a:p>
        </p:txBody>
      </p:sp>
      <p:sp>
        <p:nvSpPr>
          <p:cNvPr id="6" name="Téglalap 5">
            <a:extLst>
              <a:ext uri="{FF2B5EF4-FFF2-40B4-BE49-F238E27FC236}">
                <a16:creationId xmlns:a16="http://schemas.microsoft.com/office/drawing/2014/main" id="{077023F8-AC43-A180-9FAC-B232BDA502C8}"/>
              </a:ext>
            </a:extLst>
          </p:cNvPr>
          <p:cNvSpPr/>
          <p:nvPr/>
        </p:nvSpPr>
        <p:spPr>
          <a:xfrm>
            <a:off x="264919" y="2137271"/>
            <a:ext cx="1352149" cy="35143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a:extLst>
              <a:ext uri="{FF2B5EF4-FFF2-40B4-BE49-F238E27FC236}">
                <a16:creationId xmlns:a16="http://schemas.microsoft.com/office/drawing/2014/main" id="{CCF948C1-0DCA-D4F5-AE9D-AC2FA6C84B10}"/>
              </a:ext>
            </a:extLst>
          </p:cNvPr>
          <p:cNvSpPr txBox="1"/>
          <p:nvPr/>
        </p:nvSpPr>
        <p:spPr>
          <a:xfrm>
            <a:off x="583895" y="1507562"/>
            <a:ext cx="3310338" cy="523220"/>
          </a:xfrm>
          <a:prstGeom prst="rect">
            <a:avLst/>
          </a:prstGeom>
          <a:solidFill>
            <a:schemeClr val="tx2">
              <a:lumMod val="10000"/>
              <a:lumOff val="90000"/>
            </a:schemeClr>
          </a:solidFill>
        </p:spPr>
        <p:txBody>
          <a:bodyPr wrap="square" rtlCol="0">
            <a:spAutoFit/>
          </a:bodyPr>
          <a:lstStyle/>
          <a:p>
            <a:r>
              <a:rPr lang="en-GB" sz="1400" b="1"/>
              <a:t>1. </a:t>
            </a:r>
            <a:r>
              <a:rPr lang="hu-HU" sz="1400"/>
              <a:t>Azon nézők aránya, akik az mondták, hogy tetszik számukra a szolgáltatás</a:t>
            </a:r>
            <a:endParaRPr lang="en-GB" sz="1400"/>
          </a:p>
        </p:txBody>
      </p:sp>
      <p:sp>
        <p:nvSpPr>
          <p:cNvPr id="12" name="Szövegdoboz 11">
            <a:extLst>
              <a:ext uri="{FF2B5EF4-FFF2-40B4-BE49-F238E27FC236}">
                <a16:creationId xmlns:a16="http://schemas.microsoft.com/office/drawing/2014/main" id="{ACC243EB-CE0C-4D78-ACA5-0F33B6E487C0}"/>
              </a:ext>
            </a:extLst>
          </p:cNvPr>
          <p:cNvSpPr txBox="1"/>
          <p:nvPr/>
        </p:nvSpPr>
        <p:spPr>
          <a:xfrm>
            <a:off x="4365064" y="1497732"/>
            <a:ext cx="3545047" cy="523220"/>
          </a:xfrm>
          <a:prstGeom prst="rect">
            <a:avLst/>
          </a:prstGeom>
          <a:solidFill>
            <a:schemeClr val="tx2">
              <a:lumMod val="10000"/>
              <a:lumOff val="90000"/>
            </a:schemeClr>
          </a:solidFill>
        </p:spPr>
        <p:txBody>
          <a:bodyPr wrap="square" rtlCol="0">
            <a:spAutoFit/>
          </a:bodyPr>
          <a:lstStyle/>
          <a:p>
            <a:r>
              <a:rPr lang="en-GB" sz="1400" b="1"/>
              <a:t>2</a:t>
            </a:r>
            <a:r>
              <a:rPr lang="en-GB" sz="1400"/>
              <a:t>. </a:t>
            </a:r>
            <a:r>
              <a:rPr lang="hu-HU" sz="1400"/>
              <a:t>Számos korlát lehet, amely távol tartja a potenciális nézőt a valós regisztrációtól.</a:t>
            </a:r>
            <a:endParaRPr lang="en-GB" sz="1400"/>
          </a:p>
        </p:txBody>
      </p:sp>
      <p:cxnSp>
        <p:nvCxnSpPr>
          <p:cNvPr id="15" name="Egyenes összekötő nyíllal 14">
            <a:extLst>
              <a:ext uri="{FF2B5EF4-FFF2-40B4-BE49-F238E27FC236}">
                <a16:creationId xmlns:a16="http://schemas.microsoft.com/office/drawing/2014/main" id="{4A5047C0-2E0B-6C56-0624-9A3616AAF951}"/>
              </a:ext>
            </a:extLst>
          </p:cNvPr>
          <p:cNvCxnSpPr>
            <a:cxnSpLocks/>
          </p:cNvCxnSpPr>
          <p:nvPr/>
        </p:nvCxnSpPr>
        <p:spPr>
          <a:xfrm>
            <a:off x="451692" y="1559037"/>
            <a:ext cx="0" cy="4804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gyenes összekötő nyíllal 15">
            <a:extLst>
              <a:ext uri="{FF2B5EF4-FFF2-40B4-BE49-F238E27FC236}">
                <a16:creationId xmlns:a16="http://schemas.microsoft.com/office/drawing/2014/main" id="{81B67D7E-7E62-8357-4499-BAFAA336059B}"/>
              </a:ext>
            </a:extLst>
          </p:cNvPr>
          <p:cNvCxnSpPr>
            <a:cxnSpLocks/>
          </p:cNvCxnSpPr>
          <p:nvPr/>
        </p:nvCxnSpPr>
        <p:spPr>
          <a:xfrm flipH="1">
            <a:off x="2539387" y="2048836"/>
            <a:ext cx="1825677" cy="124681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Szövegdoboz 17">
            <a:extLst>
              <a:ext uri="{FF2B5EF4-FFF2-40B4-BE49-F238E27FC236}">
                <a16:creationId xmlns:a16="http://schemas.microsoft.com/office/drawing/2014/main" id="{0391ABD2-F725-0450-3EA5-B3ED169E4D1C}"/>
              </a:ext>
            </a:extLst>
          </p:cNvPr>
          <p:cNvSpPr txBox="1"/>
          <p:nvPr/>
        </p:nvSpPr>
        <p:spPr>
          <a:xfrm>
            <a:off x="2144246" y="6029265"/>
            <a:ext cx="4122147" cy="738664"/>
          </a:xfrm>
          <a:prstGeom prst="rect">
            <a:avLst/>
          </a:prstGeom>
          <a:solidFill>
            <a:schemeClr val="tx2">
              <a:lumMod val="10000"/>
              <a:lumOff val="90000"/>
            </a:schemeClr>
          </a:solidFill>
        </p:spPr>
        <p:txBody>
          <a:bodyPr wrap="square" rtlCol="0">
            <a:spAutoFit/>
          </a:bodyPr>
          <a:lstStyle/>
          <a:p>
            <a:r>
              <a:rPr lang="en-GB" sz="1400" b="1"/>
              <a:t>3. </a:t>
            </a:r>
            <a:r>
              <a:rPr lang="hu-HU" sz="1400"/>
              <a:t>Azon potenciális nézők aránya, akik valamely korlát miatt vélelmezhetően kiesnének a valós regisztrálók közül.</a:t>
            </a:r>
            <a:endParaRPr lang="en-GB" sz="1400"/>
          </a:p>
        </p:txBody>
      </p:sp>
      <p:cxnSp>
        <p:nvCxnSpPr>
          <p:cNvPr id="19" name="Egyenes összekötő nyíllal 18">
            <a:extLst>
              <a:ext uri="{FF2B5EF4-FFF2-40B4-BE49-F238E27FC236}">
                <a16:creationId xmlns:a16="http://schemas.microsoft.com/office/drawing/2014/main" id="{00A9EE2D-2381-56D3-7849-A36FBD8F9871}"/>
              </a:ext>
            </a:extLst>
          </p:cNvPr>
          <p:cNvCxnSpPr>
            <a:cxnSpLocks/>
          </p:cNvCxnSpPr>
          <p:nvPr/>
        </p:nvCxnSpPr>
        <p:spPr>
          <a:xfrm flipV="1">
            <a:off x="4205320" y="4898531"/>
            <a:ext cx="319489" cy="98894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gyenes összekötő nyíllal 22">
            <a:extLst>
              <a:ext uri="{FF2B5EF4-FFF2-40B4-BE49-F238E27FC236}">
                <a16:creationId xmlns:a16="http://schemas.microsoft.com/office/drawing/2014/main" id="{BF141857-2BAD-1F77-1189-E1D4CEE7822F}"/>
              </a:ext>
            </a:extLst>
          </p:cNvPr>
          <p:cNvCxnSpPr>
            <a:cxnSpLocks/>
          </p:cNvCxnSpPr>
          <p:nvPr/>
        </p:nvCxnSpPr>
        <p:spPr>
          <a:xfrm flipH="1" flipV="1">
            <a:off x="6702637" y="5749240"/>
            <a:ext cx="820848" cy="5453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Szövegdoboz 24">
            <a:extLst>
              <a:ext uri="{FF2B5EF4-FFF2-40B4-BE49-F238E27FC236}">
                <a16:creationId xmlns:a16="http://schemas.microsoft.com/office/drawing/2014/main" id="{88461544-648C-443C-EF26-1B04A5AFFD8C}"/>
              </a:ext>
            </a:extLst>
          </p:cNvPr>
          <p:cNvSpPr txBox="1"/>
          <p:nvPr/>
        </p:nvSpPr>
        <p:spPr>
          <a:xfrm>
            <a:off x="7728129" y="5925242"/>
            <a:ext cx="2815307" cy="738664"/>
          </a:xfrm>
          <a:prstGeom prst="rect">
            <a:avLst/>
          </a:prstGeom>
          <a:solidFill>
            <a:schemeClr val="tx2">
              <a:lumMod val="10000"/>
              <a:lumOff val="90000"/>
            </a:schemeClr>
          </a:solidFill>
        </p:spPr>
        <p:txBody>
          <a:bodyPr wrap="square" rtlCol="0">
            <a:spAutoFit/>
          </a:bodyPr>
          <a:lstStyle/>
          <a:p>
            <a:r>
              <a:rPr lang="en-GB" sz="1400" b="1"/>
              <a:t>4. </a:t>
            </a:r>
            <a:r>
              <a:rPr lang="hu-HU" sz="1400"/>
              <a:t>Az összes korlátot leküzdő valós szándékkal rendelkező vásárló végső aránya.</a:t>
            </a:r>
            <a:endParaRPr lang="en-GB" sz="1400"/>
          </a:p>
        </p:txBody>
      </p:sp>
      <p:sp>
        <p:nvSpPr>
          <p:cNvPr id="26" name="Téglalap 25">
            <a:extLst>
              <a:ext uri="{FF2B5EF4-FFF2-40B4-BE49-F238E27FC236}">
                <a16:creationId xmlns:a16="http://schemas.microsoft.com/office/drawing/2014/main" id="{7E5B289E-83C9-B609-723E-71FD22C5EB62}"/>
              </a:ext>
            </a:extLst>
          </p:cNvPr>
          <p:cNvSpPr/>
          <p:nvPr/>
        </p:nvSpPr>
        <p:spPr>
          <a:xfrm>
            <a:off x="5957532" y="2137271"/>
            <a:ext cx="1352150" cy="35106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57" name="Kép 856">
            <a:extLst>
              <a:ext uri="{FF2B5EF4-FFF2-40B4-BE49-F238E27FC236}">
                <a16:creationId xmlns:a16="http://schemas.microsoft.com/office/drawing/2014/main" id="{7142C6B7-23CC-15F7-FAAA-0615D10B9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49" y="2346326"/>
            <a:ext cx="6881204" cy="3473884"/>
          </a:xfrm>
          <a:prstGeom prst="rect">
            <a:avLst/>
          </a:prstGeom>
        </p:spPr>
      </p:pic>
      <p:sp>
        <p:nvSpPr>
          <p:cNvPr id="27" name="Szövegdoboz 26">
            <a:extLst>
              <a:ext uri="{FF2B5EF4-FFF2-40B4-BE49-F238E27FC236}">
                <a16:creationId xmlns:a16="http://schemas.microsoft.com/office/drawing/2014/main" id="{2A761BC9-EB29-F4BC-6CAF-429D6FE8D6EE}"/>
              </a:ext>
            </a:extLst>
          </p:cNvPr>
          <p:cNvSpPr txBox="1"/>
          <p:nvPr/>
        </p:nvSpPr>
        <p:spPr>
          <a:xfrm>
            <a:off x="6802123" y="470745"/>
            <a:ext cx="1347982" cy="369332"/>
          </a:xfrm>
          <a:prstGeom prst="rect">
            <a:avLst/>
          </a:prstGeom>
          <a:solidFill>
            <a:srgbClr val="C00000"/>
          </a:solidFill>
        </p:spPr>
        <p:txBody>
          <a:bodyPr wrap="square" rtlCol="0">
            <a:spAutoFit/>
          </a:bodyPr>
          <a:lstStyle/>
          <a:p>
            <a:pPr algn="ctr"/>
            <a:r>
              <a:rPr lang="hu-HU" b="1">
                <a:solidFill>
                  <a:schemeClr val="bg1"/>
                </a:solidFill>
              </a:rPr>
              <a:t>PÉLDA</a:t>
            </a:r>
          </a:p>
        </p:txBody>
      </p:sp>
      <p:sp>
        <p:nvSpPr>
          <p:cNvPr id="7" name="Szövegdoboz 6">
            <a:extLst>
              <a:ext uri="{FF2B5EF4-FFF2-40B4-BE49-F238E27FC236}">
                <a16:creationId xmlns:a16="http://schemas.microsoft.com/office/drawing/2014/main" id="{B7C3235D-125F-D3B1-AA2D-1012668333DA}"/>
              </a:ext>
            </a:extLst>
          </p:cNvPr>
          <p:cNvSpPr txBox="1"/>
          <p:nvPr/>
        </p:nvSpPr>
        <p:spPr>
          <a:xfrm>
            <a:off x="8497677" y="1507562"/>
            <a:ext cx="3152469" cy="3174652"/>
          </a:xfrm>
          <a:prstGeom prst="rect">
            <a:avLst/>
          </a:prstGeom>
          <a:noFill/>
        </p:spPr>
        <p:txBody>
          <a:bodyPr wrap="square">
            <a:spAutoFit/>
          </a:bodyPr>
          <a:lstStyle/>
          <a:p>
            <a:pPr algn="just">
              <a:lnSpc>
                <a:spcPct val="107000"/>
              </a:lnSpc>
              <a:spcAft>
                <a:spcPts val="800"/>
              </a:spcAft>
            </a:pPr>
            <a:r>
              <a:rPr lang="hu-HU" sz="1400">
                <a:solidFill>
                  <a:schemeClr val="accent1"/>
                </a:solidFill>
                <a:effectLst/>
                <a:latin typeface="Segoe UI Light" panose="020B0502040204020203" pitchFamily="34" charset="0"/>
                <a:ea typeface="Calibri" panose="020F0502020204030204" pitchFamily="34" charset="0"/>
                <a:cs typeface="Segoe UI Light" panose="020B0502040204020203" pitchFamily="34" charset="0"/>
              </a:rPr>
              <a:t>Potenciálbecslésünk arra a logikára épül, hogy attól, hogy egy fogyasztónak tetszik egy új szolgáltatáskoncepció, még számos akadály tántoríthatja el attól, hogy jelen esetben regisztráljon a szolgáltatás igénybe vételére.</a:t>
            </a:r>
          </a:p>
          <a:p>
            <a:pPr algn="just">
              <a:lnSpc>
                <a:spcPct val="107000"/>
              </a:lnSpc>
              <a:spcAft>
                <a:spcPts val="800"/>
              </a:spcAft>
            </a:pPr>
            <a:r>
              <a:rPr lang="hu-HU" sz="1400">
                <a:solidFill>
                  <a:schemeClr val="accent1"/>
                </a:solidFill>
                <a:latin typeface="Segoe UI Light" panose="020B0502040204020203" pitchFamily="34" charset="0"/>
                <a:ea typeface="Calibri" panose="020F0502020204030204" pitchFamily="34" charset="0"/>
                <a:cs typeface="Segoe UI Light" panose="020B0502040204020203" pitchFamily="34" charset="0"/>
              </a:rPr>
              <a:t>Így a koncepciót attraktívnak találók arányát egymás után korrigálva az egyes akadályokon „elvérzők” arányával eljuthatunk egy olyan becsléshez, mely azokat a fogyasztókat fedi le, akik tényleges piaci potenciált jelenthetnek.</a:t>
            </a:r>
          </a:p>
        </p:txBody>
      </p:sp>
      <p:pic>
        <p:nvPicPr>
          <p:cNvPr id="9" name="Picture 14">
            <a:extLst>
              <a:ext uri="{FF2B5EF4-FFF2-40B4-BE49-F238E27FC236}">
                <a16:creationId xmlns:a16="http://schemas.microsoft.com/office/drawing/2014/main" id="{BF479E21-9195-E66D-FBC9-24169D6118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A7AF5E3A-E6DB-6CFF-9302-0CB1CDCA924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3" name="Kép 12" descr="A képen aláírás, rajz, étel látható&#10;&#10;Automatikusan generált leírás">
            <a:extLst>
              <a:ext uri="{FF2B5EF4-FFF2-40B4-BE49-F238E27FC236}">
                <a16:creationId xmlns:a16="http://schemas.microsoft.com/office/drawing/2014/main" id="{FD0100D4-BC4C-833C-A7B5-2DC2D57A75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24666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Táblázat 70">
            <a:extLst>
              <a:ext uri="{FF2B5EF4-FFF2-40B4-BE49-F238E27FC236}">
                <a16:creationId xmlns:a16="http://schemas.microsoft.com/office/drawing/2014/main" id="{D043AA1B-E507-899B-580B-F685AB8FCB57}"/>
              </a:ext>
            </a:extLst>
          </p:cNvPr>
          <p:cNvGraphicFramePr>
            <a:graphicFrameLocks noGrp="1"/>
          </p:cNvGraphicFramePr>
          <p:nvPr>
            <p:extLst>
              <p:ext uri="{D42A27DB-BD31-4B8C-83A1-F6EECF244321}">
                <p14:modId xmlns:p14="http://schemas.microsoft.com/office/powerpoint/2010/main" val="3136798800"/>
              </p:ext>
            </p:extLst>
          </p:nvPr>
        </p:nvGraphicFramePr>
        <p:xfrm>
          <a:off x="2936080" y="2219270"/>
          <a:ext cx="8293102" cy="3926324"/>
        </p:xfrm>
        <a:graphic>
          <a:graphicData uri="http://schemas.openxmlformats.org/drawingml/2006/table">
            <a:tbl>
              <a:tblPr firstRow="1" bandRow="1">
                <a:tableStyleId>{5C22544A-7EE6-4342-B048-85BDC9FD1C3A}</a:tableStyleId>
              </a:tblPr>
              <a:tblGrid>
                <a:gridCol w="8293102">
                  <a:extLst>
                    <a:ext uri="{9D8B030D-6E8A-4147-A177-3AD203B41FA5}">
                      <a16:colId xmlns:a16="http://schemas.microsoft.com/office/drawing/2014/main" val="3648515588"/>
                    </a:ext>
                  </a:extLst>
                </a:gridCol>
              </a:tblGrid>
              <a:tr h="777257">
                <a:tc>
                  <a:txBody>
                    <a:bodyPr/>
                    <a:lstStyle/>
                    <a:p>
                      <a:pPr marL="0" indent="0">
                        <a:buFont typeface="Arial" panose="020B0604020202020204" pitchFamily="34" charset="0"/>
                        <a:buNone/>
                      </a:pPr>
                      <a:r>
                        <a:rPr lang="hu-HU" sz="1200" b="0" noProof="0">
                          <a:solidFill>
                            <a:schemeClr val="tx1">
                              <a:lumMod val="75000"/>
                              <a:lumOff val="25000"/>
                            </a:schemeClr>
                          </a:solidFill>
                        </a:rPr>
                        <a:t>Mennyire tetszik Önnek ez a szolgáltatás? </a:t>
                      </a:r>
                      <a:r>
                        <a:rPr lang="hu-HU" sz="1000" b="1" noProof="0">
                          <a:solidFill>
                            <a:schemeClr val="tx1">
                              <a:lumMod val="75000"/>
                              <a:lumOff val="25000"/>
                            </a:schemeClr>
                          </a:solidFill>
                        </a:rPr>
                        <a:t>(t</a:t>
                      </a:r>
                      <a:r>
                        <a:rPr lang="nl-NL" sz="1000" b="1" noProof="0">
                          <a:solidFill>
                            <a:schemeClr val="tx1">
                              <a:lumMod val="75000"/>
                              <a:lumOff val="25000"/>
                            </a:schemeClr>
                          </a:solidFill>
                        </a:rPr>
                        <a:t>etszik is meg nem is</a:t>
                      </a:r>
                      <a:r>
                        <a:rPr lang="hu-HU" sz="1000" b="1" noProof="0">
                          <a:solidFill>
                            <a:schemeClr val="tx1">
                              <a:lumMod val="75000"/>
                              <a:lumOff val="25000"/>
                            </a:schemeClr>
                          </a:solidFill>
                        </a:rPr>
                        <a:t> / inkább tetszik / nagyon tetszik)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7757295"/>
                  </a:ext>
                </a:extLst>
              </a:tr>
              <a:tr h="777257">
                <a:tc>
                  <a:txBody>
                    <a:bodyPr/>
                    <a:lstStyle/>
                    <a:p>
                      <a:pPr marL="432000" indent="0">
                        <a:buFont typeface="Arial" panose="020B0604020202020204" pitchFamily="34" charset="0"/>
                        <a:buNone/>
                      </a:pPr>
                      <a:r>
                        <a:rPr lang="hu-HU" sz="1200" b="0" noProof="0">
                          <a:solidFill>
                            <a:schemeClr val="tx1">
                              <a:lumMod val="75000"/>
                              <a:lumOff val="25000"/>
                            </a:schemeClr>
                          </a:solidFill>
                        </a:rPr>
                        <a:t>Mennyire valószínű, hogy a leírtak alapján igénybe venné a szolgáltatást? </a:t>
                      </a:r>
                      <a:r>
                        <a:rPr lang="hu-HU" sz="1000" b="1" noProof="0">
                          <a:solidFill>
                            <a:schemeClr val="tx1">
                              <a:lumMod val="75000"/>
                              <a:lumOff val="25000"/>
                            </a:schemeClr>
                          </a:solidFill>
                        </a:rPr>
                        <a:t>(talán igen, talán nem / valószínűleg igen / (szinte) biztosan igen)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2615125"/>
                  </a:ext>
                </a:extLst>
              </a:tr>
              <a:tr h="777257">
                <a:tc>
                  <a:txBody>
                    <a:bodyPr/>
                    <a:lstStyle/>
                    <a:p>
                      <a:pPr marL="900000" indent="0">
                        <a:buFont typeface="Arial" panose="020B0604020202020204" pitchFamily="34" charset="0"/>
                        <a:buNone/>
                      </a:pPr>
                      <a:r>
                        <a:rPr lang="hu-HU" sz="1200" b="0" noProof="0">
                          <a:solidFill>
                            <a:schemeClr val="tx1">
                              <a:lumMod val="75000"/>
                              <a:lumOff val="25000"/>
                            </a:schemeClr>
                          </a:solidFill>
                        </a:rPr>
                        <a:t>Melyik állítás igaz inkább Önre?</a:t>
                      </a:r>
                      <a:r>
                        <a:rPr lang="hu-HU" sz="1200" b="1" noProof="0">
                          <a:solidFill>
                            <a:schemeClr val="tx1">
                              <a:lumMod val="75000"/>
                              <a:lumOff val="25000"/>
                            </a:schemeClr>
                          </a:solidFill>
                        </a:rPr>
                        <a:t> </a:t>
                      </a:r>
                      <a:r>
                        <a:rPr lang="hu-HU" sz="1000" b="1" noProof="0">
                          <a:solidFill>
                            <a:schemeClr val="tx1">
                              <a:lumMod val="75000"/>
                              <a:lumOff val="25000"/>
                            </a:schemeClr>
                          </a:solidFill>
                        </a:rPr>
                        <a:t>(számomra nem az a fontos, hogy mikori a műsor, hanem hogy szórakoztasson)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3196212"/>
                  </a:ext>
                </a:extLst>
              </a:tr>
              <a:tr h="777257">
                <a:tc>
                  <a:txBody>
                    <a:bodyPr/>
                    <a:lstStyle/>
                    <a:p>
                      <a:pPr marL="1404000" indent="0">
                        <a:buFont typeface="Arial" panose="020B0604020202020204" pitchFamily="34" charset="0"/>
                        <a:buNone/>
                      </a:pPr>
                      <a:r>
                        <a:rPr lang="hu-HU" sz="1200" b="0" noProof="0">
                          <a:solidFill>
                            <a:schemeClr val="tx1">
                              <a:lumMod val="75000"/>
                              <a:lumOff val="25000"/>
                            </a:schemeClr>
                          </a:solidFill>
                        </a:rPr>
                        <a:t>Milyen gyakran néz meg olyan filmeket, sorozatokat, amelyeket korábban már látott? </a:t>
                      </a:r>
                      <a:r>
                        <a:rPr lang="hu-HU" sz="1000" b="1" noProof="0">
                          <a:solidFill>
                            <a:schemeClr val="tx1">
                              <a:lumMod val="75000"/>
                              <a:lumOff val="25000"/>
                            </a:schemeClr>
                          </a:solidFill>
                        </a:rPr>
                        <a:t>(nagyon gyakran / gyakran / olykor-olykor)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8395799"/>
                  </a:ext>
                </a:extLst>
              </a:tr>
              <a:tr h="817296">
                <a:tc>
                  <a:txBody>
                    <a:bodyPr/>
                    <a:lstStyle/>
                    <a:p>
                      <a:pPr marL="1980000" indent="0">
                        <a:buFont typeface="Arial" panose="020B0604020202020204" pitchFamily="34" charset="0"/>
                        <a:buNone/>
                      </a:pPr>
                      <a:r>
                        <a:rPr lang="hu-HU" sz="1200" b="0" noProof="0">
                          <a:solidFill>
                            <a:schemeClr val="tx1">
                              <a:lumMod val="75000"/>
                              <a:lumOff val="25000"/>
                            </a:schemeClr>
                          </a:solidFill>
                        </a:rPr>
                        <a:t>Ha a szolgáltatást csak (ingyenes) regisztráció mellett lehetne igénybe venni, mennyire valószínű, hogy regisztrálna? </a:t>
                      </a:r>
                      <a:r>
                        <a:rPr lang="hu-HU" sz="1000" b="1" noProof="0">
                          <a:solidFill>
                            <a:schemeClr val="tx1">
                              <a:lumMod val="75000"/>
                              <a:lumOff val="25000"/>
                            </a:schemeClr>
                          </a:solidFill>
                        </a:rPr>
                        <a:t>(talán regisztrálna, talán nem / valószínűleg regisztrálna / biztosan regisztrálna)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0422188"/>
                  </a:ext>
                </a:extLst>
              </a:tr>
            </a:tbl>
          </a:graphicData>
        </a:graphic>
      </p:graphicFrame>
      <p:sp>
        <p:nvSpPr>
          <p:cNvPr id="10" name="Téglalap 9">
            <a:extLst>
              <a:ext uri="{FF2B5EF4-FFF2-40B4-BE49-F238E27FC236}">
                <a16:creationId xmlns:a16="http://schemas.microsoft.com/office/drawing/2014/main" id="{64481CD7-4B79-95E1-1F2C-01DFAF2A27E3}"/>
              </a:ext>
            </a:extLst>
          </p:cNvPr>
          <p:cNvSpPr/>
          <p:nvPr/>
        </p:nvSpPr>
        <p:spPr>
          <a:xfrm>
            <a:off x="-2" y="3191105"/>
            <a:ext cx="3056090" cy="6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endParaRPr lang="en-GB" sz="1650" b="1"/>
          </a:p>
        </p:txBody>
      </p:sp>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78</a:t>
            </a:fld>
            <a:endParaRPr lang="hu-HU"/>
          </a:p>
        </p:txBody>
      </p:sp>
      <p:sp>
        <p:nvSpPr>
          <p:cNvPr id="124" name="Téglalap 123">
            <a:extLst>
              <a:ext uri="{FF2B5EF4-FFF2-40B4-BE49-F238E27FC236}">
                <a16:creationId xmlns:a16="http://schemas.microsoft.com/office/drawing/2014/main" id="{90BC654F-2BA0-D744-A375-95EB98C3BFE3}"/>
              </a:ext>
            </a:extLst>
          </p:cNvPr>
          <p:cNvSpPr/>
          <p:nvPr/>
        </p:nvSpPr>
        <p:spPr>
          <a:xfrm>
            <a:off x="11904" y="2228794"/>
            <a:ext cx="2051739" cy="684000"/>
          </a:xfrm>
          <a:prstGeom prst="rect">
            <a:avLst/>
          </a:prstGeom>
          <a:solidFill>
            <a:srgbClr val="214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hu-HU" b="1">
                <a:solidFill>
                  <a:schemeClr val="bg1"/>
                </a:solidFill>
              </a:rPr>
              <a:t>Tetszési index</a:t>
            </a:r>
            <a:endParaRPr lang="en-GB" b="1">
              <a:solidFill>
                <a:schemeClr val="bg1"/>
              </a:solidFill>
            </a:endParaRPr>
          </a:p>
        </p:txBody>
      </p:sp>
      <p:sp>
        <p:nvSpPr>
          <p:cNvPr id="125" name="Háromszög 124">
            <a:extLst>
              <a:ext uri="{FF2B5EF4-FFF2-40B4-BE49-F238E27FC236}">
                <a16:creationId xmlns:a16="http://schemas.microsoft.com/office/drawing/2014/main" id="{7CFF6157-C947-9177-41FF-C4E42F5FE3A6}"/>
              </a:ext>
            </a:extLst>
          </p:cNvPr>
          <p:cNvSpPr/>
          <p:nvPr/>
        </p:nvSpPr>
        <p:spPr>
          <a:xfrm rot="5400000">
            <a:off x="2069756" y="2222682"/>
            <a:ext cx="684000" cy="696224"/>
          </a:xfrm>
          <a:prstGeom prst="triangle">
            <a:avLst/>
          </a:prstGeom>
          <a:solidFill>
            <a:srgbClr val="214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Téglalap 125">
            <a:extLst>
              <a:ext uri="{FF2B5EF4-FFF2-40B4-BE49-F238E27FC236}">
                <a16:creationId xmlns:a16="http://schemas.microsoft.com/office/drawing/2014/main" id="{99CB3B4F-D0CA-1192-D634-AD4DF83FFE2D}"/>
              </a:ext>
            </a:extLst>
          </p:cNvPr>
          <p:cNvSpPr/>
          <p:nvPr/>
        </p:nvSpPr>
        <p:spPr>
          <a:xfrm>
            <a:off x="-2" y="3032634"/>
            <a:ext cx="2564967" cy="684000"/>
          </a:xfrm>
          <a:prstGeom prst="rect">
            <a:avLst/>
          </a:prstGeom>
          <a:solidFill>
            <a:srgbClr val="4D7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endParaRPr lang="en-GB" b="1"/>
          </a:p>
        </p:txBody>
      </p:sp>
      <p:sp>
        <p:nvSpPr>
          <p:cNvPr id="127" name="Háromszög 126">
            <a:extLst>
              <a:ext uri="{FF2B5EF4-FFF2-40B4-BE49-F238E27FC236}">
                <a16:creationId xmlns:a16="http://schemas.microsoft.com/office/drawing/2014/main" id="{111B9199-CED9-5EF6-6B97-D8500BA001CD}"/>
              </a:ext>
            </a:extLst>
          </p:cNvPr>
          <p:cNvSpPr/>
          <p:nvPr/>
        </p:nvSpPr>
        <p:spPr>
          <a:xfrm rot="5400000">
            <a:off x="2571077" y="3025955"/>
            <a:ext cx="684000" cy="696224"/>
          </a:xfrm>
          <a:prstGeom prst="triangle">
            <a:avLst/>
          </a:prstGeom>
          <a:solidFill>
            <a:srgbClr val="4D7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Téglalap 127">
            <a:extLst>
              <a:ext uri="{FF2B5EF4-FFF2-40B4-BE49-F238E27FC236}">
                <a16:creationId xmlns:a16="http://schemas.microsoft.com/office/drawing/2014/main" id="{B222CF27-5AEE-76C8-CBF2-1CD63840A9E7}"/>
              </a:ext>
            </a:extLst>
          </p:cNvPr>
          <p:cNvSpPr/>
          <p:nvPr/>
        </p:nvSpPr>
        <p:spPr>
          <a:xfrm>
            <a:off x="11904" y="3835343"/>
            <a:ext cx="3056090" cy="684000"/>
          </a:xfrm>
          <a:prstGeom prst="rect">
            <a:avLst/>
          </a:prstGeom>
          <a:solidFill>
            <a:srgbClr val="427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hu-HU" b="1"/>
              <a:t>Új </a:t>
            </a:r>
            <a:r>
              <a:rPr lang="hu-HU" b="1" err="1"/>
              <a:t>vs</a:t>
            </a:r>
            <a:r>
              <a:rPr lang="hu-HU" b="1"/>
              <a:t>. régi tartalmak</a:t>
            </a:r>
          </a:p>
        </p:txBody>
      </p:sp>
      <p:sp>
        <p:nvSpPr>
          <p:cNvPr id="129" name="Háromszög 128">
            <a:extLst>
              <a:ext uri="{FF2B5EF4-FFF2-40B4-BE49-F238E27FC236}">
                <a16:creationId xmlns:a16="http://schemas.microsoft.com/office/drawing/2014/main" id="{12615637-6607-2BAE-0B4B-8E05F2EE1CF6}"/>
              </a:ext>
            </a:extLst>
          </p:cNvPr>
          <p:cNvSpPr/>
          <p:nvPr/>
        </p:nvSpPr>
        <p:spPr>
          <a:xfrm rot="5400000">
            <a:off x="3074105" y="3829231"/>
            <a:ext cx="684000" cy="696224"/>
          </a:xfrm>
          <a:prstGeom prst="triangle">
            <a:avLst/>
          </a:prstGeom>
          <a:solidFill>
            <a:srgbClr val="427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Téglalap 129">
            <a:extLst>
              <a:ext uri="{FF2B5EF4-FFF2-40B4-BE49-F238E27FC236}">
                <a16:creationId xmlns:a16="http://schemas.microsoft.com/office/drawing/2014/main" id="{849C16D2-29C1-4D74-2986-C92EA3C61ED7}"/>
              </a:ext>
            </a:extLst>
          </p:cNvPr>
          <p:cNvSpPr/>
          <p:nvPr/>
        </p:nvSpPr>
        <p:spPr>
          <a:xfrm>
            <a:off x="11905" y="4638619"/>
            <a:ext cx="3556689" cy="684000"/>
          </a:xfrm>
          <a:prstGeom prst="rect">
            <a:avLst/>
          </a:prstGeom>
          <a:solidFill>
            <a:srgbClr val="4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hu-HU" b="1"/>
              <a:t>Korábban látott tartalmak</a:t>
            </a:r>
          </a:p>
        </p:txBody>
      </p:sp>
      <p:sp>
        <p:nvSpPr>
          <p:cNvPr id="131" name="Háromszög 130">
            <a:extLst>
              <a:ext uri="{FF2B5EF4-FFF2-40B4-BE49-F238E27FC236}">
                <a16:creationId xmlns:a16="http://schemas.microsoft.com/office/drawing/2014/main" id="{01055BB5-448C-AB09-40A9-38EF7624DBFB}"/>
              </a:ext>
            </a:extLst>
          </p:cNvPr>
          <p:cNvSpPr/>
          <p:nvPr/>
        </p:nvSpPr>
        <p:spPr>
          <a:xfrm rot="5400000">
            <a:off x="3574706" y="4632507"/>
            <a:ext cx="684000" cy="696224"/>
          </a:xfrm>
          <a:prstGeom prst="triangle">
            <a:avLst/>
          </a:prstGeom>
          <a:solidFill>
            <a:srgbClr val="4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Téglalap 131">
            <a:extLst>
              <a:ext uri="{FF2B5EF4-FFF2-40B4-BE49-F238E27FC236}">
                <a16:creationId xmlns:a16="http://schemas.microsoft.com/office/drawing/2014/main" id="{3C5DE972-C2D7-690F-A600-79EDD89E5112}"/>
              </a:ext>
            </a:extLst>
          </p:cNvPr>
          <p:cNvSpPr/>
          <p:nvPr/>
        </p:nvSpPr>
        <p:spPr>
          <a:xfrm>
            <a:off x="11905" y="5441893"/>
            <a:ext cx="4066638" cy="684000"/>
          </a:xfrm>
          <a:prstGeom prst="rect">
            <a:avLst/>
          </a:prstGeom>
          <a:solidFill>
            <a:srgbClr val="7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hu-HU" b="1"/>
              <a:t>Regisztráció</a:t>
            </a:r>
          </a:p>
        </p:txBody>
      </p:sp>
      <p:sp>
        <p:nvSpPr>
          <p:cNvPr id="133" name="Háromszög 132">
            <a:extLst>
              <a:ext uri="{FF2B5EF4-FFF2-40B4-BE49-F238E27FC236}">
                <a16:creationId xmlns:a16="http://schemas.microsoft.com/office/drawing/2014/main" id="{4210C206-2B79-AD53-DA38-17E886F6BF4F}"/>
              </a:ext>
            </a:extLst>
          </p:cNvPr>
          <p:cNvSpPr/>
          <p:nvPr/>
        </p:nvSpPr>
        <p:spPr>
          <a:xfrm rot="5400000">
            <a:off x="4084654" y="5435781"/>
            <a:ext cx="684000" cy="696224"/>
          </a:xfrm>
          <a:prstGeom prst="triangle">
            <a:avLst/>
          </a:prstGeom>
          <a:solidFill>
            <a:srgbClr val="76C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Cím 3">
            <a:extLst>
              <a:ext uri="{FF2B5EF4-FFF2-40B4-BE49-F238E27FC236}">
                <a16:creationId xmlns:a16="http://schemas.microsoft.com/office/drawing/2014/main" id="{168E6019-0F79-6228-35C3-1F1DB7931AD1}"/>
              </a:ext>
            </a:extLst>
          </p:cNvPr>
          <p:cNvSpPr>
            <a:spLocks noGrp="1"/>
          </p:cNvSpPr>
          <p:nvPr>
            <p:ph type="title"/>
          </p:nvPr>
        </p:nvSpPr>
        <p:spPr>
          <a:xfrm>
            <a:off x="344449" y="225027"/>
            <a:ext cx="9401215" cy="843780"/>
          </a:xfrm>
        </p:spPr>
        <p:txBody>
          <a:bodyPr>
            <a:noAutofit/>
          </a:bodyPr>
          <a:lstStyle/>
          <a:p>
            <a:r>
              <a:rPr lang="hu-HU" sz="3200" b="1">
                <a:solidFill>
                  <a:srgbClr val="265373"/>
                </a:solidFill>
                <a:latin typeface="Segoe UI Light" panose="020B0502040204020203" pitchFamily="34" charset="0"/>
                <a:cs typeface="Segoe UI Light" panose="020B0502040204020203" pitchFamily="34" charset="0"/>
              </a:rPr>
              <a:t>Potenciál becslés:</a:t>
            </a:r>
            <a:r>
              <a:rPr lang="en-GB" sz="2800" b="1">
                <a:solidFill>
                  <a:srgbClr val="265373"/>
                </a:solidFill>
                <a:latin typeface="Segoe UI Light" panose="020B0502040204020203" pitchFamily="34" charset="0"/>
                <a:cs typeface="Segoe UI Light" panose="020B0502040204020203" pitchFamily="34" charset="0"/>
              </a:rPr>
              <a:t> </a:t>
            </a:r>
            <a:r>
              <a:rPr lang="hu-HU" sz="2600" b="1">
                <a:solidFill>
                  <a:srgbClr val="265373"/>
                </a:solidFill>
                <a:latin typeface="Segoe UI Light" panose="020B0502040204020203" pitchFamily="34" charset="0"/>
                <a:cs typeface="Segoe UI Light" panose="020B0502040204020203" pitchFamily="34" charset="0"/>
              </a:rPr>
              <a:t>tetszéstől a reális piaci potenciálig</a:t>
            </a:r>
            <a:endParaRPr lang="en-GB" sz="2600" i="1">
              <a:solidFill>
                <a:srgbClr val="265373"/>
              </a:solidFill>
              <a:latin typeface="Segoe UI Light" panose="020B0502040204020203" pitchFamily="34" charset="0"/>
              <a:cs typeface="Segoe UI Light" panose="020B0502040204020203" pitchFamily="34" charset="0"/>
            </a:endParaRPr>
          </a:p>
        </p:txBody>
      </p:sp>
      <p:sp>
        <p:nvSpPr>
          <p:cNvPr id="11" name="Téglalap 10">
            <a:extLst>
              <a:ext uri="{FF2B5EF4-FFF2-40B4-BE49-F238E27FC236}">
                <a16:creationId xmlns:a16="http://schemas.microsoft.com/office/drawing/2014/main" id="{6D5131BB-9665-F872-709F-E80FC046DAFB}"/>
              </a:ext>
            </a:extLst>
          </p:cNvPr>
          <p:cNvSpPr/>
          <p:nvPr/>
        </p:nvSpPr>
        <p:spPr>
          <a:xfrm>
            <a:off x="-953" y="2976416"/>
            <a:ext cx="2847975" cy="6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r>
              <a:rPr lang="hu-HU" b="1"/>
              <a:t>Igénybevételi hajlandóság</a:t>
            </a:r>
            <a:endParaRPr lang="en-GB" b="1"/>
          </a:p>
        </p:txBody>
      </p:sp>
      <p:sp>
        <p:nvSpPr>
          <p:cNvPr id="3" name="Szövegdoboz 2">
            <a:extLst>
              <a:ext uri="{FF2B5EF4-FFF2-40B4-BE49-F238E27FC236}">
                <a16:creationId xmlns:a16="http://schemas.microsoft.com/office/drawing/2014/main" id="{E666E0D5-1808-0750-5433-E916B5250549}"/>
              </a:ext>
            </a:extLst>
          </p:cNvPr>
          <p:cNvSpPr txBox="1"/>
          <p:nvPr/>
        </p:nvSpPr>
        <p:spPr>
          <a:xfrm>
            <a:off x="344449" y="1159350"/>
            <a:ext cx="11281272" cy="784830"/>
          </a:xfrm>
          <a:prstGeom prst="rect">
            <a:avLst/>
          </a:prstGeom>
          <a:noFill/>
        </p:spPr>
        <p:txBody>
          <a:bodyPr wrap="square" rtlCol="0">
            <a:spAutoFit/>
          </a:bodyPr>
          <a:lstStyle/>
          <a:p>
            <a:r>
              <a:rPr lang="hu-HU" sz="1500"/>
              <a:t>A rendelkezésre álló válaszok alapján elkészítettük a potenciálbecslését a tervezett új szolgáltatásnak. Azokból a nézőkből, akiknek tetszik a szolgáltatás, megbecsültük, hogy hányan jutnának el odáig, hogy regisztráljanak az új szolgáltatásra. Az akadályok egyes lépcsőit és az akadályon „átjutók” definícióit az alábbiakban, a pontos adatokat a következő ábrán mutatjuk be.</a:t>
            </a:r>
            <a:endParaRPr lang="hu-HU" sz="1400"/>
          </a:p>
        </p:txBody>
      </p:sp>
      <p:pic>
        <p:nvPicPr>
          <p:cNvPr id="4" name="Picture 14">
            <a:extLst>
              <a:ext uri="{FF2B5EF4-FFF2-40B4-BE49-F238E27FC236}">
                <a16:creationId xmlns:a16="http://schemas.microsoft.com/office/drawing/2014/main" id="{50E892E3-A969-F415-6EBC-285DF4E954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1161" y="323017"/>
            <a:ext cx="2034452" cy="296578"/>
          </a:xfrm>
          <a:prstGeom prst="rect">
            <a:avLst/>
          </a:prstGeom>
          <a:noFill/>
          <a:ln>
            <a:noFill/>
          </a:ln>
        </p:spPr>
      </p:pic>
      <p:pic>
        <p:nvPicPr>
          <p:cNvPr id="5" name="Kép 4">
            <a:extLst>
              <a:ext uri="{FF2B5EF4-FFF2-40B4-BE49-F238E27FC236}">
                <a16:creationId xmlns:a16="http://schemas.microsoft.com/office/drawing/2014/main" id="{742ADF5F-C613-F966-12BF-324F0DE930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462022" y="133216"/>
            <a:ext cx="1396127" cy="733932"/>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DF71D3C8-0A6D-7B27-0D4B-14DD154475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18" y="6441625"/>
            <a:ext cx="933889" cy="337634"/>
          </a:xfrm>
          <a:prstGeom prst="rect">
            <a:avLst/>
          </a:prstGeom>
        </p:spPr>
      </p:pic>
    </p:spTree>
    <p:extLst>
      <p:ext uri="{BB962C8B-B14F-4D97-AF65-F5344CB8AC3E}">
        <p14:creationId xmlns:p14="http://schemas.microsoft.com/office/powerpoint/2010/main" val="4062573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Freeform 7">
            <a:extLst>
              <a:ext uri="{FF2B5EF4-FFF2-40B4-BE49-F238E27FC236}">
                <a16:creationId xmlns:a16="http://schemas.microsoft.com/office/drawing/2014/main" id="{82858C09-217C-EA0D-D669-31A16EC4B84A}"/>
              </a:ext>
            </a:extLst>
          </p:cNvPr>
          <p:cNvSpPr>
            <a:spLocks/>
          </p:cNvSpPr>
          <p:nvPr>
            <p:custDataLst>
              <p:tags r:id="rId1"/>
            </p:custDataLst>
          </p:nvPr>
        </p:nvSpPr>
        <p:spPr bwMode="gray">
          <a:xfrm>
            <a:off x="8832963" y="2549780"/>
            <a:ext cx="1800000" cy="3039763"/>
          </a:xfrm>
          <a:prstGeom prst="rect">
            <a:avLst/>
          </a:prstGeom>
          <a:solidFill>
            <a:srgbClr val="FFFFFF"/>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hu-HU" sz="1600" b="1">
              <a:solidFill>
                <a:schemeClr val="accent1"/>
              </a:solidFill>
            </a:endParaRPr>
          </a:p>
          <a:p>
            <a:pPr algn="ctr"/>
            <a:r>
              <a:rPr lang="hu-HU" sz="3600" b="1">
                <a:solidFill>
                  <a:schemeClr val="accent3"/>
                </a:solidFill>
              </a:rPr>
              <a:t>45</a:t>
            </a:r>
            <a:r>
              <a:rPr lang="en-US" sz="2000" b="1">
                <a:solidFill>
                  <a:schemeClr val="accent3"/>
                </a:solidFill>
              </a:rPr>
              <a:t>%</a:t>
            </a:r>
          </a:p>
        </p:txBody>
      </p:sp>
      <p:sp>
        <p:nvSpPr>
          <p:cNvPr id="2" name="Dia számának helye 1">
            <a:extLst>
              <a:ext uri="{FF2B5EF4-FFF2-40B4-BE49-F238E27FC236}">
                <a16:creationId xmlns:a16="http://schemas.microsoft.com/office/drawing/2014/main" id="{CFC74951-920E-42D7-A459-CB3BBAF1F28F}"/>
              </a:ext>
            </a:extLst>
          </p:cNvPr>
          <p:cNvSpPr>
            <a:spLocks noGrp="1"/>
          </p:cNvSpPr>
          <p:nvPr>
            <p:ph type="sldNum" sz="quarter" idx="4"/>
          </p:nvPr>
        </p:nvSpPr>
        <p:spPr>
          <a:xfrm>
            <a:off x="11008829" y="6325047"/>
            <a:ext cx="1268896" cy="384811"/>
          </a:xfrm>
          <a:prstGeom prst="rect">
            <a:avLst/>
          </a:prstGeom>
        </p:spPr>
        <p:txBody>
          <a:bodyPr/>
          <a:lstStyle/>
          <a:p>
            <a:fld id="{4996493B-DA06-4E81-B5EB-AD5E79125F85}" type="slidenum">
              <a:rPr lang="hu-HU" smtClean="0"/>
              <a:pPr/>
              <a:t>79</a:t>
            </a:fld>
            <a:endParaRPr lang="hu-HU"/>
          </a:p>
        </p:txBody>
      </p:sp>
      <p:sp>
        <p:nvSpPr>
          <p:cNvPr id="4" name="Cím 3">
            <a:extLst>
              <a:ext uri="{FF2B5EF4-FFF2-40B4-BE49-F238E27FC236}">
                <a16:creationId xmlns:a16="http://schemas.microsoft.com/office/drawing/2014/main" id="{F0DFBF6D-C1BA-47DA-BEC9-BEF4911F6094}"/>
              </a:ext>
            </a:extLst>
          </p:cNvPr>
          <p:cNvSpPr>
            <a:spLocks noGrp="1"/>
          </p:cNvSpPr>
          <p:nvPr>
            <p:ph type="title"/>
          </p:nvPr>
        </p:nvSpPr>
        <p:spPr>
          <a:xfrm>
            <a:off x="344450" y="243046"/>
            <a:ext cx="6523020" cy="843780"/>
          </a:xfrm>
        </p:spPr>
        <p:txBody>
          <a:bodyPr>
            <a:noAutofit/>
          </a:bodyPr>
          <a:lstStyle/>
          <a:p>
            <a:r>
              <a:rPr lang="hu-HU" sz="3200" b="1" dirty="0">
                <a:solidFill>
                  <a:srgbClr val="265373"/>
                </a:solidFill>
                <a:latin typeface="Segoe UI Light" panose="020B0502040204020203" pitchFamily="34" charset="0"/>
                <a:cs typeface="Segoe UI Light" panose="020B0502040204020203" pitchFamily="34" charset="0"/>
              </a:rPr>
              <a:t>Potenciál becslés:</a:t>
            </a:r>
            <a:r>
              <a:rPr lang="en-GB" sz="2800" b="1" dirty="0">
                <a:solidFill>
                  <a:srgbClr val="265373"/>
                </a:solidFill>
                <a:latin typeface="Segoe UI Light" panose="020B0502040204020203" pitchFamily="34" charset="0"/>
                <a:cs typeface="Segoe UI Light" panose="020B0502040204020203" pitchFamily="34" charset="0"/>
              </a:rPr>
              <a:t> </a:t>
            </a:r>
            <a:r>
              <a:rPr lang="hu-HU" sz="2600" b="1" dirty="0">
                <a:solidFill>
                  <a:srgbClr val="265373"/>
                </a:solidFill>
                <a:latin typeface="Segoe UI Light" panose="020B0502040204020203" pitchFamily="34" charset="0"/>
                <a:cs typeface="Segoe UI Light" panose="020B0502040204020203" pitchFamily="34" charset="0"/>
              </a:rPr>
              <a:t>tetszéstől a piaci potenciálig</a:t>
            </a:r>
            <a:endParaRPr lang="en-GB" sz="2600" i="1" dirty="0">
              <a:solidFill>
                <a:srgbClr val="265373"/>
              </a:solidFill>
              <a:latin typeface="Segoe UI Light" panose="020B0502040204020203" pitchFamily="34" charset="0"/>
              <a:cs typeface="Segoe UI Light" panose="020B0502040204020203" pitchFamily="34" charset="0"/>
            </a:endParaRPr>
          </a:p>
        </p:txBody>
      </p:sp>
      <p:sp>
        <p:nvSpPr>
          <p:cNvPr id="5" name="Rectangle 206">
            <a:extLst>
              <a:ext uri="{FF2B5EF4-FFF2-40B4-BE49-F238E27FC236}">
                <a16:creationId xmlns:a16="http://schemas.microsoft.com/office/drawing/2014/main" id="{ED1AB0A5-BC02-FABE-07AF-031100DE9601}"/>
              </a:ext>
            </a:extLst>
          </p:cNvPr>
          <p:cNvSpPr/>
          <p:nvPr>
            <p:custDataLst>
              <p:tags r:id="rId2"/>
            </p:custDataLst>
          </p:nvPr>
        </p:nvSpPr>
        <p:spPr bwMode="gray">
          <a:xfrm>
            <a:off x="734575" y="5658670"/>
            <a:ext cx="1512000" cy="50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hu-HU" sz="1200" b="1" cap="all">
                <a:solidFill>
                  <a:schemeClr val="accent1"/>
                </a:solidFill>
                <a:latin typeface="Arial" panose="020B0604020202020204" pitchFamily="34" charset="0"/>
                <a:cs typeface="Arial" pitchFamily="34" charset="0"/>
              </a:rPr>
              <a:t>A SZOLGÁLTATÁS VONZEREJE</a:t>
            </a:r>
            <a:endParaRPr lang="en-US" sz="1200" b="1" cap="all">
              <a:solidFill>
                <a:schemeClr val="accent1"/>
              </a:solidFill>
              <a:latin typeface="Arial" panose="020B0604020202020204" pitchFamily="34" charset="0"/>
              <a:cs typeface="Arial" pitchFamily="34" charset="0"/>
            </a:endParaRPr>
          </a:p>
        </p:txBody>
      </p:sp>
      <p:sp>
        <p:nvSpPr>
          <p:cNvPr id="7" name="Rectangle 208">
            <a:extLst>
              <a:ext uri="{FF2B5EF4-FFF2-40B4-BE49-F238E27FC236}">
                <a16:creationId xmlns:a16="http://schemas.microsoft.com/office/drawing/2014/main" id="{E1526101-7A00-903F-FC33-D5DE31921870}"/>
              </a:ext>
            </a:extLst>
          </p:cNvPr>
          <p:cNvSpPr/>
          <p:nvPr>
            <p:custDataLst>
              <p:tags r:id="rId3"/>
            </p:custDataLst>
          </p:nvPr>
        </p:nvSpPr>
        <p:spPr bwMode="gray">
          <a:xfrm>
            <a:off x="9027258" y="5658670"/>
            <a:ext cx="1516719" cy="50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hu-HU" sz="1200" b="1" cap="all">
                <a:solidFill>
                  <a:schemeClr val="accent4"/>
                </a:solidFill>
                <a:latin typeface="Arial" panose="020B0604020202020204" pitchFamily="34" charset="0"/>
                <a:cs typeface="Arial" pitchFamily="34" charset="0"/>
              </a:rPr>
              <a:t>piacbecslés</a:t>
            </a:r>
            <a:endParaRPr lang="en-US" sz="1200" b="1" cap="all">
              <a:solidFill>
                <a:schemeClr val="accent4"/>
              </a:solidFill>
              <a:latin typeface="Arial" panose="020B0604020202020204" pitchFamily="34" charset="0"/>
              <a:cs typeface="Arial" pitchFamily="34" charset="0"/>
            </a:endParaRPr>
          </a:p>
        </p:txBody>
      </p:sp>
      <p:sp>
        <p:nvSpPr>
          <p:cNvPr id="271" name="Téglalap 270">
            <a:extLst>
              <a:ext uri="{FF2B5EF4-FFF2-40B4-BE49-F238E27FC236}">
                <a16:creationId xmlns:a16="http://schemas.microsoft.com/office/drawing/2014/main" id="{934B3542-61D6-0956-719C-42317AC9D39D}"/>
              </a:ext>
            </a:extLst>
          </p:cNvPr>
          <p:cNvSpPr/>
          <p:nvPr/>
        </p:nvSpPr>
        <p:spPr>
          <a:xfrm>
            <a:off x="582161" y="1713027"/>
            <a:ext cx="1810189" cy="779828"/>
          </a:xfrm>
          <a:prstGeom prst="rect">
            <a:avLst/>
          </a:prstGeom>
          <a:solidFill>
            <a:srgbClr val="3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a:solidFill>
                  <a:schemeClr val="bg1"/>
                </a:solidFill>
              </a:rPr>
              <a:t>Tetszési index</a:t>
            </a:r>
            <a:endParaRPr lang="hu-HU"/>
          </a:p>
        </p:txBody>
      </p:sp>
      <p:grpSp>
        <p:nvGrpSpPr>
          <p:cNvPr id="273" name="Gruppieren 211">
            <a:extLst>
              <a:ext uri="{FF2B5EF4-FFF2-40B4-BE49-F238E27FC236}">
                <a16:creationId xmlns:a16="http://schemas.microsoft.com/office/drawing/2014/main" id="{34605559-5E0C-7263-E42A-C04B1905F3D7}"/>
              </a:ext>
            </a:extLst>
          </p:cNvPr>
          <p:cNvGrpSpPr>
            <a:grpSpLocks noChangeAspect="1"/>
          </p:cNvGrpSpPr>
          <p:nvPr/>
        </p:nvGrpSpPr>
        <p:grpSpPr>
          <a:xfrm>
            <a:off x="9046017" y="3656997"/>
            <a:ext cx="1391999" cy="1440005"/>
            <a:chOff x="540127" y="1419618"/>
            <a:chExt cx="1078797" cy="1116004"/>
          </a:xfrm>
        </p:grpSpPr>
        <p:sp>
          <p:nvSpPr>
            <p:cNvPr id="274" name="Oval 77">
              <a:extLst>
                <a:ext uri="{FF2B5EF4-FFF2-40B4-BE49-F238E27FC236}">
                  <a16:creationId xmlns:a16="http://schemas.microsoft.com/office/drawing/2014/main" id="{835BE5AC-B0AF-DA0F-BB70-BD64C4C1510A}"/>
                </a:ext>
              </a:extLst>
            </p:cNvPr>
            <p:cNvSpPr/>
            <p:nvPr/>
          </p:nvSpPr>
          <p:spPr bwMode="gray">
            <a:xfrm>
              <a:off x="540133"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5" name="Oval 84">
              <a:extLst>
                <a:ext uri="{FF2B5EF4-FFF2-40B4-BE49-F238E27FC236}">
                  <a16:creationId xmlns:a16="http://schemas.microsoft.com/office/drawing/2014/main" id="{64548CDE-BDBE-570B-0857-50ECF80644A4}"/>
                </a:ext>
              </a:extLst>
            </p:cNvPr>
            <p:cNvSpPr/>
            <p:nvPr/>
          </p:nvSpPr>
          <p:spPr bwMode="gray">
            <a:xfrm>
              <a:off x="54013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6" name="Oval 106">
              <a:extLst>
                <a:ext uri="{FF2B5EF4-FFF2-40B4-BE49-F238E27FC236}">
                  <a16:creationId xmlns:a16="http://schemas.microsoft.com/office/drawing/2014/main" id="{168099FB-986A-3C82-D360-BF8D7B868E63}"/>
                </a:ext>
              </a:extLst>
            </p:cNvPr>
            <p:cNvSpPr/>
            <p:nvPr/>
          </p:nvSpPr>
          <p:spPr bwMode="gray">
            <a:xfrm>
              <a:off x="54013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7" name="Oval 112">
              <a:extLst>
                <a:ext uri="{FF2B5EF4-FFF2-40B4-BE49-F238E27FC236}">
                  <a16:creationId xmlns:a16="http://schemas.microsoft.com/office/drawing/2014/main" id="{8C65E25A-C368-68BA-1411-D2580B5DF4F8}"/>
                </a:ext>
              </a:extLst>
            </p:cNvPr>
            <p:cNvSpPr/>
            <p:nvPr/>
          </p:nvSpPr>
          <p:spPr bwMode="gray">
            <a:xfrm>
              <a:off x="540133"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8" name="Oval 118">
              <a:extLst>
                <a:ext uri="{FF2B5EF4-FFF2-40B4-BE49-F238E27FC236}">
                  <a16:creationId xmlns:a16="http://schemas.microsoft.com/office/drawing/2014/main" id="{3164042B-6EB4-7750-5C42-B7496174D959}"/>
                </a:ext>
              </a:extLst>
            </p:cNvPr>
            <p:cNvSpPr/>
            <p:nvPr/>
          </p:nvSpPr>
          <p:spPr bwMode="gray">
            <a:xfrm>
              <a:off x="540133"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9" name="Oval 124">
              <a:extLst>
                <a:ext uri="{FF2B5EF4-FFF2-40B4-BE49-F238E27FC236}">
                  <a16:creationId xmlns:a16="http://schemas.microsoft.com/office/drawing/2014/main" id="{6C1F0B71-0737-2F81-60A4-3767892A044E}"/>
                </a:ext>
              </a:extLst>
            </p:cNvPr>
            <p:cNvSpPr/>
            <p:nvPr/>
          </p:nvSpPr>
          <p:spPr bwMode="gray">
            <a:xfrm>
              <a:off x="54013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0" name="Oval 130">
              <a:extLst>
                <a:ext uri="{FF2B5EF4-FFF2-40B4-BE49-F238E27FC236}">
                  <a16:creationId xmlns:a16="http://schemas.microsoft.com/office/drawing/2014/main" id="{3C22299C-1AD9-0D9B-7D34-F4A2746BBB0C}"/>
                </a:ext>
              </a:extLst>
            </p:cNvPr>
            <p:cNvSpPr/>
            <p:nvPr/>
          </p:nvSpPr>
          <p:spPr bwMode="gray">
            <a:xfrm>
              <a:off x="540133"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1" name="Oval 136">
              <a:extLst>
                <a:ext uri="{FF2B5EF4-FFF2-40B4-BE49-F238E27FC236}">
                  <a16:creationId xmlns:a16="http://schemas.microsoft.com/office/drawing/2014/main" id="{804924C0-A442-9DBB-F13A-D85FB173EE1E}"/>
                </a:ext>
              </a:extLst>
            </p:cNvPr>
            <p:cNvSpPr/>
            <p:nvPr/>
          </p:nvSpPr>
          <p:spPr bwMode="gray">
            <a:xfrm>
              <a:off x="540133"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2" name="Oval 142">
              <a:extLst>
                <a:ext uri="{FF2B5EF4-FFF2-40B4-BE49-F238E27FC236}">
                  <a16:creationId xmlns:a16="http://schemas.microsoft.com/office/drawing/2014/main" id="{23471A47-532F-E524-DF6C-55BBA4FAC877}"/>
                </a:ext>
              </a:extLst>
            </p:cNvPr>
            <p:cNvSpPr/>
            <p:nvPr/>
          </p:nvSpPr>
          <p:spPr bwMode="gray">
            <a:xfrm>
              <a:off x="540133"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3" name="Oval 148">
              <a:extLst>
                <a:ext uri="{FF2B5EF4-FFF2-40B4-BE49-F238E27FC236}">
                  <a16:creationId xmlns:a16="http://schemas.microsoft.com/office/drawing/2014/main" id="{C256B577-8D53-11E2-A4CF-9FD6F4E03F57}"/>
                </a:ext>
              </a:extLst>
            </p:cNvPr>
            <p:cNvSpPr/>
            <p:nvPr/>
          </p:nvSpPr>
          <p:spPr bwMode="gray">
            <a:xfrm>
              <a:off x="54013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4" name="Oval 78">
              <a:extLst>
                <a:ext uri="{FF2B5EF4-FFF2-40B4-BE49-F238E27FC236}">
                  <a16:creationId xmlns:a16="http://schemas.microsoft.com/office/drawing/2014/main" id="{E7AB6F79-7767-5170-361E-54FD42A0E1B4}"/>
                </a:ext>
              </a:extLst>
            </p:cNvPr>
            <p:cNvSpPr/>
            <p:nvPr/>
          </p:nvSpPr>
          <p:spPr bwMode="gray">
            <a:xfrm>
              <a:off x="874326"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5" name="Oval 85">
              <a:extLst>
                <a:ext uri="{FF2B5EF4-FFF2-40B4-BE49-F238E27FC236}">
                  <a16:creationId xmlns:a16="http://schemas.microsoft.com/office/drawing/2014/main" id="{FB708340-622A-B9FD-22A4-5D11F0F607D6}"/>
                </a:ext>
              </a:extLst>
            </p:cNvPr>
            <p:cNvSpPr/>
            <p:nvPr/>
          </p:nvSpPr>
          <p:spPr bwMode="gray">
            <a:xfrm>
              <a:off x="8743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6" name="Oval 107">
              <a:extLst>
                <a:ext uri="{FF2B5EF4-FFF2-40B4-BE49-F238E27FC236}">
                  <a16:creationId xmlns:a16="http://schemas.microsoft.com/office/drawing/2014/main" id="{322E7DB6-A77F-365A-B525-87A094762A0D}"/>
                </a:ext>
              </a:extLst>
            </p:cNvPr>
            <p:cNvSpPr/>
            <p:nvPr/>
          </p:nvSpPr>
          <p:spPr bwMode="gray">
            <a:xfrm>
              <a:off x="87432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7" name="Oval 113">
              <a:extLst>
                <a:ext uri="{FF2B5EF4-FFF2-40B4-BE49-F238E27FC236}">
                  <a16:creationId xmlns:a16="http://schemas.microsoft.com/office/drawing/2014/main" id="{EA27EAC7-531F-BE4A-BC3F-4D22ED183B2F}"/>
                </a:ext>
              </a:extLst>
            </p:cNvPr>
            <p:cNvSpPr/>
            <p:nvPr/>
          </p:nvSpPr>
          <p:spPr bwMode="gray">
            <a:xfrm>
              <a:off x="874326"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8" name="Oval 119">
              <a:extLst>
                <a:ext uri="{FF2B5EF4-FFF2-40B4-BE49-F238E27FC236}">
                  <a16:creationId xmlns:a16="http://schemas.microsoft.com/office/drawing/2014/main" id="{9C65982B-9046-51A5-EF31-C0DC6BCB4025}"/>
                </a:ext>
              </a:extLst>
            </p:cNvPr>
            <p:cNvSpPr/>
            <p:nvPr/>
          </p:nvSpPr>
          <p:spPr bwMode="gray">
            <a:xfrm>
              <a:off x="874326"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89" name="Oval 125">
              <a:extLst>
                <a:ext uri="{FF2B5EF4-FFF2-40B4-BE49-F238E27FC236}">
                  <a16:creationId xmlns:a16="http://schemas.microsoft.com/office/drawing/2014/main" id="{0D740D64-7B5A-F4FF-5C0F-0BC40B1D61C6}"/>
                </a:ext>
              </a:extLst>
            </p:cNvPr>
            <p:cNvSpPr/>
            <p:nvPr/>
          </p:nvSpPr>
          <p:spPr bwMode="gray">
            <a:xfrm>
              <a:off x="87432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0" name="Oval 131">
              <a:extLst>
                <a:ext uri="{FF2B5EF4-FFF2-40B4-BE49-F238E27FC236}">
                  <a16:creationId xmlns:a16="http://schemas.microsoft.com/office/drawing/2014/main" id="{E7217BA9-4E3C-6FF9-7154-D5CC69D4D69E}"/>
                </a:ext>
              </a:extLst>
            </p:cNvPr>
            <p:cNvSpPr/>
            <p:nvPr/>
          </p:nvSpPr>
          <p:spPr bwMode="gray">
            <a:xfrm>
              <a:off x="874326"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1" name="Oval 137">
              <a:extLst>
                <a:ext uri="{FF2B5EF4-FFF2-40B4-BE49-F238E27FC236}">
                  <a16:creationId xmlns:a16="http://schemas.microsoft.com/office/drawing/2014/main" id="{6C80EA36-B6D4-21D6-7D63-228A058C8EE8}"/>
                </a:ext>
              </a:extLst>
            </p:cNvPr>
            <p:cNvSpPr/>
            <p:nvPr/>
          </p:nvSpPr>
          <p:spPr bwMode="gray">
            <a:xfrm>
              <a:off x="874326"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2" name="Oval 143">
              <a:extLst>
                <a:ext uri="{FF2B5EF4-FFF2-40B4-BE49-F238E27FC236}">
                  <a16:creationId xmlns:a16="http://schemas.microsoft.com/office/drawing/2014/main" id="{0971E985-03CA-3610-8950-AAB301AF2592}"/>
                </a:ext>
              </a:extLst>
            </p:cNvPr>
            <p:cNvSpPr/>
            <p:nvPr/>
          </p:nvSpPr>
          <p:spPr bwMode="gray">
            <a:xfrm>
              <a:off x="87432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3" name="Oval 149">
              <a:extLst>
                <a:ext uri="{FF2B5EF4-FFF2-40B4-BE49-F238E27FC236}">
                  <a16:creationId xmlns:a16="http://schemas.microsoft.com/office/drawing/2014/main" id="{58EF6978-07A0-319F-02EA-FCB1F84E8CEB}"/>
                </a:ext>
              </a:extLst>
            </p:cNvPr>
            <p:cNvSpPr/>
            <p:nvPr/>
          </p:nvSpPr>
          <p:spPr bwMode="gray">
            <a:xfrm>
              <a:off x="87432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4" name="Oval 79">
              <a:extLst>
                <a:ext uri="{FF2B5EF4-FFF2-40B4-BE49-F238E27FC236}">
                  <a16:creationId xmlns:a16="http://schemas.microsoft.com/office/drawing/2014/main" id="{825A5A17-C4FE-FFCC-9939-E464F9353798}"/>
                </a:ext>
              </a:extLst>
            </p:cNvPr>
            <p:cNvSpPr/>
            <p:nvPr/>
          </p:nvSpPr>
          <p:spPr bwMode="gray">
            <a:xfrm>
              <a:off x="109712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5" name="Oval 86">
              <a:extLst>
                <a:ext uri="{FF2B5EF4-FFF2-40B4-BE49-F238E27FC236}">
                  <a16:creationId xmlns:a16="http://schemas.microsoft.com/office/drawing/2014/main" id="{ABD8E28A-73E0-C1F7-75F7-E2453A743E7B}"/>
                </a:ext>
              </a:extLst>
            </p:cNvPr>
            <p:cNvSpPr/>
            <p:nvPr/>
          </p:nvSpPr>
          <p:spPr bwMode="gray">
            <a:xfrm>
              <a:off x="109712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6" name="Oval 108">
              <a:extLst>
                <a:ext uri="{FF2B5EF4-FFF2-40B4-BE49-F238E27FC236}">
                  <a16:creationId xmlns:a16="http://schemas.microsoft.com/office/drawing/2014/main" id="{5D0E9B36-D6DE-2741-3C66-95E57F9DAB32}"/>
                </a:ext>
              </a:extLst>
            </p:cNvPr>
            <p:cNvSpPr/>
            <p:nvPr/>
          </p:nvSpPr>
          <p:spPr bwMode="gray">
            <a:xfrm>
              <a:off x="109712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7" name="Oval 114">
              <a:extLst>
                <a:ext uri="{FF2B5EF4-FFF2-40B4-BE49-F238E27FC236}">
                  <a16:creationId xmlns:a16="http://schemas.microsoft.com/office/drawing/2014/main" id="{B2EAFF1E-56F2-C722-2657-846CF32C56A4}"/>
                </a:ext>
              </a:extLst>
            </p:cNvPr>
            <p:cNvSpPr/>
            <p:nvPr/>
          </p:nvSpPr>
          <p:spPr bwMode="gray">
            <a:xfrm>
              <a:off x="1097121"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8" name="Oval 120">
              <a:extLst>
                <a:ext uri="{FF2B5EF4-FFF2-40B4-BE49-F238E27FC236}">
                  <a16:creationId xmlns:a16="http://schemas.microsoft.com/office/drawing/2014/main" id="{31AA8D27-7DC1-D597-7F4A-CB9BD3C20B39}"/>
                </a:ext>
              </a:extLst>
            </p:cNvPr>
            <p:cNvSpPr/>
            <p:nvPr/>
          </p:nvSpPr>
          <p:spPr bwMode="gray">
            <a:xfrm>
              <a:off x="1097121"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99" name="Oval 126">
              <a:extLst>
                <a:ext uri="{FF2B5EF4-FFF2-40B4-BE49-F238E27FC236}">
                  <a16:creationId xmlns:a16="http://schemas.microsoft.com/office/drawing/2014/main" id="{F7D6DF5C-B73D-C35C-9C08-6FC92F94E21D}"/>
                </a:ext>
              </a:extLst>
            </p:cNvPr>
            <p:cNvSpPr/>
            <p:nvPr/>
          </p:nvSpPr>
          <p:spPr bwMode="gray">
            <a:xfrm>
              <a:off x="109712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0" name="Oval 132">
              <a:extLst>
                <a:ext uri="{FF2B5EF4-FFF2-40B4-BE49-F238E27FC236}">
                  <a16:creationId xmlns:a16="http://schemas.microsoft.com/office/drawing/2014/main" id="{EA7F965D-DF33-43DD-8F8D-653693E317FF}"/>
                </a:ext>
              </a:extLst>
            </p:cNvPr>
            <p:cNvSpPr/>
            <p:nvPr/>
          </p:nvSpPr>
          <p:spPr bwMode="gray">
            <a:xfrm>
              <a:off x="1097121"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1" name="Oval 138">
              <a:extLst>
                <a:ext uri="{FF2B5EF4-FFF2-40B4-BE49-F238E27FC236}">
                  <a16:creationId xmlns:a16="http://schemas.microsoft.com/office/drawing/2014/main" id="{B1DAF9E7-EA49-C47B-B8D8-16C9F896270F}"/>
                </a:ext>
              </a:extLst>
            </p:cNvPr>
            <p:cNvSpPr/>
            <p:nvPr/>
          </p:nvSpPr>
          <p:spPr bwMode="gray">
            <a:xfrm>
              <a:off x="1097121"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2" name="Oval 144">
              <a:extLst>
                <a:ext uri="{FF2B5EF4-FFF2-40B4-BE49-F238E27FC236}">
                  <a16:creationId xmlns:a16="http://schemas.microsoft.com/office/drawing/2014/main" id="{D909334A-5AAE-88B8-A5D8-318DE2AC9EBB}"/>
                </a:ext>
              </a:extLst>
            </p:cNvPr>
            <p:cNvSpPr/>
            <p:nvPr/>
          </p:nvSpPr>
          <p:spPr bwMode="gray">
            <a:xfrm>
              <a:off x="1097121"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3" name="Oval 150">
              <a:extLst>
                <a:ext uri="{FF2B5EF4-FFF2-40B4-BE49-F238E27FC236}">
                  <a16:creationId xmlns:a16="http://schemas.microsoft.com/office/drawing/2014/main" id="{96896C8F-5D0F-421A-C8A0-AE37A25ACDBB}"/>
                </a:ext>
              </a:extLst>
            </p:cNvPr>
            <p:cNvSpPr/>
            <p:nvPr/>
          </p:nvSpPr>
          <p:spPr bwMode="gray">
            <a:xfrm>
              <a:off x="109712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4" name="Oval 80">
              <a:extLst>
                <a:ext uri="{FF2B5EF4-FFF2-40B4-BE49-F238E27FC236}">
                  <a16:creationId xmlns:a16="http://schemas.microsoft.com/office/drawing/2014/main" id="{8F83CE0A-9759-888A-2D2F-CA2A24E87A45}"/>
                </a:ext>
              </a:extLst>
            </p:cNvPr>
            <p:cNvSpPr/>
            <p:nvPr/>
          </p:nvSpPr>
          <p:spPr bwMode="gray">
            <a:xfrm>
              <a:off x="1319916"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5" name="Oval 87">
              <a:extLst>
                <a:ext uri="{FF2B5EF4-FFF2-40B4-BE49-F238E27FC236}">
                  <a16:creationId xmlns:a16="http://schemas.microsoft.com/office/drawing/2014/main" id="{ED956283-5591-3FB0-84AF-78777046AAFB}"/>
                </a:ext>
              </a:extLst>
            </p:cNvPr>
            <p:cNvSpPr/>
            <p:nvPr/>
          </p:nvSpPr>
          <p:spPr bwMode="gray">
            <a:xfrm>
              <a:off x="131991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6" name="Oval 109">
              <a:extLst>
                <a:ext uri="{FF2B5EF4-FFF2-40B4-BE49-F238E27FC236}">
                  <a16:creationId xmlns:a16="http://schemas.microsoft.com/office/drawing/2014/main" id="{20E70A57-F4C1-0847-3161-0DA9AFB39C0F}"/>
                </a:ext>
              </a:extLst>
            </p:cNvPr>
            <p:cNvSpPr/>
            <p:nvPr/>
          </p:nvSpPr>
          <p:spPr bwMode="gray">
            <a:xfrm>
              <a:off x="131991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7" name="Oval 115">
              <a:extLst>
                <a:ext uri="{FF2B5EF4-FFF2-40B4-BE49-F238E27FC236}">
                  <a16:creationId xmlns:a16="http://schemas.microsoft.com/office/drawing/2014/main" id="{38373CA5-DA27-09C1-4BFC-60B9BFC42DC4}"/>
                </a:ext>
              </a:extLst>
            </p:cNvPr>
            <p:cNvSpPr/>
            <p:nvPr/>
          </p:nvSpPr>
          <p:spPr bwMode="gray">
            <a:xfrm>
              <a:off x="1319916"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8" name="Oval 121">
              <a:extLst>
                <a:ext uri="{FF2B5EF4-FFF2-40B4-BE49-F238E27FC236}">
                  <a16:creationId xmlns:a16="http://schemas.microsoft.com/office/drawing/2014/main" id="{F1D72F65-9B52-626F-3C5A-3B43DAEB06E3}"/>
                </a:ext>
              </a:extLst>
            </p:cNvPr>
            <p:cNvSpPr/>
            <p:nvPr/>
          </p:nvSpPr>
          <p:spPr bwMode="gray">
            <a:xfrm>
              <a:off x="1319916"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09" name="Oval 127">
              <a:extLst>
                <a:ext uri="{FF2B5EF4-FFF2-40B4-BE49-F238E27FC236}">
                  <a16:creationId xmlns:a16="http://schemas.microsoft.com/office/drawing/2014/main" id="{003977E4-CA06-2010-DCC0-5184F84C6013}"/>
                </a:ext>
              </a:extLst>
            </p:cNvPr>
            <p:cNvSpPr/>
            <p:nvPr/>
          </p:nvSpPr>
          <p:spPr bwMode="gray">
            <a:xfrm>
              <a:off x="131991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0" name="Oval 133">
              <a:extLst>
                <a:ext uri="{FF2B5EF4-FFF2-40B4-BE49-F238E27FC236}">
                  <a16:creationId xmlns:a16="http://schemas.microsoft.com/office/drawing/2014/main" id="{ACD2B2A2-65ED-F19C-2C46-09E1F103D589}"/>
                </a:ext>
              </a:extLst>
            </p:cNvPr>
            <p:cNvSpPr/>
            <p:nvPr/>
          </p:nvSpPr>
          <p:spPr bwMode="gray">
            <a:xfrm>
              <a:off x="1319916"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1" name="Oval 139">
              <a:extLst>
                <a:ext uri="{FF2B5EF4-FFF2-40B4-BE49-F238E27FC236}">
                  <a16:creationId xmlns:a16="http://schemas.microsoft.com/office/drawing/2014/main" id="{C436E3FE-5D6E-CB82-E659-25BB89BC8739}"/>
                </a:ext>
              </a:extLst>
            </p:cNvPr>
            <p:cNvSpPr/>
            <p:nvPr/>
          </p:nvSpPr>
          <p:spPr bwMode="gray">
            <a:xfrm>
              <a:off x="1319916"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2" name="Oval 145">
              <a:extLst>
                <a:ext uri="{FF2B5EF4-FFF2-40B4-BE49-F238E27FC236}">
                  <a16:creationId xmlns:a16="http://schemas.microsoft.com/office/drawing/2014/main" id="{74012D43-EB6B-DC9C-7F85-01DC36367F9E}"/>
                </a:ext>
              </a:extLst>
            </p:cNvPr>
            <p:cNvSpPr/>
            <p:nvPr/>
          </p:nvSpPr>
          <p:spPr bwMode="gray">
            <a:xfrm>
              <a:off x="131991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3" name="Oval 151">
              <a:extLst>
                <a:ext uri="{FF2B5EF4-FFF2-40B4-BE49-F238E27FC236}">
                  <a16:creationId xmlns:a16="http://schemas.microsoft.com/office/drawing/2014/main" id="{EE465ABF-B777-6A34-2BD2-7C676E025C03}"/>
                </a:ext>
              </a:extLst>
            </p:cNvPr>
            <p:cNvSpPr/>
            <p:nvPr/>
          </p:nvSpPr>
          <p:spPr bwMode="gray">
            <a:xfrm>
              <a:off x="131991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4" name="Oval 81">
              <a:extLst>
                <a:ext uri="{FF2B5EF4-FFF2-40B4-BE49-F238E27FC236}">
                  <a16:creationId xmlns:a16="http://schemas.microsoft.com/office/drawing/2014/main" id="{597324AF-B422-DD6B-6FDE-E871BB634E28}"/>
                </a:ext>
              </a:extLst>
            </p:cNvPr>
            <p:cNvSpPr/>
            <p:nvPr/>
          </p:nvSpPr>
          <p:spPr bwMode="gray">
            <a:xfrm>
              <a:off x="1542708"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5" name="Oval 88">
              <a:extLst>
                <a:ext uri="{FF2B5EF4-FFF2-40B4-BE49-F238E27FC236}">
                  <a16:creationId xmlns:a16="http://schemas.microsoft.com/office/drawing/2014/main" id="{23C002F3-028E-467C-1382-5C4011D35C29}"/>
                </a:ext>
              </a:extLst>
            </p:cNvPr>
            <p:cNvSpPr/>
            <p:nvPr/>
          </p:nvSpPr>
          <p:spPr bwMode="gray">
            <a:xfrm>
              <a:off x="154270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6" name="Oval 110">
              <a:extLst>
                <a:ext uri="{FF2B5EF4-FFF2-40B4-BE49-F238E27FC236}">
                  <a16:creationId xmlns:a16="http://schemas.microsoft.com/office/drawing/2014/main" id="{839C6CAA-4B31-D912-F04C-C728922F0B6B}"/>
                </a:ext>
              </a:extLst>
            </p:cNvPr>
            <p:cNvSpPr/>
            <p:nvPr/>
          </p:nvSpPr>
          <p:spPr bwMode="gray">
            <a:xfrm>
              <a:off x="1542708" y="1650686"/>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7" name="Oval 116">
              <a:extLst>
                <a:ext uri="{FF2B5EF4-FFF2-40B4-BE49-F238E27FC236}">
                  <a16:creationId xmlns:a16="http://schemas.microsoft.com/office/drawing/2014/main" id="{5B70DD13-207B-76C9-AD79-E76E12F18F28}"/>
                </a:ext>
              </a:extLst>
            </p:cNvPr>
            <p:cNvSpPr/>
            <p:nvPr/>
          </p:nvSpPr>
          <p:spPr bwMode="gray">
            <a:xfrm>
              <a:off x="1542708"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8" name="Oval 122">
              <a:extLst>
                <a:ext uri="{FF2B5EF4-FFF2-40B4-BE49-F238E27FC236}">
                  <a16:creationId xmlns:a16="http://schemas.microsoft.com/office/drawing/2014/main" id="{0C2DBDB1-0764-C481-1C53-112DB24A63D3}"/>
                </a:ext>
              </a:extLst>
            </p:cNvPr>
            <p:cNvSpPr/>
            <p:nvPr/>
          </p:nvSpPr>
          <p:spPr bwMode="gray">
            <a:xfrm>
              <a:off x="1542708"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19" name="Oval 128">
              <a:extLst>
                <a:ext uri="{FF2B5EF4-FFF2-40B4-BE49-F238E27FC236}">
                  <a16:creationId xmlns:a16="http://schemas.microsoft.com/office/drawing/2014/main" id="{5EB5091C-D9BC-4F1B-F3D2-7C7FC94D7B7D}"/>
                </a:ext>
              </a:extLst>
            </p:cNvPr>
            <p:cNvSpPr/>
            <p:nvPr/>
          </p:nvSpPr>
          <p:spPr bwMode="gray">
            <a:xfrm>
              <a:off x="1542708"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0" name="Oval 134">
              <a:extLst>
                <a:ext uri="{FF2B5EF4-FFF2-40B4-BE49-F238E27FC236}">
                  <a16:creationId xmlns:a16="http://schemas.microsoft.com/office/drawing/2014/main" id="{0A1EBE2B-A2A0-5023-60A6-0A457D2B5F9F}"/>
                </a:ext>
              </a:extLst>
            </p:cNvPr>
            <p:cNvSpPr/>
            <p:nvPr/>
          </p:nvSpPr>
          <p:spPr bwMode="gray">
            <a:xfrm>
              <a:off x="1542708"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1" name="Oval 140">
              <a:extLst>
                <a:ext uri="{FF2B5EF4-FFF2-40B4-BE49-F238E27FC236}">
                  <a16:creationId xmlns:a16="http://schemas.microsoft.com/office/drawing/2014/main" id="{2E5EA9CE-E354-D195-36C7-9D1496D7DA99}"/>
                </a:ext>
              </a:extLst>
            </p:cNvPr>
            <p:cNvSpPr/>
            <p:nvPr/>
          </p:nvSpPr>
          <p:spPr bwMode="gray">
            <a:xfrm>
              <a:off x="1542708"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2" name="Oval 146">
              <a:extLst>
                <a:ext uri="{FF2B5EF4-FFF2-40B4-BE49-F238E27FC236}">
                  <a16:creationId xmlns:a16="http://schemas.microsoft.com/office/drawing/2014/main" id="{0EBB184E-BBD7-ABE2-D21E-D01F99CEB87E}"/>
                </a:ext>
              </a:extLst>
            </p:cNvPr>
            <p:cNvSpPr/>
            <p:nvPr/>
          </p:nvSpPr>
          <p:spPr bwMode="gray">
            <a:xfrm>
              <a:off x="1542708"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3" name="Oval 152">
              <a:extLst>
                <a:ext uri="{FF2B5EF4-FFF2-40B4-BE49-F238E27FC236}">
                  <a16:creationId xmlns:a16="http://schemas.microsoft.com/office/drawing/2014/main" id="{153B1CF3-8289-2981-E5E4-AE831AD4E990}"/>
                </a:ext>
              </a:extLst>
            </p:cNvPr>
            <p:cNvSpPr/>
            <p:nvPr/>
          </p:nvSpPr>
          <p:spPr bwMode="gray">
            <a:xfrm>
              <a:off x="154270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4" name="Oval 224">
              <a:extLst>
                <a:ext uri="{FF2B5EF4-FFF2-40B4-BE49-F238E27FC236}">
                  <a16:creationId xmlns:a16="http://schemas.microsoft.com/office/drawing/2014/main" id="{BB29395B-042F-F5F0-93F0-FF77181EBBEB}"/>
                </a:ext>
              </a:extLst>
            </p:cNvPr>
            <p:cNvSpPr/>
            <p:nvPr/>
          </p:nvSpPr>
          <p:spPr bwMode="gray">
            <a:xfrm>
              <a:off x="65153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5" name="Oval 225">
              <a:extLst>
                <a:ext uri="{FF2B5EF4-FFF2-40B4-BE49-F238E27FC236}">
                  <a16:creationId xmlns:a16="http://schemas.microsoft.com/office/drawing/2014/main" id="{E96BE175-6E9A-9EA7-E760-92BB8E230801}"/>
                </a:ext>
              </a:extLst>
            </p:cNvPr>
            <p:cNvSpPr/>
            <p:nvPr/>
          </p:nvSpPr>
          <p:spPr bwMode="gray">
            <a:xfrm>
              <a:off x="65153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6" name="Oval 226">
              <a:extLst>
                <a:ext uri="{FF2B5EF4-FFF2-40B4-BE49-F238E27FC236}">
                  <a16:creationId xmlns:a16="http://schemas.microsoft.com/office/drawing/2014/main" id="{030926A6-F4BB-5D3E-9042-0CFB863274AB}"/>
                </a:ext>
              </a:extLst>
            </p:cNvPr>
            <p:cNvSpPr/>
            <p:nvPr/>
          </p:nvSpPr>
          <p:spPr bwMode="gray">
            <a:xfrm>
              <a:off x="65153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7" name="Oval 227">
              <a:extLst>
                <a:ext uri="{FF2B5EF4-FFF2-40B4-BE49-F238E27FC236}">
                  <a16:creationId xmlns:a16="http://schemas.microsoft.com/office/drawing/2014/main" id="{7AB32739-5E51-ACD6-0F81-70037D1F8009}"/>
                </a:ext>
              </a:extLst>
            </p:cNvPr>
            <p:cNvSpPr/>
            <p:nvPr/>
          </p:nvSpPr>
          <p:spPr bwMode="gray">
            <a:xfrm>
              <a:off x="651531"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8" name="Oval 228">
              <a:extLst>
                <a:ext uri="{FF2B5EF4-FFF2-40B4-BE49-F238E27FC236}">
                  <a16:creationId xmlns:a16="http://schemas.microsoft.com/office/drawing/2014/main" id="{C44DD802-D13A-1F76-DF8E-42B26B704051}"/>
                </a:ext>
              </a:extLst>
            </p:cNvPr>
            <p:cNvSpPr/>
            <p:nvPr/>
          </p:nvSpPr>
          <p:spPr bwMode="gray">
            <a:xfrm>
              <a:off x="651531"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29" name="Oval 229">
              <a:extLst>
                <a:ext uri="{FF2B5EF4-FFF2-40B4-BE49-F238E27FC236}">
                  <a16:creationId xmlns:a16="http://schemas.microsoft.com/office/drawing/2014/main" id="{87AE8243-223C-0E54-7772-402B32B9A907}"/>
                </a:ext>
              </a:extLst>
            </p:cNvPr>
            <p:cNvSpPr/>
            <p:nvPr/>
          </p:nvSpPr>
          <p:spPr bwMode="gray">
            <a:xfrm>
              <a:off x="65153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0" name="Oval 230">
              <a:extLst>
                <a:ext uri="{FF2B5EF4-FFF2-40B4-BE49-F238E27FC236}">
                  <a16:creationId xmlns:a16="http://schemas.microsoft.com/office/drawing/2014/main" id="{73F22173-4ADF-25EC-C4E9-7C4FA0312891}"/>
                </a:ext>
              </a:extLst>
            </p:cNvPr>
            <p:cNvSpPr/>
            <p:nvPr/>
          </p:nvSpPr>
          <p:spPr bwMode="gray">
            <a:xfrm>
              <a:off x="651531"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1" name="Oval 231">
              <a:extLst>
                <a:ext uri="{FF2B5EF4-FFF2-40B4-BE49-F238E27FC236}">
                  <a16:creationId xmlns:a16="http://schemas.microsoft.com/office/drawing/2014/main" id="{6EB33A7E-56D5-5529-9CC2-AF51780F78B1}"/>
                </a:ext>
              </a:extLst>
            </p:cNvPr>
            <p:cNvSpPr/>
            <p:nvPr/>
          </p:nvSpPr>
          <p:spPr bwMode="gray">
            <a:xfrm>
              <a:off x="651531"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2" name="Oval 232">
              <a:extLst>
                <a:ext uri="{FF2B5EF4-FFF2-40B4-BE49-F238E27FC236}">
                  <a16:creationId xmlns:a16="http://schemas.microsoft.com/office/drawing/2014/main" id="{3B0BC1CB-878A-B6E0-92FA-D8AAE10B5003}"/>
                </a:ext>
              </a:extLst>
            </p:cNvPr>
            <p:cNvSpPr/>
            <p:nvPr/>
          </p:nvSpPr>
          <p:spPr bwMode="gray">
            <a:xfrm>
              <a:off x="651531"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3" name="Oval 233">
              <a:extLst>
                <a:ext uri="{FF2B5EF4-FFF2-40B4-BE49-F238E27FC236}">
                  <a16:creationId xmlns:a16="http://schemas.microsoft.com/office/drawing/2014/main" id="{3EF57ACE-DDEE-DB4E-ED2F-7E24883B5450}"/>
                </a:ext>
              </a:extLst>
            </p:cNvPr>
            <p:cNvSpPr/>
            <p:nvPr/>
          </p:nvSpPr>
          <p:spPr bwMode="gray">
            <a:xfrm>
              <a:off x="65153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4" name="Oval 235">
              <a:extLst>
                <a:ext uri="{FF2B5EF4-FFF2-40B4-BE49-F238E27FC236}">
                  <a16:creationId xmlns:a16="http://schemas.microsoft.com/office/drawing/2014/main" id="{4697A662-966D-59A8-E85F-7546E8B98F4A}"/>
                </a:ext>
              </a:extLst>
            </p:cNvPr>
            <p:cNvSpPr/>
            <p:nvPr/>
          </p:nvSpPr>
          <p:spPr bwMode="gray">
            <a:xfrm>
              <a:off x="985723"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5" name="Oval 236">
              <a:extLst>
                <a:ext uri="{FF2B5EF4-FFF2-40B4-BE49-F238E27FC236}">
                  <a16:creationId xmlns:a16="http://schemas.microsoft.com/office/drawing/2014/main" id="{7ED0B1A0-ADFE-D8D4-F518-675ACD22D827}"/>
                </a:ext>
              </a:extLst>
            </p:cNvPr>
            <p:cNvSpPr/>
            <p:nvPr/>
          </p:nvSpPr>
          <p:spPr bwMode="gray">
            <a:xfrm>
              <a:off x="98572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6" name="Oval 237">
              <a:extLst>
                <a:ext uri="{FF2B5EF4-FFF2-40B4-BE49-F238E27FC236}">
                  <a16:creationId xmlns:a16="http://schemas.microsoft.com/office/drawing/2014/main" id="{3EFD637C-6B03-D6F0-D84A-668BCCBD8628}"/>
                </a:ext>
              </a:extLst>
            </p:cNvPr>
            <p:cNvSpPr/>
            <p:nvPr/>
          </p:nvSpPr>
          <p:spPr bwMode="gray">
            <a:xfrm>
              <a:off x="98572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7" name="Oval 238">
              <a:extLst>
                <a:ext uri="{FF2B5EF4-FFF2-40B4-BE49-F238E27FC236}">
                  <a16:creationId xmlns:a16="http://schemas.microsoft.com/office/drawing/2014/main" id="{50E29E11-3CED-D17F-BA89-50DA42FE2D03}"/>
                </a:ext>
              </a:extLst>
            </p:cNvPr>
            <p:cNvSpPr/>
            <p:nvPr/>
          </p:nvSpPr>
          <p:spPr bwMode="gray">
            <a:xfrm>
              <a:off x="985723"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8" name="Oval 239">
              <a:extLst>
                <a:ext uri="{FF2B5EF4-FFF2-40B4-BE49-F238E27FC236}">
                  <a16:creationId xmlns:a16="http://schemas.microsoft.com/office/drawing/2014/main" id="{76FAC16D-F743-4C45-C7E0-9D7FAC2FA715}"/>
                </a:ext>
              </a:extLst>
            </p:cNvPr>
            <p:cNvSpPr/>
            <p:nvPr/>
          </p:nvSpPr>
          <p:spPr bwMode="gray">
            <a:xfrm>
              <a:off x="985723"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39" name="Oval 240">
              <a:extLst>
                <a:ext uri="{FF2B5EF4-FFF2-40B4-BE49-F238E27FC236}">
                  <a16:creationId xmlns:a16="http://schemas.microsoft.com/office/drawing/2014/main" id="{827A4BDB-1CC0-69A6-8AFB-D73061ED3C05}"/>
                </a:ext>
              </a:extLst>
            </p:cNvPr>
            <p:cNvSpPr/>
            <p:nvPr/>
          </p:nvSpPr>
          <p:spPr bwMode="gray">
            <a:xfrm>
              <a:off x="98572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0" name="Oval 241">
              <a:extLst>
                <a:ext uri="{FF2B5EF4-FFF2-40B4-BE49-F238E27FC236}">
                  <a16:creationId xmlns:a16="http://schemas.microsoft.com/office/drawing/2014/main" id="{10A9F4D0-9FE4-1887-57AE-E50CC630DFBB}"/>
                </a:ext>
              </a:extLst>
            </p:cNvPr>
            <p:cNvSpPr/>
            <p:nvPr/>
          </p:nvSpPr>
          <p:spPr bwMode="gray">
            <a:xfrm>
              <a:off x="985723"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1" name="Oval 242">
              <a:extLst>
                <a:ext uri="{FF2B5EF4-FFF2-40B4-BE49-F238E27FC236}">
                  <a16:creationId xmlns:a16="http://schemas.microsoft.com/office/drawing/2014/main" id="{BF16AA6C-AAE9-41B8-3BF4-CD66F5A0EAFE}"/>
                </a:ext>
              </a:extLst>
            </p:cNvPr>
            <p:cNvSpPr/>
            <p:nvPr/>
          </p:nvSpPr>
          <p:spPr bwMode="gray">
            <a:xfrm>
              <a:off x="985723"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2" name="Oval 243">
              <a:extLst>
                <a:ext uri="{FF2B5EF4-FFF2-40B4-BE49-F238E27FC236}">
                  <a16:creationId xmlns:a16="http://schemas.microsoft.com/office/drawing/2014/main" id="{D93089C9-EC84-8C35-6EAA-2E07E02CE766}"/>
                </a:ext>
              </a:extLst>
            </p:cNvPr>
            <p:cNvSpPr/>
            <p:nvPr/>
          </p:nvSpPr>
          <p:spPr bwMode="gray">
            <a:xfrm>
              <a:off x="985723"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3" name="Oval 244">
              <a:extLst>
                <a:ext uri="{FF2B5EF4-FFF2-40B4-BE49-F238E27FC236}">
                  <a16:creationId xmlns:a16="http://schemas.microsoft.com/office/drawing/2014/main" id="{E5A2CC15-B805-B80B-68BD-A10E818BF373}"/>
                </a:ext>
              </a:extLst>
            </p:cNvPr>
            <p:cNvSpPr/>
            <p:nvPr/>
          </p:nvSpPr>
          <p:spPr bwMode="gray">
            <a:xfrm>
              <a:off x="98572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4" name="Oval 246">
              <a:extLst>
                <a:ext uri="{FF2B5EF4-FFF2-40B4-BE49-F238E27FC236}">
                  <a16:creationId xmlns:a16="http://schemas.microsoft.com/office/drawing/2014/main" id="{B94B876C-3E40-B614-4D6C-415A0409C773}"/>
                </a:ext>
              </a:extLst>
            </p:cNvPr>
            <p:cNvSpPr/>
            <p:nvPr/>
          </p:nvSpPr>
          <p:spPr bwMode="gray">
            <a:xfrm>
              <a:off x="120851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5" name="Oval 247">
              <a:extLst>
                <a:ext uri="{FF2B5EF4-FFF2-40B4-BE49-F238E27FC236}">
                  <a16:creationId xmlns:a16="http://schemas.microsoft.com/office/drawing/2014/main" id="{D1595E79-08A5-10CF-02F8-2352371A4204}"/>
                </a:ext>
              </a:extLst>
            </p:cNvPr>
            <p:cNvSpPr/>
            <p:nvPr/>
          </p:nvSpPr>
          <p:spPr bwMode="gray">
            <a:xfrm>
              <a:off x="120851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6" name="Oval 248">
              <a:extLst>
                <a:ext uri="{FF2B5EF4-FFF2-40B4-BE49-F238E27FC236}">
                  <a16:creationId xmlns:a16="http://schemas.microsoft.com/office/drawing/2014/main" id="{11956D7D-69D8-EC5C-7DD9-265BC3271AF3}"/>
                </a:ext>
              </a:extLst>
            </p:cNvPr>
            <p:cNvSpPr/>
            <p:nvPr/>
          </p:nvSpPr>
          <p:spPr bwMode="gray">
            <a:xfrm>
              <a:off x="1208519"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7" name="Oval 249">
              <a:extLst>
                <a:ext uri="{FF2B5EF4-FFF2-40B4-BE49-F238E27FC236}">
                  <a16:creationId xmlns:a16="http://schemas.microsoft.com/office/drawing/2014/main" id="{3FAB2631-237E-1EFB-B07A-CB2E47259FB1}"/>
                </a:ext>
              </a:extLst>
            </p:cNvPr>
            <p:cNvSpPr/>
            <p:nvPr/>
          </p:nvSpPr>
          <p:spPr bwMode="gray">
            <a:xfrm>
              <a:off x="1208519"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8" name="Oval 250">
              <a:extLst>
                <a:ext uri="{FF2B5EF4-FFF2-40B4-BE49-F238E27FC236}">
                  <a16:creationId xmlns:a16="http://schemas.microsoft.com/office/drawing/2014/main" id="{137445FC-4039-294D-B010-B07164B2CD7D}"/>
                </a:ext>
              </a:extLst>
            </p:cNvPr>
            <p:cNvSpPr/>
            <p:nvPr/>
          </p:nvSpPr>
          <p:spPr bwMode="gray">
            <a:xfrm>
              <a:off x="1208519"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49" name="Oval 251">
              <a:extLst>
                <a:ext uri="{FF2B5EF4-FFF2-40B4-BE49-F238E27FC236}">
                  <a16:creationId xmlns:a16="http://schemas.microsoft.com/office/drawing/2014/main" id="{8A41B0FF-17CF-AD17-F50A-DF0F2A1B6351}"/>
                </a:ext>
              </a:extLst>
            </p:cNvPr>
            <p:cNvSpPr/>
            <p:nvPr/>
          </p:nvSpPr>
          <p:spPr bwMode="gray">
            <a:xfrm>
              <a:off x="120851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0" name="Oval 252">
              <a:extLst>
                <a:ext uri="{FF2B5EF4-FFF2-40B4-BE49-F238E27FC236}">
                  <a16:creationId xmlns:a16="http://schemas.microsoft.com/office/drawing/2014/main" id="{4F57277B-4F14-C4DF-BFA0-289915D7BFEC}"/>
                </a:ext>
              </a:extLst>
            </p:cNvPr>
            <p:cNvSpPr/>
            <p:nvPr/>
          </p:nvSpPr>
          <p:spPr bwMode="gray">
            <a:xfrm>
              <a:off x="1208519"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1" name="Oval 253">
              <a:extLst>
                <a:ext uri="{FF2B5EF4-FFF2-40B4-BE49-F238E27FC236}">
                  <a16:creationId xmlns:a16="http://schemas.microsoft.com/office/drawing/2014/main" id="{71B047F4-B16F-1DEC-3505-655431386C48}"/>
                </a:ext>
              </a:extLst>
            </p:cNvPr>
            <p:cNvSpPr/>
            <p:nvPr/>
          </p:nvSpPr>
          <p:spPr bwMode="gray">
            <a:xfrm>
              <a:off x="1208519"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2" name="Oval 254">
              <a:extLst>
                <a:ext uri="{FF2B5EF4-FFF2-40B4-BE49-F238E27FC236}">
                  <a16:creationId xmlns:a16="http://schemas.microsoft.com/office/drawing/2014/main" id="{B368EDD4-A1B0-BFD5-4440-5A902FB6D82A}"/>
                </a:ext>
              </a:extLst>
            </p:cNvPr>
            <p:cNvSpPr/>
            <p:nvPr/>
          </p:nvSpPr>
          <p:spPr bwMode="gray">
            <a:xfrm>
              <a:off x="1208519"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3" name="Oval 255">
              <a:extLst>
                <a:ext uri="{FF2B5EF4-FFF2-40B4-BE49-F238E27FC236}">
                  <a16:creationId xmlns:a16="http://schemas.microsoft.com/office/drawing/2014/main" id="{32156C46-13D5-6EBC-9C66-FFD5125563D5}"/>
                </a:ext>
              </a:extLst>
            </p:cNvPr>
            <p:cNvSpPr/>
            <p:nvPr/>
          </p:nvSpPr>
          <p:spPr bwMode="gray">
            <a:xfrm>
              <a:off x="1208519"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4" name="Oval 257">
              <a:extLst>
                <a:ext uri="{FF2B5EF4-FFF2-40B4-BE49-F238E27FC236}">
                  <a16:creationId xmlns:a16="http://schemas.microsoft.com/office/drawing/2014/main" id="{EB51CD40-51A3-E7B1-0AA7-624EEAA84456}"/>
                </a:ext>
              </a:extLst>
            </p:cNvPr>
            <p:cNvSpPr/>
            <p:nvPr/>
          </p:nvSpPr>
          <p:spPr bwMode="gray">
            <a:xfrm>
              <a:off x="1431314"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5" name="Oval 258">
              <a:extLst>
                <a:ext uri="{FF2B5EF4-FFF2-40B4-BE49-F238E27FC236}">
                  <a16:creationId xmlns:a16="http://schemas.microsoft.com/office/drawing/2014/main" id="{DC3A0512-DA4C-8D8F-B679-51052F27B5A3}"/>
                </a:ext>
              </a:extLst>
            </p:cNvPr>
            <p:cNvSpPr/>
            <p:nvPr/>
          </p:nvSpPr>
          <p:spPr bwMode="gray">
            <a:xfrm>
              <a:off x="143131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6" name="Oval 259">
              <a:extLst>
                <a:ext uri="{FF2B5EF4-FFF2-40B4-BE49-F238E27FC236}">
                  <a16:creationId xmlns:a16="http://schemas.microsoft.com/office/drawing/2014/main" id="{F9B2774D-55E5-E882-F6E6-1D1C58A06C22}"/>
                </a:ext>
              </a:extLst>
            </p:cNvPr>
            <p:cNvSpPr/>
            <p:nvPr/>
          </p:nvSpPr>
          <p:spPr bwMode="gray">
            <a:xfrm>
              <a:off x="1431314" y="1650686"/>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7" name="Oval 260">
              <a:extLst>
                <a:ext uri="{FF2B5EF4-FFF2-40B4-BE49-F238E27FC236}">
                  <a16:creationId xmlns:a16="http://schemas.microsoft.com/office/drawing/2014/main" id="{1F8EE88F-1A18-06A2-B2F9-C52E0A6F39C2}"/>
                </a:ext>
              </a:extLst>
            </p:cNvPr>
            <p:cNvSpPr/>
            <p:nvPr/>
          </p:nvSpPr>
          <p:spPr bwMode="gray">
            <a:xfrm>
              <a:off x="1431314"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8" name="Oval 261">
              <a:extLst>
                <a:ext uri="{FF2B5EF4-FFF2-40B4-BE49-F238E27FC236}">
                  <a16:creationId xmlns:a16="http://schemas.microsoft.com/office/drawing/2014/main" id="{9C7A9BF9-5AC5-4352-7B68-A2967D7505C5}"/>
                </a:ext>
              </a:extLst>
            </p:cNvPr>
            <p:cNvSpPr/>
            <p:nvPr/>
          </p:nvSpPr>
          <p:spPr bwMode="gray">
            <a:xfrm>
              <a:off x="1431314"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59" name="Oval 262">
              <a:extLst>
                <a:ext uri="{FF2B5EF4-FFF2-40B4-BE49-F238E27FC236}">
                  <a16:creationId xmlns:a16="http://schemas.microsoft.com/office/drawing/2014/main" id="{D930C1B3-EDF2-598E-5840-AD661BD52A55}"/>
                </a:ext>
              </a:extLst>
            </p:cNvPr>
            <p:cNvSpPr/>
            <p:nvPr/>
          </p:nvSpPr>
          <p:spPr bwMode="gray">
            <a:xfrm>
              <a:off x="1431314"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0" name="Oval 263">
              <a:extLst>
                <a:ext uri="{FF2B5EF4-FFF2-40B4-BE49-F238E27FC236}">
                  <a16:creationId xmlns:a16="http://schemas.microsoft.com/office/drawing/2014/main" id="{2242E2A0-B70A-0DE2-3B18-45C774C9B039}"/>
                </a:ext>
              </a:extLst>
            </p:cNvPr>
            <p:cNvSpPr/>
            <p:nvPr/>
          </p:nvSpPr>
          <p:spPr bwMode="gray">
            <a:xfrm>
              <a:off x="1431314"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1" name="Oval 264">
              <a:extLst>
                <a:ext uri="{FF2B5EF4-FFF2-40B4-BE49-F238E27FC236}">
                  <a16:creationId xmlns:a16="http://schemas.microsoft.com/office/drawing/2014/main" id="{EAB359C6-1136-6D05-699A-5D46628B50B5}"/>
                </a:ext>
              </a:extLst>
            </p:cNvPr>
            <p:cNvSpPr/>
            <p:nvPr/>
          </p:nvSpPr>
          <p:spPr bwMode="gray">
            <a:xfrm>
              <a:off x="1431314"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2" name="Oval 265">
              <a:extLst>
                <a:ext uri="{FF2B5EF4-FFF2-40B4-BE49-F238E27FC236}">
                  <a16:creationId xmlns:a16="http://schemas.microsoft.com/office/drawing/2014/main" id="{AE0B2BA3-040F-8E76-CB8B-FE9D2E925B80}"/>
                </a:ext>
              </a:extLst>
            </p:cNvPr>
            <p:cNvSpPr/>
            <p:nvPr/>
          </p:nvSpPr>
          <p:spPr bwMode="gray">
            <a:xfrm>
              <a:off x="1431314"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3" name="Oval 266">
              <a:extLst>
                <a:ext uri="{FF2B5EF4-FFF2-40B4-BE49-F238E27FC236}">
                  <a16:creationId xmlns:a16="http://schemas.microsoft.com/office/drawing/2014/main" id="{30538A77-018E-D195-D5D7-12984E86E748}"/>
                </a:ext>
              </a:extLst>
            </p:cNvPr>
            <p:cNvSpPr/>
            <p:nvPr/>
          </p:nvSpPr>
          <p:spPr bwMode="gray">
            <a:xfrm>
              <a:off x="1431314"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4" name="Oval 268">
              <a:extLst>
                <a:ext uri="{FF2B5EF4-FFF2-40B4-BE49-F238E27FC236}">
                  <a16:creationId xmlns:a16="http://schemas.microsoft.com/office/drawing/2014/main" id="{F0CC98D3-E5A6-AA36-5305-41334D946C0B}"/>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5" name="Oval 269">
              <a:extLst>
                <a:ext uri="{FF2B5EF4-FFF2-40B4-BE49-F238E27FC236}">
                  <a16:creationId xmlns:a16="http://schemas.microsoft.com/office/drawing/2014/main" id="{C3545A99-8C6A-4E28-09A9-5966E2A0A5BC}"/>
                </a:ext>
              </a:extLst>
            </p:cNvPr>
            <p:cNvSpPr/>
            <p:nvPr/>
          </p:nvSpPr>
          <p:spPr bwMode="gray">
            <a:xfrm>
              <a:off x="7629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6" name="Oval 270">
              <a:extLst>
                <a:ext uri="{FF2B5EF4-FFF2-40B4-BE49-F238E27FC236}">
                  <a16:creationId xmlns:a16="http://schemas.microsoft.com/office/drawing/2014/main" id="{E20909A6-7BE4-A6A0-C6AF-2E8FFCDD860C}"/>
                </a:ext>
              </a:extLst>
            </p:cNvPr>
            <p:cNvSpPr/>
            <p:nvPr/>
          </p:nvSpPr>
          <p:spPr bwMode="gray">
            <a:xfrm>
              <a:off x="762928"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7" name="Oval 271">
              <a:extLst>
                <a:ext uri="{FF2B5EF4-FFF2-40B4-BE49-F238E27FC236}">
                  <a16:creationId xmlns:a16="http://schemas.microsoft.com/office/drawing/2014/main" id="{0845C8F5-56F0-F8BB-9CFF-1405072E39B2}"/>
                </a:ext>
              </a:extLst>
            </p:cNvPr>
            <p:cNvSpPr/>
            <p:nvPr/>
          </p:nvSpPr>
          <p:spPr bwMode="gray">
            <a:xfrm>
              <a:off x="762928" y="1766217"/>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8" name="Oval 272">
              <a:extLst>
                <a:ext uri="{FF2B5EF4-FFF2-40B4-BE49-F238E27FC236}">
                  <a16:creationId xmlns:a16="http://schemas.microsoft.com/office/drawing/2014/main" id="{16486EE8-45A1-72B4-C68B-8B2D4661460D}"/>
                </a:ext>
              </a:extLst>
            </p:cNvPr>
            <p:cNvSpPr/>
            <p:nvPr/>
          </p:nvSpPr>
          <p:spPr bwMode="gray">
            <a:xfrm>
              <a:off x="762928" y="1881749"/>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69" name="Oval 273">
              <a:extLst>
                <a:ext uri="{FF2B5EF4-FFF2-40B4-BE49-F238E27FC236}">
                  <a16:creationId xmlns:a16="http://schemas.microsoft.com/office/drawing/2014/main" id="{BB98E489-6EE7-9F30-87BF-E1A440527B18}"/>
                </a:ext>
              </a:extLst>
            </p:cNvPr>
            <p:cNvSpPr/>
            <p:nvPr/>
          </p:nvSpPr>
          <p:spPr bwMode="gray">
            <a:xfrm>
              <a:off x="762928"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0" name="Oval 274">
              <a:extLst>
                <a:ext uri="{FF2B5EF4-FFF2-40B4-BE49-F238E27FC236}">
                  <a16:creationId xmlns:a16="http://schemas.microsoft.com/office/drawing/2014/main" id="{51FF9C0D-9210-B79C-064E-4A6CC36E470C}"/>
                </a:ext>
              </a:extLst>
            </p:cNvPr>
            <p:cNvSpPr/>
            <p:nvPr/>
          </p:nvSpPr>
          <p:spPr bwMode="gray">
            <a:xfrm>
              <a:off x="762928"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1" name="Oval 275">
              <a:extLst>
                <a:ext uri="{FF2B5EF4-FFF2-40B4-BE49-F238E27FC236}">
                  <a16:creationId xmlns:a16="http://schemas.microsoft.com/office/drawing/2014/main" id="{D330A9D2-B39A-DA8B-520E-52B8639B9D9C}"/>
                </a:ext>
              </a:extLst>
            </p:cNvPr>
            <p:cNvSpPr/>
            <p:nvPr/>
          </p:nvSpPr>
          <p:spPr bwMode="gray">
            <a:xfrm>
              <a:off x="762928"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2" name="Oval 276">
              <a:extLst>
                <a:ext uri="{FF2B5EF4-FFF2-40B4-BE49-F238E27FC236}">
                  <a16:creationId xmlns:a16="http://schemas.microsoft.com/office/drawing/2014/main" id="{4BEC8FF1-9D1E-77DC-543A-E9BADDF9435B}"/>
                </a:ext>
              </a:extLst>
            </p:cNvPr>
            <p:cNvSpPr/>
            <p:nvPr/>
          </p:nvSpPr>
          <p:spPr bwMode="gray">
            <a:xfrm>
              <a:off x="762928"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3" name="Oval 277">
              <a:extLst>
                <a:ext uri="{FF2B5EF4-FFF2-40B4-BE49-F238E27FC236}">
                  <a16:creationId xmlns:a16="http://schemas.microsoft.com/office/drawing/2014/main" id="{EE7ECC0C-2A78-84C6-8B31-7D46484D96EC}"/>
                </a:ext>
              </a:extLst>
            </p:cNvPr>
            <p:cNvSpPr/>
            <p:nvPr/>
          </p:nvSpPr>
          <p:spPr bwMode="gray">
            <a:xfrm>
              <a:off x="76292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4" name="Oval 77">
              <a:extLst>
                <a:ext uri="{FF2B5EF4-FFF2-40B4-BE49-F238E27FC236}">
                  <a16:creationId xmlns:a16="http://schemas.microsoft.com/office/drawing/2014/main" id="{7A4FD991-B26E-7DA0-4FB6-BBE854388C3D}"/>
                </a:ext>
              </a:extLst>
            </p:cNvPr>
            <p:cNvSpPr/>
            <p:nvPr/>
          </p:nvSpPr>
          <p:spPr bwMode="gray">
            <a:xfrm>
              <a:off x="540131"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5" name="Oval 78">
              <a:extLst>
                <a:ext uri="{FF2B5EF4-FFF2-40B4-BE49-F238E27FC236}">
                  <a16:creationId xmlns:a16="http://schemas.microsoft.com/office/drawing/2014/main" id="{D6457E04-A97F-EC5C-180F-D8FD3FEBE8DA}"/>
                </a:ext>
              </a:extLst>
            </p:cNvPr>
            <p:cNvSpPr/>
            <p:nvPr/>
          </p:nvSpPr>
          <p:spPr bwMode="gray">
            <a:xfrm>
              <a:off x="874324"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6" name="Oval 224">
              <a:extLst>
                <a:ext uri="{FF2B5EF4-FFF2-40B4-BE49-F238E27FC236}">
                  <a16:creationId xmlns:a16="http://schemas.microsoft.com/office/drawing/2014/main" id="{C6A3F334-AFF5-B5DF-F448-5B1ADB91A11E}"/>
                </a:ext>
              </a:extLst>
            </p:cNvPr>
            <p:cNvSpPr/>
            <p:nvPr/>
          </p:nvSpPr>
          <p:spPr bwMode="gray">
            <a:xfrm>
              <a:off x="65152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7" name="Oval 268">
              <a:extLst>
                <a:ext uri="{FF2B5EF4-FFF2-40B4-BE49-F238E27FC236}">
                  <a16:creationId xmlns:a16="http://schemas.microsoft.com/office/drawing/2014/main" id="{EE8C7179-1543-3063-758F-546CC2EA7257}"/>
                </a:ext>
              </a:extLst>
            </p:cNvPr>
            <p:cNvSpPr/>
            <p:nvPr/>
          </p:nvSpPr>
          <p:spPr bwMode="gray">
            <a:xfrm>
              <a:off x="762927"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8" name="Oval 78">
              <a:extLst>
                <a:ext uri="{FF2B5EF4-FFF2-40B4-BE49-F238E27FC236}">
                  <a16:creationId xmlns:a16="http://schemas.microsoft.com/office/drawing/2014/main" id="{273CAFFC-84A5-4764-FE6F-7AC0D58D380C}"/>
                </a:ext>
              </a:extLst>
            </p:cNvPr>
            <p:cNvSpPr/>
            <p:nvPr/>
          </p:nvSpPr>
          <p:spPr bwMode="gray">
            <a:xfrm>
              <a:off x="874325"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79" name="Oval 224">
              <a:extLst>
                <a:ext uri="{FF2B5EF4-FFF2-40B4-BE49-F238E27FC236}">
                  <a16:creationId xmlns:a16="http://schemas.microsoft.com/office/drawing/2014/main" id="{6B13E4F6-067E-BBA9-6C10-07867BB10AC0}"/>
                </a:ext>
              </a:extLst>
            </p:cNvPr>
            <p:cNvSpPr/>
            <p:nvPr/>
          </p:nvSpPr>
          <p:spPr bwMode="gray">
            <a:xfrm>
              <a:off x="651530"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0" name="Oval 268">
              <a:extLst>
                <a:ext uri="{FF2B5EF4-FFF2-40B4-BE49-F238E27FC236}">
                  <a16:creationId xmlns:a16="http://schemas.microsoft.com/office/drawing/2014/main" id="{F9D83FF3-EBB9-F39D-E2F7-8AC80C10CF4D}"/>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1" name="Oval 79">
              <a:extLst>
                <a:ext uri="{FF2B5EF4-FFF2-40B4-BE49-F238E27FC236}">
                  <a16:creationId xmlns:a16="http://schemas.microsoft.com/office/drawing/2014/main" id="{213B0831-0757-A13D-7886-5585ACC3C7CB}"/>
                </a:ext>
              </a:extLst>
            </p:cNvPr>
            <p:cNvSpPr/>
            <p:nvPr/>
          </p:nvSpPr>
          <p:spPr bwMode="gray">
            <a:xfrm>
              <a:off x="1097119"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2" name="Oval 235">
              <a:extLst>
                <a:ext uri="{FF2B5EF4-FFF2-40B4-BE49-F238E27FC236}">
                  <a16:creationId xmlns:a16="http://schemas.microsoft.com/office/drawing/2014/main" id="{6DBA103F-CC21-DA2D-BC73-51215CEEA55D}"/>
                </a:ext>
              </a:extLst>
            </p:cNvPr>
            <p:cNvSpPr/>
            <p:nvPr/>
          </p:nvSpPr>
          <p:spPr bwMode="gray">
            <a:xfrm>
              <a:off x="985722"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3" name="Oval 246">
              <a:extLst>
                <a:ext uri="{FF2B5EF4-FFF2-40B4-BE49-F238E27FC236}">
                  <a16:creationId xmlns:a16="http://schemas.microsoft.com/office/drawing/2014/main" id="{FA4B8494-8B9B-E146-C5B4-91EF0BB28CA2}"/>
                </a:ext>
              </a:extLst>
            </p:cNvPr>
            <p:cNvSpPr/>
            <p:nvPr/>
          </p:nvSpPr>
          <p:spPr bwMode="gray">
            <a:xfrm>
              <a:off x="1208517" y="1419622"/>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4" name="Oval 78">
              <a:extLst>
                <a:ext uri="{FF2B5EF4-FFF2-40B4-BE49-F238E27FC236}">
                  <a16:creationId xmlns:a16="http://schemas.microsoft.com/office/drawing/2014/main" id="{D83A4954-330A-C870-63BC-0F9FABB3CA14}"/>
                </a:ext>
              </a:extLst>
            </p:cNvPr>
            <p:cNvSpPr/>
            <p:nvPr/>
          </p:nvSpPr>
          <p:spPr bwMode="gray">
            <a:xfrm>
              <a:off x="874323"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5" name="Oval 224">
              <a:extLst>
                <a:ext uri="{FF2B5EF4-FFF2-40B4-BE49-F238E27FC236}">
                  <a16:creationId xmlns:a16="http://schemas.microsoft.com/office/drawing/2014/main" id="{DB773DCC-B451-1856-A15F-6C3F200CA291}"/>
                </a:ext>
              </a:extLst>
            </p:cNvPr>
            <p:cNvSpPr/>
            <p:nvPr/>
          </p:nvSpPr>
          <p:spPr bwMode="gray">
            <a:xfrm>
              <a:off x="651528"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6" name="Oval 268">
              <a:extLst>
                <a:ext uri="{FF2B5EF4-FFF2-40B4-BE49-F238E27FC236}">
                  <a16:creationId xmlns:a16="http://schemas.microsoft.com/office/drawing/2014/main" id="{A70A1795-41C6-A13C-272A-021F2C4A3A2F}"/>
                </a:ext>
              </a:extLst>
            </p:cNvPr>
            <p:cNvSpPr/>
            <p:nvPr/>
          </p:nvSpPr>
          <p:spPr bwMode="gray">
            <a:xfrm>
              <a:off x="762927" y="1419622"/>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7" name="Oval 84">
              <a:extLst>
                <a:ext uri="{FF2B5EF4-FFF2-40B4-BE49-F238E27FC236}">
                  <a16:creationId xmlns:a16="http://schemas.microsoft.com/office/drawing/2014/main" id="{68AE3E48-00FE-49E0-900D-41D8C7E37122}"/>
                </a:ext>
              </a:extLst>
            </p:cNvPr>
            <p:cNvSpPr/>
            <p:nvPr/>
          </p:nvSpPr>
          <p:spPr bwMode="gray">
            <a:xfrm>
              <a:off x="54013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8" name="Oval 225">
              <a:extLst>
                <a:ext uri="{FF2B5EF4-FFF2-40B4-BE49-F238E27FC236}">
                  <a16:creationId xmlns:a16="http://schemas.microsoft.com/office/drawing/2014/main" id="{7089793B-CB94-8820-8588-96D78C8B820E}"/>
                </a:ext>
              </a:extLst>
            </p:cNvPr>
            <p:cNvSpPr/>
            <p:nvPr/>
          </p:nvSpPr>
          <p:spPr bwMode="gray">
            <a:xfrm>
              <a:off x="65152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89" name="Oval 269">
              <a:extLst>
                <a:ext uri="{FF2B5EF4-FFF2-40B4-BE49-F238E27FC236}">
                  <a16:creationId xmlns:a16="http://schemas.microsoft.com/office/drawing/2014/main" id="{E9FF82FA-E54E-7F06-980F-AF517485C5A3}"/>
                </a:ext>
              </a:extLst>
            </p:cNvPr>
            <p:cNvSpPr/>
            <p:nvPr/>
          </p:nvSpPr>
          <p:spPr bwMode="gray">
            <a:xfrm>
              <a:off x="762927"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0" name="Oval 85">
              <a:extLst>
                <a:ext uri="{FF2B5EF4-FFF2-40B4-BE49-F238E27FC236}">
                  <a16:creationId xmlns:a16="http://schemas.microsoft.com/office/drawing/2014/main" id="{BBFC3D09-4954-6EF0-25A0-706501DFE463}"/>
                </a:ext>
              </a:extLst>
            </p:cNvPr>
            <p:cNvSpPr/>
            <p:nvPr/>
          </p:nvSpPr>
          <p:spPr bwMode="gray">
            <a:xfrm>
              <a:off x="87432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1" name="Oval 236">
              <a:extLst>
                <a:ext uri="{FF2B5EF4-FFF2-40B4-BE49-F238E27FC236}">
                  <a16:creationId xmlns:a16="http://schemas.microsoft.com/office/drawing/2014/main" id="{B397E772-D8B5-58CA-C025-DB07F4831CB8}"/>
                </a:ext>
              </a:extLst>
            </p:cNvPr>
            <p:cNvSpPr/>
            <p:nvPr/>
          </p:nvSpPr>
          <p:spPr bwMode="gray">
            <a:xfrm>
              <a:off x="98572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2" name="Oval 84">
              <a:extLst>
                <a:ext uri="{FF2B5EF4-FFF2-40B4-BE49-F238E27FC236}">
                  <a16:creationId xmlns:a16="http://schemas.microsoft.com/office/drawing/2014/main" id="{68C18EE6-EC4A-D639-64C5-CF88DD839693}"/>
                </a:ext>
              </a:extLst>
            </p:cNvPr>
            <p:cNvSpPr/>
            <p:nvPr/>
          </p:nvSpPr>
          <p:spPr bwMode="gray">
            <a:xfrm>
              <a:off x="540130"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3" name="Oval 225">
              <a:extLst>
                <a:ext uri="{FF2B5EF4-FFF2-40B4-BE49-F238E27FC236}">
                  <a16:creationId xmlns:a16="http://schemas.microsoft.com/office/drawing/2014/main" id="{6F621EA5-D03F-FF6F-DA4B-953514164276}"/>
                </a:ext>
              </a:extLst>
            </p:cNvPr>
            <p:cNvSpPr/>
            <p:nvPr/>
          </p:nvSpPr>
          <p:spPr bwMode="gray">
            <a:xfrm>
              <a:off x="6515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4" name="Oval 269">
              <a:extLst>
                <a:ext uri="{FF2B5EF4-FFF2-40B4-BE49-F238E27FC236}">
                  <a16:creationId xmlns:a16="http://schemas.microsoft.com/office/drawing/2014/main" id="{A59BC5A6-D58D-3B1F-B81E-2EA83BD232AC}"/>
                </a:ext>
              </a:extLst>
            </p:cNvPr>
            <p:cNvSpPr/>
            <p:nvPr/>
          </p:nvSpPr>
          <p:spPr bwMode="gray">
            <a:xfrm>
              <a:off x="7629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5" name="Oval 86">
              <a:extLst>
                <a:ext uri="{FF2B5EF4-FFF2-40B4-BE49-F238E27FC236}">
                  <a16:creationId xmlns:a16="http://schemas.microsoft.com/office/drawing/2014/main" id="{84A52E60-91F1-372B-6ADB-D634DA358111}"/>
                </a:ext>
              </a:extLst>
            </p:cNvPr>
            <p:cNvSpPr/>
            <p:nvPr/>
          </p:nvSpPr>
          <p:spPr bwMode="gray">
            <a:xfrm>
              <a:off x="1097121"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6" name="Oval 87">
              <a:extLst>
                <a:ext uri="{FF2B5EF4-FFF2-40B4-BE49-F238E27FC236}">
                  <a16:creationId xmlns:a16="http://schemas.microsoft.com/office/drawing/2014/main" id="{83626F6B-F177-E7B8-707D-F3EDB6C3948A}"/>
                </a:ext>
              </a:extLst>
            </p:cNvPr>
            <p:cNvSpPr/>
            <p:nvPr/>
          </p:nvSpPr>
          <p:spPr bwMode="gray">
            <a:xfrm>
              <a:off x="1319916"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7" name="Oval 88">
              <a:extLst>
                <a:ext uri="{FF2B5EF4-FFF2-40B4-BE49-F238E27FC236}">
                  <a16:creationId xmlns:a16="http://schemas.microsoft.com/office/drawing/2014/main" id="{6AF1553C-67C7-65B7-30BC-AF74CB6A8E29}"/>
                </a:ext>
              </a:extLst>
            </p:cNvPr>
            <p:cNvSpPr/>
            <p:nvPr/>
          </p:nvSpPr>
          <p:spPr bwMode="gray">
            <a:xfrm>
              <a:off x="1542708"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8" name="Oval 247">
              <a:extLst>
                <a:ext uri="{FF2B5EF4-FFF2-40B4-BE49-F238E27FC236}">
                  <a16:creationId xmlns:a16="http://schemas.microsoft.com/office/drawing/2014/main" id="{920E97D6-6BAB-AD4C-2189-AEA2A9E8596C}"/>
                </a:ext>
              </a:extLst>
            </p:cNvPr>
            <p:cNvSpPr/>
            <p:nvPr/>
          </p:nvSpPr>
          <p:spPr bwMode="gray">
            <a:xfrm>
              <a:off x="1208519"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399" name="Oval 258">
              <a:extLst>
                <a:ext uri="{FF2B5EF4-FFF2-40B4-BE49-F238E27FC236}">
                  <a16:creationId xmlns:a16="http://schemas.microsoft.com/office/drawing/2014/main" id="{AA3C90B3-3D09-F17D-D690-1913AEC61893}"/>
                </a:ext>
              </a:extLst>
            </p:cNvPr>
            <p:cNvSpPr/>
            <p:nvPr/>
          </p:nvSpPr>
          <p:spPr bwMode="gray">
            <a:xfrm>
              <a:off x="1431314"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0" name="Oval 85">
              <a:extLst>
                <a:ext uri="{FF2B5EF4-FFF2-40B4-BE49-F238E27FC236}">
                  <a16:creationId xmlns:a16="http://schemas.microsoft.com/office/drawing/2014/main" id="{104A3F08-0FE3-ECBA-5C20-AAB47D272DA1}"/>
                </a:ext>
              </a:extLst>
            </p:cNvPr>
            <p:cNvSpPr/>
            <p:nvPr/>
          </p:nvSpPr>
          <p:spPr bwMode="gray">
            <a:xfrm>
              <a:off x="874324"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1" name="Oval 236">
              <a:extLst>
                <a:ext uri="{FF2B5EF4-FFF2-40B4-BE49-F238E27FC236}">
                  <a16:creationId xmlns:a16="http://schemas.microsoft.com/office/drawing/2014/main" id="{C7CF0BD5-6083-C2B4-14FF-F4C87FD702C0}"/>
                </a:ext>
              </a:extLst>
            </p:cNvPr>
            <p:cNvSpPr/>
            <p:nvPr/>
          </p:nvSpPr>
          <p:spPr bwMode="gray">
            <a:xfrm>
              <a:off x="985722"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2" name="Oval 84">
              <a:extLst>
                <a:ext uri="{FF2B5EF4-FFF2-40B4-BE49-F238E27FC236}">
                  <a16:creationId xmlns:a16="http://schemas.microsoft.com/office/drawing/2014/main" id="{1DC67F79-31CC-8504-60F4-29887BE351AE}"/>
                </a:ext>
              </a:extLst>
            </p:cNvPr>
            <p:cNvSpPr/>
            <p:nvPr/>
          </p:nvSpPr>
          <p:spPr bwMode="gray">
            <a:xfrm>
              <a:off x="540130" y="153515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3" name="Oval 225">
              <a:extLst>
                <a:ext uri="{FF2B5EF4-FFF2-40B4-BE49-F238E27FC236}">
                  <a16:creationId xmlns:a16="http://schemas.microsoft.com/office/drawing/2014/main" id="{84098BC4-CB17-61B3-EB00-8DDD4AE6E657}"/>
                </a:ext>
              </a:extLst>
            </p:cNvPr>
            <p:cNvSpPr/>
            <p:nvPr/>
          </p:nvSpPr>
          <p:spPr bwMode="gray">
            <a:xfrm>
              <a:off x="651528" y="153515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4" name="Oval 269">
              <a:extLst>
                <a:ext uri="{FF2B5EF4-FFF2-40B4-BE49-F238E27FC236}">
                  <a16:creationId xmlns:a16="http://schemas.microsoft.com/office/drawing/2014/main" id="{510CEB09-29EE-4D1C-B873-E58BCC791CC6}"/>
                </a:ext>
              </a:extLst>
            </p:cNvPr>
            <p:cNvSpPr/>
            <p:nvPr/>
          </p:nvSpPr>
          <p:spPr bwMode="gray">
            <a:xfrm>
              <a:off x="762926" y="153515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5" name="Oval 106">
              <a:extLst>
                <a:ext uri="{FF2B5EF4-FFF2-40B4-BE49-F238E27FC236}">
                  <a16:creationId xmlns:a16="http://schemas.microsoft.com/office/drawing/2014/main" id="{AFE59084-3426-23B1-BA63-9D8B82BB9650}"/>
                </a:ext>
              </a:extLst>
            </p:cNvPr>
            <p:cNvSpPr/>
            <p:nvPr/>
          </p:nvSpPr>
          <p:spPr bwMode="gray">
            <a:xfrm>
              <a:off x="540131"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6" name="Oval 226">
              <a:extLst>
                <a:ext uri="{FF2B5EF4-FFF2-40B4-BE49-F238E27FC236}">
                  <a16:creationId xmlns:a16="http://schemas.microsoft.com/office/drawing/2014/main" id="{0D89640A-3989-C697-B4C7-79549B2097DA}"/>
                </a:ext>
              </a:extLst>
            </p:cNvPr>
            <p:cNvSpPr/>
            <p:nvPr/>
          </p:nvSpPr>
          <p:spPr bwMode="gray">
            <a:xfrm>
              <a:off x="651529"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7" name="Oval 270">
              <a:extLst>
                <a:ext uri="{FF2B5EF4-FFF2-40B4-BE49-F238E27FC236}">
                  <a16:creationId xmlns:a16="http://schemas.microsoft.com/office/drawing/2014/main" id="{ABC62BF9-841F-0235-3731-C003159D5049}"/>
                </a:ext>
              </a:extLst>
            </p:cNvPr>
            <p:cNvSpPr/>
            <p:nvPr/>
          </p:nvSpPr>
          <p:spPr bwMode="gray">
            <a:xfrm>
              <a:off x="762926"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8" name="Oval 107">
              <a:extLst>
                <a:ext uri="{FF2B5EF4-FFF2-40B4-BE49-F238E27FC236}">
                  <a16:creationId xmlns:a16="http://schemas.microsoft.com/office/drawing/2014/main" id="{858F5702-0D29-CC0B-0CB0-ACABE13C067E}"/>
                </a:ext>
              </a:extLst>
            </p:cNvPr>
            <p:cNvSpPr/>
            <p:nvPr/>
          </p:nvSpPr>
          <p:spPr bwMode="gray">
            <a:xfrm>
              <a:off x="874326"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09" name="Oval 108">
              <a:extLst>
                <a:ext uri="{FF2B5EF4-FFF2-40B4-BE49-F238E27FC236}">
                  <a16:creationId xmlns:a16="http://schemas.microsoft.com/office/drawing/2014/main" id="{F6B4C200-5499-4E25-211B-9893094B4B39}"/>
                </a:ext>
              </a:extLst>
            </p:cNvPr>
            <p:cNvSpPr/>
            <p:nvPr/>
          </p:nvSpPr>
          <p:spPr bwMode="gray">
            <a:xfrm>
              <a:off x="1097121"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0" name="Oval 109">
              <a:extLst>
                <a:ext uri="{FF2B5EF4-FFF2-40B4-BE49-F238E27FC236}">
                  <a16:creationId xmlns:a16="http://schemas.microsoft.com/office/drawing/2014/main" id="{099699E0-857F-212D-D7D5-9B61EBB6C367}"/>
                </a:ext>
              </a:extLst>
            </p:cNvPr>
            <p:cNvSpPr/>
            <p:nvPr/>
          </p:nvSpPr>
          <p:spPr bwMode="gray">
            <a:xfrm>
              <a:off x="1319916"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1" name="Oval 237">
              <a:extLst>
                <a:ext uri="{FF2B5EF4-FFF2-40B4-BE49-F238E27FC236}">
                  <a16:creationId xmlns:a16="http://schemas.microsoft.com/office/drawing/2014/main" id="{2AA8C952-C573-BB5F-CB6F-4E5C5F566E3E}"/>
                </a:ext>
              </a:extLst>
            </p:cNvPr>
            <p:cNvSpPr/>
            <p:nvPr/>
          </p:nvSpPr>
          <p:spPr bwMode="gray">
            <a:xfrm>
              <a:off x="985723"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2" name="Oval 248">
              <a:extLst>
                <a:ext uri="{FF2B5EF4-FFF2-40B4-BE49-F238E27FC236}">
                  <a16:creationId xmlns:a16="http://schemas.microsoft.com/office/drawing/2014/main" id="{6434840B-D710-74A2-0963-2C4B18D8D1A3}"/>
                </a:ext>
              </a:extLst>
            </p:cNvPr>
            <p:cNvSpPr/>
            <p:nvPr/>
          </p:nvSpPr>
          <p:spPr bwMode="gray">
            <a:xfrm>
              <a:off x="1208519" y="1650684"/>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3" name="Oval 106">
              <a:extLst>
                <a:ext uri="{FF2B5EF4-FFF2-40B4-BE49-F238E27FC236}">
                  <a16:creationId xmlns:a16="http://schemas.microsoft.com/office/drawing/2014/main" id="{DA380913-B7E9-6480-60F7-FEA752A8D008}"/>
                </a:ext>
              </a:extLst>
            </p:cNvPr>
            <p:cNvSpPr/>
            <p:nvPr/>
          </p:nvSpPr>
          <p:spPr bwMode="gray">
            <a:xfrm>
              <a:off x="540131" y="1650683"/>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4" name="Oval 226">
              <a:extLst>
                <a:ext uri="{FF2B5EF4-FFF2-40B4-BE49-F238E27FC236}">
                  <a16:creationId xmlns:a16="http://schemas.microsoft.com/office/drawing/2014/main" id="{E099A6EF-2C1D-6594-EE9B-79974BDC4AF0}"/>
                </a:ext>
              </a:extLst>
            </p:cNvPr>
            <p:cNvSpPr/>
            <p:nvPr/>
          </p:nvSpPr>
          <p:spPr bwMode="gray">
            <a:xfrm>
              <a:off x="651529" y="1650683"/>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5" name="Oval 270">
              <a:extLst>
                <a:ext uri="{FF2B5EF4-FFF2-40B4-BE49-F238E27FC236}">
                  <a16:creationId xmlns:a16="http://schemas.microsoft.com/office/drawing/2014/main" id="{00304ECE-A0DA-4F53-3BD7-E4D3B4C2807B}"/>
                </a:ext>
              </a:extLst>
            </p:cNvPr>
            <p:cNvSpPr/>
            <p:nvPr/>
          </p:nvSpPr>
          <p:spPr bwMode="gray">
            <a:xfrm>
              <a:off x="762926" y="1650683"/>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3" name="Oval 80">
              <a:extLst>
                <a:ext uri="{FF2B5EF4-FFF2-40B4-BE49-F238E27FC236}">
                  <a16:creationId xmlns:a16="http://schemas.microsoft.com/office/drawing/2014/main" id="{8ACBC9D8-BF2F-ED96-30E8-7FBA9ED3241B}"/>
                </a:ext>
              </a:extLst>
            </p:cNvPr>
            <p:cNvSpPr/>
            <p:nvPr/>
          </p:nvSpPr>
          <p:spPr bwMode="gray">
            <a:xfrm>
              <a:off x="1319913"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4" name="Oval 81">
              <a:extLst>
                <a:ext uri="{FF2B5EF4-FFF2-40B4-BE49-F238E27FC236}">
                  <a16:creationId xmlns:a16="http://schemas.microsoft.com/office/drawing/2014/main" id="{52390F69-242E-54A4-B775-A97B5A464D44}"/>
                </a:ext>
              </a:extLst>
            </p:cNvPr>
            <p:cNvSpPr/>
            <p:nvPr/>
          </p:nvSpPr>
          <p:spPr bwMode="gray">
            <a:xfrm>
              <a:off x="1542705"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5" name="Oval 257">
              <a:extLst>
                <a:ext uri="{FF2B5EF4-FFF2-40B4-BE49-F238E27FC236}">
                  <a16:creationId xmlns:a16="http://schemas.microsoft.com/office/drawing/2014/main" id="{90DAF7B7-E876-0F46-4123-8DA15B6411C9}"/>
                </a:ext>
              </a:extLst>
            </p:cNvPr>
            <p:cNvSpPr/>
            <p:nvPr/>
          </p:nvSpPr>
          <p:spPr bwMode="gray">
            <a:xfrm>
              <a:off x="1431311"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6" name="Oval 79">
              <a:extLst>
                <a:ext uri="{FF2B5EF4-FFF2-40B4-BE49-F238E27FC236}">
                  <a16:creationId xmlns:a16="http://schemas.microsoft.com/office/drawing/2014/main" id="{B46B2684-8766-176A-1D36-525209546B7E}"/>
                </a:ext>
              </a:extLst>
            </p:cNvPr>
            <p:cNvSpPr/>
            <p:nvPr/>
          </p:nvSpPr>
          <p:spPr bwMode="gray">
            <a:xfrm>
              <a:off x="1097116"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7" name="Oval 246">
              <a:extLst>
                <a:ext uri="{FF2B5EF4-FFF2-40B4-BE49-F238E27FC236}">
                  <a16:creationId xmlns:a16="http://schemas.microsoft.com/office/drawing/2014/main" id="{7126F6E0-7022-A586-7F96-4DAE3EB3428F}"/>
                </a:ext>
              </a:extLst>
            </p:cNvPr>
            <p:cNvSpPr/>
            <p:nvPr/>
          </p:nvSpPr>
          <p:spPr bwMode="gray">
            <a:xfrm>
              <a:off x="1208514" y="1419618"/>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8" name="Oval 84">
              <a:extLst>
                <a:ext uri="{FF2B5EF4-FFF2-40B4-BE49-F238E27FC236}">
                  <a16:creationId xmlns:a16="http://schemas.microsoft.com/office/drawing/2014/main" id="{77F35C85-4544-4C7C-678A-2FA1362564EF}"/>
                </a:ext>
              </a:extLst>
            </p:cNvPr>
            <p:cNvSpPr/>
            <p:nvPr/>
          </p:nvSpPr>
          <p:spPr bwMode="gray">
            <a:xfrm>
              <a:off x="540127" y="1535150"/>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19" name="Oval 225">
              <a:extLst>
                <a:ext uri="{FF2B5EF4-FFF2-40B4-BE49-F238E27FC236}">
                  <a16:creationId xmlns:a16="http://schemas.microsoft.com/office/drawing/2014/main" id="{0092353F-5A56-78AD-5EED-9589631D1F51}"/>
                </a:ext>
              </a:extLst>
            </p:cNvPr>
            <p:cNvSpPr/>
            <p:nvPr/>
          </p:nvSpPr>
          <p:spPr bwMode="gray">
            <a:xfrm>
              <a:off x="651525" y="1535150"/>
              <a:ext cx="76216" cy="7621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grpSp>
      <p:sp>
        <p:nvSpPr>
          <p:cNvPr id="416" name="Téglalap 415">
            <a:extLst>
              <a:ext uri="{FF2B5EF4-FFF2-40B4-BE49-F238E27FC236}">
                <a16:creationId xmlns:a16="http://schemas.microsoft.com/office/drawing/2014/main" id="{F6AC270C-955F-F42D-6496-5EDA4E33E173}"/>
              </a:ext>
            </a:extLst>
          </p:cNvPr>
          <p:cNvSpPr/>
          <p:nvPr/>
        </p:nvSpPr>
        <p:spPr>
          <a:xfrm>
            <a:off x="8838372" y="1713027"/>
            <a:ext cx="1800000" cy="779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a:solidFill>
                  <a:schemeClr val="bg1"/>
                </a:solidFill>
              </a:rPr>
              <a:t>Piaci potenciál</a:t>
            </a:r>
            <a:endParaRPr lang="en-GB" sz="1300">
              <a:solidFill>
                <a:srgbClr val="FF0000"/>
              </a:solidFill>
            </a:endParaRPr>
          </a:p>
        </p:txBody>
      </p:sp>
      <p:graphicFrame>
        <p:nvGraphicFramePr>
          <p:cNvPr id="418" name="Táblázat 418">
            <a:extLst>
              <a:ext uri="{FF2B5EF4-FFF2-40B4-BE49-F238E27FC236}">
                <a16:creationId xmlns:a16="http://schemas.microsoft.com/office/drawing/2014/main" id="{AB5B2B4F-4C86-1F9F-10BC-9DA896E1D862}"/>
              </a:ext>
            </a:extLst>
          </p:cNvPr>
          <p:cNvGraphicFramePr>
            <a:graphicFrameLocks noGrp="1"/>
          </p:cNvGraphicFramePr>
          <p:nvPr>
            <p:extLst>
              <p:ext uri="{D42A27DB-BD31-4B8C-83A1-F6EECF244321}">
                <p14:modId xmlns:p14="http://schemas.microsoft.com/office/powerpoint/2010/main" val="2412299113"/>
              </p:ext>
            </p:extLst>
          </p:nvPr>
        </p:nvGraphicFramePr>
        <p:xfrm>
          <a:off x="2507177" y="2281401"/>
          <a:ext cx="6227248" cy="3308142"/>
        </p:xfrm>
        <a:graphic>
          <a:graphicData uri="http://schemas.openxmlformats.org/drawingml/2006/table">
            <a:tbl>
              <a:tblPr firstRow="1" bandRow="1">
                <a:tableStyleId>{5C22544A-7EE6-4342-B048-85BDC9FD1C3A}</a:tableStyleId>
              </a:tblPr>
              <a:tblGrid>
                <a:gridCol w="3064948">
                  <a:extLst>
                    <a:ext uri="{9D8B030D-6E8A-4147-A177-3AD203B41FA5}">
                      <a16:colId xmlns:a16="http://schemas.microsoft.com/office/drawing/2014/main" val="1466320502"/>
                    </a:ext>
                  </a:extLst>
                </a:gridCol>
                <a:gridCol w="1054100">
                  <a:extLst>
                    <a:ext uri="{9D8B030D-6E8A-4147-A177-3AD203B41FA5}">
                      <a16:colId xmlns:a16="http://schemas.microsoft.com/office/drawing/2014/main" val="2300768794"/>
                    </a:ext>
                  </a:extLst>
                </a:gridCol>
                <a:gridCol w="1054100">
                  <a:extLst>
                    <a:ext uri="{9D8B030D-6E8A-4147-A177-3AD203B41FA5}">
                      <a16:colId xmlns:a16="http://schemas.microsoft.com/office/drawing/2014/main" val="4263859516"/>
                    </a:ext>
                  </a:extLst>
                </a:gridCol>
                <a:gridCol w="1054100">
                  <a:extLst>
                    <a:ext uri="{9D8B030D-6E8A-4147-A177-3AD203B41FA5}">
                      <a16:colId xmlns:a16="http://schemas.microsoft.com/office/drawing/2014/main" val="3644967181"/>
                    </a:ext>
                  </a:extLst>
                </a:gridCol>
              </a:tblGrid>
              <a:tr h="694766">
                <a:tc>
                  <a:txBody>
                    <a:bodyPr/>
                    <a:lstStyle/>
                    <a:p>
                      <a:endParaRPr lang="en-GB" b="1" noProof="0">
                        <a:solidFill>
                          <a:schemeClr val="bg1">
                            <a:lumMod val="50000"/>
                          </a:schemeClr>
                        </a:solidFill>
                      </a:endParaRPr>
                    </a:p>
                  </a:txBody>
                  <a:tcPr anchor="ctr">
                    <a:lnR w="3175"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noFill/>
                  </a:tcPr>
                </a:tc>
                <a:tc>
                  <a:txBody>
                    <a:bodyPr/>
                    <a:lstStyle/>
                    <a:p>
                      <a:pPr marL="252000" algn="l"/>
                      <a:r>
                        <a:rPr lang="hu-HU" sz="1700" b="1" noProof="0">
                          <a:solidFill>
                            <a:schemeClr val="accent5"/>
                          </a:solidFill>
                        </a:rPr>
                        <a:t>Igen</a:t>
                      </a:r>
                      <a:endParaRPr lang="en-GB" sz="1700" b="1" noProof="0">
                        <a:solidFill>
                          <a:srgbClr val="C00000"/>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252000" algn="l"/>
                      <a:r>
                        <a:rPr lang="hu-HU" sz="1700" b="1" noProof="0">
                          <a:solidFill>
                            <a:srgbClr val="C00000"/>
                          </a:solidFill>
                        </a:rPr>
                        <a:t>Nem</a:t>
                      </a:r>
                      <a:endParaRPr lang="en-GB" sz="1700" b="1" noProof="0">
                        <a:solidFill>
                          <a:schemeClr val="accent5"/>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800" b="1" noProof="0">
                          <a:solidFill>
                            <a:schemeClr val="tx1">
                              <a:lumMod val="75000"/>
                              <a:lumOff val="25000"/>
                            </a:schemeClr>
                          </a:solidFill>
                        </a:rPr>
                        <a:t>Tovább</a:t>
                      </a:r>
                      <a:endParaRPr lang="en-GB" sz="1800" b="1"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5905297"/>
                  </a:ext>
                </a:extLst>
              </a:tr>
              <a:tr h="65334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sz="1450" noProof="0">
                          <a:solidFill>
                            <a:schemeClr val="tx1">
                              <a:lumMod val="75000"/>
                              <a:lumOff val="25000"/>
                            </a:schemeClr>
                          </a:solidFill>
                        </a:rPr>
                        <a:t>Igénybevételi hajlandóság</a:t>
                      </a:r>
                      <a:endParaRPr lang="en-GB"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b="0" noProof="0">
                          <a:solidFill>
                            <a:schemeClr val="tx1">
                              <a:lumMod val="75000"/>
                              <a:lumOff val="25000"/>
                            </a:schemeClr>
                          </a:solidFill>
                        </a:rPr>
                        <a:t>84</a:t>
                      </a:r>
                      <a:r>
                        <a:rPr lang="en-GB" sz="1200" b="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16</a:t>
                      </a:r>
                      <a:r>
                        <a:rPr lang="en-GB" sz="120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69</a:t>
                      </a:r>
                      <a:r>
                        <a:rPr lang="hu-HU" sz="1200" noProof="0">
                          <a:solidFill>
                            <a:schemeClr val="tx1">
                              <a:lumMod val="75000"/>
                              <a:lumOff val="25000"/>
                            </a:schemeClr>
                          </a:solidFill>
                        </a:rPr>
                        <a:t>%</a:t>
                      </a:r>
                      <a:endParaRPr lang="en-GB" sz="120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36138397"/>
                  </a:ext>
                </a:extLst>
              </a:tr>
              <a:tr h="65334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hu-HU" sz="1450" noProof="0">
                          <a:solidFill>
                            <a:schemeClr val="tx1">
                              <a:lumMod val="75000"/>
                              <a:lumOff val="25000"/>
                            </a:schemeClr>
                          </a:solidFill>
                        </a:rPr>
                        <a:t>Régebbi műsorok elfogadása</a:t>
                      </a:r>
                      <a:endParaRPr lang="en-GB"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b="0" noProof="0">
                          <a:solidFill>
                            <a:schemeClr val="tx1">
                              <a:lumMod val="75000"/>
                              <a:lumOff val="25000"/>
                            </a:schemeClr>
                          </a:solidFill>
                        </a:rPr>
                        <a:t>70</a:t>
                      </a:r>
                      <a:r>
                        <a:rPr lang="en-GB" sz="1200" b="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30</a:t>
                      </a:r>
                      <a:r>
                        <a:rPr lang="en-GB" sz="120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48</a:t>
                      </a:r>
                      <a:r>
                        <a:rPr lang="hu-HU" sz="1200" noProof="0">
                          <a:solidFill>
                            <a:schemeClr val="tx1">
                              <a:lumMod val="75000"/>
                              <a:lumOff val="25000"/>
                            </a:schemeClr>
                          </a:solidFill>
                        </a:rPr>
                        <a:t>%</a:t>
                      </a:r>
                      <a:endParaRPr lang="en-GB" sz="120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180199"/>
                  </a:ext>
                </a:extLst>
              </a:tr>
              <a:tr h="653344">
                <a:tc>
                  <a:txBody>
                    <a:bodyPr/>
                    <a:lstStyle/>
                    <a:p>
                      <a:r>
                        <a:rPr lang="hu-HU" sz="1450" noProof="0">
                          <a:solidFill>
                            <a:schemeClr val="tx1">
                              <a:lumMod val="75000"/>
                              <a:lumOff val="25000"/>
                            </a:schemeClr>
                          </a:solidFill>
                        </a:rPr>
                        <a:t>Korábban már látott műsorok </a:t>
                      </a:r>
                      <a:r>
                        <a:rPr lang="hu-HU" sz="1450" noProof="0" err="1">
                          <a:solidFill>
                            <a:schemeClr val="tx1">
                              <a:lumMod val="75000"/>
                              <a:lumOff val="25000"/>
                            </a:schemeClr>
                          </a:solidFill>
                        </a:rPr>
                        <a:t>újranézése</a:t>
                      </a:r>
                      <a:endParaRPr lang="en-GB"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b="0" noProof="0">
                          <a:solidFill>
                            <a:schemeClr val="tx1">
                              <a:lumMod val="75000"/>
                              <a:lumOff val="25000"/>
                            </a:schemeClr>
                          </a:solidFill>
                        </a:rPr>
                        <a:t>96</a:t>
                      </a:r>
                      <a:r>
                        <a:rPr lang="en-GB" sz="1200" b="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4</a:t>
                      </a:r>
                      <a:r>
                        <a:rPr lang="en-GB" sz="120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46</a:t>
                      </a:r>
                      <a:r>
                        <a:rPr lang="hu-HU" sz="1200" noProof="0">
                          <a:solidFill>
                            <a:schemeClr val="tx1">
                              <a:lumMod val="75000"/>
                              <a:lumOff val="25000"/>
                            </a:schemeClr>
                          </a:solidFill>
                        </a:rPr>
                        <a:t>%</a:t>
                      </a:r>
                      <a:endParaRPr lang="en-GB" sz="120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2749431"/>
                  </a:ext>
                </a:extLst>
              </a:tr>
              <a:tr h="653344">
                <a:tc>
                  <a:txBody>
                    <a:bodyPr/>
                    <a:lstStyle/>
                    <a:p>
                      <a:r>
                        <a:rPr lang="hu-HU" sz="1450" noProof="0">
                          <a:solidFill>
                            <a:schemeClr val="tx1">
                              <a:lumMod val="75000"/>
                              <a:lumOff val="25000"/>
                            </a:schemeClr>
                          </a:solidFill>
                        </a:rPr>
                        <a:t>Regisztrációs hajlandóság</a:t>
                      </a:r>
                      <a:endParaRPr lang="en-GB" sz="1450"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b="0" noProof="0">
                          <a:solidFill>
                            <a:schemeClr val="tx1">
                              <a:lumMod val="75000"/>
                              <a:lumOff val="25000"/>
                            </a:schemeClr>
                          </a:solidFill>
                        </a:rPr>
                        <a:t>97</a:t>
                      </a:r>
                      <a:r>
                        <a:rPr lang="en-GB" sz="1200" b="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noProof="0">
                          <a:solidFill>
                            <a:schemeClr val="tx1">
                              <a:lumMod val="75000"/>
                              <a:lumOff val="25000"/>
                            </a:schemeClr>
                          </a:solidFill>
                        </a:rPr>
                        <a:t>3</a:t>
                      </a:r>
                      <a:r>
                        <a:rPr lang="en-GB" sz="1200" noProof="0">
                          <a:solidFill>
                            <a:schemeClr val="tx1">
                              <a:lumMod val="75000"/>
                              <a:lumOff val="25000"/>
                            </a:schemeClr>
                          </a:solidFill>
                        </a:rPr>
                        <a:t>%</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hu-HU" sz="1600" b="1" noProof="0">
                          <a:solidFill>
                            <a:schemeClr val="tx1">
                              <a:lumMod val="75000"/>
                              <a:lumOff val="25000"/>
                            </a:schemeClr>
                          </a:solidFill>
                        </a:rPr>
                        <a:t>45</a:t>
                      </a:r>
                      <a:r>
                        <a:rPr lang="hu-HU" sz="1200" b="1" noProof="0">
                          <a:solidFill>
                            <a:schemeClr val="tx1">
                              <a:lumMod val="75000"/>
                              <a:lumOff val="25000"/>
                            </a:schemeClr>
                          </a:solidFill>
                        </a:rPr>
                        <a:t>%</a:t>
                      </a:r>
                      <a:endParaRPr lang="en-GB" sz="1200" b="1" noProof="0">
                        <a:solidFill>
                          <a:schemeClr val="tx1">
                            <a:lumMod val="75000"/>
                            <a:lumOff val="25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6833878"/>
                  </a:ext>
                </a:extLst>
              </a:tr>
            </a:tbl>
          </a:graphicData>
        </a:graphic>
      </p:graphicFrame>
      <p:sp>
        <p:nvSpPr>
          <p:cNvPr id="111" name="Freeform 7">
            <a:extLst>
              <a:ext uri="{FF2B5EF4-FFF2-40B4-BE49-F238E27FC236}">
                <a16:creationId xmlns:a16="http://schemas.microsoft.com/office/drawing/2014/main" id="{BA88AD37-355A-B0C4-7B7E-448E01812AF6}"/>
              </a:ext>
            </a:extLst>
          </p:cNvPr>
          <p:cNvSpPr>
            <a:spLocks/>
          </p:cNvSpPr>
          <p:nvPr>
            <p:custDataLst>
              <p:tags r:id="rId4"/>
            </p:custDataLst>
          </p:nvPr>
        </p:nvSpPr>
        <p:spPr bwMode="gray">
          <a:xfrm>
            <a:off x="582161" y="2549780"/>
            <a:ext cx="1810189" cy="3039763"/>
          </a:xfrm>
          <a:prstGeom prst="rect">
            <a:avLst/>
          </a:pr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hu-HU" sz="1600" b="1">
              <a:solidFill>
                <a:schemeClr val="accent1"/>
              </a:solidFill>
            </a:endParaRPr>
          </a:p>
          <a:p>
            <a:pPr algn="ctr"/>
            <a:r>
              <a:rPr lang="hu-HU" sz="3600" b="1">
                <a:solidFill>
                  <a:schemeClr val="accent1"/>
                </a:solidFill>
              </a:rPr>
              <a:t>83</a:t>
            </a:r>
            <a:r>
              <a:rPr lang="en-US" sz="2000" b="1">
                <a:solidFill>
                  <a:schemeClr val="accent1"/>
                </a:solidFill>
              </a:rPr>
              <a:t>%</a:t>
            </a:r>
          </a:p>
        </p:txBody>
      </p:sp>
      <p:grpSp>
        <p:nvGrpSpPr>
          <p:cNvPr id="112" name="Gruppieren 211">
            <a:extLst>
              <a:ext uri="{FF2B5EF4-FFF2-40B4-BE49-F238E27FC236}">
                <a16:creationId xmlns:a16="http://schemas.microsoft.com/office/drawing/2014/main" id="{0E1EF5AB-64CB-D6B1-D5C7-4B34D41DC383}"/>
              </a:ext>
            </a:extLst>
          </p:cNvPr>
          <p:cNvGrpSpPr>
            <a:grpSpLocks noChangeAspect="1"/>
          </p:cNvGrpSpPr>
          <p:nvPr/>
        </p:nvGrpSpPr>
        <p:grpSpPr>
          <a:xfrm>
            <a:off x="789743" y="3657002"/>
            <a:ext cx="1393513" cy="1440000"/>
            <a:chOff x="538955" y="1419622"/>
            <a:chExt cx="1079969" cy="1116000"/>
          </a:xfrm>
        </p:grpSpPr>
        <p:sp>
          <p:nvSpPr>
            <p:cNvPr id="113" name="Oval 77">
              <a:extLst>
                <a:ext uri="{FF2B5EF4-FFF2-40B4-BE49-F238E27FC236}">
                  <a16:creationId xmlns:a16="http://schemas.microsoft.com/office/drawing/2014/main" id="{93F61915-13D7-BC2F-ACB7-AF8C7F6BCBDE}"/>
                </a:ext>
              </a:extLst>
            </p:cNvPr>
            <p:cNvSpPr/>
            <p:nvPr/>
          </p:nvSpPr>
          <p:spPr bwMode="gray">
            <a:xfrm>
              <a:off x="540133"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4" name="Oval 84">
              <a:extLst>
                <a:ext uri="{FF2B5EF4-FFF2-40B4-BE49-F238E27FC236}">
                  <a16:creationId xmlns:a16="http://schemas.microsoft.com/office/drawing/2014/main" id="{D4FE2283-B677-B950-9DFA-B308B191933F}"/>
                </a:ext>
              </a:extLst>
            </p:cNvPr>
            <p:cNvSpPr/>
            <p:nvPr/>
          </p:nvSpPr>
          <p:spPr bwMode="gray">
            <a:xfrm>
              <a:off x="54013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5" name="Oval 106">
              <a:extLst>
                <a:ext uri="{FF2B5EF4-FFF2-40B4-BE49-F238E27FC236}">
                  <a16:creationId xmlns:a16="http://schemas.microsoft.com/office/drawing/2014/main" id="{5BF2D21B-ACDD-63F4-F5C2-9D0DA3672592}"/>
                </a:ext>
              </a:extLst>
            </p:cNvPr>
            <p:cNvSpPr/>
            <p:nvPr/>
          </p:nvSpPr>
          <p:spPr bwMode="gray">
            <a:xfrm>
              <a:off x="54013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6" name="Oval 112">
              <a:extLst>
                <a:ext uri="{FF2B5EF4-FFF2-40B4-BE49-F238E27FC236}">
                  <a16:creationId xmlns:a16="http://schemas.microsoft.com/office/drawing/2014/main" id="{2B9983C1-2274-9CFB-98F2-790C84AB3C07}"/>
                </a:ext>
              </a:extLst>
            </p:cNvPr>
            <p:cNvSpPr/>
            <p:nvPr/>
          </p:nvSpPr>
          <p:spPr bwMode="gray">
            <a:xfrm>
              <a:off x="540133"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7" name="Oval 118">
              <a:extLst>
                <a:ext uri="{FF2B5EF4-FFF2-40B4-BE49-F238E27FC236}">
                  <a16:creationId xmlns:a16="http://schemas.microsoft.com/office/drawing/2014/main" id="{CFB9CE84-9257-A3D8-5993-D5249351DA53}"/>
                </a:ext>
              </a:extLst>
            </p:cNvPr>
            <p:cNvSpPr/>
            <p:nvPr/>
          </p:nvSpPr>
          <p:spPr bwMode="gray">
            <a:xfrm>
              <a:off x="540133"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8" name="Oval 124">
              <a:extLst>
                <a:ext uri="{FF2B5EF4-FFF2-40B4-BE49-F238E27FC236}">
                  <a16:creationId xmlns:a16="http://schemas.microsoft.com/office/drawing/2014/main" id="{C15E92DD-DB28-17A3-B4A8-DC8CE98B1749}"/>
                </a:ext>
              </a:extLst>
            </p:cNvPr>
            <p:cNvSpPr/>
            <p:nvPr/>
          </p:nvSpPr>
          <p:spPr bwMode="gray">
            <a:xfrm>
              <a:off x="54013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19" name="Oval 130">
              <a:extLst>
                <a:ext uri="{FF2B5EF4-FFF2-40B4-BE49-F238E27FC236}">
                  <a16:creationId xmlns:a16="http://schemas.microsoft.com/office/drawing/2014/main" id="{EA5234F8-DE86-6462-2D66-0BEA01247E35}"/>
                </a:ext>
              </a:extLst>
            </p:cNvPr>
            <p:cNvSpPr/>
            <p:nvPr/>
          </p:nvSpPr>
          <p:spPr bwMode="gray">
            <a:xfrm>
              <a:off x="540133"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0" name="Oval 136">
              <a:extLst>
                <a:ext uri="{FF2B5EF4-FFF2-40B4-BE49-F238E27FC236}">
                  <a16:creationId xmlns:a16="http://schemas.microsoft.com/office/drawing/2014/main" id="{DD7AE173-2368-D391-6AB6-204DD23B493B}"/>
                </a:ext>
              </a:extLst>
            </p:cNvPr>
            <p:cNvSpPr/>
            <p:nvPr/>
          </p:nvSpPr>
          <p:spPr bwMode="gray">
            <a:xfrm>
              <a:off x="540133" y="2228345"/>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1" name="Oval 142">
              <a:extLst>
                <a:ext uri="{FF2B5EF4-FFF2-40B4-BE49-F238E27FC236}">
                  <a16:creationId xmlns:a16="http://schemas.microsoft.com/office/drawing/2014/main" id="{593E78A7-1DAE-6316-BF42-6D3CBC49C03E}"/>
                </a:ext>
              </a:extLst>
            </p:cNvPr>
            <p:cNvSpPr/>
            <p:nvPr/>
          </p:nvSpPr>
          <p:spPr bwMode="gray">
            <a:xfrm>
              <a:off x="540133" y="234387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2" name="Oval 148">
              <a:extLst>
                <a:ext uri="{FF2B5EF4-FFF2-40B4-BE49-F238E27FC236}">
                  <a16:creationId xmlns:a16="http://schemas.microsoft.com/office/drawing/2014/main" id="{8FC6BCA9-858C-0790-33DD-0161CC005F15}"/>
                </a:ext>
              </a:extLst>
            </p:cNvPr>
            <p:cNvSpPr/>
            <p:nvPr/>
          </p:nvSpPr>
          <p:spPr bwMode="gray">
            <a:xfrm>
              <a:off x="54013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3" name="Oval 78">
              <a:extLst>
                <a:ext uri="{FF2B5EF4-FFF2-40B4-BE49-F238E27FC236}">
                  <a16:creationId xmlns:a16="http://schemas.microsoft.com/office/drawing/2014/main" id="{23802965-849A-CBEA-95E3-BDFBDA7D7652}"/>
                </a:ext>
              </a:extLst>
            </p:cNvPr>
            <p:cNvSpPr/>
            <p:nvPr/>
          </p:nvSpPr>
          <p:spPr bwMode="gray">
            <a:xfrm>
              <a:off x="874326"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4" name="Oval 85">
              <a:extLst>
                <a:ext uri="{FF2B5EF4-FFF2-40B4-BE49-F238E27FC236}">
                  <a16:creationId xmlns:a16="http://schemas.microsoft.com/office/drawing/2014/main" id="{5652E169-6C3B-B445-50AE-B77EB68670F3}"/>
                </a:ext>
              </a:extLst>
            </p:cNvPr>
            <p:cNvSpPr/>
            <p:nvPr/>
          </p:nvSpPr>
          <p:spPr bwMode="gray">
            <a:xfrm>
              <a:off x="8743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5" name="Oval 107">
              <a:extLst>
                <a:ext uri="{FF2B5EF4-FFF2-40B4-BE49-F238E27FC236}">
                  <a16:creationId xmlns:a16="http://schemas.microsoft.com/office/drawing/2014/main" id="{8EC3EF5A-CDD4-1F4C-EDF7-E82AE37F0A57}"/>
                </a:ext>
              </a:extLst>
            </p:cNvPr>
            <p:cNvSpPr/>
            <p:nvPr/>
          </p:nvSpPr>
          <p:spPr bwMode="gray">
            <a:xfrm>
              <a:off x="87432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6" name="Oval 113">
              <a:extLst>
                <a:ext uri="{FF2B5EF4-FFF2-40B4-BE49-F238E27FC236}">
                  <a16:creationId xmlns:a16="http://schemas.microsoft.com/office/drawing/2014/main" id="{311995D4-0E96-E586-4260-EA0261CC1F24}"/>
                </a:ext>
              </a:extLst>
            </p:cNvPr>
            <p:cNvSpPr/>
            <p:nvPr/>
          </p:nvSpPr>
          <p:spPr bwMode="gray">
            <a:xfrm>
              <a:off x="874326"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27" name="Oval 119">
              <a:extLst>
                <a:ext uri="{FF2B5EF4-FFF2-40B4-BE49-F238E27FC236}">
                  <a16:creationId xmlns:a16="http://schemas.microsoft.com/office/drawing/2014/main" id="{173AB81C-85EB-B27D-ADE6-A07629870514}"/>
                </a:ext>
              </a:extLst>
            </p:cNvPr>
            <p:cNvSpPr/>
            <p:nvPr/>
          </p:nvSpPr>
          <p:spPr bwMode="gray">
            <a:xfrm>
              <a:off x="874326"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2" name="Oval 125">
              <a:extLst>
                <a:ext uri="{FF2B5EF4-FFF2-40B4-BE49-F238E27FC236}">
                  <a16:creationId xmlns:a16="http://schemas.microsoft.com/office/drawing/2014/main" id="{53E599EA-6B67-071B-1C9D-17D15CBF3299}"/>
                </a:ext>
              </a:extLst>
            </p:cNvPr>
            <p:cNvSpPr/>
            <p:nvPr/>
          </p:nvSpPr>
          <p:spPr bwMode="gray">
            <a:xfrm>
              <a:off x="87432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3" name="Oval 131">
              <a:extLst>
                <a:ext uri="{FF2B5EF4-FFF2-40B4-BE49-F238E27FC236}">
                  <a16:creationId xmlns:a16="http://schemas.microsoft.com/office/drawing/2014/main" id="{DF6BAA9E-90A3-B077-83DC-AA8B09988104}"/>
                </a:ext>
              </a:extLst>
            </p:cNvPr>
            <p:cNvSpPr/>
            <p:nvPr/>
          </p:nvSpPr>
          <p:spPr bwMode="gray">
            <a:xfrm>
              <a:off x="874326"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4" name="Oval 137">
              <a:extLst>
                <a:ext uri="{FF2B5EF4-FFF2-40B4-BE49-F238E27FC236}">
                  <a16:creationId xmlns:a16="http://schemas.microsoft.com/office/drawing/2014/main" id="{DD1E6D0F-165A-73F4-9227-FF31CAA41C15}"/>
                </a:ext>
              </a:extLst>
            </p:cNvPr>
            <p:cNvSpPr/>
            <p:nvPr/>
          </p:nvSpPr>
          <p:spPr bwMode="gray">
            <a:xfrm>
              <a:off x="874326"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5" name="Oval 143">
              <a:extLst>
                <a:ext uri="{FF2B5EF4-FFF2-40B4-BE49-F238E27FC236}">
                  <a16:creationId xmlns:a16="http://schemas.microsoft.com/office/drawing/2014/main" id="{0DC88601-52F1-BAF2-F170-BF8AEF1BCE76}"/>
                </a:ext>
              </a:extLst>
            </p:cNvPr>
            <p:cNvSpPr/>
            <p:nvPr/>
          </p:nvSpPr>
          <p:spPr bwMode="gray">
            <a:xfrm>
              <a:off x="87432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6" name="Oval 149">
              <a:extLst>
                <a:ext uri="{FF2B5EF4-FFF2-40B4-BE49-F238E27FC236}">
                  <a16:creationId xmlns:a16="http://schemas.microsoft.com/office/drawing/2014/main" id="{DCDAE7E1-B8C3-025D-E56B-6599F8C394BC}"/>
                </a:ext>
              </a:extLst>
            </p:cNvPr>
            <p:cNvSpPr/>
            <p:nvPr/>
          </p:nvSpPr>
          <p:spPr bwMode="gray">
            <a:xfrm>
              <a:off x="87432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7" name="Oval 79">
              <a:extLst>
                <a:ext uri="{FF2B5EF4-FFF2-40B4-BE49-F238E27FC236}">
                  <a16:creationId xmlns:a16="http://schemas.microsoft.com/office/drawing/2014/main" id="{276AD45B-4483-72F5-167C-44CE5767C9FD}"/>
                </a:ext>
              </a:extLst>
            </p:cNvPr>
            <p:cNvSpPr/>
            <p:nvPr/>
          </p:nvSpPr>
          <p:spPr bwMode="gray">
            <a:xfrm>
              <a:off x="109712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8" name="Oval 86">
              <a:extLst>
                <a:ext uri="{FF2B5EF4-FFF2-40B4-BE49-F238E27FC236}">
                  <a16:creationId xmlns:a16="http://schemas.microsoft.com/office/drawing/2014/main" id="{C70BCA79-3405-AAC7-6BF3-019EE4648AF1}"/>
                </a:ext>
              </a:extLst>
            </p:cNvPr>
            <p:cNvSpPr/>
            <p:nvPr/>
          </p:nvSpPr>
          <p:spPr bwMode="gray">
            <a:xfrm>
              <a:off x="109712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199" name="Oval 108">
              <a:extLst>
                <a:ext uri="{FF2B5EF4-FFF2-40B4-BE49-F238E27FC236}">
                  <a16:creationId xmlns:a16="http://schemas.microsoft.com/office/drawing/2014/main" id="{24C03423-5D44-902D-6C98-198B2FA3D767}"/>
                </a:ext>
              </a:extLst>
            </p:cNvPr>
            <p:cNvSpPr/>
            <p:nvPr/>
          </p:nvSpPr>
          <p:spPr bwMode="gray">
            <a:xfrm>
              <a:off x="109712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0" name="Oval 114">
              <a:extLst>
                <a:ext uri="{FF2B5EF4-FFF2-40B4-BE49-F238E27FC236}">
                  <a16:creationId xmlns:a16="http://schemas.microsoft.com/office/drawing/2014/main" id="{8A599052-1985-AC59-8BED-6BB0BB6C6865}"/>
                </a:ext>
              </a:extLst>
            </p:cNvPr>
            <p:cNvSpPr/>
            <p:nvPr/>
          </p:nvSpPr>
          <p:spPr bwMode="gray">
            <a:xfrm>
              <a:off x="1097121"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1" name="Oval 120">
              <a:extLst>
                <a:ext uri="{FF2B5EF4-FFF2-40B4-BE49-F238E27FC236}">
                  <a16:creationId xmlns:a16="http://schemas.microsoft.com/office/drawing/2014/main" id="{E1FA85C0-F2FF-5389-43A9-087E5A83C847}"/>
                </a:ext>
              </a:extLst>
            </p:cNvPr>
            <p:cNvSpPr/>
            <p:nvPr/>
          </p:nvSpPr>
          <p:spPr bwMode="gray">
            <a:xfrm>
              <a:off x="1097121"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2" name="Oval 126">
              <a:extLst>
                <a:ext uri="{FF2B5EF4-FFF2-40B4-BE49-F238E27FC236}">
                  <a16:creationId xmlns:a16="http://schemas.microsoft.com/office/drawing/2014/main" id="{61C53B93-B556-5C5B-E9FD-7FE53998816A}"/>
                </a:ext>
              </a:extLst>
            </p:cNvPr>
            <p:cNvSpPr/>
            <p:nvPr/>
          </p:nvSpPr>
          <p:spPr bwMode="gray">
            <a:xfrm>
              <a:off x="1097121"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3" name="Oval 132">
              <a:extLst>
                <a:ext uri="{FF2B5EF4-FFF2-40B4-BE49-F238E27FC236}">
                  <a16:creationId xmlns:a16="http://schemas.microsoft.com/office/drawing/2014/main" id="{00839DF4-F37C-4D2B-2AC3-1A678D31004E}"/>
                </a:ext>
              </a:extLst>
            </p:cNvPr>
            <p:cNvSpPr/>
            <p:nvPr/>
          </p:nvSpPr>
          <p:spPr bwMode="gray">
            <a:xfrm>
              <a:off x="1097121"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4" name="Oval 138">
              <a:extLst>
                <a:ext uri="{FF2B5EF4-FFF2-40B4-BE49-F238E27FC236}">
                  <a16:creationId xmlns:a16="http://schemas.microsoft.com/office/drawing/2014/main" id="{2BFC6DAE-A0D0-EC51-D221-48B13D2E13B0}"/>
                </a:ext>
              </a:extLst>
            </p:cNvPr>
            <p:cNvSpPr/>
            <p:nvPr/>
          </p:nvSpPr>
          <p:spPr bwMode="gray">
            <a:xfrm>
              <a:off x="1097121"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5" name="Oval 144">
              <a:extLst>
                <a:ext uri="{FF2B5EF4-FFF2-40B4-BE49-F238E27FC236}">
                  <a16:creationId xmlns:a16="http://schemas.microsoft.com/office/drawing/2014/main" id="{608DB081-2B9F-9A76-8DCD-6470B30A891C}"/>
                </a:ext>
              </a:extLst>
            </p:cNvPr>
            <p:cNvSpPr/>
            <p:nvPr/>
          </p:nvSpPr>
          <p:spPr bwMode="gray">
            <a:xfrm>
              <a:off x="1097121"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6" name="Oval 150">
              <a:extLst>
                <a:ext uri="{FF2B5EF4-FFF2-40B4-BE49-F238E27FC236}">
                  <a16:creationId xmlns:a16="http://schemas.microsoft.com/office/drawing/2014/main" id="{AAF5347E-E14B-0235-8DE1-C33D2211C50A}"/>
                </a:ext>
              </a:extLst>
            </p:cNvPr>
            <p:cNvSpPr/>
            <p:nvPr/>
          </p:nvSpPr>
          <p:spPr bwMode="gray">
            <a:xfrm>
              <a:off x="109712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7" name="Oval 80">
              <a:extLst>
                <a:ext uri="{FF2B5EF4-FFF2-40B4-BE49-F238E27FC236}">
                  <a16:creationId xmlns:a16="http://schemas.microsoft.com/office/drawing/2014/main" id="{F2624666-E22B-3F33-0A54-63B02FE89CEF}"/>
                </a:ext>
              </a:extLst>
            </p:cNvPr>
            <p:cNvSpPr/>
            <p:nvPr/>
          </p:nvSpPr>
          <p:spPr bwMode="gray">
            <a:xfrm>
              <a:off x="1319916"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8" name="Oval 87">
              <a:extLst>
                <a:ext uri="{FF2B5EF4-FFF2-40B4-BE49-F238E27FC236}">
                  <a16:creationId xmlns:a16="http://schemas.microsoft.com/office/drawing/2014/main" id="{0966719A-E349-A22E-C940-51029E06BA57}"/>
                </a:ext>
              </a:extLst>
            </p:cNvPr>
            <p:cNvSpPr/>
            <p:nvPr/>
          </p:nvSpPr>
          <p:spPr bwMode="gray">
            <a:xfrm>
              <a:off x="131991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09" name="Oval 109">
              <a:extLst>
                <a:ext uri="{FF2B5EF4-FFF2-40B4-BE49-F238E27FC236}">
                  <a16:creationId xmlns:a16="http://schemas.microsoft.com/office/drawing/2014/main" id="{1FF3716E-E535-967E-A515-645AFEC7BCF0}"/>
                </a:ext>
              </a:extLst>
            </p:cNvPr>
            <p:cNvSpPr/>
            <p:nvPr/>
          </p:nvSpPr>
          <p:spPr bwMode="gray">
            <a:xfrm>
              <a:off x="1319916"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0" name="Oval 115">
              <a:extLst>
                <a:ext uri="{FF2B5EF4-FFF2-40B4-BE49-F238E27FC236}">
                  <a16:creationId xmlns:a16="http://schemas.microsoft.com/office/drawing/2014/main" id="{0114BB22-A9D0-D3D5-7005-7A913F6A12D1}"/>
                </a:ext>
              </a:extLst>
            </p:cNvPr>
            <p:cNvSpPr/>
            <p:nvPr/>
          </p:nvSpPr>
          <p:spPr bwMode="gray">
            <a:xfrm>
              <a:off x="1319916"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1" name="Oval 121">
              <a:extLst>
                <a:ext uri="{FF2B5EF4-FFF2-40B4-BE49-F238E27FC236}">
                  <a16:creationId xmlns:a16="http://schemas.microsoft.com/office/drawing/2014/main" id="{846F0A74-DA3B-E2AC-F136-A27D74C51F1F}"/>
                </a:ext>
              </a:extLst>
            </p:cNvPr>
            <p:cNvSpPr/>
            <p:nvPr/>
          </p:nvSpPr>
          <p:spPr bwMode="gray">
            <a:xfrm>
              <a:off x="1319916"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2" name="Oval 127">
              <a:extLst>
                <a:ext uri="{FF2B5EF4-FFF2-40B4-BE49-F238E27FC236}">
                  <a16:creationId xmlns:a16="http://schemas.microsoft.com/office/drawing/2014/main" id="{168C0010-B742-6539-3046-3A00BF08DA91}"/>
                </a:ext>
              </a:extLst>
            </p:cNvPr>
            <p:cNvSpPr/>
            <p:nvPr/>
          </p:nvSpPr>
          <p:spPr bwMode="gray">
            <a:xfrm>
              <a:off x="1319916"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3" name="Oval 133">
              <a:extLst>
                <a:ext uri="{FF2B5EF4-FFF2-40B4-BE49-F238E27FC236}">
                  <a16:creationId xmlns:a16="http://schemas.microsoft.com/office/drawing/2014/main" id="{19EA2A34-968C-2884-2436-58A9BBBDA1CD}"/>
                </a:ext>
              </a:extLst>
            </p:cNvPr>
            <p:cNvSpPr/>
            <p:nvPr/>
          </p:nvSpPr>
          <p:spPr bwMode="gray">
            <a:xfrm>
              <a:off x="1319916"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4" name="Oval 139">
              <a:extLst>
                <a:ext uri="{FF2B5EF4-FFF2-40B4-BE49-F238E27FC236}">
                  <a16:creationId xmlns:a16="http://schemas.microsoft.com/office/drawing/2014/main" id="{3D4A4F7E-02F2-409C-D371-966FABA23562}"/>
                </a:ext>
              </a:extLst>
            </p:cNvPr>
            <p:cNvSpPr/>
            <p:nvPr/>
          </p:nvSpPr>
          <p:spPr bwMode="gray">
            <a:xfrm>
              <a:off x="1319916"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5" name="Oval 145">
              <a:extLst>
                <a:ext uri="{FF2B5EF4-FFF2-40B4-BE49-F238E27FC236}">
                  <a16:creationId xmlns:a16="http://schemas.microsoft.com/office/drawing/2014/main" id="{BD325EC2-0F45-AEA1-2607-6242711EC5F2}"/>
                </a:ext>
              </a:extLst>
            </p:cNvPr>
            <p:cNvSpPr/>
            <p:nvPr/>
          </p:nvSpPr>
          <p:spPr bwMode="gray">
            <a:xfrm>
              <a:off x="1319916"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6" name="Oval 151">
              <a:extLst>
                <a:ext uri="{FF2B5EF4-FFF2-40B4-BE49-F238E27FC236}">
                  <a16:creationId xmlns:a16="http://schemas.microsoft.com/office/drawing/2014/main" id="{C8E929CA-A0AA-E04C-43EF-3F88F6E95752}"/>
                </a:ext>
              </a:extLst>
            </p:cNvPr>
            <p:cNvSpPr/>
            <p:nvPr/>
          </p:nvSpPr>
          <p:spPr bwMode="gray">
            <a:xfrm>
              <a:off x="1319916"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7" name="Oval 81">
              <a:extLst>
                <a:ext uri="{FF2B5EF4-FFF2-40B4-BE49-F238E27FC236}">
                  <a16:creationId xmlns:a16="http://schemas.microsoft.com/office/drawing/2014/main" id="{D0E6A794-FC0C-38B1-FB37-CA926DCC6259}"/>
                </a:ext>
              </a:extLst>
            </p:cNvPr>
            <p:cNvSpPr/>
            <p:nvPr/>
          </p:nvSpPr>
          <p:spPr bwMode="gray">
            <a:xfrm>
              <a:off x="1542708"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8" name="Oval 88">
              <a:extLst>
                <a:ext uri="{FF2B5EF4-FFF2-40B4-BE49-F238E27FC236}">
                  <a16:creationId xmlns:a16="http://schemas.microsoft.com/office/drawing/2014/main" id="{FA36957A-1E2B-831F-CCD1-94BD488CCE68}"/>
                </a:ext>
              </a:extLst>
            </p:cNvPr>
            <p:cNvSpPr/>
            <p:nvPr/>
          </p:nvSpPr>
          <p:spPr bwMode="gray">
            <a:xfrm>
              <a:off x="154270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19" name="Oval 110">
              <a:extLst>
                <a:ext uri="{FF2B5EF4-FFF2-40B4-BE49-F238E27FC236}">
                  <a16:creationId xmlns:a16="http://schemas.microsoft.com/office/drawing/2014/main" id="{DDC86C09-C969-F546-D2A0-52541FE12E48}"/>
                </a:ext>
              </a:extLst>
            </p:cNvPr>
            <p:cNvSpPr/>
            <p:nvPr/>
          </p:nvSpPr>
          <p:spPr bwMode="gray">
            <a:xfrm>
              <a:off x="1542708"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0" name="Oval 116">
              <a:extLst>
                <a:ext uri="{FF2B5EF4-FFF2-40B4-BE49-F238E27FC236}">
                  <a16:creationId xmlns:a16="http://schemas.microsoft.com/office/drawing/2014/main" id="{572DF447-51C6-C861-59C9-B102F6FE5E90}"/>
                </a:ext>
              </a:extLst>
            </p:cNvPr>
            <p:cNvSpPr/>
            <p:nvPr/>
          </p:nvSpPr>
          <p:spPr bwMode="gray">
            <a:xfrm>
              <a:off x="1542708"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1" name="Oval 122">
              <a:extLst>
                <a:ext uri="{FF2B5EF4-FFF2-40B4-BE49-F238E27FC236}">
                  <a16:creationId xmlns:a16="http://schemas.microsoft.com/office/drawing/2014/main" id="{7AF9284B-022B-28FB-1744-137769BEC00F}"/>
                </a:ext>
              </a:extLst>
            </p:cNvPr>
            <p:cNvSpPr/>
            <p:nvPr/>
          </p:nvSpPr>
          <p:spPr bwMode="gray">
            <a:xfrm>
              <a:off x="1542708"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2" name="Oval 128">
              <a:extLst>
                <a:ext uri="{FF2B5EF4-FFF2-40B4-BE49-F238E27FC236}">
                  <a16:creationId xmlns:a16="http://schemas.microsoft.com/office/drawing/2014/main" id="{9B292720-3CD7-6367-5584-C2DC2A465C1F}"/>
                </a:ext>
              </a:extLst>
            </p:cNvPr>
            <p:cNvSpPr/>
            <p:nvPr/>
          </p:nvSpPr>
          <p:spPr bwMode="gray">
            <a:xfrm>
              <a:off x="1542708"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23" name="Oval 134">
              <a:extLst>
                <a:ext uri="{FF2B5EF4-FFF2-40B4-BE49-F238E27FC236}">
                  <a16:creationId xmlns:a16="http://schemas.microsoft.com/office/drawing/2014/main" id="{6550E804-6680-6BA2-D956-0A53C5B0E05C}"/>
                </a:ext>
              </a:extLst>
            </p:cNvPr>
            <p:cNvSpPr/>
            <p:nvPr/>
          </p:nvSpPr>
          <p:spPr bwMode="gray">
            <a:xfrm>
              <a:off x="1542708"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6" name="Oval 140">
              <a:extLst>
                <a:ext uri="{FF2B5EF4-FFF2-40B4-BE49-F238E27FC236}">
                  <a16:creationId xmlns:a16="http://schemas.microsoft.com/office/drawing/2014/main" id="{71AD4142-E252-B0E2-ADC5-8A37060592D5}"/>
                </a:ext>
              </a:extLst>
            </p:cNvPr>
            <p:cNvSpPr/>
            <p:nvPr/>
          </p:nvSpPr>
          <p:spPr bwMode="gray">
            <a:xfrm>
              <a:off x="1542708"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7" name="Oval 146">
              <a:extLst>
                <a:ext uri="{FF2B5EF4-FFF2-40B4-BE49-F238E27FC236}">
                  <a16:creationId xmlns:a16="http://schemas.microsoft.com/office/drawing/2014/main" id="{687976F6-FBBB-1C3A-F752-0557A044E3D0}"/>
                </a:ext>
              </a:extLst>
            </p:cNvPr>
            <p:cNvSpPr/>
            <p:nvPr/>
          </p:nvSpPr>
          <p:spPr bwMode="gray">
            <a:xfrm>
              <a:off x="1542708"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8" name="Oval 152">
              <a:extLst>
                <a:ext uri="{FF2B5EF4-FFF2-40B4-BE49-F238E27FC236}">
                  <a16:creationId xmlns:a16="http://schemas.microsoft.com/office/drawing/2014/main" id="{40219D5F-F70D-E91E-9DEB-C08FB3A501D2}"/>
                </a:ext>
              </a:extLst>
            </p:cNvPr>
            <p:cNvSpPr/>
            <p:nvPr/>
          </p:nvSpPr>
          <p:spPr bwMode="gray">
            <a:xfrm>
              <a:off x="154270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69" name="Oval 224">
              <a:extLst>
                <a:ext uri="{FF2B5EF4-FFF2-40B4-BE49-F238E27FC236}">
                  <a16:creationId xmlns:a16="http://schemas.microsoft.com/office/drawing/2014/main" id="{FD617B27-505D-AC49-B634-100F9D667E03}"/>
                </a:ext>
              </a:extLst>
            </p:cNvPr>
            <p:cNvSpPr/>
            <p:nvPr/>
          </p:nvSpPr>
          <p:spPr bwMode="gray">
            <a:xfrm>
              <a:off x="651531"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270" name="Oval 225">
              <a:extLst>
                <a:ext uri="{FF2B5EF4-FFF2-40B4-BE49-F238E27FC236}">
                  <a16:creationId xmlns:a16="http://schemas.microsoft.com/office/drawing/2014/main" id="{D195D215-4E13-F80E-AE70-735FD673A366}"/>
                </a:ext>
              </a:extLst>
            </p:cNvPr>
            <p:cNvSpPr/>
            <p:nvPr/>
          </p:nvSpPr>
          <p:spPr bwMode="gray">
            <a:xfrm>
              <a:off x="651531"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17" name="Oval 226">
              <a:extLst>
                <a:ext uri="{FF2B5EF4-FFF2-40B4-BE49-F238E27FC236}">
                  <a16:creationId xmlns:a16="http://schemas.microsoft.com/office/drawing/2014/main" id="{80C503F3-8BAA-B25E-6F09-8F778113FE4F}"/>
                </a:ext>
              </a:extLst>
            </p:cNvPr>
            <p:cNvSpPr/>
            <p:nvPr/>
          </p:nvSpPr>
          <p:spPr bwMode="gray">
            <a:xfrm>
              <a:off x="651531"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1" name="Oval 227">
              <a:extLst>
                <a:ext uri="{FF2B5EF4-FFF2-40B4-BE49-F238E27FC236}">
                  <a16:creationId xmlns:a16="http://schemas.microsoft.com/office/drawing/2014/main" id="{ADCE539D-978F-2F30-10DE-B6FB14ABBC29}"/>
                </a:ext>
              </a:extLst>
            </p:cNvPr>
            <p:cNvSpPr/>
            <p:nvPr/>
          </p:nvSpPr>
          <p:spPr bwMode="gray">
            <a:xfrm>
              <a:off x="65153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2" name="Oval 228">
              <a:extLst>
                <a:ext uri="{FF2B5EF4-FFF2-40B4-BE49-F238E27FC236}">
                  <a16:creationId xmlns:a16="http://schemas.microsoft.com/office/drawing/2014/main" id="{0CFD31E0-D857-66EF-383C-B1555ACAB7E0}"/>
                </a:ext>
              </a:extLst>
            </p:cNvPr>
            <p:cNvSpPr/>
            <p:nvPr/>
          </p:nvSpPr>
          <p:spPr bwMode="gray">
            <a:xfrm>
              <a:off x="651531"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3" name="Oval 229">
              <a:extLst>
                <a:ext uri="{FF2B5EF4-FFF2-40B4-BE49-F238E27FC236}">
                  <a16:creationId xmlns:a16="http://schemas.microsoft.com/office/drawing/2014/main" id="{862206B7-7E15-B61D-6421-8A45B7902768}"/>
                </a:ext>
              </a:extLst>
            </p:cNvPr>
            <p:cNvSpPr/>
            <p:nvPr/>
          </p:nvSpPr>
          <p:spPr bwMode="gray">
            <a:xfrm>
              <a:off x="65153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4" name="Oval 230">
              <a:extLst>
                <a:ext uri="{FF2B5EF4-FFF2-40B4-BE49-F238E27FC236}">
                  <a16:creationId xmlns:a16="http://schemas.microsoft.com/office/drawing/2014/main" id="{FB71D8E5-D316-9456-13E5-1E7B7F2EE790}"/>
                </a:ext>
              </a:extLst>
            </p:cNvPr>
            <p:cNvSpPr/>
            <p:nvPr/>
          </p:nvSpPr>
          <p:spPr bwMode="gray">
            <a:xfrm>
              <a:off x="651531"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5" name="Oval 231">
              <a:extLst>
                <a:ext uri="{FF2B5EF4-FFF2-40B4-BE49-F238E27FC236}">
                  <a16:creationId xmlns:a16="http://schemas.microsoft.com/office/drawing/2014/main" id="{44E97142-8E7A-FCC7-B6CE-E7B41AFBE56B}"/>
                </a:ext>
              </a:extLst>
            </p:cNvPr>
            <p:cNvSpPr/>
            <p:nvPr/>
          </p:nvSpPr>
          <p:spPr bwMode="gray">
            <a:xfrm>
              <a:off x="651531"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6" name="Oval 232">
              <a:extLst>
                <a:ext uri="{FF2B5EF4-FFF2-40B4-BE49-F238E27FC236}">
                  <a16:creationId xmlns:a16="http://schemas.microsoft.com/office/drawing/2014/main" id="{9B03971F-20E0-A261-890C-8E66382B06CC}"/>
                </a:ext>
              </a:extLst>
            </p:cNvPr>
            <p:cNvSpPr/>
            <p:nvPr/>
          </p:nvSpPr>
          <p:spPr bwMode="gray">
            <a:xfrm>
              <a:off x="651531" y="234387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7" name="Oval 233">
              <a:extLst>
                <a:ext uri="{FF2B5EF4-FFF2-40B4-BE49-F238E27FC236}">
                  <a16:creationId xmlns:a16="http://schemas.microsoft.com/office/drawing/2014/main" id="{62C42C47-BFB7-6ED2-20DA-A482B2C82607}"/>
                </a:ext>
              </a:extLst>
            </p:cNvPr>
            <p:cNvSpPr/>
            <p:nvPr/>
          </p:nvSpPr>
          <p:spPr bwMode="gray">
            <a:xfrm>
              <a:off x="651531"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8" name="Oval 235">
              <a:extLst>
                <a:ext uri="{FF2B5EF4-FFF2-40B4-BE49-F238E27FC236}">
                  <a16:creationId xmlns:a16="http://schemas.microsoft.com/office/drawing/2014/main" id="{C28AC2A8-9C0A-B90E-5170-DCE9AC81FDC7}"/>
                </a:ext>
              </a:extLst>
            </p:cNvPr>
            <p:cNvSpPr/>
            <p:nvPr/>
          </p:nvSpPr>
          <p:spPr bwMode="gray">
            <a:xfrm>
              <a:off x="985723"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29" name="Oval 236">
              <a:extLst>
                <a:ext uri="{FF2B5EF4-FFF2-40B4-BE49-F238E27FC236}">
                  <a16:creationId xmlns:a16="http://schemas.microsoft.com/office/drawing/2014/main" id="{26A4B783-D164-71D2-F7B3-987F471B1186}"/>
                </a:ext>
              </a:extLst>
            </p:cNvPr>
            <p:cNvSpPr/>
            <p:nvPr/>
          </p:nvSpPr>
          <p:spPr bwMode="gray">
            <a:xfrm>
              <a:off x="985723"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0" name="Oval 237">
              <a:extLst>
                <a:ext uri="{FF2B5EF4-FFF2-40B4-BE49-F238E27FC236}">
                  <a16:creationId xmlns:a16="http://schemas.microsoft.com/office/drawing/2014/main" id="{D3E99011-7B92-F473-72DD-ECC66E14EF5C}"/>
                </a:ext>
              </a:extLst>
            </p:cNvPr>
            <p:cNvSpPr/>
            <p:nvPr/>
          </p:nvSpPr>
          <p:spPr bwMode="gray">
            <a:xfrm>
              <a:off x="985723"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1" name="Oval 238">
              <a:extLst>
                <a:ext uri="{FF2B5EF4-FFF2-40B4-BE49-F238E27FC236}">
                  <a16:creationId xmlns:a16="http://schemas.microsoft.com/office/drawing/2014/main" id="{69197FB6-DC82-E695-9B2F-7990835D2A62}"/>
                </a:ext>
              </a:extLst>
            </p:cNvPr>
            <p:cNvSpPr/>
            <p:nvPr/>
          </p:nvSpPr>
          <p:spPr bwMode="gray">
            <a:xfrm>
              <a:off x="985723"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2" name="Oval 239">
              <a:extLst>
                <a:ext uri="{FF2B5EF4-FFF2-40B4-BE49-F238E27FC236}">
                  <a16:creationId xmlns:a16="http://schemas.microsoft.com/office/drawing/2014/main" id="{5180E6F4-C26A-1DFB-0A2C-22738E117B4D}"/>
                </a:ext>
              </a:extLst>
            </p:cNvPr>
            <p:cNvSpPr/>
            <p:nvPr/>
          </p:nvSpPr>
          <p:spPr bwMode="gray">
            <a:xfrm>
              <a:off x="985723"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3" name="Oval 240">
              <a:extLst>
                <a:ext uri="{FF2B5EF4-FFF2-40B4-BE49-F238E27FC236}">
                  <a16:creationId xmlns:a16="http://schemas.microsoft.com/office/drawing/2014/main" id="{DD088415-9F73-3C43-182D-DEFF8992B9AA}"/>
                </a:ext>
              </a:extLst>
            </p:cNvPr>
            <p:cNvSpPr/>
            <p:nvPr/>
          </p:nvSpPr>
          <p:spPr bwMode="gray">
            <a:xfrm>
              <a:off x="985723"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4" name="Oval 241">
              <a:extLst>
                <a:ext uri="{FF2B5EF4-FFF2-40B4-BE49-F238E27FC236}">
                  <a16:creationId xmlns:a16="http://schemas.microsoft.com/office/drawing/2014/main" id="{AD688BAB-0A3A-B2D1-C748-77D10839F6A6}"/>
                </a:ext>
              </a:extLst>
            </p:cNvPr>
            <p:cNvSpPr/>
            <p:nvPr/>
          </p:nvSpPr>
          <p:spPr bwMode="gray">
            <a:xfrm>
              <a:off x="985723"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5" name="Oval 242">
              <a:extLst>
                <a:ext uri="{FF2B5EF4-FFF2-40B4-BE49-F238E27FC236}">
                  <a16:creationId xmlns:a16="http://schemas.microsoft.com/office/drawing/2014/main" id="{EF3E259D-9988-D82B-8A7F-9261272468A6}"/>
                </a:ext>
              </a:extLst>
            </p:cNvPr>
            <p:cNvSpPr/>
            <p:nvPr/>
          </p:nvSpPr>
          <p:spPr bwMode="gray">
            <a:xfrm>
              <a:off x="985723"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6" name="Oval 243">
              <a:extLst>
                <a:ext uri="{FF2B5EF4-FFF2-40B4-BE49-F238E27FC236}">
                  <a16:creationId xmlns:a16="http://schemas.microsoft.com/office/drawing/2014/main" id="{7226EE72-D5BD-5648-80D9-1F1844D62140}"/>
                </a:ext>
              </a:extLst>
            </p:cNvPr>
            <p:cNvSpPr/>
            <p:nvPr/>
          </p:nvSpPr>
          <p:spPr bwMode="gray">
            <a:xfrm>
              <a:off x="985723"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7" name="Oval 244">
              <a:extLst>
                <a:ext uri="{FF2B5EF4-FFF2-40B4-BE49-F238E27FC236}">
                  <a16:creationId xmlns:a16="http://schemas.microsoft.com/office/drawing/2014/main" id="{A5AEF926-5940-4ADE-40BB-AAC16068BE40}"/>
                </a:ext>
              </a:extLst>
            </p:cNvPr>
            <p:cNvSpPr/>
            <p:nvPr/>
          </p:nvSpPr>
          <p:spPr bwMode="gray">
            <a:xfrm>
              <a:off x="985723"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8" name="Oval 246">
              <a:extLst>
                <a:ext uri="{FF2B5EF4-FFF2-40B4-BE49-F238E27FC236}">
                  <a16:creationId xmlns:a16="http://schemas.microsoft.com/office/drawing/2014/main" id="{19319A80-542F-DF21-E4A5-F94A0082703E}"/>
                </a:ext>
              </a:extLst>
            </p:cNvPr>
            <p:cNvSpPr/>
            <p:nvPr/>
          </p:nvSpPr>
          <p:spPr bwMode="gray">
            <a:xfrm>
              <a:off x="120851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39" name="Oval 247">
              <a:extLst>
                <a:ext uri="{FF2B5EF4-FFF2-40B4-BE49-F238E27FC236}">
                  <a16:creationId xmlns:a16="http://schemas.microsoft.com/office/drawing/2014/main" id="{974838A6-C716-E385-278E-615869BF9FD3}"/>
                </a:ext>
              </a:extLst>
            </p:cNvPr>
            <p:cNvSpPr/>
            <p:nvPr/>
          </p:nvSpPr>
          <p:spPr bwMode="gray">
            <a:xfrm>
              <a:off x="120851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0" name="Oval 248">
              <a:extLst>
                <a:ext uri="{FF2B5EF4-FFF2-40B4-BE49-F238E27FC236}">
                  <a16:creationId xmlns:a16="http://schemas.microsoft.com/office/drawing/2014/main" id="{0CC52C42-A494-1964-8395-4F8A9908F764}"/>
                </a:ext>
              </a:extLst>
            </p:cNvPr>
            <p:cNvSpPr/>
            <p:nvPr/>
          </p:nvSpPr>
          <p:spPr bwMode="gray">
            <a:xfrm>
              <a:off x="1208519"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1" name="Oval 249">
              <a:extLst>
                <a:ext uri="{FF2B5EF4-FFF2-40B4-BE49-F238E27FC236}">
                  <a16:creationId xmlns:a16="http://schemas.microsoft.com/office/drawing/2014/main" id="{5910A67C-F95F-E14F-4190-9348E483C12F}"/>
                </a:ext>
              </a:extLst>
            </p:cNvPr>
            <p:cNvSpPr/>
            <p:nvPr/>
          </p:nvSpPr>
          <p:spPr bwMode="gray">
            <a:xfrm>
              <a:off x="1208519"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2" name="Oval 250">
              <a:extLst>
                <a:ext uri="{FF2B5EF4-FFF2-40B4-BE49-F238E27FC236}">
                  <a16:creationId xmlns:a16="http://schemas.microsoft.com/office/drawing/2014/main" id="{7DA5A12E-7C2B-2E99-622D-32F91D0281B8}"/>
                </a:ext>
              </a:extLst>
            </p:cNvPr>
            <p:cNvSpPr/>
            <p:nvPr/>
          </p:nvSpPr>
          <p:spPr bwMode="gray">
            <a:xfrm>
              <a:off x="1208519"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3" name="Oval 251">
              <a:extLst>
                <a:ext uri="{FF2B5EF4-FFF2-40B4-BE49-F238E27FC236}">
                  <a16:creationId xmlns:a16="http://schemas.microsoft.com/office/drawing/2014/main" id="{D252B2F2-FE5D-4517-3169-809B3A1380E4}"/>
                </a:ext>
              </a:extLst>
            </p:cNvPr>
            <p:cNvSpPr/>
            <p:nvPr/>
          </p:nvSpPr>
          <p:spPr bwMode="gray">
            <a:xfrm>
              <a:off x="1208519"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4" name="Oval 252">
              <a:extLst>
                <a:ext uri="{FF2B5EF4-FFF2-40B4-BE49-F238E27FC236}">
                  <a16:creationId xmlns:a16="http://schemas.microsoft.com/office/drawing/2014/main" id="{1EF101CA-A94A-4728-A49A-968CD0C540B3}"/>
                </a:ext>
              </a:extLst>
            </p:cNvPr>
            <p:cNvSpPr/>
            <p:nvPr/>
          </p:nvSpPr>
          <p:spPr bwMode="gray">
            <a:xfrm>
              <a:off x="1208519" y="211281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5" name="Oval 253">
              <a:extLst>
                <a:ext uri="{FF2B5EF4-FFF2-40B4-BE49-F238E27FC236}">
                  <a16:creationId xmlns:a16="http://schemas.microsoft.com/office/drawing/2014/main" id="{E838D30E-0802-04E4-8871-E9AEE004FC53}"/>
                </a:ext>
              </a:extLst>
            </p:cNvPr>
            <p:cNvSpPr/>
            <p:nvPr/>
          </p:nvSpPr>
          <p:spPr bwMode="gray">
            <a:xfrm>
              <a:off x="1208519"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6" name="Oval 254">
              <a:extLst>
                <a:ext uri="{FF2B5EF4-FFF2-40B4-BE49-F238E27FC236}">
                  <a16:creationId xmlns:a16="http://schemas.microsoft.com/office/drawing/2014/main" id="{77448D86-9B84-3EC2-93B4-B5D11E792EFE}"/>
                </a:ext>
              </a:extLst>
            </p:cNvPr>
            <p:cNvSpPr/>
            <p:nvPr/>
          </p:nvSpPr>
          <p:spPr bwMode="gray">
            <a:xfrm>
              <a:off x="1208519"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7" name="Oval 255">
              <a:extLst>
                <a:ext uri="{FF2B5EF4-FFF2-40B4-BE49-F238E27FC236}">
                  <a16:creationId xmlns:a16="http://schemas.microsoft.com/office/drawing/2014/main" id="{940EE3DE-5E6F-5BE2-8536-BCA1CC80E3CA}"/>
                </a:ext>
              </a:extLst>
            </p:cNvPr>
            <p:cNvSpPr/>
            <p:nvPr/>
          </p:nvSpPr>
          <p:spPr bwMode="gray">
            <a:xfrm>
              <a:off x="1208519"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8" name="Oval 257">
              <a:extLst>
                <a:ext uri="{FF2B5EF4-FFF2-40B4-BE49-F238E27FC236}">
                  <a16:creationId xmlns:a16="http://schemas.microsoft.com/office/drawing/2014/main" id="{6DED15F0-A634-2642-8FE5-40014FF0BE14}"/>
                </a:ext>
              </a:extLst>
            </p:cNvPr>
            <p:cNvSpPr/>
            <p:nvPr/>
          </p:nvSpPr>
          <p:spPr bwMode="gray">
            <a:xfrm>
              <a:off x="1431314"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49" name="Oval 258">
              <a:extLst>
                <a:ext uri="{FF2B5EF4-FFF2-40B4-BE49-F238E27FC236}">
                  <a16:creationId xmlns:a16="http://schemas.microsoft.com/office/drawing/2014/main" id="{C77EE9D1-D325-78AE-2110-4CECBC13B972}"/>
                </a:ext>
              </a:extLst>
            </p:cNvPr>
            <p:cNvSpPr/>
            <p:nvPr/>
          </p:nvSpPr>
          <p:spPr bwMode="gray">
            <a:xfrm>
              <a:off x="143131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0" name="Oval 259">
              <a:extLst>
                <a:ext uri="{FF2B5EF4-FFF2-40B4-BE49-F238E27FC236}">
                  <a16:creationId xmlns:a16="http://schemas.microsoft.com/office/drawing/2014/main" id="{815624A3-796F-0D05-69BF-8095B6772DB0}"/>
                </a:ext>
              </a:extLst>
            </p:cNvPr>
            <p:cNvSpPr/>
            <p:nvPr/>
          </p:nvSpPr>
          <p:spPr bwMode="gray">
            <a:xfrm>
              <a:off x="1431314"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1" name="Oval 260">
              <a:extLst>
                <a:ext uri="{FF2B5EF4-FFF2-40B4-BE49-F238E27FC236}">
                  <a16:creationId xmlns:a16="http://schemas.microsoft.com/office/drawing/2014/main" id="{6421CB7E-2B68-854B-89E0-D24C9E2706A8}"/>
                </a:ext>
              </a:extLst>
            </p:cNvPr>
            <p:cNvSpPr/>
            <p:nvPr/>
          </p:nvSpPr>
          <p:spPr bwMode="gray">
            <a:xfrm>
              <a:off x="1431314"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2" name="Oval 261">
              <a:extLst>
                <a:ext uri="{FF2B5EF4-FFF2-40B4-BE49-F238E27FC236}">
                  <a16:creationId xmlns:a16="http://schemas.microsoft.com/office/drawing/2014/main" id="{1D3FC946-198A-A8E4-2E70-EE6ECF0B3FA6}"/>
                </a:ext>
              </a:extLst>
            </p:cNvPr>
            <p:cNvSpPr/>
            <p:nvPr/>
          </p:nvSpPr>
          <p:spPr bwMode="gray">
            <a:xfrm>
              <a:off x="1431314"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3" name="Oval 262">
              <a:extLst>
                <a:ext uri="{FF2B5EF4-FFF2-40B4-BE49-F238E27FC236}">
                  <a16:creationId xmlns:a16="http://schemas.microsoft.com/office/drawing/2014/main" id="{5CAA6ECB-FABC-4382-ECDD-C05ECC46F681}"/>
                </a:ext>
              </a:extLst>
            </p:cNvPr>
            <p:cNvSpPr/>
            <p:nvPr/>
          </p:nvSpPr>
          <p:spPr bwMode="gray">
            <a:xfrm>
              <a:off x="1431314"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4" name="Oval 263">
              <a:extLst>
                <a:ext uri="{FF2B5EF4-FFF2-40B4-BE49-F238E27FC236}">
                  <a16:creationId xmlns:a16="http://schemas.microsoft.com/office/drawing/2014/main" id="{41B228FC-9178-A3BD-98E1-E4D187945BE9}"/>
                </a:ext>
              </a:extLst>
            </p:cNvPr>
            <p:cNvSpPr/>
            <p:nvPr/>
          </p:nvSpPr>
          <p:spPr bwMode="gray">
            <a:xfrm>
              <a:off x="1431314"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5" name="Oval 264">
              <a:extLst>
                <a:ext uri="{FF2B5EF4-FFF2-40B4-BE49-F238E27FC236}">
                  <a16:creationId xmlns:a16="http://schemas.microsoft.com/office/drawing/2014/main" id="{01386D60-1536-703F-D4E3-B067EBDCCB6F}"/>
                </a:ext>
              </a:extLst>
            </p:cNvPr>
            <p:cNvSpPr/>
            <p:nvPr/>
          </p:nvSpPr>
          <p:spPr bwMode="gray">
            <a:xfrm>
              <a:off x="1431314"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6" name="Oval 265">
              <a:extLst>
                <a:ext uri="{FF2B5EF4-FFF2-40B4-BE49-F238E27FC236}">
                  <a16:creationId xmlns:a16="http://schemas.microsoft.com/office/drawing/2014/main" id="{BBAEA23C-34BA-59E0-81D5-7F3353E25FB5}"/>
                </a:ext>
              </a:extLst>
            </p:cNvPr>
            <p:cNvSpPr/>
            <p:nvPr/>
          </p:nvSpPr>
          <p:spPr bwMode="gray">
            <a:xfrm>
              <a:off x="1431314" y="234387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7" name="Oval 266">
              <a:extLst>
                <a:ext uri="{FF2B5EF4-FFF2-40B4-BE49-F238E27FC236}">
                  <a16:creationId xmlns:a16="http://schemas.microsoft.com/office/drawing/2014/main" id="{82EF1F92-2FD5-781B-1BED-F79AC306F857}"/>
                </a:ext>
              </a:extLst>
            </p:cNvPr>
            <p:cNvSpPr/>
            <p:nvPr/>
          </p:nvSpPr>
          <p:spPr bwMode="gray">
            <a:xfrm>
              <a:off x="1431314"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8" name="Oval 268">
              <a:extLst>
                <a:ext uri="{FF2B5EF4-FFF2-40B4-BE49-F238E27FC236}">
                  <a16:creationId xmlns:a16="http://schemas.microsoft.com/office/drawing/2014/main" id="{B51D4103-FAE5-A91B-2CC1-EBEC5C447A40}"/>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59" name="Oval 269">
              <a:extLst>
                <a:ext uri="{FF2B5EF4-FFF2-40B4-BE49-F238E27FC236}">
                  <a16:creationId xmlns:a16="http://schemas.microsoft.com/office/drawing/2014/main" id="{50D39DB3-746B-5E9E-69DD-BD69E6BF9257}"/>
                </a:ext>
              </a:extLst>
            </p:cNvPr>
            <p:cNvSpPr/>
            <p:nvPr/>
          </p:nvSpPr>
          <p:spPr bwMode="gray">
            <a:xfrm>
              <a:off x="7629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0" name="Oval 270">
              <a:extLst>
                <a:ext uri="{FF2B5EF4-FFF2-40B4-BE49-F238E27FC236}">
                  <a16:creationId xmlns:a16="http://schemas.microsoft.com/office/drawing/2014/main" id="{559DACDE-7B6A-0B19-5100-964B898B4D2E}"/>
                </a:ext>
              </a:extLst>
            </p:cNvPr>
            <p:cNvSpPr/>
            <p:nvPr/>
          </p:nvSpPr>
          <p:spPr bwMode="gray">
            <a:xfrm>
              <a:off x="762928" y="1650686"/>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1" name="Oval 271">
              <a:extLst>
                <a:ext uri="{FF2B5EF4-FFF2-40B4-BE49-F238E27FC236}">
                  <a16:creationId xmlns:a16="http://schemas.microsoft.com/office/drawing/2014/main" id="{CA7B3902-7DA9-CB6A-9E23-5DC6934505D2}"/>
                </a:ext>
              </a:extLst>
            </p:cNvPr>
            <p:cNvSpPr/>
            <p:nvPr/>
          </p:nvSpPr>
          <p:spPr bwMode="gray">
            <a:xfrm>
              <a:off x="762928"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2" name="Oval 272">
              <a:extLst>
                <a:ext uri="{FF2B5EF4-FFF2-40B4-BE49-F238E27FC236}">
                  <a16:creationId xmlns:a16="http://schemas.microsoft.com/office/drawing/2014/main" id="{612B7EA8-AA10-DF67-088F-84F7F542BD4D}"/>
                </a:ext>
              </a:extLst>
            </p:cNvPr>
            <p:cNvSpPr/>
            <p:nvPr/>
          </p:nvSpPr>
          <p:spPr bwMode="gray">
            <a:xfrm>
              <a:off x="762928"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3" name="Oval 273">
              <a:extLst>
                <a:ext uri="{FF2B5EF4-FFF2-40B4-BE49-F238E27FC236}">
                  <a16:creationId xmlns:a16="http://schemas.microsoft.com/office/drawing/2014/main" id="{C9AD8964-FF9A-9DCD-62AF-B3FE2D02EB32}"/>
                </a:ext>
              </a:extLst>
            </p:cNvPr>
            <p:cNvSpPr/>
            <p:nvPr/>
          </p:nvSpPr>
          <p:spPr bwMode="gray">
            <a:xfrm>
              <a:off x="762928"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4" name="Oval 274">
              <a:extLst>
                <a:ext uri="{FF2B5EF4-FFF2-40B4-BE49-F238E27FC236}">
                  <a16:creationId xmlns:a16="http://schemas.microsoft.com/office/drawing/2014/main" id="{B1BB15CE-83D5-7DD8-BF15-D81FB94C73D0}"/>
                </a:ext>
              </a:extLst>
            </p:cNvPr>
            <p:cNvSpPr/>
            <p:nvPr/>
          </p:nvSpPr>
          <p:spPr bwMode="gray">
            <a:xfrm>
              <a:off x="762928" y="211281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5" name="Oval 275">
              <a:extLst>
                <a:ext uri="{FF2B5EF4-FFF2-40B4-BE49-F238E27FC236}">
                  <a16:creationId xmlns:a16="http://schemas.microsoft.com/office/drawing/2014/main" id="{1E452D6B-D7B5-7AD2-0455-34EFC4562AFD}"/>
                </a:ext>
              </a:extLst>
            </p:cNvPr>
            <p:cNvSpPr/>
            <p:nvPr/>
          </p:nvSpPr>
          <p:spPr bwMode="gray">
            <a:xfrm>
              <a:off x="762928"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6" name="Oval 276">
              <a:extLst>
                <a:ext uri="{FF2B5EF4-FFF2-40B4-BE49-F238E27FC236}">
                  <a16:creationId xmlns:a16="http://schemas.microsoft.com/office/drawing/2014/main" id="{8EC7DA4A-6E35-F579-2DCD-3B50A86DDE85}"/>
                </a:ext>
              </a:extLst>
            </p:cNvPr>
            <p:cNvSpPr/>
            <p:nvPr/>
          </p:nvSpPr>
          <p:spPr bwMode="gray">
            <a:xfrm>
              <a:off x="762928" y="234387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7" name="Oval 277">
              <a:extLst>
                <a:ext uri="{FF2B5EF4-FFF2-40B4-BE49-F238E27FC236}">
                  <a16:creationId xmlns:a16="http://schemas.microsoft.com/office/drawing/2014/main" id="{FAA76B31-79C1-4033-AC27-C3AF8BC686A4}"/>
                </a:ext>
              </a:extLst>
            </p:cNvPr>
            <p:cNvSpPr/>
            <p:nvPr/>
          </p:nvSpPr>
          <p:spPr bwMode="gray">
            <a:xfrm>
              <a:off x="762928" y="245940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8" name="Oval 77">
              <a:extLst>
                <a:ext uri="{FF2B5EF4-FFF2-40B4-BE49-F238E27FC236}">
                  <a16:creationId xmlns:a16="http://schemas.microsoft.com/office/drawing/2014/main" id="{819107C0-7059-B434-152F-A06D5975DFCF}"/>
                </a:ext>
              </a:extLst>
            </p:cNvPr>
            <p:cNvSpPr/>
            <p:nvPr/>
          </p:nvSpPr>
          <p:spPr bwMode="gray">
            <a:xfrm>
              <a:off x="540131"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69" name="Oval 78">
              <a:extLst>
                <a:ext uri="{FF2B5EF4-FFF2-40B4-BE49-F238E27FC236}">
                  <a16:creationId xmlns:a16="http://schemas.microsoft.com/office/drawing/2014/main" id="{75E3CDA4-5FD9-6EB8-7880-7654EB5A7270}"/>
                </a:ext>
              </a:extLst>
            </p:cNvPr>
            <p:cNvSpPr/>
            <p:nvPr/>
          </p:nvSpPr>
          <p:spPr bwMode="gray">
            <a:xfrm>
              <a:off x="874324"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0" name="Oval 224">
              <a:extLst>
                <a:ext uri="{FF2B5EF4-FFF2-40B4-BE49-F238E27FC236}">
                  <a16:creationId xmlns:a16="http://schemas.microsoft.com/office/drawing/2014/main" id="{40C3D879-8D74-8A08-CC3A-BDC6003698EE}"/>
                </a:ext>
              </a:extLst>
            </p:cNvPr>
            <p:cNvSpPr/>
            <p:nvPr/>
          </p:nvSpPr>
          <p:spPr bwMode="gray">
            <a:xfrm>
              <a:off x="651529"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1" name="Oval 268">
              <a:extLst>
                <a:ext uri="{FF2B5EF4-FFF2-40B4-BE49-F238E27FC236}">
                  <a16:creationId xmlns:a16="http://schemas.microsoft.com/office/drawing/2014/main" id="{D876333E-EB41-521F-CF6E-5BE5975DE60C}"/>
                </a:ext>
              </a:extLst>
            </p:cNvPr>
            <p:cNvSpPr/>
            <p:nvPr/>
          </p:nvSpPr>
          <p:spPr bwMode="gray">
            <a:xfrm>
              <a:off x="762927"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2" name="Oval 78">
              <a:extLst>
                <a:ext uri="{FF2B5EF4-FFF2-40B4-BE49-F238E27FC236}">
                  <a16:creationId xmlns:a16="http://schemas.microsoft.com/office/drawing/2014/main" id="{FF04AE80-A049-DBBF-33AC-1C5EB5B5EDDC}"/>
                </a:ext>
              </a:extLst>
            </p:cNvPr>
            <p:cNvSpPr/>
            <p:nvPr/>
          </p:nvSpPr>
          <p:spPr bwMode="gray">
            <a:xfrm>
              <a:off x="874325"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3" name="Oval 224">
              <a:extLst>
                <a:ext uri="{FF2B5EF4-FFF2-40B4-BE49-F238E27FC236}">
                  <a16:creationId xmlns:a16="http://schemas.microsoft.com/office/drawing/2014/main" id="{B6C6D0F2-A368-DB79-8D9D-5E36ECD1BA73}"/>
                </a:ext>
              </a:extLst>
            </p:cNvPr>
            <p:cNvSpPr/>
            <p:nvPr/>
          </p:nvSpPr>
          <p:spPr bwMode="gray">
            <a:xfrm>
              <a:off x="651530"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4" name="Oval 268">
              <a:extLst>
                <a:ext uri="{FF2B5EF4-FFF2-40B4-BE49-F238E27FC236}">
                  <a16:creationId xmlns:a16="http://schemas.microsoft.com/office/drawing/2014/main" id="{64E3B906-198D-2457-0EF9-2172F5F9A1C8}"/>
                </a:ext>
              </a:extLst>
            </p:cNvPr>
            <p:cNvSpPr/>
            <p:nvPr/>
          </p:nvSpPr>
          <p:spPr bwMode="gray">
            <a:xfrm>
              <a:off x="762928" y="1419622"/>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5" name="Oval 79">
              <a:extLst>
                <a:ext uri="{FF2B5EF4-FFF2-40B4-BE49-F238E27FC236}">
                  <a16:creationId xmlns:a16="http://schemas.microsoft.com/office/drawing/2014/main" id="{2C9ED6C8-6E49-C3AB-C71E-4B6E172F7BE7}"/>
                </a:ext>
              </a:extLst>
            </p:cNvPr>
            <p:cNvSpPr/>
            <p:nvPr/>
          </p:nvSpPr>
          <p:spPr bwMode="gray">
            <a:xfrm>
              <a:off x="1097119"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6" name="Oval 235">
              <a:extLst>
                <a:ext uri="{FF2B5EF4-FFF2-40B4-BE49-F238E27FC236}">
                  <a16:creationId xmlns:a16="http://schemas.microsoft.com/office/drawing/2014/main" id="{CC172DC2-0DD2-AEC0-ED04-C3EA78CBEBCA}"/>
                </a:ext>
              </a:extLst>
            </p:cNvPr>
            <p:cNvSpPr/>
            <p:nvPr/>
          </p:nvSpPr>
          <p:spPr bwMode="gray">
            <a:xfrm>
              <a:off x="985722"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7" name="Oval 246">
              <a:extLst>
                <a:ext uri="{FF2B5EF4-FFF2-40B4-BE49-F238E27FC236}">
                  <a16:creationId xmlns:a16="http://schemas.microsoft.com/office/drawing/2014/main" id="{21D964A4-8E14-9F1F-E85E-93372964E5FC}"/>
                </a:ext>
              </a:extLst>
            </p:cNvPr>
            <p:cNvSpPr/>
            <p:nvPr/>
          </p:nvSpPr>
          <p:spPr bwMode="gray">
            <a:xfrm>
              <a:off x="1208517"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8" name="Oval 78">
              <a:extLst>
                <a:ext uri="{FF2B5EF4-FFF2-40B4-BE49-F238E27FC236}">
                  <a16:creationId xmlns:a16="http://schemas.microsoft.com/office/drawing/2014/main" id="{E0F9CF98-443E-870C-E640-DDE72E46E4EA}"/>
                </a:ext>
              </a:extLst>
            </p:cNvPr>
            <p:cNvSpPr/>
            <p:nvPr/>
          </p:nvSpPr>
          <p:spPr bwMode="gray">
            <a:xfrm>
              <a:off x="874323"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79" name="Oval 224">
              <a:extLst>
                <a:ext uri="{FF2B5EF4-FFF2-40B4-BE49-F238E27FC236}">
                  <a16:creationId xmlns:a16="http://schemas.microsoft.com/office/drawing/2014/main" id="{04C3BBA7-5162-F38A-3923-6872F2EDCD20}"/>
                </a:ext>
              </a:extLst>
            </p:cNvPr>
            <p:cNvSpPr/>
            <p:nvPr/>
          </p:nvSpPr>
          <p:spPr bwMode="gray">
            <a:xfrm>
              <a:off x="651528"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0" name="Oval 268">
              <a:extLst>
                <a:ext uri="{FF2B5EF4-FFF2-40B4-BE49-F238E27FC236}">
                  <a16:creationId xmlns:a16="http://schemas.microsoft.com/office/drawing/2014/main" id="{4A5C6296-8C66-4937-2A04-E6412A0C3E64}"/>
                </a:ext>
              </a:extLst>
            </p:cNvPr>
            <p:cNvSpPr/>
            <p:nvPr/>
          </p:nvSpPr>
          <p:spPr bwMode="gray">
            <a:xfrm>
              <a:off x="762927" y="1419622"/>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1" name="Oval 84">
              <a:extLst>
                <a:ext uri="{FF2B5EF4-FFF2-40B4-BE49-F238E27FC236}">
                  <a16:creationId xmlns:a16="http://schemas.microsoft.com/office/drawing/2014/main" id="{6BEA6939-CB24-849C-F0E8-6A7C9942C72F}"/>
                </a:ext>
              </a:extLst>
            </p:cNvPr>
            <p:cNvSpPr/>
            <p:nvPr/>
          </p:nvSpPr>
          <p:spPr bwMode="gray">
            <a:xfrm>
              <a:off x="54013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2" name="Oval 225">
              <a:extLst>
                <a:ext uri="{FF2B5EF4-FFF2-40B4-BE49-F238E27FC236}">
                  <a16:creationId xmlns:a16="http://schemas.microsoft.com/office/drawing/2014/main" id="{A2177384-F630-16DF-4F44-6C420A607636}"/>
                </a:ext>
              </a:extLst>
            </p:cNvPr>
            <p:cNvSpPr/>
            <p:nvPr/>
          </p:nvSpPr>
          <p:spPr bwMode="gray">
            <a:xfrm>
              <a:off x="651529"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3" name="Oval 269">
              <a:extLst>
                <a:ext uri="{FF2B5EF4-FFF2-40B4-BE49-F238E27FC236}">
                  <a16:creationId xmlns:a16="http://schemas.microsoft.com/office/drawing/2014/main" id="{61F3CFF9-52DC-729A-D44C-C05D241899C3}"/>
                </a:ext>
              </a:extLst>
            </p:cNvPr>
            <p:cNvSpPr/>
            <p:nvPr/>
          </p:nvSpPr>
          <p:spPr bwMode="gray">
            <a:xfrm>
              <a:off x="762927"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4" name="Oval 85">
              <a:extLst>
                <a:ext uri="{FF2B5EF4-FFF2-40B4-BE49-F238E27FC236}">
                  <a16:creationId xmlns:a16="http://schemas.microsoft.com/office/drawing/2014/main" id="{8BB345CC-12A5-58CF-ED1F-50F4E7C8D7EC}"/>
                </a:ext>
              </a:extLst>
            </p:cNvPr>
            <p:cNvSpPr/>
            <p:nvPr/>
          </p:nvSpPr>
          <p:spPr bwMode="gray">
            <a:xfrm>
              <a:off x="874324"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5" name="Oval 236">
              <a:extLst>
                <a:ext uri="{FF2B5EF4-FFF2-40B4-BE49-F238E27FC236}">
                  <a16:creationId xmlns:a16="http://schemas.microsoft.com/office/drawing/2014/main" id="{C7396107-A597-7A77-3E5B-E91DFD866DEC}"/>
                </a:ext>
              </a:extLst>
            </p:cNvPr>
            <p:cNvSpPr/>
            <p:nvPr/>
          </p:nvSpPr>
          <p:spPr bwMode="gray">
            <a:xfrm>
              <a:off x="985722"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6" name="Oval 84">
              <a:extLst>
                <a:ext uri="{FF2B5EF4-FFF2-40B4-BE49-F238E27FC236}">
                  <a16:creationId xmlns:a16="http://schemas.microsoft.com/office/drawing/2014/main" id="{7E72D234-CEC4-878E-CDA8-5BBAD9D1D50C}"/>
                </a:ext>
              </a:extLst>
            </p:cNvPr>
            <p:cNvSpPr/>
            <p:nvPr/>
          </p:nvSpPr>
          <p:spPr bwMode="gray">
            <a:xfrm>
              <a:off x="540130"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7" name="Oval 225">
              <a:extLst>
                <a:ext uri="{FF2B5EF4-FFF2-40B4-BE49-F238E27FC236}">
                  <a16:creationId xmlns:a16="http://schemas.microsoft.com/office/drawing/2014/main" id="{AB689FFC-AE32-904F-173E-B477EA568FE7}"/>
                </a:ext>
              </a:extLst>
            </p:cNvPr>
            <p:cNvSpPr/>
            <p:nvPr/>
          </p:nvSpPr>
          <p:spPr bwMode="gray">
            <a:xfrm>
              <a:off x="651528"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8" name="Oval 269">
              <a:extLst>
                <a:ext uri="{FF2B5EF4-FFF2-40B4-BE49-F238E27FC236}">
                  <a16:creationId xmlns:a16="http://schemas.microsoft.com/office/drawing/2014/main" id="{1B979FF6-6374-3CB3-8DA2-8AE8C8532F65}"/>
                </a:ext>
              </a:extLst>
            </p:cNvPr>
            <p:cNvSpPr/>
            <p:nvPr/>
          </p:nvSpPr>
          <p:spPr bwMode="gray">
            <a:xfrm>
              <a:off x="762926" y="153515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89" name="Oval 86">
              <a:extLst>
                <a:ext uri="{FF2B5EF4-FFF2-40B4-BE49-F238E27FC236}">
                  <a16:creationId xmlns:a16="http://schemas.microsoft.com/office/drawing/2014/main" id="{DCE4C933-085C-DD46-696F-6BBE2A13EDF8}"/>
                </a:ext>
              </a:extLst>
            </p:cNvPr>
            <p:cNvSpPr/>
            <p:nvPr/>
          </p:nvSpPr>
          <p:spPr bwMode="gray">
            <a:xfrm>
              <a:off x="1097121"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0" name="Oval 87">
              <a:extLst>
                <a:ext uri="{FF2B5EF4-FFF2-40B4-BE49-F238E27FC236}">
                  <a16:creationId xmlns:a16="http://schemas.microsoft.com/office/drawing/2014/main" id="{35188EA0-C54B-353A-D789-208A2FA3ECA8}"/>
                </a:ext>
              </a:extLst>
            </p:cNvPr>
            <p:cNvSpPr/>
            <p:nvPr/>
          </p:nvSpPr>
          <p:spPr bwMode="gray">
            <a:xfrm>
              <a:off x="1319916"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1" name="Oval 88">
              <a:extLst>
                <a:ext uri="{FF2B5EF4-FFF2-40B4-BE49-F238E27FC236}">
                  <a16:creationId xmlns:a16="http://schemas.microsoft.com/office/drawing/2014/main" id="{B15A6EF8-F7D9-F6F1-D790-7BD535975924}"/>
                </a:ext>
              </a:extLst>
            </p:cNvPr>
            <p:cNvSpPr/>
            <p:nvPr/>
          </p:nvSpPr>
          <p:spPr bwMode="gray">
            <a:xfrm>
              <a:off x="1542708"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2" name="Oval 247">
              <a:extLst>
                <a:ext uri="{FF2B5EF4-FFF2-40B4-BE49-F238E27FC236}">
                  <a16:creationId xmlns:a16="http://schemas.microsoft.com/office/drawing/2014/main" id="{C23A07C3-EA49-5502-142B-ECAC1E2321E7}"/>
                </a:ext>
              </a:extLst>
            </p:cNvPr>
            <p:cNvSpPr/>
            <p:nvPr/>
          </p:nvSpPr>
          <p:spPr bwMode="gray">
            <a:xfrm>
              <a:off x="1208519"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3" name="Oval 258">
              <a:extLst>
                <a:ext uri="{FF2B5EF4-FFF2-40B4-BE49-F238E27FC236}">
                  <a16:creationId xmlns:a16="http://schemas.microsoft.com/office/drawing/2014/main" id="{E9EF2267-D6D1-34D4-0360-764A87545B03}"/>
                </a:ext>
              </a:extLst>
            </p:cNvPr>
            <p:cNvSpPr/>
            <p:nvPr/>
          </p:nvSpPr>
          <p:spPr bwMode="gray">
            <a:xfrm>
              <a:off x="1431314"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4" name="Oval 85">
              <a:extLst>
                <a:ext uri="{FF2B5EF4-FFF2-40B4-BE49-F238E27FC236}">
                  <a16:creationId xmlns:a16="http://schemas.microsoft.com/office/drawing/2014/main" id="{DDC0AE2C-28C7-C705-0810-2C46F86DD796}"/>
                </a:ext>
              </a:extLst>
            </p:cNvPr>
            <p:cNvSpPr/>
            <p:nvPr/>
          </p:nvSpPr>
          <p:spPr bwMode="gray">
            <a:xfrm>
              <a:off x="874324"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5" name="Oval 236">
              <a:extLst>
                <a:ext uri="{FF2B5EF4-FFF2-40B4-BE49-F238E27FC236}">
                  <a16:creationId xmlns:a16="http://schemas.microsoft.com/office/drawing/2014/main" id="{5BCEE03B-AA59-937A-7FB5-3A37C5DA6CE1}"/>
                </a:ext>
              </a:extLst>
            </p:cNvPr>
            <p:cNvSpPr/>
            <p:nvPr/>
          </p:nvSpPr>
          <p:spPr bwMode="gray">
            <a:xfrm>
              <a:off x="985722"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6" name="Oval 84">
              <a:extLst>
                <a:ext uri="{FF2B5EF4-FFF2-40B4-BE49-F238E27FC236}">
                  <a16:creationId xmlns:a16="http://schemas.microsoft.com/office/drawing/2014/main" id="{A8E4F72A-254A-C8D5-19C8-29710C583EE8}"/>
                </a:ext>
              </a:extLst>
            </p:cNvPr>
            <p:cNvSpPr/>
            <p:nvPr/>
          </p:nvSpPr>
          <p:spPr bwMode="gray">
            <a:xfrm>
              <a:off x="540130"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7" name="Oval 225">
              <a:extLst>
                <a:ext uri="{FF2B5EF4-FFF2-40B4-BE49-F238E27FC236}">
                  <a16:creationId xmlns:a16="http://schemas.microsoft.com/office/drawing/2014/main" id="{28AB1C26-7F9E-9CAD-7BB3-034B04D9543F}"/>
                </a:ext>
              </a:extLst>
            </p:cNvPr>
            <p:cNvSpPr/>
            <p:nvPr/>
          </p:nvSpPr>
          <p:spPr bwMode="gray">
            <a:xfrm>
              <a:off x="651528"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8" name="Oval 269">
              <a:extLst>
                <a:ext uri="{FF2B5EF4-FFF2-40B4-BE49-F238E27FC236}">
                  <a16:creationId xmlns:a16="http://schemas.microsoft.com/office/drawing/2014/main" id="{B849E71B-6C1E-6624-C2B5-1649422E4113}"/>
                </a:ext>
              </a:extLst>
            </p:cNvPr>
            <p:cNvSpPr/>
            <p:nvPr/>
          </p:nvSpPr>
          <p:spPr bwMode="gray">
            <a:xfrm>
              <a:off x="762926" y="15351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499" name="Oval 106">
              <a:extLst>
                <a:ext uri="{FF2B5EF4-FFF2-40B4-BE49-F238E27FC236}">
                  <a16:creationId xmlns:a16="http://schemas.microsoft.com/office/drawing/2014/main" id="{8C723A1E-899B-1145-DF16-9FE747480F9F}"/>
                </a:ext>
              </a:extLst>
            </p:cNvPr>
            <p:cNvSpPr/>
            <p:nvPr/>
          </p:nvSpPr>
          <p:spPr bwMode="gray">
            <a:xfrm>
              <a:off x="540131"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0" name="Oval 226">
              <a:extLst>
                <a:ext uri="{FF2B5EF4-FFF2-40B4-BE49-F238E27FC236}">
                  <a16:creationId xmlns:a16="http://schemas.microsoft.com/office/drawing/2014/main" id="{80E27114-D809-33BF-4EC6-015782A1F873}"/>
                </a:ext>
              </a:extLst>
            </p:cNvPr>
            <p:cNvSpPr/>
            <p:nvPr/>
          </p:nvSpPr>
          <p:spPr bwMode="gray">
            <a:xfrm>
              <a:off x="651529"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1" name="Oval 270">
              <a:extLst>
                <a:ext uri="{FF2B5EF4-FFF2-40B4-BE49-F238E27FC236}">
                  <a16:creationId xmlns:a16="http://schemas.microsoft.com/office/drawing/2014/main" id="{864F07D4-FF37-D521-1A6D-83C483DF1DEB}"/>
                </a:ext>
              </a:extLst>
            </p:cNvPr>
            <p:cNvSpPr/>
            <p:nvPr/>
          </p:nvSpPr>
          <p:spPr bwMode="gray">
            <a:xfrm>
              <a:off x="762926" y="1650684"/>
              <a:ext cx="76216" cy="76216"/>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2" name="Oval 107">
              <a:extLst>
                <a:ext uri="{FF2B5EF4-FFF2-40B4-BE49-F238E27FC236}">
                  <a16:creationId xmlns:a16="http://schemas.microsoft.com/office/drawing/2014/main" id="{5F7E692E-68DC-1972-2A9D-77178A2FFD09}"/>
                </a:ext>
              </a:extLst>
            </p:cNvPr>
            <p:cNvSpPr/>
            <p:nvPr/>
          </p:nvSpPr>
          <p:spPr bwMode="gray">
            <a:xfrm>
              <a:off x="874326" y="165068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3" name="Oval 108">
              <a:extLst>
                <a:ext uri="{FF2B5EF4-FFF2-40B4-BE49-F238E27FC236}">
                  <a16:creationId xmlns:a16="http://schemas.microsoft.com/office/drawing/2014/main" id="{2E6B4F7A-351C-D003-B4BF-389F0784E15C}"/>
                </a:ext>
              </a:extLst>
            </p:cNvPr>
            <p:cNvSpPr/>
            <p:nvPr/>
          </p:nvSpPr>
          <p:spPr bwMode="gray">
            <a:xfrm>
              <a:off x="1097121"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4" name="Oval 109">
              <a:extLst>
                <a:ext uri="{FF2B5EF4-FFF2-40B4-BE49-F238E27FC236}">
                  <a16:creationId xmlns:a16="http://schemas.microsoft.com/office/drawing/2014/main" id="{679463AC-1868-13B9-2CF0-3D3FBF8A1150}"/>
                </a:ext>
              </a:extLst>
            </p:cNvPr>
            <p:cNvSpPr/>
            <p:nvPr/>
          </p:nvSpPr>
          <p:spPr bwMode="gray">
            <a:xfrm>
              <a:off x="1319916"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5" name="Oval 237">
              <a:extLst>
                <a:ext uri="{FF2B5EF4-FFF2-40B4-BE49-F238E27FC236}">
                  <a16:creationId xmlns:a16="http://schemas.microsoft.com/office/drawing/2014/main" id="{1EC470CC-40B2-6075-AD23-D6C412B2123E}"/>
                </a:ext>
              </a:extLst>
            </p:cNvPr>
            <p:cNvSpPr/>
            <p:nvPr/>
          </p:nvSpPr>
          <p:spPr bwMode="gray">
            <a:xfrm>
              <a:off x="985723"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6" name="Oval 248">
              <a:extLst>
                <a:ext uri="{FF2B5EF4-FFF2-40B4-BE49-F238E27FC236}">
                  <a16:creationId xmlns:a16="http://schemas.microsoft.com/office/drawing/2014/main" id="{D50F9E2C-A186-65CF-A38C-EEEA1C97F0AA}"/>
                </a:ext>
              </a:extLst>
            </p:cNvPr>
            <p:cNvSpPr/>
            <p:nvPr/>
          </p:nvSpPr>
          <p:spPr bwMode="gray">
            <a:xfrm>
              <a:off x="1208519"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7" name="Oval 106">
              <a:extLst>
                <a:ext uri="{FF2B5EF4-FFF2-40B4-BE49-F238E27FC236}">
                  <a16:creationId xmlns:a16="http://schemas.microsoft.com/office/drawing/2014/main" id="{62E63A88-40CE-E29A-F69B-4DCBABF01183}"/>
                </a:ext>
              </a:extLst>
            </p:cNvPr>
            <p:cNvSpPr/>
            <p:nvPr/>
          </p:nvSpPr>
          <p:spPr bwMode="gray">
            <a:xfrm>
              <a:off x="540131" y="165068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8" name="Oval 226">
              <a:extLst>
                <a:ext uri="{FF2B5EF4-FFF2-40B4-BE49-F238E27FC236}">
                  <a16:creationId xmlns:a16="http://schemas.microsoft.com/office/drawing/2014/main" id="{22524C62-A585-C7DD-BED8-9382F1221484}"/>
                </a:ext>
              </a:extLst>
            </p:cNvPr>
            <p:cNvSpPr/>
            <p:nvPr/>
          </p:nvSpPr>
          <p:spPr bwMode="gray">
            <a:xfrm>
              <a:off x="651529" y="165068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09" name="Oval 270">
              <a:extLst>
                <a:ext uri="{FF2B5EF4-FFF2-40B4-BE49-F238E27FC236}">
                  <a16:creationId xmlns:a16="http://schemas.microsoft.com/office/drawing/2014/main" id="{B02DD57C-87E8-1939-A004-8A049BC7BAC1}"/>
                </a:ext>
              </a:extLst>
            </p:cNvPr>
            <p:cNvSpPr/>
            <p:nvPr/>
          </p:nvSpPr>
          <p:spPr bwMode="gray">
            <a:xfrm>
              <a:off x="762926" y="165068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0" name="Oval 108">
              <a:extLst>
                <a:ext uri="{FF2B5EF4-FFF2-40B4-BE49-F238E27FC236}">
                  <a16:creationId xmlns:a16="http://schemas.microsoft.com/office/drawing/2014/main" id="{C8D63D53-563D-F144-DB51-4F10623AEB14}"/>
                </a:ext>
              </a:extLst>
            </p:cNvPr>
            <p:cNvSpPr/>
            <p:nvPr/>
          </p:nvSpPr>
          <p:spPr bwMode="gray">
            <a:xfrm>
              <a:off x="1096196"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1" name="Oval 237">
              <a:extLst>
                <a:ext uri="{FF2B5EF4-FFF2-40B4-BE49-F238E27FC236}">
                  <a16:creationId xmlns:a16="http://schemas.microsoft.com/office/drawing/2014/main" id="{26B7420B-086A-8C92-FA46-9AC35F56EA14}"/>
                </a:ext>
              </a:extLst>
            </p:cNvPr>
            <p:cNvSpPr/>
            <p:nvPr/>
          </p:nvSpPr>
          <p:spPr bwMode="gray">
            <a:xfrm>
              <a:off x="984799"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2" name="Oval 248">
              <a:extLst>
                <a:ext uri="{FF2B5EF4-FFF2-40B4-BE49-F238E27FC236}">
                  <a16:creationId xmlns:a16="http://schemas.microsoft.com/office/drawing/2014/main" id="{F3E59EF1-C0AF-5336-0E35-A7A419A2F5A4}"/>
                </a:ext>
              </a:extLst>
            </p:cNvPr>
            <p:cNvSpPr/>
            <p:nvPr/>
          </p:nvSpPr>
          <p:spPr bwMode="gray">
            <a:xfrm>
              <a:off x="1207594"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3" name="Oval 112">
              <a:extLst>
                <a:ext uri="{FF2B5EF4-FFF2-40B4-BE49-F238E27FC236}">
                  <a16:creationId xmlns:a16="http://schemas.microsoft.com/office/drawing/2014/main" id="{DB563704-262B-D0EE-D784-FA81F7D9C7BC}"/>
                </a:ext>
              </a:extLst>
            </p:cNvPr>
            <p:cNvSpPr/>
            <p:nvPr/>
          </p:nvSpPr>
          <p:spPr bwMode="gray">
            <a:xfrm>
              <a:off x="540130"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4" name="Oval 110">
              <a:extLst>
                <a:ext uri="{FF2B5EF4-FFF2-40B4-BE49-F238E27FC236}">
                  <a16:creationId xmlns:a16="http://schemas.microsoft.com/office/drawing/2014/main" id="{2E3E0214-DABF-5901-BE04-A95E4D977768}"/>
                </a:ext>
              </a:extLst>
            </p:cNvPr>
            <p:cNvSpPr/>
            <p:nvPr/>
          </p:nvSpPr>
          <p:spPr bwMode="gray">
            <a:xfrm>
              <a:off x="1542705"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5" name="Oval 259">
              <a:extLst>
                <a:ext uri="{FF2B5EF4-FFF2-40B4-BE49-F238E27FC236}">
                  <a16:creationId xmlns:a16="http://schemas.microsoft.com/office/drawing/2014/main" id="{92479BAD-D1DF-98CB-EAF8-927E2105BE92}"/>
                </a:ext>
              </a:extLst>
            </p:cNvPr>
            <p:cNvSpPr/>
            <p:nvPr/>
          </p:nvSpPr>
          <p:spPr bwMode="gray">
            <a:xfrm>
              <a:off x="1431311"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6" name="Oval 109">
              <a:extLst>
                <a:ext uri="{FF2B5EF4-FFF2-40B4-BE49-F238E27FC236}">
                  <a16:creationId xmlns:a16="http://schemas.microsoft.com/office/drawing/2014/main" id="{3CA24988-57F7-C38A-68B2-83C265BBA45E}"/>
                </a:ext>
              </a:extLst>
            </p:cNvPr>
            <p:cNvSpPr/>
            <p:nvPr/>
          </p:nvSpPr>
          <p:spPr bwMode="gray">
            <a:xfrm>
              <a:off x="1319913"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7" name="Oval 108">
              <a:extLst>
                <a:ext uri="{FF2B5EF4-FFF2-40B4-BE49-F238E27FC236}">
                  <a16:creationId xmlns:a16="http://schemas.microsoft.com/office/drawing/2014/main" id="{C2498073-8242-562D-3A95-2D43034DDF63}"/>
                </a:ext>
              </a:extLst>
            </p:cNvPr>
            <p:cNvSpPr/>
            <p:nvPr/>
          </p:nvSpPr>
          <p:spPr bwMode="gray">
            <a:xfrm>
              <a:off x="1096193"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8" name="Oval 237">
              <a:extLst>
                <a:ext uri="{FF2B5EF4-FFF2-40B4-BE49-F238E27FC236}">
                  <a16:creationId xmlns:a16="http://schemas.microsoft.com/office/drawing/2014/main" id="{F77969A7-07EE-621B-7166-7FBC9B569A48}"/>
                </a:ext>
              </a:extLst>
            </p:cNvPr>
            <p:cNvSpPr/>
            <p:nvPr/>
          </p:nvSpPr>
          <p:spPr bwMode="gray">
            <a:xfrm>
              <a:off x="984796"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29" name="Oval 248">
              <a:extLst>
                <a:ext uri="{FF2B5EF4-FFF2-40B4-BE49-F238E27FC236}">
                  <a16:creationId xmlns:a16="http://schemas.microsoft.com/office/drawing/2014/main" id="{8C5B61F4-CF7D-7077-766F-B29E5B40FFD6}"/>
                </a:ext>
              </a:extLst>
            </p:cNvPr>
            <p:cNvSpPr/>
            <p:nvPr/>
          </p:nvSpPr>
          <p:spPr bwMode="gray">
            <a:xfrm>
              <a:off x="1207591"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0" name="Oval 124">
              <a:extLst>
                <a:ext uri="{FF2B5EF4-FFF2-40B4-BE49-F238E27FC236}">
                  <a16:creationId xmlns:a16="http://schemas.microsoft.com/office/drawing/2014/main" id="{978725C2-F419-7A16-5C3E-ABA3AA0B515E}"/>
                </a:ext>
              </a:extLst>
            </p:cNvPr>
            <p:cNvSpPr/>
            <p:nvPr/>
          </p:nvSpPr>
          <p:spPr bwMode="gray">
            <a:xfrm>
              <a:off x="54013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1" name="Oval 113">
              <a:extLst>
                <a:ext uri="{FF2B5EF4-FFF2-40B4-BE49-F238E27FC236}">
                  <a16:creationId xmlns:a16="http://schemas.microsoft.com/office/drawing/2014/main" id="{9009EC16-C92A-6657-8778-A4E42BA534FF}"/>
                </a:ext>
              </a:extLst>
            </p:cNvPr>
            <p:cNvSpPr/>
            <p:nvPr/>
          </p:nvSpPr>
          <p:spPr bwMode="gray">
            <a:xfrm>
              <a:off x="874323"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2" name="Oval 125">
              <a:extLst>
                <a:ext uri="{FF2B5EF4-FFF2-40B4-BE49-F238E27FC236}">
                  <a16:creationId xmlns:a16="http://schemas.microsoft.com/office/drawing/2014/main" id="{A638F30A-24E8-8A5C-2B01-E931BBA6BE6E}"/>
                </a:ext>
              </a:extLst>
            </p:cNvPr>
            <p:cNvSpPr/>
            <p:nvPr/>
          </p:nvSpPr>
          <p:spPr bwMode="gray">
            <a:xfrm>
              <a:off x="87432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3" name="Oval 227">
              <a:extLst>
                <a:ext uri="{FF2B5EF4-FFF2-40B4-BE49-F238E27FC236}">
                  <a16:creationId xmlns:a16="http://schemas.microsoft.com/office/drawing/2014/main" id="{BBC5D546-5E6E-E427-D293-479C868BA77B}"/>
                </a:ext>
              </a:extLst>
            </p:cNvPr>
            <p:cNvSpPr/>
            <p:nvPr/>
          </p:nvSpPr>
          <p:spPr bwMode="gray">
            <a:xfrm>
              <a:off x="651529"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4" name="Oval 229">
              <a:extLst>
                <a:ext uri="{FF2B5EF4-FFF2-40B4-BE49-F238E27FC236}">
                  <a16:creationId xmlns:a16="http://schemas.microsoft.com/office/drawing/2014/main" id="{C9826264-D02C-1F4C-B3D0-1DBA83E0B930}"/>
                </a:ext>
              </a:extLst>
            </p:cNvPr>
            <p:cNvSpPr/>
            <p:nvPr/>
          </p:nvSpPr>
          <p:spPr bwMode="gray">
            <a:xfrm>
              <a:off x="65152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5" name="Oval 271">
              <a:extLst>
                <a:ext uri="{FF2B5EF4-FFF2-40B4-BE49-F238E27FC236}">
                  <a16:creationId xmlns:a16="http://schemas.microsoft.com/office/drawing/2014/main" id="{CB26047F-DB65-1011-F749-7DE8107F9D51}"/>
                </a:ext>
              </a:extLst>
            </p:cNvPr>
            <p:cNvSpPr/>
            <p:nvPr/>
          </p:nvSpPr>
          <p:spPr bwMode="gray">
            <a:xfrm>
              <a:off x="762926"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6" name="Oval 273">
              <a:extLst>
                <a:ext uri="{FF2B5EF4-FFF2-40B4-BE49-F238E27FC236}">
                  <a16:creationId xmlns:a16="http://schemas.microsoft.com/office/drawing/2014/main" id="{F518AF47-DFD3-BACE-CC8D-FA0B5BCA7E8C}"/>
                </a:ext>
              </a:extLst>
            </p:cNvPr>
            <p:cNvSpPr/>
            <p:nvPr/>
          </p:nvSpPr>
          <p:spPr bwMode="gray">
            <a:xfrm>
              <a:off x="762926"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7" name="Oval 112">
              <a:extLst>
                <a:ext uri="{FF2B5EF4-FFF2-40B4-BE49-F238E27FC236}">
                  <a16:creationId xmlns:a16="http://schemas.microsoft.com/office/drawing/2014/main" id="{3C2CB8DE-C7A4-6A06-B1C8-CF57C579CF8A}"/>
                </a:ext>
              </a:extLst>
            </p:cNvPr>
            <p:cNvSpPr/>
            <p:nvPr/>
          </p:nvSpPr>
          <p:spPr bwMode="gray">
            <a:xfrm>
              <a:off x="540128"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8" name="Oval 110">
              <a:extLst>
                <a:ext uri="{FF2B5EF4-FFF2-40B4-BE49-F238E27FC236}">
                  <a16:creationId xmlns:a16="http://schemas.microsoft.com/office/drawing/2014/main" id="{D55EB656-D5FB-725C-48C1-E2A4CEFBB9D3}"/>
                </a:ext>
              </a:extLst>
            </p:cNvPr>
            <p:cNvSpPr/>
            <p:nvPr/>
          </p:nvSpPr>
          <p:spPr bwMode="gray">
            <a:xfrm>
              <a:off x="1542703"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39" name="Oval 259">
              <a:extLst>
                <a:ext uri="{FF2B5EF4-FFF2-40B4-BE49-F238E27FC236}">
                  <a16:creationId xmlns:a16="http://schemas.microsoft.com/office/drawing/2014/main" id="{DC9040D8-7023-C751-B1A6-EBD1D411E685}"/>
                </a:ext>
              </a:extLst>
            </p:cNvPr>
            <p:cNvSpPr/>
            <p:nvPr/>
          </p:nvSpPr>
          <p:spPr bwMode="gray">
            <a:xfrm>
              <a:off x="1431309"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0" name="Oval 109">
              <a:extLst>
                <a:ext uri="{FF2B5EF4-FFF2-40B4-BE49-F238E27FC236}">
                  <a16:creationId xmlns:a16="http://schemas.microsoft.com/office/drawing/2014/main" id="{F60FC814-BEF6-F544-12AA-7E40BFD9E0A3}"/>
                </a:ext>
              </a:extLst>
            </p:cNvPr>
            <p:cNvSpPr/>
            <p:nvPr/>
          </p:nvSpPr>
          <p:spPr bwMode="gray">
            <a:xfrm>
              <a:off x="1319910"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1" name="Oval 108">
              <a:extLst>
                <a:ext uri="{FF2B5EF4-FFF2-40B4-BE49-F238E27FC236}">
                  <a16:creationId xmlns:a16="http://schemas.microsoft.com/office/drawing/2014/main" id="{A76F844A-E4B3-1F36-C3F2-FD9684A5D605}"/>
                </a:ext>
              </a:extLst>
            </p:cNvPr>
            <p:cNvSpPr/>
            <p:nvPr/>
          </p:nvSpPr>
          <p:spPr bwMode="gray">
            <a:xfrm>
              <a:off x="1096191"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2" name="Oval 237">
              <a:extLst>
                <a:ext uri="{FF2B5EF4-FFF2-40B4-BE49-F238E27FC236}">
                  <a16:creationId xmlns:a16="http://schemas.microsoft.com/office/drawing/2014/main" id="{19FAB2D8-F1DC-0D91-D5DE-5C87F810955C}"/>
                </a:ext>
              </a:extLst>
            </p:cNvPr>
            <p:cNvSpPr/>
            <p:nvPr/>
          </p:nvSpPr>
          <p:spPr bwMode="gray">
            <a:xfrm>
              <a:off x="984793"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3" name="Oval 248">
              <a:extLst>
                <a:ext uri="{FF2B5EF4-FFF2-40B4-BE49-F238E27FC236}">
                  <a16:creationId xmlns:a16="http://schemas.microsoft.com/office/drawing/2014/main" id="{7035CC78-DE70-BE37-2FE5-434D369F6182}"/>
                </a:ext>
              </a:extLst>
            </p:cNvPr>
            <p:cNvSpPr/>
            <p:nvPr/>
          </p:nvSpPr>
          <p:spPr bwMode="gray">
            <a:xfrm>
              <a:off x="1207589"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4" name="Oval 120">
              <a:extLst>
                <a:ext uri="{FF2B5EF4-FFF2-40B4-BE49-F238E27FC236}">
                  <a16:creationId xmlns:a16="http://schemas.microsoft.com/office/drawing/2014/main" id="{B916E39B-4597-C871-2369-CB450385063F}"/>
                </a:ext>
              </a:extLst>
            </p:cNvPr>
            <p:cNvSpPr/>
            <p:nvPr/>
          </p:nvSpPr>
          <p:spPr bwMode="gray">
            <a:xfrm>
              <a:off x="1096193"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5" name="Oval 239">
              <a:extLst>
                <a:ext uri="{FF2B5EF4-FFF2-40B4-BE49-F238E27FC236}">
                  <a16:creationId xmlns:a16="http://schemas.microsoft.com/office/drawing/2014/main" id="{8198931A-3C67-16BB-550E-70BF36A8C668}"/>
                </a:ext>
              </a:extLst>
            </p:cNvPr>
            <p:cNvSpPr/>
            <p:nvPr/>
          </p:nvSpPr>
          <p:spPr bwMode="gray">
            <a:xfrm>
              <a:off x="984796"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6" name="Oval 124">
              <a:extLst>
                <a:ext uri="{FF2B5EF4-FFF2-40B4-BE49-F238E27FC236}">
                  <a16:creationId xmlns:a16="http://schemas.microsoft.com/office/drawing/2014/main" id="{598862D0-5E8E-B41B-E269-E4FF39024F57}"/>
                </a:ext>
              </a:extLst>
            </p:cNvPr>
            <p:cNvSpPr/>
            <p:nvPr/>
          </p:nvSpPr>
          <p:spPr bwMode="gray">
            <a:xfrm>
              <a:off x="539203"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7" name="Oval 113">
              <a:extLst>
                <a:ext uri="{FF2B5EF4-FFF2-40B4-BE49-F238E27FC236}">
                  <a16:creationId xmlns:a16="http://schemas.microsoft.com/office/drawing/2014/main" id="{20C5D613-C8D6-EA54-CAAD-45796A2A97BE}"/>
                </a:ext>
              </a:extLst>
            </p:cNvPr>
            <p:cNvSpPr/>
            <p:nvPr/>
          </p:nvSpPr>
          <p:spPr bwMode="gray">
            <a:xfrm>
              <a:off x="873395"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8" name="Oval 125">
              <a:extLst>
                <a:ext uri="{FF2B5EF4-FFF2-40B4-BE49-F238E27FC236}">
                  <a16:creationId xmlns:a16="http://schemas.microsoft.com/office/drawing/2014/main" id="{541D7426-6148-83B9-EF6A-9246EA1598A6}"/>
                </a:ext>
              </a:extLst>
            </p:cNvPr>
            <p:cNvSpPr/>
            <p:nvPr/>
          </p:nvSpPr>
          <p:spPr bwMode="gray">
            <a:xfrm>
              <a:off x="873395"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49" name="Oval 227">
              <a:extLst>
                <a:ext uri="{FF2B5EF4-FFF2-40B4-BE49-F238E27FC236}">
                  <a16:creationId xmlns:a16="http://schemas.microsoft.com/office/drawing/2014/main" id="{D04F0943-8B7D-C2CF-6D06-872332C9EC7C}"/>
                </a:ext>
              </a:extLst>
            </p:cNvPr>
            <p:cNvSpPr/>
            <p:nvPr/>
          </p:nvSpPr>
          <p:spPr bwMode="gray">
            <a:xfrm>
              <a:off x="65060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0" name="Oval 229">
              <a:extLst>
                <a:ext uri="{FF2B5EF4-FFF2-40B4-BE49-F238E27FC236}">
                  <a16:creationId xmlns:a16="http://schemas.microsoft.com/office/drawing/2014/main" id="{19026D09-9CF3-055B-974B-5A46B174360A}"/>
                </a:ext>
              </a:extLst>
            </p:cNvPr>
            <p:cNvSpPr/>
            <p:nvPr/>
          </p:nvSpPr>
          <p:spPr bwMode="gray">
            <a:xfrm>
              <a:off x="65060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1" name="Oval 271">
              <a:extLst>
                <a:ext uri="{FF2B5EF4-FFF2-40B4-BE49-F238E27FC236}">
                  <a16:creationId xmlns:a16="http://schemas.microsoft.com/office/drawing/2014/main" id="{52629771-063B-D8FB-07A9-65F9B7E3B9F4}"/>
                </a:ext>
              </a:extLst>
            </p:cNvPr>
            <p:cNvSpPr/>
            <p:nvPr/>
          </p:nvSpPr>
          <p:spPr bwMode="gray">
            <a:xfrm>
              <a:off x="761999"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2" name="Oval 273">
              <a:extLst>
                <a:ext uri="{FF2B5EF4-FFF2-40B4-BE49-F238E27FC236}">
                  <a16:creationId xmlns:a16="http://schemas.microsoft.com/office/drawing/2014/main" id="{882816A7-F7F9-1B61-23B6-34AEEC268474}"/>
                </a:ext>
              </a:extLst>
            </p:cNvPr>
            <p:cNvSpPr/>
            <p:nvPr/>
          </p:nvSpPr>
          <p:spPr bwMode="gray">
            <a:xfrm>
              <a:off x="76199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3" name="Oval 112">
              <a:extLst>
                <a:ext uri="{FF2B5EF4-FFF2-40B4-BE49-F238E27FC236}">
                  <a16:creationId xmlns:a16="http://schemas.microsoft.com/office/drawing/2014/main" id="{F5F7A724-DBF9-AE81-3864-7C4C2191C07C}"/>
                </a:ext>
              </a:extLst>
            </p:cNvPr>
            <p:cNvSpPr/>
            <p:nvPr/>
          </p:nvSpPr>
          <p:spPr bwMode="gray">
            <a:xfrm>
              <a:off x="53920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4" name="Oval 110">
              <a:extLst>
                <a:ext uri="{FF2B5EF4-FFF2-40B4-BE49-F238E27FC236}">
                  <a16:creationId xmlns:a16="http://schemas.microsoft.com/office/drawing/2014/main" id="{ED8E91D2-0213-0CB2-286F-FB83ADC33BDB}"/>
                </a:ext>
              </a:extLst>
            </p:cNvPr>
            <p:cNvSpPr/>
            <p:nvPr/>
          </p:nvSpPr>
          <p:spPr bwMode="gray">
            <a:xfrm>
              <a:off x="1541775"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5" name="Oval 259">
              <a:extLst>
                <a:ext uri="{FF2B5EF4-FFF2-40B4-BE49-F238E27FC236}">
                  <a16:creationId xmlns:a16="http://schemas.microsoft.com/office/drawing/2014/main" id="{6D7080F9-9C8D-214A-9898-5A30AD0FC936}"/>
                </a:ext>
              </a:extLst>
            </p:cNvPr>
            <p:cNvSpPr/>
            <p:nvPr/>
          </p:nvSpPr>
          <p:spPr bwMode="gray">
            <a:xfrm>
              <a:off x="1430381"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6" name="Oval 109">
              <a:extLst>
                <a:ext uri="{FF2B5EF4-FFF2-40B4-BE49-F238E27FC236}">
                  <a16:creationId xmlns:a16="http://schemas.microsoft.com/office/drawing/2014/main" id="{5735967D-413E-E2EB-4D84-26EE02E09CD1}"/>
                </a:ext>
              </a:extLst>
            </p:cNvPr>
            <p:cNvSpPr/>
            <p:nvPr/>
          </p:nvSpPr>
          <p:spPr bwMode="gray">
            <a:xfrm>
              <a:off x="1318982"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7" name="Oval 108">
              <a:extLst>
                <a:ext uri="{FF2B5EF4-FFF2-40B4-BE49-F238E27FC236}">
                  <a16:creationId xmlns:a16="http://schemas.microsoft.com/office/drawing/2014/main" id="{2A5EF6FA-90D7-AB46-672B-1D24B322C017}"/>
                </a:ext>
              </a:extLst>
            </p:cNvPr>
            <p:cNvSpPr/>
            <p:nvPr/>
          </p:nvSpPr>
          <p:spPr bwMode="gray">
            <a:xfrm>
              <a:off x="1095263"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8" name="Oval 237">
              <a:extLst>
                <a:ext uri="{FF2B5EF4-FFF2-40B4-BE49-F238E27FC236}">
                  <a16:creationId xmlns:a16="http://schemas.microsoft.com/office/drawing/2014/main" id="{25266187-8F08-5D45-FD6C-FCB95BF4CB53}"/>
                </a:ext>
              </a:extLst>
            </p:cNvPr>
            <p:cNvSpPr/>
            <p:nvPr/>
          </p:nvSpPr>
          <p:spPr bwMode="gray">
            <a:xfrm>
              <a:off x="983865"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59" name="Oval 248">
              <a:extLst>
                <a:ext uri="{FF2B5EF4-FFF2-40B4-BE49-F238E27FC236}">
                  <a16:creationId xmlns:a16="http://schemas.microsoft.com/office/drawing/2014/main" id="{36C76831-B5E9-559B-71A6-9E0344623EF0}"/>
                </a:ext>
              </a:extLst>
            </p:cNvPr>
            <p:cNvSpPr/>
            <p:nvPr/>
          </p:nvSpPr>
          <p:spPr bwMode="gray">
            <a:xfrm>
              <a:off x="1206662"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0" name="Oval 250">
              <a:extLst>
                <a:ext uri="{FF2B5EF4-FFF2-40B4-BE49-F238E27FC236}">
                  <a16:creationId xmlns:a16="http://schemas.microsoft.com/office/drawing/2014/main" id="{4D5EE06C-A348-BF8C-3D7C-32E83DA139C2}"/>
                </a:ext>
              </a:extLst>
            </p:cNvPr>
            <p:cNvSpPr/>
            <p:nvPr/>
          </p:nvSpPr>
          <p:spPr bwMode="gray">
            <a:xfrm>
              <a:off x="1209205"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1" name="Oval 120">
              <a:extLst>
                <a:ext uri="{FF2B5EF4-FFF2-40B4-BE49-F238E27FC236}">
                  <a16:creationId xmlns:a16="http://schemas.microsoft.com/office/drawing/2014/main" id="{1553415D-5795-824E-DC29-2ECC94E733C3}"/>
                </a:ext>
              </a:extLst>
            </p:cNvPr>
            <p:cNvSpPr/>
            <p:nvPr/>
          </p:nvSpPr>
          <p:spPr bwMode="gray">
            <a:xfrm>
              <a:off x="1096879"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2" name="Oval 239">
              <a:extLst>
                <a:ext uri="{FF2B5EF4-FFF2-40B4-BE49-F238E27FC236}">
                  <a16:creationId xmlns:a16="http://schemas.microsoft.com/office/drawing/2014/main" id="{4136ACBD-855A-727A-A3DF-F834D928F5E2}"/>
                </a:ext>
              </a:extLst>
            </p:cNvPr>
            <p:cNvSpPr/>
            <p:nvPr/>
          </p:nvSpPr>
          <p:spPr bwMode="gray">
            <a:xfrm>
              <a:off x="985482"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3" name="Oval 124">
              <a:extLst>
                <a:ext uri="{FF2B5EF4-FFF2-40B4-BE49-F238E27FC236}">
                  <a16:creationId xmlns:a16="http://schemas.microsoft.com/office/drawing/2014/main" id="{B2D6C48C-D428-D4D0-F94C-23EC83793406}"/>
                </a:ext>
              </a:extLst>
            </p:cNvPr>
            <p:cNvSpPr/>
            <p:nvPr/>
          </p:nvSpPr>
          <p:spPr bwMode="gray">
            <a:xfrm>
              <a:off x="539889"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4" name="Oval 113">
              <a:extLst>
                <a:ext uri="{FF2B5EF4-FFF2-40B4-BE49-F238E27FC236}">
                  <a16:creationId xmlns:a16="http://schemas.microsoft.com/office/drawing/2014/main" id="{ACE7408B-F151-8351-DE7C-CC11EB1F0547}"/>
                </a:ext>
              </a:extLst>
            </p:cNvPr>
            <p:cNvSpPr/>
            <p:nvPr/>
          </p:nvSpPr>
          <p:spPr bwMode="gray">
            <a:xfrm>
              <a:off x="874081"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5" name="Oval 125">
              <a:extLst>
                <a:ext uri="{FF2B5EF4-FFF2-40B4-BE49-F238E27FC236}">
                  <a16:creationId xmlns:a16="http://schemas.microsoft.com/office/drawing/2014/main" id="{0BF279FA-6181-40C8-988A-00A54E4A7CED}"/>
                </a:ext>
              </a:extLst>
            </p:cNvPr>
            <p:cNvSpPr/>
            <p:nvPr/>
          </p:nvSpPr>
          <p:spPr bwMode="gray">
            <a:xfrm>
              <a:off x="874081"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6" name="Oval 227">
              <a:extLst>
                <a:ext uri="{FF2B5EF4-FFF2-40B4-BE49-F238E27FC236}">
                  <a16:creationId xmlns:a16="http://schemas.microsoft.com/office/drawing/2014/main" id="{74EF3C73-CBC5-BE93-E77E-1EBACD801A9F}"/>
                </a:ext>
              </a:extLst>
            </p:cNvPr>
            <p:cNvSpPr/>
            <p:nvPr/>
          </p:nvSpPr>
          <p:spPr bwMode="gray">
            <a:xfrm>
              <a:off x="651287"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7" name="Oval 229">
              <a:extLst>
                <a:ext uri="{FF2B5EF4-FFF2-40B4-BE49-F238E27FC236}">
                  <a16:creationId xmlns:a16="http://schemas.microsoft.com/office/drawing/2014/main" id="{A025327A-8290-141C-DA14-6166F8A27DB9}"/>
                </a:ext>
              </a:extLst>
            </p:cNvPr>
            <p:cNvSpPr/>
            <p:nvPr/>
          </p:nvSpPr>
          <p:spPr bwMode="gray">
            <a:xfrm>
              <a:off x="651287"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8" name="Oval 271">
              <a:extLst>
                <a:ext uri="{FF2B5EF4-FFF2-40B4-BE49-F238E27FC236}">
                  <a16:creationId xmlns:a16="http://schemas.microsoft.com/office/drawing/2014/main" id="{36D5FECD-52A4-A975-32E5-12C20E180B4D}"/>
                </a:ext>
              </a:extLst>
            </p:cNvPr>
            <p:cNvSpPr/>
            <p:nvPr/>
          </p:nvSpPr>
          <p:spPr bwMode="gray">
            <a:xfrm>
              <a:off x="762685"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69" name="Oval 273">
              <a:extLst>
                <a:ext uri="{FF2B5EF4-FFF2-40B4-BE49-F238E27FC236}">
                  <a16:creationId xmlns:a16="http://schemas.microsoft.com/office/drawing/2014/main" id="{211AC24A-3BF9-F86F-3D41-AC3AE77B958D}"/>
                </a:ext>
              </a:extLst>
            </p:cNvPr>
            <p:cNvSpPr/>
            <p:nvPr/>
          </p:nvSpPr>
          <p:spPr bwMode="gray">
            <a:xfrm>
              <a:off x="762685" y="1997281"/>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0" name="Oval 112">
              <a:extLst>
                <a:ext uri="{FF2B5EF4-FFF2-40B4-BE49-F238E27FC236}">
                  <a16:creationId xmlns:a16="http://schemas.microsoft.com/office/drawing/2014/main" id="{958866BD-8692-0C0F-E439-99C122D69575}"/>
                </a:ext>
              </a:extLst>
            </p:cNvPr>
            <p:cNvSpPr/>
            <p:nvPr/>
          </p:nvSpPr>
          <p:spPr bwMode="gray">
            <a:xfrm>
              <a:off x="539887" y="1766217"/>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1" name="Oval 110">
              <a:extLst>
                <a:ext uri="{FF2B5EF4-FFF2-40B4-BE49-F238E27FC236}">
                  <a16:creationId xmlns:a16="http://schemas.microsoft.com/office/drawing/2014/main" id="{878B9512-CA2E-60BA-6836-42ADF863B304}"/>
                </a:ext>
              </a:extLst>
            </p:cNvPr>
            <p:cNvSpPr/>
            <p:nvPr/>
          </p:nvSpPr>
          <p:spPr bwMode="gray">
            <a:xfrm>
              <a:off x="1542461"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2" name="Oval 259">
              <a:extLst>
                <a:ext uri="{FF2B5EF4-FFF2-40B4-BE49-F238E27FC236}">
                  <a16:creationId xmlns:a16="http://schemas.microsoft.com/office/drawing/2014/main" id="{BC9A3EE9-B069-A0C4-85A1-D94DBBCD201D}"/>
                </a:ext>
              </a:extLst>
            </p:cNvPr>
            <p:cNvSpPr/>
            <p:nvPr/>
          </p:nvSpPr>
          <p:spPr bwMode="gray">
            <a:xfrm>
              <a:off x="1431067"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3" name="Oval 109">
              <a:extLst>
                <a:ext uri="{FF2B5EF4-FFF2-40B4-BE49-F238E27FC236}">
                  <a16:creationId xmlns:a16="http://schemas.microsoft.com/office/drawing/2014/main" id="{43874A3E-F30D-0583-057B-ED1D7975920E}"/>
                </a:ext>
              </a:extLst>
            </p:cNvPr>
            <p:cNvSpPr/>
            <p:nvPr/>
          </p:nvSpPr>
          <p:spPr bwMode="gray">
            <a:xfrm>
              <a:off x="1319668"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4" name="Oval 108">
              <a:extLst>
                <a:ext uri="{FF2B5EF4-FFF2-40B4-BE49-F238E27FC236}">
                  <a16:creationId xmlns:a16="http://schemas.microsoft.com/office/drawing/2014/main" id="{0BC95408-0CB9-60EB-3663-B2008DE9F2F5}"/>
                </a:ext>
              </a:extLst>
            </p:cNvPr>
            <p:cNvSpPr/>
            <p:nvPr/>
          </p:nvSpPr>
          <p:spPr bwMode="gray">
            <a:xfrm>
              <a:off x="1095949"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5" name="Oval 237">
              <a:extLst>
                <a:ext uri="{FF2B5EF4-FFF2-40B4-BE49-F238E27FC236}">
                  <a16:creationId xmlns:a16="http://schemas.microsoft.com/office/drawing/2014/main" id="{88D6C1F5-E265-E9C6-C067-0F5281A0B359}"/>
                </a:ext>
              </a:extLst>
            </p:cNvPr>
            <p:cNvSpPr/>
            <p:nvPr/>
          </p:nvSpPr>
          <p:spPr bwMode="gray">
            <a:xfrm>
              <a:off x="984551"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6" name="Oval 248">
              <a:extLst>
                <a:ext uri="{FF2B5EF4-FFF2-40B4-BE49-F238E27FC236}">
                  <a16:creationId xmlns:a16="http://schemas.microsoft.com/office/drawing/2014/main" id="{2DAFC9B3-DEEF-8D34-37F4-994EEF277A73}"/>
                </a:ext>
              </a:extLst>
            </p:cNvPr>
            <p:cNvSpPr/>
            <p:nvPr/>
          </p:nvSpPr>
          <p:spPr bwMode="gray">
            <a:xfrm>
              <a:off x="1207347"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7" name="Oval 136">
              <a:extLst>
                <a:ext uri="{FF2B5EF4-FFF2-40B4-BE49-F238E27FC236}">
                  <a16:creationId xmlns:a16="http://schemas.microsoft.com/office/drawing/2014/main" id="{A470AF11-90CD-E53E-6D3D-EFA6AF7705D4}"/>
                </a:ext>
              </a:extLst>
            </p:cNvPr>
            <p:cNvSpPr/>
            <p:nvPr/>
          </p:nvSpPr>
          <p:spPr bwMode="gray">
            <a:xfrm>
              <a:off x="539201" y="2228345"/>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8" name="Oval 121">
              <a:extLst>
                <a:ext uri="{FF2B5EF4-FFF2-40B4-BE49-F238E27FC236}">
                  <a16:creationId xmlns:a16="http://schemas.microsoft.com/office/drawing/2014/main" id="{0FE3288A-5C92-E21E-9E36-732B3090D99F}"/>
                </a:ext>
              </a:extLst>
            </p:cNvPr>
            <p:cNvSpPr/>
            <p:nvPr/>
          </p:nvSpPr>
          <p:spPr bwMode="gray">
            <a:xfrm>
              <a:off x="1318984"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79" name="Oval 122">
              <a:extLst>
                <a:ext uri="{FF2B5EF4-FFF2-40B4-BE49-F238E27FC236}">
                  <a16:creationId xmlns:a16="http://schemas.microsoft.com/office/drawing/2014/main" id="{AB0C2DF9-DAD1-7237-F27E-F0B8FC0FAE57}"/>
                </a:ext>
              </a:extLst>
            </p:cNvPr>
            <p:cNvSpPr/>
            <p:nvPr/>
          </p:nvSpPr>
          <p:spPr bwMode="gray">
            <a:xfrm>
              <a:off x="1541775"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0" name="Oval 261">
              <a:extLst>
                <a:ext uri="{FF2B5EF4-FFF2-40B4-BE49-F238E27FC236}">
                  <a16:creationId xmlns:a16="http://schemas.microsoft.com/office/drawing/2014/main" id="{5E642597-1630-0091-36CF-F5A4984C5E2E}"/>
                </a:ext>
              </a:extLst>
            </p:cNvPr>
            <p:cNvSpPr/>
            <p:nvPr/>
          </p:nvSpPr>
          <p:spPr bwMode="gray">
            <a:xfrm>
              <a:off x="1430382" y="1881749"/>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1" name="Oval 250">
              <a:extLst>
                <a:ext uri="{FF2B5EF4-FFF2-40B4-BE49-F238E27FC236}">
                  <a16:creationId xmlns:a16="http://schemas.microsoft.com/office/drawing/2014/main" id="{6299C4D0-A46D-D2BE-810A-9554F0EDA4A5}"/>
                </a:ext>
              </a:extLst>
            </p:cNvPr>
            <p:cNvSpPr/>
            <p:nvPr/>
          </p:nvSpPr>
          <p:spPr bwMode="gray">
            <a:xfrm>
              <a:off x="1208273"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2" name="Oval 120">
              <a:extLst>
                <a:ext uri="{FF2B5EF4-FFF2-40B4-BE49-F238E27FC236}">
                  <a16:creationId xmlns:a16="http://schemas.microsoft.com/office/drawing/2014/main" id="{642798E9-002E-4AD9-8837-F13925403E4F}"/>
                </a:ext>
              </a:extLst>
            </p:cNvPr>
            <p:cNvSpPr/>
            <p:nvPr/>
          </p:nvSpPr>
          <p:spPr bwMode="gray">
            <a:xfrm>
              <a:off x="1095947"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3" name="Oval 239">
              <a:extLst>
                <a:ext uri="{FF2B5EF4-FFF2-40B4-BE49-F238E27FC236}">
                  <a16:creationId xmlns:a16="http://schemas.microsoft.com/office/drawing/2014/main" id="{C3F7A3B4-4692-6A46-DF80-F67D14C1C4A0}"/>
                </a:ext>
              </a:extLst>
            </p:cNvPr>
            <p:cNvSpPr/>
            <p:nvPr/>
          </p:nvSpPr>
          <p:spPr bwMode="gray">
            <a:xfrm>
              <a:off x="984550" y="1881749"/>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4" name="Oval 124">
              <a:extLst>
                <a:ext uri="{FF2B5EF4-FFF2-40B4-BE49-F238E27FC236}">
                  <a16:creationId xmlns:a16="http://schemas.microsoft.com/office/drawing/2014/main" id="{3B7545BA-CF39-AE88-D99F-9BF0A2BB91C1}"/>
                </a:ext>
              </a:extLst>
            </p:cNvPr>
            <p:cNvSpPr/>
            <p:nvPr/>
          </p:nvSpPr>
          <p:spPr bwMode="gray">
            <a:xfrm>
              <a:off x="538957"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5" name="Oval 113">
              <a:extLst>
                <a:ext uri="{FF2B5EF4-FFF2-40B4-BE49-F238E27FC236}">
                  <a16:creationId xmlns:a16="http://schemas.microsoft.com/office/drawing/2014/main" id="{919D66E1-0DAA-14D3-CDFE-E04888A74DC9}"/>
                </a:ext>
              </a:extLst>
            </p:cNvPr>
            <p:cNvSpPr/>
            <p:nvPr/>
          </p:nvSpPr>
          <p:spPr bwMode="gray">
            <a:xfrm>
              <a:off x="873148"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6" name="Oval 125">
              <a:extLst>
                <a:ext uri="{FF2B5EF4-FFF2-40B4-BE49-F238E27FC236}">
                  <a16:creationId xmlns:a16="http://schemas.microsoft.com/office/drawing/2014/main" id="{82E389BD-4622-A148-7D7D-ED5FD8D6561F}"/>
                </a:ext>
              </a:extLst>
            </p:cNvPr>
            <p:cNvSpPr/>
            <p:nvPr/>
          </p:nvSpPr>
          <p:spPr bwMode="gray">
            <a:xfrm>
              <a:off x="873148"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7" name="Oval 227">
              <a:extLst>
                <a:ext uri="{FF2B5EF4-FFF2-40B4-BE49-F238E27FC236}">
                  <a16:creationId xmlns:a16="http://schemas.microsoft.com/office/drawing/2014/main" id="{76EAEC8E-31C5-DF16-2F20-83701690AC21}"/>
                </a:ext>
              </a:extLst>
            </p:cNvPr>
            <p:cNvSpPr/>
            <p:nvPr/>
          </p:nvSpPr>
          <p:spPr bwMode="gray">
            <a:xfrm>
              <a:off x="650354"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8" name="Oval 229">
              <a:extLst>
                <a:ext uri="{FF2B5EF4-FFF2-40B4-BE49-F238E27FC236}">
                  <a16:creationId xmlns:a16="http://schemas.microsoft.com/office/drawing/2014/main" id="{028BD7A2-040F-F662-D314-634F2FE160D1}"/>
                </a:ext>
              </a:extLst>
            </p:cNvPr>
            <p:cNvSpPr/>
            <p:nvPr/>
          </p:nvSpPr>
          <p:spPr bwMode="gray">
            <a:xfrm>
              <a:off x="650354"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89" name="Oval 271">
              <a:extLst>
                <a:ext uri="{FF2B5EF4-FFF2-40B4-BE49-F238E27FC236}">
                  <a16:creationId xmlns:a16="http://schemas.microsoft.com/office/drawing/2014/main" id="{D3DC117D-EF52-4762-F4A7-9AC830FB92F4}"/>
                </a:ext>
              </a:extLst>
            </p:cNvPr>
            <p:cNvSpPr/>
            <p:nvPr/>
          </p:nvSpPr>
          <p:spPr bwMode="gray">
            <a:xfrm>
              <a:off x="761753"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0" name="Oval 273">
              <a:extLst>
                <a:ext uri="{FF2B5EF4-FFF2-40B4-BE49-F238E27FC236}">
                  <a16:creationId xmlns:a16="http://schemas.microsoft.com/office/drawing/2014/main" id="{8B537A44-C5C4-007D-E819-06B35ECED8CA}"/>
                </a:ext>
              </a:extLst>
            </p:cNvPr>
            <p:cNvSpPr/>
            <p:nvPr/>
          </p:nvSpPr>
          <p:spPr bwMode="gray">
            <a:xfrm>
              <a:off x="761753" y="1997281"/>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1" name="Oval 112">
              <a:extLst>
                <a:ext uri="{FF2B5EF4-FFF2-40B4-BE49-F238E27FC236}">
                  <a16:creationId xmlns:a16="http://schemas.microsoft.com/office/drawing/2014/main" id="{296953AE-5823-965C-A62D-7F5D44BF6753}"/>
                </a:ext>
              </a:extLst>
            </p:cNvPr>
            <p:cNvSpPr/>
            <p:nvPr/>
          </p:nvSpPr>
          <p:spPr bwMode="gray">
            <a:xfrm>
              <a:off x="538955" y="176621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2" name="Oval 110">
              <a:extLst>
                <a:ext uri="{FF2B5EF4-FFF2-40B4-BE49-F238E27FC236}">
                  <a16:creationId xmlns:a16="http://schemas.microsoft.com/office/drawing/2014/main" id="{33BD8745-5C70-10D0-DCB8-FEE2A2F12CBB}"/>
                </a:ext>
              </a:extLst>
            </p:cNvPr>
            <p:cNvSpPr/>
            <p:nvPr/>
          </p:nvSpPr>
          <p:spPr bwMode="gray">
            <a:xfrm>
              <a:off x="1541529"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3" name="Oval 259">
              <a:extLst>
                <a:ext uri="{FF2B5EF4-FFF2-40B4-BE49-F238E27FC236}">
                  <a16:creationId xmlns:a16="http://schemas.microsoft.com/office/drawing/2014/main" id="{150D0799-2D68-52A3-6C93-5C6A84AAD8D9}"/>
                </a:ext>
              </a:extLst>
            </p:cNvPr>
            <p:cNvSpPr/>
            <p:nvPr/>
          </p:nvSpPr>
          <p:spPr bwMode="gray">
            <a:xfrm>
              <a:off x="1430135" y="1650686"/>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4" name="Oval 109">
              <a:extLst>
                <a:ext uri="{FF2B5EF4-FFF2-40B4-BE49-F238E27FC236}">
                  <a16:creationId xmlns:a16="http://schemas.microsoft.com/office/drawing/2014/main" id="{9A05BD66-986D-02C1-0FA8-7E7FA651DC48}"/>
                </a:ext>
              </a:extLst>
            </p:cNvPr>
            <p:cNvSpPr/>
            <p:nvPr/>
          </p:nvSpPr>
          <p:spPr bwMode="gray">
            <a:xfrm>
              <a:off x="1318736" y="165068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5" name="Oval 108">
              <a:extLst>
                <a:ext uri="{FF2B5EF4-FFF2-40B4-BE49-F238E27FC236}">
                  <a16:creationId xmlns:a16="http://schemas.microsoft.com/office/drawing/2014/main" id="{177383FA-33B2-7F45-B091-DB0309A70249}"/>
                </a:ext>
              </a:extLst>
            </p:cNvPr>
            <p:cNvSpPr/>
            <p:nvPr/>
          </p:nvSpPr>
          <p:spPr bwMode="gray">
            <a:xfrm>
              <a:off x="1095016"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6" name="Oval 237">
              <a:extLst>
                <a:ext uri="{FF2B5EF4-FFF2-40B4-BE49-F238E27FC236}">
                  <a16:creationId xmlns:a16="http://schemas.microsoft.com/office/drawing/2014/main" id="{4351DEC4-49E0-EADD-978C-2953CDAA5FC0}"/>
                </a:ext>
              </a:extLst>
            </p:cNvPr>
            <p:cNvSpPr/>
            <p:nvPr/>
          </p:nvSpPr>
          <p:spPr bwMode="gray">
            <a:xfrm>
              <a:off x="983618"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7" name="Oval 248">
              <a:extLst>
                <a:ext uri="{FF2B5EF4-FFF2-40B4-BE49-F238E27FC236}">
                  <a16:creationId xmlns:a16="http://schemas.microsoft.com/office/drawing/2014/main" id="{8DF5783D-3A45-42AE-A3FE-7EA168587CB4}"/>
                </a:ext>
              </a:extLst>
            </p:cNvPr>
            <p:cNvSpPr/>
            <p:nvPr/>
          </p:nvSpPr>
          <p:spPr bwMode="gray">
            <a:xfrm>
              <a:off x="1206415" y="1650683"/>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8" name="Oval 252">
              <a:extLst>
                <a:ext uri="{FF2B5EF4-FFF2-40B4-BE49-F238E27FC236}">
                  <a16:creationId xmlns:a16="http://schemas.microsoft.com/office/drawing/2014/main" id="{7BA0F34E-0729-2EB2-9ACE-CF752FAD67CF}"/>
                </a:ext>
              </a:extLst>
            </p:cNvPr>
            <p:cNvSpPr/>
            <p:nvPr/>
          </p:nvSpPr>
          <p:spPr bwMode="gray">
            <a:xfrm>
              <a:off x="1206907" y="2111554"/>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599" name="Oval 250">
              <a:extLst>
                <a:ext uri="{FF2B5EF4-FFF2-40B4-BE49-F238E27FC236}">
                  <a16:creationId xmlns:a16="http://schemas.microsoft.com/office/drawing/2014/main" id="{BF563C9F-0957-5922-E9F6-947E784A23D1}"/>
                </a:ext>
              </a:extLst>
            </p:cNvPr>
            <p:cNvSpPr/>
            <p:nvPr/>
          </p:nvSpPr>
          <p:spPr bwMode="gray">
            <a:xfrm>
              <a:off x="1206662" y="1880490"/>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0" name="Oval 120">
              <a:extLst>
                <a:ext uri="{FF2B5EF4-FFF2-40B4-BE49-F238E27FC236}">
                  <a16:creationId xmlns:a16="http://schemas.microsoft.com/office/drawing/2014/main" id="{9A357B61-E0F0-8F33-FCE2-03135971FDE6}"/>
                </a:ext>
              </a:extLst>
            </p:cNvPr>
            <p:cNvSpPr/>
            <p:nvPr/>
          </p:nvSpPr>
          <p:spPr bwMode="gray">
            <a:xfrm>
              <a:off x="1094336" y="1880490"/>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1" name="Oval 239">
              <a:extLst>
                <a:ext uri="{FF2B5EF4-FFF2-40B4-BE49-F238E27FC236}">
                  <a16:creationId xmlns:a16="http://schemas.microsoft.com/office/drawing/2014/main" id="{A3CA81EB-6D05-2E31-384C-ECE8B4C775C6}"/>
                </a:ext>
              </a:extLst>
            </p:cNvPr>
            <p:cNvSpPr/>
            <p:nvPr/>
          </p:nvSpPr>
          <p:spPr bwMode="gray">
            <a:xfrm>
              <a:off x="982939" y="1880490"/>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2" name="Oval 110">
              <a:extLst>
                <a:ext uri="{FF2B5EF4-FFF2-40B4-BE49-F238E27FC236}">
                  <a16:creationId xmlns:a16="http://schemas.microsoft.com/office/drawing/2014/main" id="{72E8A91F-3513-D3AC-7173-028EE20A6A98}"/>
                </a:ext>
              </a:extLst>
            </p:cNvPr>
            <p:cNvSpPr/>
            <p:nvPr/>
          </p:nvSpPr>
          <p:spPr bwMode="gray">
            <a:xfrm>
              <a:off x="1539918" y="164942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3" name="Oval 259">
              <a:extLst>
                <a:ext uri="{FF2B5EF4-FFF2-40B4-BE49-F238E27FC236}">
                  <a16:creationId xmlns:a16="http://schemas.microsoft.com/office/drawing/2014/main" id="{4FFB0537-118C-A3EF-495B-37817F34B5C3}"/>
                </a:ext>
              </a:extLst>
            </p:cNvPr>
            <p:cNvSpPr/>
            <p:nvPr/>
          </p:nvSpPr>
          <p:spPr bwMode="gray">
            <a:xfrm>
              <a:off x="1428523" y="1649427"/>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4" name="Oval 109">
              <a:extLst>
                <a:ext uri="{FF2B5EF4-FFF2-40B4-BE49-F238E27FC236}">
                  <a16:creationId xmlns:a16="http://schemas.microsoft.com/office/drawing/2014/main" id="{E26C0D3E-41AE-D0CF-7373-C2E3099411CB}"/>
                </a:ext>
              </a:extLst>
            </p:cNvPr>
            <p:cNvSpPr/>
            <p:nvPr/>
          </p:nvSpPr>
          <p:spPr bwMode="gray">
            <a:xfrm>
              <a:off x="1317124" y="1649426"/>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5" name="Oval 108">
              <a:extLst>
                <a:ext uri="{FF2B5EF4-FFF2-40B4-BE49-F238E27FC236}">
                  <a16:creationId xmlns:a16="http://schemas.microsoft.com/office/drawing/2014/main" id="{115A0DF4-3150-873D-CE85-9E96EA8EFB68}"/>
                </a:ext>
              </a:extLst>
            </p:cNvPr>
            <p:cNvSpPr/>
            <p:nvPr/>
          </p:nvSpPr>
          <p:spPr bwMode="gray">
            <a:xfrm>
              <a:off x="1093404" y="164942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6" name="Oval 237">
              <a:extLst>
                <a:ext uri="{FF2B5EF4-FFF2-40B4-BE49-F238E27FC236}">
                  <a16:creationId xmlns:a16="http://schemas.microsoft.com/office/drawing/2014/main" id="{B4B2A08B-66FA-32FA-0A6D-BC7B79D75032}"/>
                </a:ext>
              </a:extLst>
            </p:cNvPr>
            <p:cNvSpPr/>
            <p:nvPr/>
          </p:nvSpPr>
          <p:spPr bwMode="gray">
            <a:xfrm>
              <a:off x="982007" y="164942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7" name="Oval 248">
              <a:extLst>
                <a:ext uri="{FF2B5EF4-FFF2-40B4-BE49-F238E27FC236}">
                  <a16:creationId xmlns:a16="http://schemas.microsoft.com/office/drawing/2014/main" id="{633A4293-86BD-2623-73D4-34FFEF6ADB93}"/>
                </a:ext>
              </a:extLst>
            </p:cNvPr>
            <p:cNvSpPr/>
            <p:nvPr/>
          </p:nvSpPr>
          <p:spPr bwMode="gray">
            <a:xfrm>
              <a:off x="1204804" y="1649424"/>
              <a:ext cx="76216" cy="76216"/>
            </a:xfrm>
            <a:prstGeom prst="ellipse">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8" name="Oval 108">
              <a:extLst>
                <a:ext uri="{FF2B5EF4-FFF2-40B4-BE49-F238E27FC236}">
                  <a16:creationId xmlns:a16="http://schemas.microsoft.com/office/drawing/2014/main" id="{822D4D84-20A0-152F-4D43-55B71F954E90}"/>
                </a:ext>
              </a:extLst>
            </p:cNvPr>
            <p:cNvSpPr/>
            <p:nvPr/>
          </p:nvSpPr>
          <p:spPr bwMode="gray">
            <a:xfrm>
              <a:off x="1093247" y="164942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09" name="Oval 237">
              <a:extLst>
                <a:ext uri="{FF2B5EF4-FFF2-40B4-BE49-F238E27FC236}">
                  <a16:creationId xmlns:a16="http://schemas.microsoft.com/office/drawing/2014/main" id="{2D8060B7-20F9-1415-64B1-76CB48FEDBB7}"/>
                </a:ext>
              </a:extLst>
            </p:cNvPr>
            <p:cNvSpPr/>
            <p:nvPr/>
          </p:nvSpPr>
          <p:spPr bwMode="gray">
            <a:xfrm>
              <a:off x="981851" y="164942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sp>
          <p:nvSpPr>
            <p:cNvPr id="610" name="Oval 248">
              <a:extLst>
                <a:ext uri="{FF2B5EF4-FFF2-40B4-BE49-F238E27FC236}">
                  <a16:creationId xmlns:a16="http://schemas.microsoft.com/office/drawing/2014/main" id="{A370CD97-62E7-F26A-7537-24FA7906FB42}"/>
                </a:ext>
              </a:extLst>
            </p:cNvPr>
            <p:cNvSpPr/>
            <p:nvPr/>
          </p:nvSpPr>
          <p:spPr bwMode="gray">
            <a:xfrm>
              <a:off x="1204648" y="1649423"/>
              <a:ext cx="76216" cy="76216"/>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tx1"/>
                </a:solidFill>
                <a:latin typeface="Arial" pitchFamily="34" charset="0"/>
                <a:cs typeface="Arial" pitchFamily="34" charset="0"/>
              </a:endParaRPr>
            </a:p>
          </p:txBody>
        </p:sp>
      </p:grpSp>
      <p:sp>
        <p:nvSpPr>
          <p:cNvPr id="3" name="Freeform 304">
            <a:extLst>
              <a:ext uri="{FF2B5EF4-FFF2-40B4-BE49-F238E27FC236}">
                <a16:creationId xmlns:a16="http://schemas.microsoft.com/office/drawing/2014/main" id="{072ED41A-173F-3D61-8F53-03A06D777018}"/>
              </a:ext>
            </a:extLst>
          </p:cNvPr>
          <p:cNvSpPr>
            <a:spLocks noChangeAspect="1" noEditPoints="1"/>
          </p:cNvSpPr>
          <p:nvPr>
            <p:custDataLst>
              <p:tags r:id="rId5"/>
            </p:custDataLst>
          </p:nvPr>
        </p:nvSpPr>
        <p:spPr bwMode="gray">
          <a:xfrm>
            <a:off x="6687469" y="2536860"/>
            <a:ext cx="180000" cy="180000"/>
          </a:xfrm>
          <a:custGeom>
            <a:avLst/>
            <a:gdLst>
              <a:gd name="T0" fmla="*/ 1040 w 2080"/>
              <a:gd name="T1" fmla="*/ 0 h 2080"/>
              <a:gd name="T2" fmla="*/ 2080 w 2080"/>
              <a:gd name="T3" fmla="*/ 1040 h 2080"/>
              <a:gd name="T4" fmla="*/ 1040 w 2080"/>
              <a:gd name="T5" fmla="*/ 2080 h 2080"/>
              <a:gd name="T6" fmla="*/ 0 w 2080"/>
              <a:gd name="T7" fmla="*/ 1040 h 2080"/>
              <a:gd name="T8" fmla="*/ 1040 w 2080"/>
              <a:gd name="T9" fmla="*/ 0 h 2080"/>
              <a:gd name="T10" fmla="*/ 468 w 2080"/>
              <a:gd name="T11" fmla="*/ 412 h 2080"/>
              <a:gd name="T12" fmla="*/ 412 w 2080"/>
              <a:gd name="T13" fmla="*/ 468 h 2080"/>
              <a:gd name="T14" fmla="*/ 984 w 2080"/>
              <a:gd name="T15" fmla="*/ 1040 h 2080"/>
              <a:gd name="T16" fmla="*/ 412 w 2080"/>
              <a:gd name="T17" fmla="*/ 1612 h 2080"/>
              <a:gd name="T18" fmla="*/ 468 w 2080"/>
              <a:gd name="T19" fmla="*/ 1668 h 2080"/>
              <a:gd name="T20" fmla="*/ 1040 w 2080"/>
              <a:gd name="T21" fmla="*/ 1096 h 2080"/>
              <a:gd name="T22" fmla="*/ 1612 w 2080"/>
              <a:gd name="T23" fmla="*/ 1668 h 2080"/>
              <a:gd name="T24" fmla="*/ 1668 w 2080"/>
              <a:gd name="T25" fmla="*/ 1612 h 2080"/>
              <a:gd name="T26" fmla="*/ 1096 w 2080"/>
              <a:gd name="T27" fmla="*/ 1040 h 2080"/>
              <a:gd name="T28" fmla="*/ 1668 w 2080"/>
              <a:gd name="T29" fmla="*/ 468 h 2080"/>
              <a:gd name="T30" fmla="*/ 1612 w 2080"/>
              <a:gd name="T31" fmla="*/ 412 h 2080"/>
              <a:gd name="T32" fmla="*/ 1040 w 2080"/>
              <a:gd name="T33" fmla="*/ 984 h 2080"/>
              <a:gd name="T34" fmla="*/ 468 w 2080"/>
              <a:gd name="T35" fmla="*/ 412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2080">
                <a:moveTo>
                  <a:pt x="1040" y="0"/>
                </a:moveTo>
                <a:cubicBezTo>
                  <a:pt x="1614" y="0"/>
                  <a:pt x="2080" y="466"/>
                  <a:pt x="2080" y="1040"/>
                </a:cubicBezTo>
                <a:cubicBezTo>
                  <a:pt x="2080" y="1614"/>
                  <a:pt x="1614" y="2080"/>
                  <a:pt x="1040" y="2080"/>
                </a:cubicBezTo>
                <a:cubicBezTo>
                  <a:pt x="466" y="2080"/>
                  <a:pt x="0" y="1614"/>
                  <a:pt x="0" y="1040"/>
                </a:cubicBezTo>
                <a:cubicBezTo>
                  <a:pt x="0" y="466"/>
                  <a:pt x="466" y="0"/>
                  <a:pt x="1040" y="0"/>
                </a:cubicBezTo>
                <a:close/>
                <a:moveTo>
                  <a:pt x="468" y="412"/>
                </a:moveTo>
                <a:cubicBezTo>
                  <a:pt x="412" y="468"/>
                  <a:pt x="412" y="468"/>
                  <a:pt x="412" y="468"/>
                </a:cubicBezTo>
                <a:cubicBezTo>
                  <a:pt x="984" y="1040"/>
                  <a:pt x="984" y="1040"/>
                  <a:pt x="984" y="1040"/>
                </a:cubicBezTo>
                <a:cubicBezTo>
                  <a:pt x="412" y="1612"/>
                  <a:pt x="412" y="1612"/>
                  <a:pt x="412" y="1612"/>
                </a:cubicBezTo>
                <a:cubicBezTo>
                  <a:pt x="468" y="1668"/>
                  <a:pt x="468" y="1668"/>
                  <a:pt x="468" y="1668"/>
                </a:cubicBezTo>
                <a:cubicBezTo>
                  <a:pt x="1040" y="1096"/>
                  <a:pt x="1040" y="1096"/>
                  <a:pt x="1040" y="1096"/>
                </a:cubicBezTo>
                <a:cubicBezTo>
                  <a:pt x="1612" y="1668"/>
                  <a:pt x="1612" y="1668"/>
                  <a:pt x="1612" y="1668"/>
                </a:cubicBezTo>
                <a:cubicBezTo>
                  <a:pt x="1668" y="1612"/>
                  <a:pt x="1668" y="1612"/>
                  <a:pt x="1668" y="1612"/>
                </a:cubicBezTo>
                <a:cubicBezTo>
                  <a:pt x="1096" y="1040"/>
                  <a:pt x="1096" y="1040"/>
                  <a:pt x="1096" y="1040"/>
                </a:cubicBezTo>
                <a:cubicBezTo>
                  <a:pt x="1668" y="468"/>
                  <a:pt x="1668" y="468"/>
                  <a:pt x="1668" y="468"/>
                </a:cubicBezTo>
                <a:cubicBezTo>
                  <a:pt x="1612" y="412"/>
                  <a:pt x="1612" y="412"/>
                  <a:pt x="1612" y="412"/>
                </a:cubicBezTo>
                <a:cubicBezTo>
                  <a:pt x="1040" y="984"/>
                  <a:pt x="1040" y="984"/>
                  <a:pt x="1040" y="984"/>
                </a:cubicBezTo>
                <a:lnTo>
                  <a:pt x="468" y="41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312">
            <a:extLst>
              <a:ext uri="{FF2B5EF4-FFF2-40B4-BE49-F238E27FC236}">
                <a16:creationId xmlns:a16="http://schemas.microsoft.com/office/drawing/2014/main" id="{A981C3BC-9867-9C21-8589-05D6D60A3079}"/>
              </a:ext>
            </a:extLst>
          </p:cNvPr>
          <p:cNvSpPr>
            <a:spLocks noChangeAspect="1" noEditPoints="1"/>
          </p:cNvSpPr>
          <p:nvPr>
            <p:custDataLst>
              <p:tags r:id="rId6"/>
            </p:custDataLst>
          </p:nvPr>
        </p:nvSpPr>
        <p:spPr bwMode="gray">
          <a:xfrm>
            <a:off x="5641527" y="2549775"/>
            <a:ext cx="167085" cy="167085"/>
          </a:xfrm>
          <a:custGeom>
            <a:avLst/>
            <a:gdLst>
              <a:gd name="T0" fmla="*/ 2080 w 2080"/>
              <a:gd name="T1" fmla="*/ 1040 h 2080"/>
              <a:gd name="T2" fmla="*/ 1040 w 2080"/>
              <a:gd name="T3" fmla="*/ 2080 h 2080"/>
              <a:gd name="T4" fmla="*/ 0 w 2080"/>
              <a:gd name="T5" fmla="*/ 1040 h 2080"/>
              <a:gd name="T6" fmla="*/ 1040 w 2080"/>
              <a:gd name="T7" fmla="*/ 0 h 2080"/>
              <a:gd name="T8" fmla="*/ 2080 w 2080"/>
              <a:gd name="T9" fmla="*/ 1040 h 2080"/>
              <a:gd name="T10" fmla="*/ 348 w 2080"/>
              <a:gd name="T11" fmla="*/ 1118 h 2080"/>
              <a:gd name="T12" fmla="*/ 292 w 2080"/>
              <a:gd name="T13" fmla="*/ 1175 h 2080"/>
              <a:gd name="T14" fmla="*/ 763 w 2080"/>
              <a:gd name="T15" fmla="*/ 1643 h 2080"/>
              <a:gd name="T16" fmla="*/ 1788 w 2080"/>
              <a:gd name="T17" fmla="*/ 618 h 2080"/>
              <a:gd name="T18" fmla="*/ 1732 w 2080"/>
              <a:gd name="T19" fmla="*/ 561 h 2080"/>
              <a:gd name="T20" fmla="*/ 763 w 2080"/>
              <a:gd name="T21" fmla="*/ 1530 h 2080"/>
              <a:gd name="T22" fmla="*/ 348 w 2080"/>
              <a:gd name="T23" fmla="*/ 1118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0" h="2080">
                <a:moveTo>
                  <a:pt x="2080" y="1040"/>
                </a:moveTo>
                <a:cubicBezTo>
                  <a:pt x="2080" y="1614"/>
                  <a:pt x="1614" y="2080"/>
                  <a:pt x="1040" y="2080"/>
                </a:cubicBezTo>
                <a:cubicBezTo>
                  <a:pt x="466" y="2080"/>
                  <a:pt x="0" y="1614"/>
                  <a:pt x="0" y="1040"/>
                </a:cubicBezTo>
                <a:cubicBezTo>
                  <a:pt x="0" y="466"/>
                  <a:pt x="466" y="0"/>
                  <a:pt x="1040" y="0"/>
                </a:cubicBezTo>
                <a:cubicBezTo>
                  <a:pt x="1614" y="0"/>
                  <a:pt x="2080" y="466"/>
                  <a:pt x="2080" y="1040"/>
                </a:cubicBezTo>
                <a:close/>
                <a:moveTo>
                  <a:pt x="348" y="1118"/>
                </a:moveTo>
                <a:cubicBezTo>
                  <a:pt x="292" y="1175"/>
                  <a:pt x="292" y="1175"/>
                  <a:pt x="292" y="1175"/>
                </a:cubicBezTo>
                <a:cubicBezTo>
                  <a:pt x="763" y="1643"/>
                  <a:pt x="763" y="1643"/>
                  <a:pt x="763" y="1643"/>
                </a:cubicBezTo>
                <a:cubicBezTo>
                  <a:pt x="1788" y="618"/>
                  <a:pt x="1788" y="618"/>
                  <a:pt x="1788" y="618"/>
                </a:cubicBezTo>
                <a:cubicBezTo>
                  <a:pt x="1732" y="561"/>
                  <a:pt x="1732" y="561"/>
                  <a:pt x="1732" y="561"/>
                </a:cubicBezTo>
                <a:cubicBezTo>
                  <a:pt x="763" y="1530"/>
                  <a:pt x="763" y="1530"/>
                  <a:pt x="763" y="1530"/>
                </a:cubicBezTo>
                <a:lnTo>
                  <a:pt x="348" y="111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églalap 8">
            <a:extLst>
              <a:ext uri="{FF2B5EF4-FFF2-40B4-BE49-F238E27FC236}">
                <a16:creationId xmlns:a16="http://schemas.microsoft.com/office/drawing/2014/main" id="{7997BF6F-3ECF-09AC-D897-1EBD0BE06DC1}"/>
              </a:ext>
            </a:extLst>
          </p:cNvPr>
          <p:cNvSpPr/>
          <p:nvPr/>
        </p:nvSpPr>
        <p:spPr>
          <a:xfrm>
            <a:off x="582161" y="6235940"/>
            <a:ext cx="9613773" cy="4739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400">
                <a:solidFill>
                  <a:schemeClr val="accent1"/>
                </a:solidFill>
              </a:rPr>
              <a:t>A potenciális célcsoportban az átlagoshoz képest felülreprezentáltak az 50-59 évesek, és az ötvennél kevesebb tévécsatornával rendelkezők. Más demográfiai jellemző, illetve más tartalomnézési szokás nem befolyásolja a regisztráció valószínűségét.</a:t>
            </a:r>
            <a:endParaRPr lang="en-GB" sz="1400">
              <a:solidFill>
                <a:schemeClr val="accent1"/>
              </a:solidFill>
            </a:endParaRPr>
          </a:p>
        </p:txBody>
      </p:sp>
      <p:sp>
        <p:nvSpPr>
          <p:cNvPr id="10" name="Téglalap 9">
            <a:extLst>
              <a:ext uri="{FF2B5EF4-FFF2-40B4-BE49-F238E27FC236}">
                <a16:creationId xmlns:a16="http://schemas.microsoft.com/office/drawing/2014/main" id="{B61E735C-1E94-A368-AF47-D40059405B7F}"/>
              </a:ext>
            </a:extLst>
          </p:cNvPr>
          <p:cNvSpPr/>
          <p:nvPr/>
        </p:nvSpPr>
        <p:spPr>
          <a:xfrm>
            <a:off x="582161" y="1055773"/>
            <a:ext cx="10050802" cy="528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hu-HU" sz="1400">
                <a:solidFill>
                  <a:schemeClr val="accent1"/>
                </a:solidFill>
              </a:rPr>
              <a:t>A 83 százaléknyi fogyasztóból, akiknek tetszik a szolgáltatás 45 </a:t>
            </a:r>
            <a:r>
              <a:rPr lang="hu-HU" sz="1400" err="1">
                <a:solidFill>
                  <a:schemeClr val="accent1"/>
                </a:solidFill>
              </a:rPr>
              <a:t>százaléknyian</a:t>
            </a:r>
            <a:r>
              <a:rPr lang="hu-HU" sz="1400">
                <a:solidFill>
                  <a:schemeClr val="accent1"/>
                </a:solidFill>
              </a:rPr>
              <a:t> maradnak valóban potenciális regisztrálók, ha a </a:t>
            </a:r>
            <a:r>
              <a:rPr lang="hu-HU" sz="1400" err="1">
                <a:solidFill>
                  <a:schemeClr val="accent1"/>
                </a:solidFill>
              </a:rPr>
              <a:t>journey</a:t>
            </a:r>
            <a:r>
              <a:rPr lang="hu-HU" sz="1400">
                <a:solidFill>
                  <a:schemeClr val="accent1"/>
                </a:solidFill>
              </a:rPr>
              <a:t> kapcsán felmerülő akadályokat is megvizsgáljuk.</a:t>
            </a:r>
            <a:endParaRPr lang="en-GB" sz="1400">
              <a:solidFill>
                <a:schemeClr val="accent1"/>
              </a:solidFill>
            </a:endParaRPr>
          </a:p>
        </p:txBody>
      </p:sp>
      <p:pic>
        <p:nvPicPr>
          <p:cNvPr id="13" name="Picture 14">
            <a:extLst>
              <a:ext uri="{FF2B5EF4-FFF2-40B4-BE49-F238E27FC236}">
                <a16:creationId xmlns:a16="http://schemas.microsoft.com/office/drawing/2014/main" id="{9CFD3ABB-AB00-0FE4-50F3-3904C4536D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4" name="Kép 13">
            <a:extLst>
              <a:ext uri="{FF2B5EF4-FFF2-40B4-BE49-F238E27FC236}">
                <a16:creationId xmlns:a16="http://schemas.microsoft.com/office/drawing/2014/main" id="{96BDED94-8EFB-BC72-CF37-A1C4E9722C3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5" name="Kép 14" descr="A képen aláírás, rajz, étel látható&#10;&#10;Automatikusan generált leírás">
            <a:extLst>
              <a:ext uri="{FF2B5EF4-FFF2-40B4-BE49-F238E27FC236}">
                <a16:creationId xmlns:a16="http://schemas.microsoft.com/office/drawing/2014/main" id="{ED1ED18C-18DD-FFBA-2C62-8D9F42B3D4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1688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p:txBody>
          <a:bodyPr/>
          <a:lstStyle/>
          <a:p>
            <a:pPr algn="l" rtl="0"/>
            <a:r>
              <a:rPr lang="hu" b="0" i="0" u="none" baseline="0"/>
              <a:t>A kutatás módszere</a:t>
            </a:r>
            <a:endParaRPr lang="hu"/>
          </a:p>
        </p:txBody>
      </p:sp>
      <p:sp>
        <p:nvSpPr>
          <p:cNvPr id="14" name="Téglalap 13" descr="Utasítások háttérmező">
            <a:extLst>
              <a:ext uri="{FF2B5EF4-FFF2-40B4-BE49-F238E27FC236}">
                <a16:creationId xmlns:a16="http://schemas.microsoft.com/office/drawing/2014/main" id="{B591494E-4937-47FE-9B6E-5CB8C3D8A04C}"/>
              </a:ext>
            </a:extLst>
          </p:cNvPr>
          <p:cNvSpPr/>
          <p:nvPr/>
        </p:nvSpPr>
        <p:spPr>
          <a:xfrm>
            <a:off x="375934" y="1087722"/>
            <a:ext cx="4289199" cy="52121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prstClr val="white"/>
              </a:solidFill>
              <a:effectLst/>
              <a:uLnTx/>
              <a:uFillTx/>
              <a:latin typeface="Segoe UI Light"/>
              <a:ea typeface="+mn-ea"/>
              <a:cs typeface="+mn-cs"/>
            </a:endParaRPr>
          </a:p>
        </p:txBody>
      </p:sp>
      <p:sp>
        <p:nvSpPr>
          <p:cNvPr id="67" name="CasellaDiTesto 16">
            <a:extLst>
              <a:ext uri="{FF2B5EF4-FFF2-40B4-BE49-F238E27FC236}">
                <a16:creationId xmlns:a16="http://schemas.microsoft.com/office/drawing/2014/main" id="{AD22FA62-194B-4023-AD99-6F8C7D128C74}"/>
              </a:ext>
            </a:extLst>
          </p:cNvPr>
          <p:cNvSpPr txBox="1"/>
          <p:nvPr/>
        </p:nvSpPr>
        <p:spPr>
          <a:xfrm>
            <a:off x="668917" y="1748597"/>
            <a:ext cx="3725284" cy="4199237"/>
          </a:xfrm>
          <a:prstGeom prst="rect">
            <a:avLst/>
          </a:prstGeom>
          <a:noFill/>
        </p:spPr>
        <p:txBody>
          <a:bodyPr wrap="square" lIns="77921" tIns="38962" rIns="77921" bIns="38962" rtlCol="0">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A FAsT-TV modell magyarországi bevezetésében rejlő potenciál felmérésére háromlépcsős fogyasztói kutatást végeztünk. </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hu" sz="1200" b="0" i="0" u="none" strike="noStrike" kern="1200" cap="none" spc="0" normalizeH="0" baseline="0" noProof="0" dirty="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E kutatási jelentés az FAST televíziós koncepció elfogadottságának és a megoldás lehetséges használatának feltárását célzó kvalitatív vizsgálat megállapításait mutatja be.</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hu" sz="1200" b="0" i="0" u="none" strike="noStrike" kern="1200" cap="none" spc="0" normalizeH="0" baseline="0" noProof="0" dirty="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A kutatás a jelenlegi használati szokásokra vonatkozó legfontosabb megállapításokat is tartalmazza, amelyek a kvantitatív fázisban is tesztelésre kerülnek.</a:t>
            </a:r>
          </a:p>
          <a:p>
            <a:pPr marL="228594" marR="0" lvl="0" indent="-228594" algn="l" defTabSz="914354" rtl="0" eaLnBrk="1" fontAlgn="auto" latinLnBrk="0" hangingPunct="1">
              <a:lnSpc>
                <a:spcPct val="150000"/>
              </a:lnSpc>
              <a:spcBef>
                <a:spcPts val="0"/>
              </a:spcBef>
              <a:spcAft>
                <a:spcPts val="0"/>
              </a:spcAft>
              <a:buClrTx/>
              <a:buSzTx/>
              <a:buFontTx/>
              <a:buAutoNum type="arabicParenR"/>
              <a:tabLst/>
              <a:defRPr/>
            </a:pPr>
            <a:endParaRPr kumimoji="0" lang="hu" sz="1200" b="0" i="0" u="none" strike="noStrike" kern="1200" cap="none" spc="0" normalizeH="0" baseline="0" noProof="0" dirty="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a:t>
            </a: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a:t>
            </a:r>
          </a:p>
        </p:txBody>
      </p:sp>
      <p:pic>
        <p:nvPicPr>
          <p:cNvPr id="5" name="Ábra 4" descr="Célközönség">
            <a:extLst>
              <a:ext uri="{FF2B5EF4-FFF2-40B4-BE49-F238E27FC236}">
                <a16:creationId xmlns:a16="http://schemas.microsoft.com/office/drawing/2014/main" id="{F65C90BD-A751-45D5-811A-5260AC1A52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0884" y="1056735"/>
            <a:ext cx="735448" cy="735448"/>
          </a:xfrm>
          <a:prstGeom prst="rect">
            <a:avLst/>
          </a:prstGeom>
        </p:spPr>
      </p:pic>
      <p:sp>
        <p:nvSpPr>
          <p:cNvPr id="19" name="Szövegdoboz 18">
            <a:extLst>
              <a:ext uri="{FF2B5EF4-FFF2-40B4-BE49-F238E27FC236}">
                <a16:creationId xmlns:a16="http://schemas.microsoft.com/office/drawing/2014/main" id="{D948DBCF-6511-4793-B55C-3894691C5F60}"/>
              </a:ext>
            </a:extLst>
          </p:cNvPr>
          <p:cNvSpPr txBox="1"/>
          <p:nvPr/>
        </p:nvSpPr>
        <p:spPr>
          <a:xfrm>
            <a:off x="668917" y="1262879"/>
            <a:ext cx="2905559" cy="323161"/>
          </a:xfrm>
          <a:prstGeom prst="rect">
            <a:avLst/>
          </a:prstGeom>
          <a:noFill/>
        </p:spPr>
        <p:txBody>
          <a:bodyPr wrap="square" lIns="91436" tIns="45718" rIns="91436" bIns="45718"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500" b="1" i="0" u="none" strike="noStrike" kern="1200" cap="none" spc="0" normalizeH="0" baseline="0" noProof="0">
                <a:ln>
                  <a:noFill/>
                </a:ln>
                <a:solidFill>
                  <a:srgbClr val="336F99"/>
                </a:solidFill>
                <a:effectLst/>
                <a:uLnTx/>
                <a:uFillTx/>
                <a:latin typeface="Segoe UI Light"/>
                <a:ea typeface="+mn-ea"/>
                <a:cs typeface="+mn-cs"/>
              </a:rPr>
              <a:t>Háttér</a:t>
            </a:r>
          </a:p>
        </p:txBody>
      </p:sp>
      <p:sp>
        <p:nvSpPr>
          <p:cNvPr id="25" name="Téglalap 24" descr="Utasítások háttérmező">
            <a:extLst>
              <a:ext uri="{FF2B5EF4-FFF2-40B4-BE49-F238E27FC236}">
                <a16:creationId xmlns:a16="http://schemas.microsoft.com/office/drawing/2014/main" id="{B591494E-4937-47FE-9B6E-5CB8C3D8A04C}"/>
              </a:ext>
            </a:extLst>
          </p:cNvPr>
          <p:cNvSpPr/>
          <p:nvPr/>
        </p:nvSpPr>
        <p:spPr>
          <a:xfrm>
            <a:off x="5384801" y="1097383"/>
            <a:ext cx="6133872" cy="5202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hu" sz="1900" b="0" i="0" u="none" strike="noStrike" kern="1200" cap="none" spc="0" normalizeH="0" baseline="0" noProof="0">
              <a:ln>
                <a:noFill/>
              </a:ln>
              <a:solidFill>
                <a:prstClr val="white"/>
              </a:solidFill>
              <a:effectLst/>
              <a:uLnTx/>
              <a:uFillTx/>
              <a:latin typeface="Segoe UI Light"/>
              <a:ea typeface="+mn-ea"/>
              <a:cs typeface="+mn-cs"/>
            </a:endParaRPr>
          </a:p>
        </p:txBody>
      </p:sp>
      <p:sp>
        <p:nvSpPr>
          <p:cNvPr id="32" name="Szövegdoboz 31">
            <a:extLst>
              <a:ext uri="{FF2B5EF4-FFF2-40B4-BE49-F238E27FC236}">
                <a16:creationId xmlns:a16="http://schemas.microsoft.com/office/drawing/2014/main" id="{D948DBCF-6511-4793-B55C-3894691C5F60}"/>
              </a:ext>
            </a:extLst>
          </p:cNvPr>
          <p:cNvSpPr txBox="1"/>
          <p:nvPr/>
        </p:nvSpPr>
        <p:spPr>
          <a:xfrm>
            <a:off x="5492518" y="1238189"/>
            <a:ext cx="5624215" cy="323161"/>
          </a:xfrm>
          <a:prstGeom prst="rect">
            <a:avLst/>
          </a:prstGeom>
          <a:noFill/>
        </p:spPr>
        <p:txBody>
          <a:bodyPr wrap="square" lIns="91436" tIns="45718" rIns="91436" bIns="45718"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hu" sz="1500" b="1" i="0" u="none" strike="noStrike" kern="1200" cap="none" spc="0" normalizeH="0" baseline="0" noProof="0">
                <a:ln>
                  <a:noFill/>
                </a:ln>
                <a:solidFill>
                  <a:srgbClr val="336F99"/>
                </a:solidFill>
                <a:effectLst/>
                <a:uLnTx/>
                <a:uFillTx/>
                <a:latin typeface="Segoe UI Light"/>
                <a:ea typeface="+mn-ea"/>
                <a:cs typeface="+mn-cs"/>
              </a:rPr>
              <a:t>Kvalitatív szakasz: online fókuszcsoportos beszélgetések</a:t>
            </a:r>
          </a:p>
        </p:txBody>
      </p:sp>
      <p:sp>
        <p:nvSpPr>
          <p:cNvPr id="34" name="CasellaDiTesto 16">
            <a:extLst>
              <a:ext uri="{FF2B5EF4-FFF2-40B4-BE49-F238E27FC236}">
                <a16:creationId xmlns:a16="http://schemas.microsoft.com/office/drawing/2014/main" id="{AD22FA62-194B-4023-AD99-6F8C7D128C74}"/>
              </a:ext>
            </a:extLst>
          </p:cNvPr>
          <p:cNvSpPr txBox="1"/>
          <p:nvPr/>
        </p:nvSpPr>
        <p:spPr>
          <a:xfrm>
            <a:off x="5655734" y="1583237"/>
            <a:ext cx="5712688" cy="4753234"/>
          </a:xfrm>
          <a:prstGeom prst="rect">
            <a:avLst/>
          </a:prstGeom>
          <a:noFill/>
        </p:spPr>
        <p:txBody>
          <a:bodyPr wrap="square" lIns="77921" tIns="38962" rIns="77921" bIns="38962" rtlCol="0">
            <a:spAutoFit/>
          </a:bodyPr>
          <a:lstStyle/>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1" i="0" u="none" strike="noStrike" kern="1200" cap="none" spc="0" normalizeH="0" baseline="0" noProof="0" dirty="0">
                <a:ln>
                  <a:noFill/>
                </a:ln>
                <a:solidFill>
                  <a:srgbClr val="336F99"/>
                </a:solidFill>
                <a:effectLst/>
                <a:uLnTx/>
                <a:uFillTx/>
                <a:latin typeface="Segoe UI Light"/>
                <a:ea typeface="+mn-ea"/>
                <a:cs typeface="+mn-cs"/>
              </a:rPr>
              <a:t>Célcsoport</a:t>
            </a: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Az előfizetéses és/vagy ingyenes videó streaming szolgáltatások, videómegosztó oldalak és a közösségi médiában videótartalmakat fogyasztó, 18-59 éves férfi és női felhasználók</a:t>
            </a:r>
          </a:p>
          <a:p>
            <a:pPr marL="0" marR="0" lvl="0" indent="0" algn="l" defTabSz="914354" rtl="0" eaLnBrk="1" fontAlgn="auto" latinLnBrk="0" hangingPunct="1">
              <a:lnSpc>
                <a:spcPct val="150000"/>
              </a:lnSpc>
              <a:spcBef>
                <a:spcPts val="0"/>
              </a:spcBef>
              <a:spcAft>
                <a:spcPts val="0"/>
              </a:spcAft>
              <a:buClrTx/>
              <a:buSzTx/>
              <a:buFontTx/>
              <a:buNone/>
              <a:tabLst/>
              <a:defRPr/>
            </a:pPr>
            <a:endParaRPr kumimoji="0" lang="hu" sz="1200" b="0" i="0" u="none" strike="noStrike" kern="1200" cap="none" spc="0" normalizeH="0" baseline="0" noProof="0" dirty="0">
              <a:ln>
                <a:noFill/>
              </a:ln>
              <a:solidFill>
                <a:srgbClr val="336F99"/>
              </a:solidFill>
              <a:effectLst/>
              <a:uLnTx/>
              <a:uFillTx/>
              <a:latin typeface="Segoe UI Light"/>
              <a:ea typeface="+mn-ea"/>
              <a:cs typeface="+mn-cs"/>
            </a:endParaRPr>
          </a:p>
          <a:p>
            <a:pPr marL="0" marR="0" lvl="0" indent="0" algn="l" defTabSz="914354" rtl="0" eaLnBrk="1" fontAlgn="auto" latinLnBrk="0" hangingPunct="1">
              <a:lnSpc>
                <a:spcPct val="150000"/>
              </a:lnSpc>
              <a:spcBef>
                <a:spcPts val="0"/>
              </a:spcBef>
              <a:spcAft>
                <a:spcPts val="0"/>
              </a:spcAft>
              <a:buClrTx/>
              <a:buSzTx/>
              <a:buFontTx/>
              <a:buNone/>
              <a:tabLst/>
              <a:defRPr/>
            </a:pPr>
            <a:r>
              <a:rPr kumimoji="0" lang="hu" sz="1200" b="1" i="0" u="none" strike="noStrike" kern="1200" cap="none" spc="0" normalizeH="0" baseline="0" noProof="0" dirty="0">
                <a:ln>
                  <a:noFill/>
                </a:ln>
                <a:solidFill>
                  <a:srgbClr val="336F99"/>
                </a:solidFill>
                <a:effectLst/>
                <a:uLnTx/>
                <a:uFillTx/>
                <a:latin typeface="Segoe UI Light"/>
                <a:ea typeface="+mn-ea"/>
                <a:cs typeface="+mn-cs"/>
              </a:rPr>
              <a:t>Minta </a:t>
            </a:r>
          </a:p>
          <a:p>
            <a:pPr marL="171446" marR="0" lvl="0"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4 normál hosszúságú online csoporttalálkozó (egyenként 90-100 perc) Zoom platformon</a:t>
            </a:r>
          </a:p>
          <a:p>
            <a:pPr marL="171446" marR="0" lvl="0"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csoportonként 6 résztvevő, összesen 24 fő</a:t>
            </a:r>
          </a:p>
          <a:p>
            <a:pPr marL="171446" marR="0" lvl="0"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A csoportok életkor és streaming szolgáltatások használati gyakorisága szerint bontva</a:t>
            </a:r>
          </a:p>
          <a:p>
            <a:pPr marL="628624" marR="0" lvl="1"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Korcsoportok: 18-35 év és 36-59 év</a:t>
            </a:r>
          </a:p>
          <a:p>
            <a:pPr marL="628624" marR="0" lvl="1"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Gyakori felhasználók (heavy user): video streaming szolgáltatást naponta vagy hetente többször használ</a:t>
            </a:r>
          </a:p>
          <a:p>
            <a:pPr marL="628624" marR="0" lvl="1"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Kevésbé gyakori felhasználó: video streaming szolgáltatást hetente csak párszor használ  </a:t>
            </a:r>
          </a:p>
          <a:p>
            <a:pPr marL="628624" marR="0" lvl="1" indent="-171446" algn="l" defTabSz="914354"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hu" sz="1200" b="0" i="0" u="none" strike="noStrike" kern="1200" cap="none" spc="0" normalizeH="0" baseline="0" noProof="0" dirty="0">
                <a:ln>
                  <a:noFill/>
                </a:ln>
                <a:solidFill>
                  <a:srgbClr val="336F99"/>
                </a:solidFill>
                <a:effectLst/>
                <a:uLnTx/>
                <a:uFillTx/>
                <a:latin typeface="Segoe UI Light"/>
                <a:ea typeface="+mn-ea"/>
                <a:cs typeface="+mn-cs"/>
              </a:rPr>
              <a:t>Terepmunka:  2022. október 4-6.</a:t>
            </a:r>
          </a:p>
        </p:txBody>
      </p:sp>
      <p:sp>
        <p:nvSpPr>
          <p:cNvPr id="3" name="Dia számának helye 3">
            <a:extLst>
              <a:ext uri="{FF2B5EF4-FFF2-40B4-BE49-F238E27FC236}">
                <a16:creationId xmlns:a16="http://schemas.microsoft.com/office/drawing/2014/main" id="{200480C1-60B5-8FD8-B4F5-C676D0B6BDD7}"/>
              </a:ext>
            </a:extLst>
          </p:cNvPr>
          <p:cNvSpPr>
            <a:spLocks noGrp="1"/>
          </p:cNvSpPr>
          <p:nvPr>
            <p:ph type="sldNum" sz="quarter" idx="4"/>
          </p:nvPr>
        </p:nvSpPr>
        <p:spPr>
          <a:xfrm>
            <a:off x="11408249" y="6351390"/>
            <a:ext cx="765564" cy="493056"/>
          </a:xfrm>
          <a:prstGeom prst="rect">
            <a:avLst/>
          </a:prstGeom>
        </p:spPr>
        <p:txBody>
          <a:bodyPr anchor="ctr"/>
          <a:lstStyle>
            <a:lvl1pPr algn="ctr">
              <a:defRPr sz="1200" b="1">
                <a:solidFill>
                  <a:schemeClr val="accent1"/>
                </a:solidFill>
              </a:defRPr>
            </a:lvl1pPr>
          </a:lstStyle>
          <a:p>
            <a:fld id="{4996493B-DA06-4E81-B5EB-AD5E79125F85}" type="slidenum">
              <a:rPr lang="hu-HU" smtClean="0">
                <a:solidFill>
                  <a:schemeClr val="accent6"/>
                </a:solidFill>
              </a:rPr>
              <a:pPr/>
              <a:t>8</a:t>
            </a:fld>
            <a:endParaRPr lang="hu-HU">
              <a:solidFill>
                <a:schemeClr val="accent6"/>
              </a:solidFill>
            </a:endParaRPr>
          </a:p>
        </p:txBody>
      </p:sp>
      <p:pic>
        <p:nvPicPr>
          <p:cNvPr id="10" name="Picture 14">
            <a:extLst>
              <a:ext uri="{FF2B5EF4-FFF2-40B4-BE49-F238E27FC236}">
                <a16:creationId xmlns:a16="http://schemas.microsoft.com/office/drawing/2014/main" id="{FCBABCC7-2EAF-9980-EA80-BD5FD84EC5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 name="Kép 10">
            <a:extLst>
              <a:ext uri="{FF2B5EF4-FFF2-40B4-BE49-F238E27FC236}">
                <a16:creationId xmlns:a16="http://schemas.microsoft.com/office/drawing/2014/main" id="{D6BCB1DD-6945-FEEA-D617-AD5C4920FF9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2" name="Kép 11" descr="A képen aláírás, rajz, étel látható&#10;&#10;Automatikusan generált leírás">
            <a:extLst>
              <a:ext uri="{FF2B5EF4-FFF2-40B4-BE49-F238E27FC236}">
                <a16:creationId xmlns:a16="http://schemas.microsoft.com/office/drawing/2014/main" id="{2271BBD1-FECF-458D-D327-EECCD39F09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554362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80</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472840" y="1269605"/>
            <a:ext cx="11044526" cy="4225900"/>
          </a:xfrm>
          <a:prstGeom prst="rect">
            <a:avLst/>
          </a:prstGeom>
          <a:noFill/>
        </p:spPr>
        <p:txBody>
          <a:bodyPr wrap="square">
            <a:spAutoFit/>
          </a:bodyPr>
          <a:lstStyle/>
          <a:p>
            <a:pPr marR="0" lvl="0" algn="just" defTabSz="914377" rtl="0" eaLnBrk="1" fontAlgn="auto" latinLnBrk="0" hangingPunct="1">
              <a:lnSpc>
                <a:spcPct val="107000"/>
              </a:lnSpc>
              <a:spcBef>
                <a:spcPts val="0"/>
              </a:spcBef>
              <a:spcAft>
                <a:spcPts val="800"/>
              </a:spcAft>
              <a:buClrTx/>
              <a:buSzTx/>
              <a:tabLst/>
              <a:defRPr/>
            </a:pPr>
            <a:r>
              <a:rPr kumimoji="0" lang="hu-HU" sz="140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Összehasonlítva a </a:t>
            </a:r>
            <a:r>
              <a:rPr kumimoji="0" lang="hu-HU" sz="1400" b="0" i="0" u="none" strike="noStrike" kern="1200" cap="none" spc="0" normalizeH="0" baseline="0" noProof="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 TV koncepciót az egyéb más videótartalmakkal a következő megállapításokat tehetjük.</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hu-HU" sz="1400" b="0" i="0" u="none" strike="noStrike" kern="1200" cap="none" spc="0" normalizeH="0" baseline="0" noProof="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Tartalmilag</a:t>
            </a:r>
            <a:r>
              <a:rPr kumimoji="0" lang="hu-HU" sz="140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 szinte mindenben a lineáris tévékre hasonlít (csatornák, szerkesztett „</a:t>
            </a:r>
            <a:r>
              <a:rPr kumimoji="0" lang="hu-HU" sz="1400" b="0" i="0" u="none" strike="noStrike" kern="1200" cap="none" spc="0" normalizeH="0" baseline="0" noProof="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real-time</a:t>
            </a:r>
            <a:r>
              <a:rPr kumimoji="0" lang="hu-HU" sz="140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 adás, reklámok a műsorfolyamban).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Eléréséhez ugyanakkor nem szükséges tévéelőfizetés, hanem internetkapcsolat megléte esetén ingyenesen használható. (Van néhány jelenleg is néhány ingyenesen elérhető tévécsatorna, pl. a </a:t>
            </a:r>
            <a:r>
              <a:rPr lang="hu-HU" sz="140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mindigTV</a:t>
            </a: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 szabadon fogható csatornái, vagy a tartalomtulajdonosok által ingyenesen megosztott csatornák (pl. Mediaklikk.hu)).</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Az Egyesült Államokból származó példák alapján rendkívül sok, akár több száz csatornából lehet választani egy-egy ilyen csomagban.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Egyéb digitális platformokhoz képest kevéssé rugalmasan választható a tartalom, konkrét műsort nem, csak csatornát lehet választani.</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A lineáris tévéken belül a prémium csatornáktól az új tartalom hiánya különbözteti meg, a többi csatornához hasonlóan régebbi gyártású tartalmak érhetők el rajta.</a:t>
            </a:r>
          </a:p>
          <a:p>
            <a:pPr marR="0" lvl="0" algn="just" defTabSz="914377" rtl="0" eaLnBrk="1" fontAlgn="auto" latinLnBrk="0" hangingPunct="1">
              <a:lnSpc>
                <a:spcPct val="107000"/>
              </a:lnSpc>
              <a:spcBef>
                <a:spcPts val="0"/>
              </a:spcBef>
              <a:spcAft>
                <a:spcPts val="800"/>
              </a:spcAft>
              <a:buClrTx/>
              <a:buSzTx/>
              <a:tabLst/>
              <a:defRPr/>
            </a:pPr>
            <a:endParaRPr kumimoji="0" lang="hu-HU" sz="140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R="0" lvl="0" algn="just" defTabSz="914377" rtl="0" eaLnBrk="1" fontAlgn="auto" latinLnBrk="0" hangingPunct="1">
              <a:lnSpc>
                <a:spcPct val="107000"/>
              </a:lnSpc>
              <a:spcBef>
                <a:spcPts val="0"/>
              </a:spcBef>
              <a:spcAft>
                <a:spcPts val="800"/>
              </a:spcAft>
              <a:buClrTx/>
              <a:buSzTx/>
              <a:tabLst/>
              <a:defRPr/>
            </a:pP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A koncepciónak a fenti tulajdonságokkal kell versenyeznie a nézők kegyeiért. </a:t>
            </a:r>
          </a:p>
          <a:p>
            <a:pPr marR="0" lvl="0" algn="just" defTabSz="914377" rtl="0" eaLnBrk="1" fontAlgn="auto" latinLnBrk="0" hangingPunct="1">
              <a:lnSpc>
                <a:spcPct val="107000"/>
              </a:lnSpc>
              <a:spcBef>
                <a:spcPts val="0"/>
              </a:spcBef>
              <a:spcAft>
                <a:spcPts val="800"/>
              </a:spcAft>
              <a:buClrTx/>
              <a:buSzTx/>
              <a:tabLst/>
              <a:defRPr/>
            </a:pPr>
            <a:r>
              <a:rPr lang="hu-HU" sz="1400">
                <a:solidFill>
                  <a:srgbClr val="336F99"/>
                </a:solidFill>
                <a:latin typeface="Segoe UI Light" panose="020B0502040204020203" pitchFamily="34" charset="0"/>
                <a:ea typeface="Calibri" panose="020F0502020204030204" pitchFamily="34" charset="0"/>
                <a:cs typeface="Segoe UI Light" panose="020B0502040204020203" pitchFamily="34" charset="0"/>
              </a:rPr>
              <a:t>A következő oldalon a koncepciót a középpontba állítva összefoglaljuk, hogy a tulajdonságaiból fakadóan milyen előnyökkel és hátrányokkal rendelkezik a fogyasztók szemében.</a:t>
            </a:r>
          </a:p>
          <a:p>
            <a:pPr marR="0" lvl="0" algn="just" defTabSz="914377" rtl="0" eaLnBrk="1" fontAlgn="auto" latinLnBrk="0" hangingPunct="1">
              <a:lnSpc>
                <a:spcPct val="107000"/>
              </a:lnSpc>
              <a:spcBef>
                <a:spcPts val="0"/>
              </a:spcBef>
              <a:spcAft>
                <a:spcPts val="800"/>
              </a:spcAft>
              <a:buClrTx/>
              <a:buSzTx/>
              <a:tabLst/>
              <a:defRPr/>
            </a:pPr>
            <a:endParaRPr kumimoji="0" lang="hu-HU" sz="140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5" y="204938"/>
            <a:ext cx="7073806" cy="843780"/>
          </a:xfrm>
        </p:spPr>
        <p:txBody>
          <a:bodyPr>
            <a:noAutofit/>
          </a:bodyPr>
          <a:lstStyle/>
          <a:p>
            <a:r>
              <a:rPr lang="hu-HU" b="1" dirty="0">
                <a:solidFill>
                  <a:srgbClr val="265373"/>
                </a:solidFill>
              </a:rPr>
              <a:t>A </a:t>
            </a:r>
            <a:r>
              <a:rPr lang="hu-HU" b="1" dirty="0" err="1">
                <a:solidFill>
                  <a:srgbClr val="265373"/>
                </a:solidFill>
              </a:rPr>
              <a:t>FAsT</a:t>
            </a:r>
            <a:r>
              <a:rPr lang="hu-HU" b="1" dirty="0">
                <a:solidFill>
                  <a:srgbClr val="265373"/>
                </a:solidFill>
              </a:rPr>
              <a:t> TV lehetőségei a nézői piacon – összefoglaló I.</a:t>
            </a:r>
            <a:endParaRPr lang="en-GB" sz="2000" dirty="0">
              <a:solidFill>
                <a:srgbClr val="265373"/>
              </a:solidFill>
            </a:endParaRPr>
          </a:p>
        </p:txBody>
      </p:sp>
      <p:sp>
        <p:nvSpPr>
          <p:cNvPr id="3" name="Dia számának helye 3">
            <a:extLst>
              <a:ext uri="{FF2B5EF4-FFF2-40B4-BE49-F238E27FC236}">
                <a16:creationId xmlns:a16="http://schemas.microsoft.com/office/drawing/2014/main" id="{364E08C6-DA5C-3C14-0312-DDF0C1F336EB}"/>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80</a:t>
            </a:fld>
            <a:endParaRPr lang="hu-HU">
              <a:solidFill>
                <a:schemeClr val="tx1"/>
              </a:solidFill>
            </a:endParaRPr>
          </a:p>
        </p:txBody>
      </p:sp>
      <p:pic>
        <p:nvPicPr>
          <p:cNvPr id="4" name="Picture 14">
            <a:extLst>
              <a:ext uri="{FF2B5EF4-FFF2-40B4-BE49-F238E27FC236}">
                <a16:creationId xmlns:a16="http://schemas.microsoft.com/office/drawing/2014/main" id="{A949DEC6-D91F-BE0D-4081-3C7ABF4B5D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1161" y="323017"/>
            <a:ext cx="2034452" cy="296578"/>
          </a:xfrm>
          <a:prstGeom prst="rect">
            <a:avLst/>
          </a:prstGeom>
          <a:noFill/>
          <a:ln>
            <a:noFill/>
          </a:ln>
        </p:spPr>
      </p:pic>
      <p:pic>
        <p:nvPicPr>
          <p:cNvPr id="5" name="Kép 4">
            <a:extLst>
              <a:ext uri="{FF2B5EF4-FFF2-40B4-BE49-F238E27FC236}">
                <a16:creationId xmlns:a16="http://schemas.microsoft.com/office/drawing/2014/main" id="{1496D929-8332-B43C-371D-2A201E2865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462022" y="133216"/>
            <a:ext cx="1396127" cy="733932"/>
          </a:xfrm>
          <a:prstGeom prst="rect">
            <a:avLst/>
          </a:prstGeom>
          <a:noFill/>
        </p:spPr>
      </p:pic>
      <p:pic>
        <p:nvPicPr>
          <p:cNvPr id="6" name="Kép 5" descr="A képen aláírás, rajz, étel látható&#10;&#10;Automatikusan generált leírás">
            <a:extLst>
              <a:ext uri="{FF2B5EF4-FFF2-40B4-BE49-F238E27FC236}">
                <a16:creationId xmlns:a16="http://schemas.microsoft.com/office/drawing/2014/main" id="{3D90718D-0A30-098F-5FB7-6E2B4E8EDA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18" y="5935479"/>
            <a:ext cx="2333879" cy="843780"/>
          </a:xfrm>
          <a:prstGeom prst="rect">
            <a:avLst/>
          </a:prstGeom>
        </p:spPr>
      </p:pic>
    </p:spTree>
    <p:extLst>
      <p:ext uri="{BB962C8B-B14F-4D97-AF65-F5344CB8AC3E}">
        <p14:creationId xmlns:p14="http://schemas.microsoft.com/office/powerpoint/2010/main" val="24998156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C6A8CF84-3990-4580-AC61-815B17AC081E}"/>
              </a:ext>
            </a:extLst>
          </p:cNvPr>
          <p:cNvSpPr>
            <a:spLocks noGrp="1"/>
          </p:cNvSpPr>
          <p:nvPr>
            <p:ph type="sldNum" sz="quarter" idx="4"/>
          </p:nvPr>
        </p:nvSpPr>
        <p:spPr>
          <a:xfrm>
            <a:off x="11258967" y="6262131"/>
            <a:ext cx="765564" cy="493056"/>
          </a:xfrm>
          <a:prstGeom prst="rect">
            <a:avLst/>
          </a:prstGeom>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81</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407988" y="1128119"/>
            <a:ext cx="11044526" cy="5734519"/>
          </a:xfrm>
          <a:prstGeom prst="rect">
            <a:avLst/>
          </a:prstGeom>
          <a:noFill/>
        </p:spPr>
        <p:txBody>
          <a:bodyPr wrap="square">
            <a:spAutoFit/>
          </a:bodyPr>
          <a:lstStyle/>
          <a:p>
            <a:pPr marR="0" lvl="0" algn="just" defTabSz="914377" rtl="0" eaLnBrk="1" fontAlgn="auto" latinLnBrk="0" hangingPunct="1">
              <a:lnSpc>
                <a:spcPct val="107000"/>
              </a:lnSpc>
              <a:spcBef>
                <a:spcPts val="0"/>
              </a:spcBef>
              <a:spcAft>
                <a:spcPts val="800"/>
              </a:spcAft>
              <a:buClrTx/>
              <a:buSzTx/>
              <a:tabLst/>
              <a:defRPr/>
            </a:pPr>
            <a:r>
              <a:rPr kumimoji="0" lang="hu-HU" sz="125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A nézők átlagosan 100 csatornával rendelkeznek és ennek </a:t>
            </a:r>
            <a:r>
              <a:rPr kumimoji="0" lang="hu-HU" sz="1250" b="0" i="0" u="none" strike="noStrike" kern="1200" cap="none" spc="0" normalizeH="0" baseline="0" noProof="0" err="1">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rPr>
              <a:t>nagyj</a:t>
            </a:r>
            <a:r>
              <a:rPr lang="hu-HU" sz="125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ából</a:t>
            </a: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 csak az ötödét nézik. Elvileg a </a:t>
            </a:r>
            <a:r>
              <a:rPr lang="hu-HU" sz="125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 TV tud ilyen változatosságot nyújtani.</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A háztartások bő fele jelenleg is használ streaming szolgáltatást, tehát elvileg legalább ennyien alkalmasak arra, hogy használják a </a:t>
            </a:r>
            <a:r>
              <a:rPr lang="hu-HU" sz="125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 TV szolgáltatást.</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Komolyabb probléma a szolgáltatás előtt a lineáris-tévé nézők nagyfokú reklámkerülése. A célcsoport 70 százaléka saját bevallása szerint szinte mindig elkapcsol, ha reklámblokk kezdődik. Az ő esetükben az lenne megoldás, ha rövidek lennének a reklámblokkok. Nagyjából felüket a képernyő előtt lehetne tartani 1-2 </a:t>
            </a:r>
            <a:r>
              <a:rPr lang="hu-HU" sz="125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szpotból</a:t>
            </a: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 álló reklámszünetekkel és további 40 százalékukat pedig legfeljebb 3-4 reklámot tartalmazó blokkokkal. Ezek például az online videó kapcsán tolerált reklámokhoz képest még mindig jóval több lehetőséget adnak a reklámok elhelyezésére.</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A régebbi tartalmak megjelenése sem probléma önmagában. A célcsoport 40 százaléka gyakorta, további fele alkalomszerűen szokott már látott tartalmakat nézni. Együtt összesen 90 százalék feletti potenciált rejtenek.</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A rövid bemutatás alapján az újszerű szolgáltatása célcsoport nagyjából 40 százalékának tetszik és további ugyanennyi potenciális néző talál benne számára tetsző elemeket. </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30 százalék nyilatkozta, hogy jó eséllyel igénybe venne egy ilyen szolgáltatást és további 40 százalék lát erre némi esélyt. Az a tény, hogy a szolgáltatás igénybe vétele regisztrációhoz kötött, csak nagyon keveseket riasztana el azok közül, akik egyébként használnák.</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Az, hogy a szolgáltatást leginkább a okostévén keresztül használnák a potenciális nézők, szintén azt támasztja alá, hogy leginkább tévés szemmel néznek erre az új lehetőségre. </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Ha lenne egy ilyen szolgáltatás, az vélhetően nem növelné az összes mozgóképfogyasztásra fordított időt. Csak minden tizedik válaszadó vélelmezi, hogy több tartalmat fogyasztana. Szükségképpen a jelenlegi fogyasztást rendezné át. A legtöbben azt gondolják, hogy a lineáris-tévé fogyasztásuk csökkenne, ezt követően pedig az egyéb (leginkább </a:t>
            </a:r>
            <a:r>
              <a:rPr lang="hu-HU" sz="125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user-generated</a:t>
            </a: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 tartalom veszíthetne. A legkevésbé a fizetős streaming szolgáltatásokra szánt idő látná a kárát az új versenytársnak. Az új platform használati arányát egyébként talán túlzóan is magasra becsülték a megkérdezettek. Az elsődleges vélemények alapján akár a teljes nézési idő harmada is ide terelődhetne. Ehhez persze jó tartalomra is szükség lesz, melyet e kutatás keretei között nem tudtunk tesztelni.</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A magas elképzelt fogyasztási volumen ellenére ugyanakkor rendkívül alacsony arányban mondanák le tévés vagy streaming előfizetéseiket a célcsoport tagjai, tehát teljes mértékben egyik fizetős szolgáltatást sem tudná kiváltani a </a:t>
            </a:r>
            <a:r>
              <a:rPr lang="hu-HU" sz="1250" err="1">
                <a:solidFill>
                  <a:srgbClr val="336F99"/>
                </a:solidFill>
                <a:latin typeface="Segoe UI Light" panose="020B0502040204020203" pitchFamily="34" charset="0"/>
                <a:ea typeface="Calibri" panose="020F0502020204030204" pitchFamily="34" charset="0"/>
                <a:cs typeface="Segoe UI Light" panose="020B0502040204020203" pitchFamily="34" charset="0"/>
              </a:rPr>
              <a:t>FAsT</a:t>
            </a: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 TV.</a:t>
            </a:r>
          </a:p>
          <a:p>
            <a:pPr marR="0" lvl="0" algn="just" defTabSz="914377" rtl="0" eaLnBrk="1" fontAlgn="auto" latinLnBrk="0" hangingPunct="1">
              <a:lnSpc>
                <a:spcPct val="107000"/>
              </a:lnSpc>
              <a:spcBef>
                <a:spcPts val="0"/>
              </a:spcBef>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A válaszok alapján a célcsoport akár fele is regisztrálhat egy ilyen szolgáltatásra, ha az megjelenik a magyar piacon. Természetesen a fogadtatás nagyban fog </a:t>
            </a:r>
          </a:p>
          <a:p>
            <a:pPr marR="0" lvl="0" algn="just" defTabSz="914377" rtl="0" eaLnBrk="1" fontAlgn="auto" latinLnBrk="0" hangingPunct="1">
              <a:lnSpc>
                <a:spcPct val="107000"/>
              </a:lnSpc>
              <a:spcBef>
                <a:spcPts val="0"/>
              </a:spcBef>
              <a:spcAft>
                <a:spcPts val="800"/>
              </a:spcAft>
              <a:buClrTx/>
              <a:buSzTx/>
              <a:tabLst/>
              <a:defRPr/>
            </a:pPr>
            <a:r>
              <a:rPr lang="hu-HU" sz="1250">
                <a:solidFill>
                  <a:srgbClr val="336F99"/>
                </a:solidFill>
                <a:latin typeface="Segoe UI Light" panose="020B0502040204020203" pitchFamily="34" charset="0"/>
                <a:ea typeface="Calibri" panose="020F0502020204030204" pitchFamily="34" charset="0"/>
                <a:cs typeface="Segoe UI Light" panose="020B0502040204020203" pitchFamily="34" charset="0"/>
              </a:rPr>
              <a:t>függeni az elérhető tartalomtól, illetve a reklámok mennyiségétől.</a:t>
            </a:r>
            <a:endParaRPr kumimoji="0" lang="hu-HU" sz="1250" b="0" i="0" u="none" strike="noStrike" kern="1200" cap="none" spc="0" normalizeH="0" baseline="0" noProof="0">
              <a:ln>
                <a:noFill/>
              </a:ln>
              <a:solidFill>
                <a:srgbClr val="336F99"/>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9" name="Cím 3">
            <a:extLst>
              <a:ext uri="{FF2B5EF4-FFF2-40B4-BE49-F238E27FC236}">
                <a16:creationId xmlns:a16="http://schemas.microsoft.com/office/drawing/2014/main" id="{BAE63921-0DE7-6FBB-1375-A039C7E8041A}"/>
              </a:ext>
            </a:extLst>
          </p:cNvPr>
          <p:cNvSpPr>
            <a:spLocks noGrp="1"/>
          </p:cNvSpPr>
          <p:nvPr>
            <p:ph type="title"/>
          </p:nvPr>
        </p:nvSpPr>
        <p:spPr>
          <a:xfrm>
            <a:off x="355694" y="204938"/>
            <a:ext cx="6316569" cy="843780"/>
          </a:xfrm>
        </p:spPr>
        <p:txBody>
          <a:bodyPr>
            <a:noAutofit/>
          </a:bodyPr>
          <a:lstStyle/>
          <a:p>
            <a:r>
              <a:rPr lang="hu-HU" b="1" dirty="0">
                <a:solidFill>
                  <a:srgbClr val="265373"/>
                </a:solidFill>
              </a:rPr>
              <a:t>A </a:t>
            </a:r>
            <a:r>
              <a:rPr lang="hu-HU" b="1" dirty="0" err="1">
                <a:solidFill>
                  <a:srgbClr val="265373"/>
                </a:solidFill>
              </a:rPr>
              <a:t>FAsT</a:t>
            </a:r>
            <a:r>
              <a:rPr lang="hu-HU" b="1" dirty="0">
                <a:solidFill>
                  <a:srgbClr val="265373"/>
                </a:solidFill>
              </a:rPr>
              <a:t> TV lehetőségei a nézői piacon – összefoglaló II.</a:t>
            </a:r>
            <a:endParaRPr lang="en-GB" b="1" dirty="0">
              <a:solidFill>
                <a:srgbClr val="265373"/>
              </a:solidFill>
            </a:endParaRPr>
          </a:p>
        </p:txBody>
      </p:sp>
      <p:sp>
        <p:nvSpPr>
          <p:cNvPr id="3" name="Dia számának helye 3">
            <a:extLst>
              <a:ext uri="{FF2B5EF4-FFF2-40B4-BE49-F238E27FC236}">
                <a16:creationId xmlns:a16="http://schemas.microsoft.com/office/drawing/2014/main" id="{BFFBFD97-AF02-4100-91CC-7F4BBAB231DE}"/>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81</a:t>
            </a:fld>
            <a:endParaRPr lang="hu-HU">
              <a:solidFill>
                <a:schemeClr val="tx1"/>
              </a:solidFill>
            </a:endParaRPr>
          </a:p>
        </p:txBody>
      </p:sp>
      <p:pic>
        <p:nvPicPr>
          <p:cNvPr id="7" name="Picture 14">
            <a:extLst>
              <a:ext uri="{FF2B5EF4-FFF2-40B4-BE49-F238E27FC236}">
                <a16:creationId xmlns:a16="http://schemas.microsoft.com/office/drawing/2014/main" id="{1B477F4E-2E70-1132-D4DC-397E347188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156E4DEE-9D72-DC3B-66B0-49835726F6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E7A77751-47CB-9201-65BE-AC6C314B45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9562379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2D8DBBC5-D0F4-4599-8415-443B9C3FD510}"/>
              </a:ext>
            </a:extLst>
          </p:cNvPr>
          <p:cNvSpPr>
            <a:spLocks noGrp="1"/>
          </p:cNvSpPr>
          <p:nvPr>
            <p:ph type="sldNum" sz="quarter" idx="4"/>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4996493B-DA06-4E81-B5EB-AD5E79125F85}" type="slidenum">
              <a:rPr kumimoji="0" lang="hu-HU" sz="1200" b="0" i="0" u="none" strike="noStrike" kern="1200" cap="none" spc="0" normalizeH="0" baseline="0" noProof="0" smtClean="0">
                <a:ln>
                  <a:noFill/>
                </a:ln>
                <a:solidFill>
                  <a:prstClr val="white"/>
                </a:solidFill>
                <a:effectLst/>
                <a:uLnTx/>
                <a:uFillTx/>
                <a:latin typeface="Segoe UI Light"/>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82</a:t>
            </a:fld>
            <a:endParaRPr kumimoji="0" lang="hu-HU" sz="12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 name="Group 8">
            <a:extLst>
              <a:ext uri="{FF2B5EF4-FFF2-40B4-BE49-F238E27FC236}">
                <a16:creationId xmlns:a16="http://schemas.microsoft.com/office/drawing/2014/main" id="{928340E4-4FC2-4E10-AFAB-1986F794181E}"/>
              </a:ext>
            </a:extLst>
          </p:cNvPr>
          <p:cNvGrpSpPr/>
          <p:nvPr/>
        </p:nvGrpSpPr>
        <p:grpSpPr>
          <a:xfrm>
            <a:off x="334759" y="1167815"/>
            <a:ext cx="5694944" cy="4806408"/>
            <a:chOff x="3778640" y="807026"/>
            <a:chExt cx="5694944" cy="4806408"/>
          </a:xfrm>
        </p:grpSpPr>
        <p:sp>
          <p:nvSpPr>
            <p:cNvPr id="4" name="Freeform 11549">
              <a:extLst>
                <a:ext uri="{FF2B5EF4-FFF2-40B4-BE49-F238E27FC236}">
                  <a16:creationId xmlns:a16="http://schemas.microsoft.com/office/drawing/2014/main" id="{894C6CA7-D3AB-416B-A826-FC1397397AEB}"/>
                </a:ext>
              </a:extLst>
            </p:cNvPr>
            <p:cNvSpPr>
              <a:spLocks/>
            </p:cNvSpPr>
            <p:nvPr/>
          </p:nvSpPr>
          <p:spPr bwMode="auto">
            <a:xfrm>
              <a:off x="5868517" y="1449151"/>
              <a:ext cx="3605067" cy="4164283"/>
            </a:xfrm>
            <a:custGeom>
              <a:avLst/>
              <a:gdLst>
                <a:gd name="T0" fmla="*/ 6524 w 6524"/>
                <a:gd name="T1" fmla="*/ 3769 h 7536"/>
                <a:gd name="T2" fmla="*/ 0 w 6524"/>
                <a:gd name="T3" fmla="*/ 7536 h 7536"/>
                <a:gd name="T4" fmla="*/ 0 w 6524"/>
                <a:gd name="T5" fmla="*/ 0 h 7536"/>
                <a:gd name="T6" fmla="*/ 6524 w 6524"/>
                <a:gd name="T7" fmla="*/ 3769 h 7536"/>
              </a:gdLst>
              <a:ahLst/>
              <a:cxnLst>
                <a:cxn ang="0">
                  <a:pos x="T0" y="T1"/>
                </a:cxn>
                <a:cxn ang="0">
                  <a:pos x="T2" y="T3"/>
                </a:cxn>
                <a:cxn ang="0">
                  <a:pos x="T4" y="T5"/>
                </a:cxn>
                <a:cxn ang="0">
                  <a:pos x="T6" y="T7"/>
                </a:cxn>
              </a:cxnLst>
              <a:rect l="0" t="0" r="r" b="b"/>
              <a:pathLst>
                <a:path w="6524" h="7536">
                  <a:moveTo>
                    <a:pt x="6524" y="3769"/>
                  </a:moveTo>
                  <a:lnTo>
                    <a:pt x="0" y="7536"/>
                  </a:lnTo>
                  <a:lnTo>
                    <a:pt x="0" y="0"/>
                  </a:lnTo>
                  <a:lnTo>
                    <a:pt x="6524" y="376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 name="Freeform 11550">
              <a:extLst>
                <a:ext uri="{FF2B5EF4-FFF2-40B4-BE49-F238E27FC236}">
                  <a16:creationId xmlns:a16="http://schemas.microsoft.com/office/drawing/2014/main" id="{CD9142A7-1F3F-4E63-84AA-A7A11A9374A1}"/>
                </a:ext>
              </a:extLst>
            </p:cNvPr>
            <p:cNvSpPr>
              <a:spLocks/>
            </p:cNvSpPr>
            <p:nvPr/>
          </p:nvSpPr>
          <p:spPr bwMode="auto">
            <a:xfrm>
              <a:off x="4669408" y="2417784"/>
              <a:ext cx="2257310" cy="2607097"/>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 name="Freeform 11551">
              <a:extLst>
                <a:ext uri="{FF2B5EF4-FFF2-40B4-BE49-F238E27FC236}">
                  <a16:creationId xmlns:a16="http://schemas.microsoft.com/office/drawing/2014/main" id="{31CD6990-E433-4485-85D8-2392AB970928}"/>
                </a:ext>
              </a:extLst>
            </p:cNvPr>
            <p:cNvSpPr>
              <a:spLocks/>
            </p:cNvSpPr>
            <p:nvPr/>
          </p:nvSpPr>
          <p:spPr bwMode="auto">
            <a:xfrm>
              <a:off x="6884722" y="2574719"/>
              <a:ext cx="1986544" cy="2294334"/>
            </a:xfrm>
            <a:custGeom>
              <a:avLst/>
              <a:gdLst>
                <a:gd name="T0" fmla="*/ 0 w 3595"/>
                <a:gd name="T1" fmla="*/ 2076 h 4152"/>
                <a:gd name="T2" fmla="*/ 3595 w 3595"/>
                <a:gd name="T3" fmla="*/ 0 h 4152"/>
                <a:gd name="T4" fmla="*/ 3595 w 3595"/>
                <a:gd name="T5" fmla="*/ 4152 h 4152"/>
                <a:gd name="T6" fmla="*/ 0 w 3595"/>
                <a:gd name="T7" fmla="*/ 2076 h 4152"/>
              </a:gdLst>
              <a:ahLst/>
              <a:cxnLst>
                <a:cxn ang="0">
                  <a:pos x="T0" y="T1"/>
                </a:cxn>
                <a:cxn ang="0">
                  <a:pos x="T2" y="T3"/>
                </a:cxn>
                <a:cxn ang="0">
                  <a:pos x="T4" y="T5"/>
                </a:cxn>
                <a:cxn ang="0">
                  <a:pos x="T6" y="T7"/>
                </a:cxn>
              </a:cxnLst>
              <a:rect l="0" t="0" r="r" b="b"/>
              <a:pathLst>
                <a:path w="3595" h="4152">
                  <a:moveTo>
                    <a:pt x="0" y="2076"/>
                  </a:moveTo>
                  <a:lnTo>
                    <a:pt x="3595" y="0"/>
                  </a:lnTo>
                  <a:lnTo>
                    <a:pt x="3595" y="4152"/>
                  </a:lnTo>
                  <a:lnTo>
                    <a:pt x="0" y="20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11552">
              <a:extLst>
                <a:ext uri="{FF2B5EF4-FFF2-40B4-BE49-F238E27FC236}">
                  <a16:creationId xmlns:a16="http://schemas.microsoft.com/office/drawing/2014/main" id="{659C7D19-F82E-4DE8-B088-304B929DB9CA}"/>
                </a:ext>
              </a:extLst>
            </p:cNvPr>
            <p:cNvSpPr>
              <a:spLocks/>
            </p:cNvSpPr>
            <p:nvPr/>
          </p:nvSpPr>
          <p:spPr bwMode="auto">
            <a:xfrm>
              <a:off x="3778640" y="2578587"/>
              <a:ext cx="698468" cy="806221"/>
            </a:xfrm>
            <a:custGeom>
              <a:avLst/>
              <a:gdLst>
                <a:gd name="T0" fmla="*/ 0 w 1264"/>
                <a:gd name="T1" fmla="*/ 731 h 1459"/>
                <a:gd name="T2" fmla="*/ 1264 w 1264"/>
                <a:gd name="T3" fmla="*/ 0 h 1459"/>
                <a:gd name="T4" fmla="*/ 1264 w 1264"/>
                <a:gd name="T5" fmla="*/ 1459 h 1459"/>
                <a:gd name="T6" fmla="*/ 0 w 1264"/>
                <a:gd name="T7" fmla="*/ 731 h 1459"/>
              </a:gdLst>
              <a:ahLst/>
              <a:cxnLst>
                <a:cxn ang="0">
                  <a:pos x="T0" y="T1"/>
                </a:cxn>
                <a:cxn ang="0">
                  <a:pos x="T2" y="T3"/>
                </a:cxn>
                <a:cxn ang="0">
                  <a:pos x="T4" y="T5"/>
                </a:cxn>
                <a:cxn ang="0">
                  <a:pos x="T6" y="T7"/>
                </a:cxn>
              </a:cxnLst>
              <a:rect l="0" t="0" r="r" b="b"/>
              <a:pathLst>
                <a:path w="1264" h="1459">
                  <a:moveTo>
                    <a:pt x="0" y="731"/>
                  </a:moveTo>
                  <a:lnTo>
                    <a:pt x="1264" y="0"/>
                  </a:lnTo>
                  <a:lnTo>
                    <a:pt x="1264" y="1459"/>
                  </a:lnTo>
                  <a:lnTo>
                    <a:pt x="0" y="7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 name="Freeform 11553">
              <a:extLst>
                <a:ext uri="{FF2B5EF4-FFF2-40B4-BE49-F238E27FC236}">
                  <a16:creationId xmlns:a16="http://schemas.microsoft.com/office/drawing/2014/main" id="{64990092-3AC0-4CFA-9BC4-59F487B0D12A}"/>
                </a:ext>
              </a:extLst>
            </p:cNvPr>
            <p:cNvSpPr>
              <a:spLocks/>
            </p:cNvSpPr>
            <p:nvPr/>
          </p:nvSpPr>
          <p:spPr bwMode="auto">
            <a:xfrm>
              <a:off x="7703654" y="1762972"/>
              <a:ext cx="1074779" cy="1241660"/>
            </a:xfrm>
            <a:custGeom>
              <a:avLst/>
              <a:gdLst>
                <a:gd name="T0" fmla="*/ 1945 w 1945"/>
                <a:gd name="T1" fmla="*/ 1124 h 2247"/>
                <a:gd name="T2" fmla="*/ 0 w 1945"/>
                <a:gd name="T3" fmla="*/ 2247 h 2247"/>
                <a:gd name="T4" fmla="*/ 0 w 1945"/>
                <a:gd name="T5" fmla="*/ 0 h 2247"/>
                <a:gd name="T6" fmla="*/ 1945 w 1945"/>
                <a:gd name="T7" fmla="*/ 1124 h 2247"/>
              </a:gdLst>
              <a:ahLst/>
              <a:cxnLst>
                <a:cxn ang="0">
                  <a:pos x="T0" y="T1"/>
                </a:cxn>
                <a:cxn ang="0">
                  <a:pos x="T2" y="T3"/>
                </a:cxn>
                <a:cxn ang="0">
                  <a:pos x="T4" y="T5"/>
                </a:cxn>
                <a:cxn ang="0">
                  <a:pos x="T6" y="T7"/>
                </a:cxn>
              </a:cxnLst>
              <a:rect l="0" t="0" r="r" b="b"/>
              <a:pathLst>
                <a:path w="1945" h="2247">
                  <a:moveTo>
                    <a:pt x="1945" y="1124"/>
                  </a:moveTo>
                  <a:lnTo>
                    <a:pt x="0" y="2247"/>
                  </a:lnTo>
                  <a:lnTo>
                    <a:pt x="0" y="0"/>
                  </a:lnTo>
                  <a:lnTo>
                    <a:pt x="1945" y="112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11554">
              <a:extLst>
                <a:ext uri="{FF2B5EF4-FFF2-40B4-BE49-F238E27FC236}">
                  <a16:creationId xmlns:a16="http://schemas.microsoft.com/office/drawing/2014/main" id="{ECB49B98-F81B-42DB-B093-584D92E22051}"/>
                </a:ext>
              </a:extLst>
            </p:cNvPr>
            <p:cNvSpPr>
              <a:spLocks/>
            </p:cNvSpPr>
            <p:nvPr/>
          </p:nvSpPr>
          <p:spPr bwMode="auto">
            <a:xfrm>
              <a:off x="6587983" y="3527376"/>
              <a:ext cx="1442248" cy="1664387"/>
            </a:xfrm>
            <a:custGeom>
              <a:avLst/>
              <a:gdLst>
                <a:gd name="T0" fmla="*/ 2610 w 2610"/>
                <a:gd name="T1" fmla="*/ 1506 h 3012"/>
                <a:gd name="T2" fmla="*/ 0 w 2610"/>
                <a:gd name="T3" fmla="*/ 3012 h 3012"/>
                <a:gd name="T4" fmla="*/ 0 w 2610"/>
                <a:gd name="T5" fmla="*/ 0 h 3012"/>
                <a:gd name="T6" fmla="*/ 2610 w 2610"/>
                <a:gd name="T7" fmla="*/ 1506 h 3012"/>
              </a:gdLst>
              <a:ahLst/>
              <a:cxnLst>
                <a:cxn ang="0">
                  <a:pos x="T0" y="T1"/>
                </a:cxn>
                <a:cxn ang="0">
                  <a:pos x="T2" y="T3"/>
                </a:cxn>
                <a:cxn ang="0">
                  <a:pos x="T4" y="T5"/>
                </a:cxn>
                <a:cxn ang="0">
                  <a:pos x="T6" y="T7"/>
                </a:cxn>
              </a:cxnLst>
              <a:rect l="0" t="0" r="r" b="b"/>
              <a:pathLst>
                <a:path w="2610" h="3012">
                  <a:moveTo>
                    <a:pt x="2610" y="1506"/>
                  </a:moveTo>
                  <a:lnTo>
                    <a:pt x="0" y="3012"/>
                  </a:lnTo>
                  <a:lnTo>
                    <a:pt x="0" y="0"/>
                  </a:lnTo>
                  <a:lnTo>
                    <a:pt x="2610" y="1506"/>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11550">
              <a:extLst>
                <a:ext uri="{FF2B5EF4-FFF2-40B4-BE49-F238E27FC236}">
                  <a16:creationId xmlns:a16="http://schemas.microsoft.com/office/drawing/2014/main" id="{9F0C9F0D-2148-45C7-B79A-24703B073FA7}"/>
                </a:ext>
              </a:extLst>
            </p:cNvPr>
            <p:cNvSpPr>
              <a:spLocks/>
            </p:cNvSpPr>
            <p:nvPr/>
          </p:nvSpPr>
          <p:spPr bwMode="auto">
            <a:xfrm rot="3553403">
              <a:off x="5435060" y="3649244"/>
              <a:ext cx="1534847" cy="1772683"/>
            </a:xfrm>
            <a:custGeom>
              <a:avLst/>
              <a:gdLst>
                <a:gd name="T0" fmla="*/ 4085 w 4085"/>
                <a:gd name="T1" fmla="*/ 2360 h 4718"/>
                <a:gd name="T2" fmla="*/ 0 w 4085"/>
                <a:gd name="T3" fmla="*/ 0 h 4718"/>
                <a:gd name="T4" fmla="*/ 0 w 4085"/>
                <a:gd name="T5" fmla="*/ 4718 h 4718"/>
                <a:gd name="T6" fmla="*/ 4085 w 4085"/>
                <a:gd name="T7" fmla="*/ 2360 h 4718"/>
              </a:gdLst>
              <a:ahLst/>
              <a:cxnLst>
                <a:cxn ang="0">
                  <a:pos x="T0" y="T1"/>
                </a:cxn>
                <a:cxn ang="0">
                  <a:pos x="T2" y="T3"/>
                </a:cxn>
                <a:cxn ang="0">
                  <a:pos x="T4" y="T5"/>
                </a:cxn>
                <a:cxn ang="0">
                  <a:pos x="T6" y="T7"/>
                </a:cxn>
              </a:cxnLst>
              <a:rect l="0" t="0" r="r" b="b"/>
              <a:pathLst>
                <a:path w="4085" h="4718">
                  <a:moveTo>
                    <a:pt x="4085" y="2360"/>
                  </a:moveTo>
                  <a:lnTo>
                    <a:pt x="0" y="0"/>
                  </a:lnTo>
                  <a:lnTo>
                    <a:pt x="0" y="4718"/>
                  </a:lnTo>
                  <a:lnTo>
                    <a:pt x="4085" y="2360"/>
                  </a:lnTo>
                  <a:close/>
                </a:path>
              </a:pathLst>
            </a:custGeom>
            <a:solidFill>
              <a:srgbClr val="014665"/>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Isosceles Triangle 4">
              <a:extLst>
                <a:ext uri="{FF2B5EF4-FFF2-40B4-BE49-F238E27FC236}">
                  <a16:creationId xmlns:a16="http://schemas.microsoft.com/office/drawing/2014/main" id="{C136FC9D-7C1C-42DD-84B9-F047A43E1D32}"/>
                </a:ext>
              </a:extLst>
            </p:cNvPr>
            <p:cNvSpPr/>
            <p:nvPr/>
          </p:nvSpPr>
          <p:spPr bwMode="auto">
            <a:xfrm>
              <a:off x="5079448" y="807026"/>
              <a:ext cx="3668043" cy="4350464"/>
            </a:xfrm>
            <a:custGeom>
              <a:avLst/>
              <a:gdLst>
                <a:gd name="connsiteX0" fmla="*/ 0 w 528333"/>
                <a:gd name="connsiteY0" fmla="*/ 4358557 h 4358557"/>
                <a:gd name="connsiteX1" fmla="*/ 264167 w 528333"/>
                <a:gd name="connsiteY1" fmla="*/ 0 h 4358557"/>
                <a:gd name="connsiteX2" fmla="*/ 528333 w 528333"/>
                <a:gd name="connsiteY2" fmla="*/ 4358557 h 4358557"/>
                <a:gd name="connsiteX3" fmla="*/ 0 w 528333"/>
                <a:gd name="connsiteY3" fmla="*/ 4358557 h 4358557"/>
                <a:gd name="connsiteX0" fmla="*/ 0 w 3668043"/>
                <a:gd name="connsiteY0" fmla="*/ 4358557 h 4358557"/>
                <a:gd name="connsiteX1" fmla="*/ 264167 w 3668043"/>
                <a:gd name="connsiteY1" fmla="*/ 0 h 4358557"/>
                <a:gd name="connsiteX2" fmla="*/ 3668043 w 3668043"/>
                <a:gd name="connsiteY2" fmla="*/ 2173708 h 4358557"/>
                <a:gd name="connsiteX3" fmla="*/ 0 w 3668043"/>
                <a:gd name="connsiteY3" fmla="*/ 4358557 h 4358557"/>
                <a:gd name="connsiteX0" fmla="*/ 0 w 3668043"/>
                <a:gd name="connsiteY0" fmla="*/ 4350464 h 4350464"/>
                <a:gd name="connsiteX1" fmla="*/ 37590 w 3668043"/>
                <a:gd name="connsiteY1" fmla="*/ 0 h 4350464"/>
                <a:gd name="connsiteX2" fmla="*/ 3668043 w 3668043"/>
                <a:gd name="connsiteY2" fmla="*/ 2165615 h 4350464"/>
                <a:gd name="connsiteX3" fmla="*/ 0 w 3668043"/>
                <a:gd name="connsiteY3" fmla="*/ 4350464 h 4350464"/>
              </a:gdLst>
              <a:ahLst/>
              <a:cxnLst>
                <a:cxn ang="0">
                  <a:pos x="connsiteX0" y="connsiteY0"/>
                </a:cxn>
                <a:cxn ang="0">
                  <a:pos x="connsiteX1" y="connsiteY1"/>
                </a:cxn>
                <a:cxn ang="0">
                  <a:pos x="connsiteX2" y="connsiteY2"/>
                </a:cxn>
                <a:cxn ang="0">
                  <a:pos x="connsiteX3" y="connsiteY3"/>
                </a:cxn>
              </a:cxnLst>
              <a:rect l="l" t="t" r="r" b="b"/>
              <a:pathLst>
                <a:path w="3668043" h="4350464">
                  <a:moveTo>
                    <a:pt x="0" y="4350464"/>
                  </a:moveTo>
                  <a:lnTo>
                    <a:pt x="37590" y="0"/>
                  </a:lnTo>
                  <a:lnTo>
                    <a:pt x="3668043" y="2165615"/>
                  </a:lnTo>
                  <a:lnTo>
                    <a:pt x="0" y="4350464"/>
                  </a:lnTo>
                  <a:close/>
                </a:path>
              </a:pathLst>
            </a:custGeom>
            <a:noFill/>
            <a:ln w="76200" cap="rnd">
              <a:solidFill>
                <a:schemeClr val="bg1"/>
              </a:solidFill>
              <a:round/>
              <a:headEnd/>
              <a:tailEnd/>
            </a:ln>
            <a:effectLst>
              <a:outerShdw blurRad="63500" sx="102000" sy="102000" algn="ctr" rotWithShape="0">
                <a:prstClr val="black">
                  <a:alpha val="40000"/>
                </a:prstClr>
              </a:outerShdw>
            </a:effectLst>
          </p:spPr>
          <p:txBody>
            <a:bodyPr wrap="square" lIns="0" tIns="0" rIns="0" bIns="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
        <p:nvSpPr>
          <p:cNvPr id="13" name="TextBox 10">
            <a:extLst>
              <a:ext uri="{FF2B5EF4-FFF2-40B4-BE49-F238E27FC236}">
                <a16:creationId xmlns:a16="http://schemas.microsoft.com/office/drawing/2014/main" id="{21C120F8-3718-426E-9513-9D0679787675}"/>
              </a:ext>
            </a:extLst>
          </p:cNvPr>
          <p:cNvSpPr txBox="1"/>
          <p:nvPr/>
        </p:nvSpPr>
        <p:spPr>
          <a:xfrm>
            <a:off x="6970239" y="1649850"/>
            <a:ext cx="4584886" cy="2862322"/>
          </a:xfrm>
          <a:prstGeom prst="rect">
            <a:avLst/>
          </a:prstGeom>
          <a:noFill/>
        </p:spPr>
        <p:txBody>
          <a:bodyPr wrap="square" rtlCol="0">
            <a:spAutoFit/>
          </a:bodyPr>
          <a:lstStyle/>
          <a:p>
            <a:pPr marL="0" marR="0" lvl="0" indent="0" algn="r" defTabSz="914377" rtl="0" eaLnBrk="1" fontAlgn="auto" latinLnBrk="0" hangingPunct="1">
              <a:lnSpc>
                <a:spcPct val="90000"/>
              </a:lnSpc>
              <a:spcBef>
                <a:spcPts val="0"/>
              </a:spcBef>
              <a:spcAft>
                <a:spcPts val="0"/>
              </a:spcAft>
              <a:buClrTx/>
              <a:buSzTx/>
              <a:buFontTx/>
              <a:buNone/>
              <a:tabLst/>
              <a:defRPr/>
            </a:pPr>
            <a:r>
              <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0</a:t>
            </a:r>
            <a:r>
              <a:rPr kumimoji="0" lang="hu-HU"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rPr>
              <a:t>3</a:t>
            </a:r>
            <a:endParaRPr kumimoji="0" lang="en-US" altLang="ko-KR" sz="20000" b="1" i="0" u="none" strike="noStrike" kern="1200" cap="none" spc="-150" normalizeH="0" baseline="0" noProof="0">
              <a:ln>
                <a:noFill/>
              </a:ln>
              <a:solidFill>
                <a:srgbClr val="336F99">
                  <a:lumMod val="75000"/>
                  <a:alpha val="11000"/>
                </a:srgbClr>
              </a:solidFill>
              <a:effectLst/>
              <a:uLnTx/>
              <a:uFillTx/>
              <a:latin typeface="Segoe UI Light"/>
              <a:ea typeface="+mn-ea"/>
              <a:cs typeface="+mn-cs"/>
            </a:endParaRPr>
          </a:p>
        </p:txBody>
      </p:sp>
      <p:sp>
        <p:nvSpPr>
          <p:cNvPr id="14" name="Szövegdoboz 13">
            <a:extLst>
              <a:ext uri="{FF2B5EF4-FFF2-40B4-BE49-F238E27FC236}">
                <a16:creationId xmlns:a16="http://schemas.microsoft.com/office/drawing/2014/main" id="{73271A3D-719E-4A3C-A346-57A05B49A594}"/>
              </a:ext>
            </a:extLst>
          </p:cNvPr>
          <p:cNvSpPr txBox="1"/>
          <p:nvPr/>
        </p:nvSpPr>
        <p:spPr>
          <a:xfrm>
            <a:off x="5411179" y="4029513"/>
            <a:ext cx="6143946" cy="2492990"/>
          </a:xfrm>
          <a:prstGeom prst="rect">
            <a:avLst/>
          </a:prstGeom>
          <a:noFill/>
        </p:spPr>
        <p:txBody>
          <a:bodyPr wrap="square">
            <a:spAutoFit/>
          </a:bodyPr>
          <a:lstStyle/>
          <a:p>
            <a:pPr algn="r" defTabSz="914354">
              <a:defRPr/>
            </a:pPr>
            <a:r>
              <a:rPr lang="hu-HU" sz="3600" b="1">
                <a:solidFill>
                  <a:srgbClr val="44546A"/>
                </a:solidFill>
                <a:latin typeface="Segoe UI Light" panose="020B0502040204020203" pitchFamily="34" charset="0"/>
                <a:cs typeface="Segoe UI Light" panose="020B0502040204020203" pitchFamily="34" charset="0"/>
              </a:rPr>
              <a:t>Szakértői (ügynökségi) interjúk</a:t>
            </a:r>
          </a:p>
          <a:p>
            <a:pPr algn="r" defTabSz="914354">
              <a:defRPr/>
            </a:pPr>
            <a:r>
              <a:rPr lang="hu-HU" sz="2400">
                <a:solidFill>
                  <a:srgbClr val="44546A"/>
                </a:solidFill>
                <a:latin typeface="Segoe UI Light" panose="020B0502040204020203" pitchFamily="34" charset="0"/>
                <a:cs typeface="Segoe UI Light" panose="020B0502040204020203" pitchFamily="34" charset="0"/>
              </a:rPr>
              <a:t>A </a:t>
            </a:r>
            <a:r>
              <a:rPr lang="hu-HU" sz="2400" err="1">
                <a:solidFill>
                  <a:srgbClr val="44546A"/>
                </a:solidFill>
                <a:latin typeface="Segoe UI Light" panose="020B0502040204020203" pitchFamily="34" charset="0"/>
                <a:cs typeface="Segoe UI Light" panose="020B0502040204020203" pitchFamily="34" charset="0"/>
              </a:rPr>
              <a:t>FAsT</a:t>
            </a:r>
            <a:r>
              <a:rPr lang="hu-HU" sz="2400">
                <a:solidFill>
                  <a:srgbClr val="44546A"/>
                </a:solidFill>
                <a:latin typeface="Segoe UI Light" panose="020B0502040204020203" pitchFamily="34" charset="0"/>
                <a:cs typeface="Segoe UI Light" panose="020B0502040204020203" pitchFamily="34" charset="0"/>
              </a:rPr>
              <a:t> TV koncepció reklámpiaci lehetőségeiről</a:t>
            </a:r>
            <a:endParaRPr lang="en-GB" sz="2400">
              <a:solidFill>
                <a:srgbClr val="44546A"/>
              </a:solidFill>
              <a:latin typeface="Segoe UI Light" panose="020B0502040204020203" pitchFamily="34" charset="0"/>
              <a:cs typeface="Segoe UI Light" panose="020B0502040204020203" pitchFamily="34" charset="0"/>
            </a:endParaRPr>
          </a:p>
          <a:p>
            <a:pPr algn="r" defTabSz="914354">
              <a:defRPr/>
            </a:pPr>
            <a:endParaRPr lang="en-GB" sz="3600" b="1">
              <a:solidFill>
                <a:srgbClr val="44546A"/>
              </a:solidFill>
              <a:latin typeface="Segoe UI Light" panose="020B0502040204020203" pitchFamily="34" charset="0"/>
              <a:cs typeface="Segoe UI Light" panose="020B0502040204020203" pitchFamily="34" charset="0"/>
            </a:endParaRPr>
          </a:p>
          <a:p>
            <a:pPr marL="0" marR="0" lvl="0" indent="0" algn="r" defTabSz="914354" rtl="0" eaLnBrk="1" fontAlgn="auto" latinLnBrk="0" hangingPunct="1">
              <a:lnSpc>
                <a:spcPct val="100000"/>
              </a:lnSpc>
              <a:spcBef>
                <a:spcPts val="0"/>
              </a:spcBef>
              <a:spcAft>
                <a:spcPts val="0"/>
              </a:spcAft>
              <a:buClrTx/>
              <a:buSzTx/>
              <a:buFontTx/>
              <a:buNone/>
              <a:tabLst/>
              <a:defRPr/>
            </a:pPr>
            <a:endParaRPr kumimoji="0" lang="hu" sz="3600" b="1" i="0" u="none" strike="noStrike" kern="1200" cap="none" spc="0" normalizeH="0" baseline="0" noProof="0">
              <a:ln>
                <a:noFill/>
              </a:ln>
              <a:solidFill>
                <a:srgbClr val="44546A"/>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endParaRPr>
          </a:p>
        </p:txBody>
      </p:sp>
      <p:sp>
        <p:nvSpPr>
          <p:cNvPr id="15" name="Dia számának helye 3">
            <a:extLst>
              <a:ext uri="{FF2B5EF4-FFF2-40B4-BE49-F238E27FC236}">
                <a16:creationId xmlns:a16="http://schemas.microsoft.com/office/drawing/2014/main" id="{99FDCC03-EE76-C420-0C98-1FF29D91A4F4}"/>
              </a:ext>
            </a:extLst>
          </p:cNvPr>
          <p:cNvSpPr txBox="1">
            <a:spLocks/>
          </p:cNvSpPr>
          <p:nvPr/>
        </p:nvSpPr>
        <p:spPr>
          <a:xfrm>
            <a:off x="11560649" y="65037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82</a:t>
            </a:fld>
            <a:endParaRPr lang="hu-HU">
              <a:solidFill>
                <a:schemeClr val="tx1"/>
              </a:solidFill>
            </a:endParaRPr>
          </a:p>
        </p:txBody>
      </p:sp>
    </p:spTree>
    <p:extLst>
      <p:ext uri="{BB962C8B-B14F-4D97-AF65-F5344CB8AC3E}">
        <p14:creationId xmlns:p14="http://schemas.microsoft.com/office/powerpoint/2010/main" val="2819711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descr="Utasítások háttérmező">
            <a:extLst>
              <a:ext uri="{FF2B5EF4-FFF2-40B4-BE49-F238E27FC236}">
                <a16:creationId xmlns:a16="http://schemas.microsoft.com/office/drawing/2014/main" id="{1E570C82-07D5-C00F-E2D3-7ED612A749C2}"/>
              </a:ext>
            </a:extLst>
          </p:cNvPr>
          <p:cNvSpPr/>
          <p:nvPr/>
        </p:nvSpPr>
        <p:spPr>
          <a:xfrm>
            <a:off x="452815" y="3796775"/>
            <a:ext cx="4420066" cy="13783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r>
              <a:rPr lang="hu-HU" sz="3200" b="1">
                <a:solidFill>
                  <a:srgbClr val="265373"/>
                </a:solidFill>
              </a:rPr>
              <a:t>Háttér, módszertan</a:t>
            </a:r>
            <a:endParaRPr lang="en-GB" sz="3200" b="1">
              <a:solidFill>
                <a:srgbClr val="265373"/>
              </a:solidFill>
            </a:endParaRPr>
          </a:p>
        </p:txBody>
      </p:sp>
      <p:sp>
        <p:nvSpPr>
          <p:cNvPr id="3" name="Szövegdoboz 2">
            <a:extLst>
              <a:ext uri="{FF2B5EF4-FFF2-40B4-BE49-F238E27FC236}">
                <a16:creationId xmlns:a16="http://schemas.microsoft.com/office/drawing/2014/main" id="{56AAD381-198A-B7B3-E91F-6CE09CD5C428}"/>
              </a:ext>
            </a:extLst>
          </p:cNvPr>
          <p:cNvSpPr txBox="1"/>
          <p:nvPr/>
        </p:nvSpPr>
        <p:spPr>
          <a:xfrm>
            <a:off x="334679" y="1192222"/>
            <a:ext cx="11404506" cy="3123997"/>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koncepció nem csak a nézőkért száll versenybe ott, ahol az üzleti modell a piacra lép, hanem – mivel kizárólag  hirdetési bevételekből kerül finanszírozásra-, ezért a reklámpiacon is meg kell találnia a helyét.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kutatás során a koncepcióról reklámszakemberek véleményét is kikértük. 8 interjú keretében összesen 10 ügynökségi vezető is elmondta véleményét.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online módon zajló kvalitatív interjúk legfontosabb kérdései azt vizsgálták, hogy a szakemberek egy rövid koncepcióleírás alapján hol látnák az új megoldás reklámpiaci helyét, milyen szerepet tudnak neki elképzelni és hogyan látják az esélyeit egy egyébként is turbulensen változó piacon.</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válaszadóknak nem volt könnyű dolguk olyan szempontból, hogy – ahogyan az interjúk során többen is elmondták – egy ilyen új felületnek az értékelése a sugárzott tartalom, a használati, nézői adatok, a reklámértékesítési modell ismeretének hiányában meglehetősen nehéz feladat. A szakértők véleményét annak fényében érdemes vizsgálni, hogy ennél pontosabb értékelés csak az esetleges új szolgáltatás pontos paramétereinek ismeretében lenne lehetséges.</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6" name="Szövegdoboz 5">
            <a:extLst>
              <a:ext uri="{FF2B5EF4-FFF2-40B4-BE49-F238E27FC236}">
                <a16:creationId xmlns:a16="http://schemas.microsoft.com/office/drawing/2014/main" id="{6A244B2E-EF10-57B0-031B-E8860523DDEE}"/>
              </a:ext>
            </a:extLst>
          </p:cNvPr>
          <p:cNvSpPr txBox="1"/>
          <p:nvPr/>
        </p:nvSpPr>
        <p:spPr>
          <a:xfrm>
            <a:off x="475389" y="3886571"/>
            <a:ext cx="4191088" cy="640881"/>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1"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INTERJÚK IDŐZÍTÉSE:</a:t>
            </a:r>
          </a:p>
          <a:p>
            <a:pPr marL="0" marR="0" lvl="0" indent="0" algn="just" defTabSz="914377" rtl="0" eaLnBrk="1" fontAlgn="auto" latinLnBrk="0" hangingPunct="1">
              <a:lnSpc>
                <a:spcPct val="100000"/>
              </a:lnSpc>
              <a:spcBef>
                <a:spcPts val="0"/>
              </a:spcBef>
              <a:spcAft>
                <a:spcPts val="6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2022. november 2-21. között</a:t>
            </a:r>
          </a:p>
        </p:txBody>
      </p:sp>
      <p:grpSp>
        <p:nvGrpSpPr>
          <p:cNvPr id="9" name="그룹 180">
            <a:extLst>
              <a:ext uri="{FF2B5EF4-FFF2-40B4-BE49-F238E27FC236}">
                <a16:creationId xmlns:a16="http://schemas.microsoft.com/office/drawing/2014/main" id="{E403A43D-64B5-99CC-7CE5-6126114F3F1E}"/>
              </a:ext>
            </a:extLst>
          </p:cNvPr>
          <p:cNvGrpSpPr/>
          <p:nvPr/>
        </p:nvGrpSpPr>
        <p:grpSpPr>
          <a:xfrm>
            <a:off x="5205703" y="4395971"/>
            <a:ext cx="960833" cy="746548"/>
            <a:chOff x="10185400" y="2952750"/>
            <a:chExt cx="661988" cy="514351"/>
          </a:xfrm>
          <a:solidFill>
            <a:schemeClr val="accent1"/>
          </a:solidFill>
        </p:grpSpPr>
        <p:sp>
          <p:nvSpPr>
            <p:cNvPr id="10" name="Freeform 74">
              <a:extLst>
                <a:ext uri="{FF2B5EF4-FFF2-40B4-BE49-F238E27FC236}">
                  <a16:creationId xmlns:a16="http://schemas.microsoft.com/office/drawing/2014/main" id="{51885F0B-392F-CBFA-17EF-3139574E3E40}"/>
                </a:ext>
              </a:extLst>
            </p:cNvPr>
            <p:cNvSpPr>
              <a:spLocks noEditPoints="1"/>
            </p:cNvSpPr>
            <p:nvPr/>
          </p:nvSpPr>
          <p:spPr bwMode="auto">
            <a:xfrm>
              <a:off x="10234613" y="3224213"/>
              <a:ext cx="106363" cy="238125"/>
            </a:xfrm>
            <a:custGeom>
              <a:avLst/>
              <a:gdLst>
                <a:gd name="T0" fmla="*/ 90 w 521"/>
                <a:gd name="T1" fmla="*/ 100 h 1154"/>
                <a:gd name="T2" fmla="*/ 90 w 521"/>
                <a:gd name="T3" fmla="*/ 609 h 1154"/>
                <a:gd name="T4" fmla="*/ 89 w 521"/>
                <a:gd name="T5" fmla="*/ 704 h 1154"/>
                <a:gd name="T6" fmla="*/ 90 w 521"/>
                <a:gd name="T7" fmla="*/ 780 h 1154"/>
                <a:gd name="T8" fmla="*/ 87 w 521"/>
                <a:gd name="T9" fmla="*/ 950 h 1154"/>
                <a:gd name="T10" fmla="*/ 86 w 521"/>
                <a:gd name="T11" fmla="*/ 1063 h 1154"/>
                <a:gd name="T12" fmla="*/ 88 w 521"/>
                <a:gd name="T13" fmla="*/ 1063 h 1154"/>
                <a:gd name="T14" fmla="*/ 440 w 521"/>
                <a:gd name="T15" fmla="*/ 1061 h 1154"/>
                <a:gd name="T16" fmla="*/ 432 w 521"/>
                <a:gd name="T17" fmla="*/ 621 h 1154"/>
                <a:gd name="T18" fmla="*/ 428 w 521"/>
                <a:gd name="T19" fmla="*/ 97 h 1154"/>
                <a:gd name="T20" fmla="*/ 90 w 521"/>
                <a:gd name="T21" fmla="*/ 100 h 1154"/>
                <a:gd name="T22" fmla="*/ 521 w 521"/>
                <a:gd name="T23" fmla="*/ 1154 h 1154"/>
                <a:gd name="T24" fmla="*/ 472 w 521"/>
                <a:gd name="T25" fmla="*/ 1144 h 1154"/>
                <a:gd name="T26" fmla="*/ 89 w 521"/>
                <a:gd name="T27" fmla="*/ 1144 h 1154"/>
                <a:gd name="T28" fmla="*/ 48 w 521"/>
                <a:gd name="T29" fmla="*/ 1144 h 1154"/>
                <a:gd name="T30" fmla="*/ 10 w 521"/>
                <a:gd name="T31" fmla="*/ 1145 h 1154"/>
                <a:gd name="T32" fmla="*/ 7 w 521"/>
                <a:gd name="T33" fmla="*/ 1107 h 1154"/>
                <a:gd name="T34" fmla="*/ 6 w 521"/>
                <a:gd name="T35" fmla="*/ 943 h 1154"/>
                <a:gd name="T36" fmla="*/ 8 w 521"/>
                <a:gd name="T37" fmla="*/ 781 h 1154"/>
                <a:gd name="T38" fmla="*/ 8 w 521"/>
                <a:gd name="T39" fmla="*/ 703 h 1154"/>
                <a:gd name="T40" fmla="*/ 9 w 521"/>
                <a:gd name="T41" fmla="*/ 607 h 1154"/>
                <a:gd name="T42" fmla="*/ 8 w 521"/>
                <a:gd name="T43" fmla="*/ 54 h 1154"/>
                <a:gd name="T44" fmla="*/ 7 w 521"/>
                <a:gd name="T45" fmla="*/ 6 h 1154"/>
                <a:gd name="T46" fmla="*/ 55 w 521"/>
                <a:gd name="T47" fmla="*/ 13 h 1154"/>
                <a:gd name="T48" fmla="*/ 463 w 521"/>
                <a:gd name="T49" fmla="*/ 9 h 1154"/>
                <a:gd name="T50" fmla="*/ 513 w 521"/>
                <a:gd name="T51" fmla="*/ 0 h 1154"/>
                <a:gd name="T52" fmla="*/ 511 w 521"/>
                <a:gd name="T53" fmla="*/ 51 h 1154"/>
                <a:gd name="T54" fmla="*/ 513 w 521"/>
                <a:gd name="T55" fmla="*/ 619 h 1154"/>
                <a:gd name="T56" fmla="*/ 521 w 521"/>
                <a:gd name="T57" fmla="*/ 1104 h 1154"/>
                <a:gd name="T58" fmla="*/ 521 w 521"/>
                <a:gd name="T59"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1154">
                  <a:moveTo>
                    <a:pt x="90" y="100"/>
                  </a:moveTo>
                  <a:cubicBezTo>
                    <a:pt x="94" y="300"/>
                    <a:pt x="93" y="420"/>
                    <a:pt x="90" y="609"/>
                  </a:cubicBezTo>
                  <a:lnTo>
                    <a:pt x="89" y="704"/>
                  </a:lnTo>
                  <a:cubicBezTo>
                    <a:pt x="89" y="725"/>
                    <a:pt x="89" y="752"/>
                    <a:pt x="90" y="780"/>
                  </a:cubicBezTo>
                  <a:cubicBezTo>
                    <a:pt x="90" y="839"/>
                    <a:pt x="91" y="906"/>
                    <a:pt x="87" y="950"/>
                  </a:cubicBezTo>
                  <a:cubicBezTo>
                    <a:pt x="84" y="991"/>
                    <a:pt x="85" y="1033"/>
                    <a:pt x="86" y="1063"/>
                  </a:cubicBezTo>
                  <a:lnTo>
                    <a:pt x="88" y="1063"/>
                  </a:lnTo>
                  <a:cubicBezTo>
                    <a:pt x="271" y="1060"/>
                    <a:pt x="381" y="1060"/>
                    <a:pt x="440" y="1061"/>
                  </a:cubicBezTo>
                  <a:cubicBezTo>
                    <a:pt x="439" y="892"/>
                    <a:pt x="435" y="749"/>
                    <a:pt x="432" y="621"/>
                  </a:cubicBezTo>
                  <a:cubicBezTo>
                    <a:pt x="427" y="440"/>
                    <a:pt x="422" y="281"/>
                    <a:pt x="428" y="97"/>
                  </a:cubicBezTo>
                  <a:cubicBezTo>
                    <a:pt x="316" y="113"/>
                    <a:pt x="203" y="114"/>
                    <a:pt x="90" y="100"/>
                  </a:cubicBezTo>
                  <a:close/>
                  <a:moveTo>
                    <a:pt x="521" y="1154"/>
                  </a:moveTo>
                  <a:lnTo>
                    <a:pt x="472" y="1144"/>
                  </a:lnTo>
                  <a:cubicBezTo>
                    <a:pt x="452" y="1141"/>
                    <a:pt x="323" y="1141"/>
                    <a:pt x="89" y="1144"/>
                  </a:cubicBezTo>
                  <a:cubicBezTo>
                    <a:pt x="68" y="1144"/>
                    <a:pt x="53" y="1144"/>
                    <a:pt x="48" y="1144"/>
                  </a:cubicBezTo>
                  <a:lnTo>
                    <a:pt x="10" y="1145"/>
                  </a:lnTo>
                  <a:lnTo>
                    <a:pt x="7" y="1107"/>
                  </a:lnTo>
                  <a:cubicBezTo>
                    <a:pt x="7" y="1104"/>
                    <a:pt x="0" y="1022"/>
                    <a:pt x="6" y="943"/>
                  </a:cubicBezTo>
                  <a:cubicBezTo>
                    <a:pt x="10" y="903"/>
                    <a:pt x="9" y="838"/>
                    <a:pt x="8" y="781"/>
                  </a:cubicBezTo>
                  <a:cubicBezTo>
                    <a:pt x="8" y="752"/>
                    <a:pt x="8" y="725"/>
                    <a:pt x="8" y="703"/>
                  </a:cubicBezTo>
                  <a:lnTo>
                    <a:pt x="9" y="607"/>
                  </a:lnTo>
                  <a:cubicBezTo>
                    <a:pt x="12" y="405"/>
                    <a:pt x="13" y="283"/>
                    <a:pt x="8" y="54"/>
                  </a:cubicBezTo>
                  <a:lnTo>
                    <a:pt x="7" y="6"/>
                  </a:lnTo>
                  <a:lnTo>
                    <a:pt x="55" y="13"/>
                  </a:lnTo>
                  <a:cubicBezTo>
                    <a:pt x="191" y="35"/>
                    <a:pt x="328" y="34"/>
                    <a:pt x="463" y="9"/>
                  </a:cubicBezTo>
                  <a:lnTo>
                    <a:pt x="513" y="0"/>
                  </a:lnTo>
                  <a:lnTo>
                    <a:pt x="511" y="51"/>
                  </a:lnTo>
                  <a:cubicBezTo>
                    <a:pt x="503" y="253"/>
                    <a:pt x="508" y="423"/>
                    <a:pt x="513" y="619"/>
                  </a:cubicBezTo>
                  <a:cubicBezTo>
                    <a:pt x="517" y="758"/>
                    <a:pt x="521" y="916"/>
                    <a:pt x="521" y="1104"/>
                  </a:cubicBezTo>
                  <a:lnTo>
                    <a:pt x="521" y="115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 name="Freeform 75">
              <a:extLst>
                <a:ext uri="{FF2B5EF4-FFF2-40B4-BE49-F238E27FC236}">
                  <a16:creationId xmlns:a16="http://schemas.microsoft.com/office/drawing/2014/main" id="{78C64436-E2A3-2F55-55E3-84BE26B9EE3C}"/>
                </a:ext>
              </a:extLst>
            </p:cNvPr>
            <p:cNvSpPr>
              <a:spLocks noEditPoints="1"/>
            </p:cNvSpPr>
            <p:nvPr/>
          </p:nvSpPr>
          <p:spPr bwMode="auto">
            <a:xfrm>
              <a:off x="10353675" y="3057525"/>
              <a:ext cx="109538" cy="401638"/>
            </a:xfrm>
            <a:custGeom>
              <a:avLst/>
              <a:gdLst>
                <a:gd name="T0" fmla="*/ 98 w 533"/>
                <a:gd name="T1" fmla="*/ 1869 h 1954"/>
                <a:gd name="T2" fmla="*/ 445 w 533"/>
                <a:gd name="T3" fmla="*/ 1865 h 1954"/>
                <a:gd name="T4" fmla="*/ 451 w 533"/>
                <a:gd name="T5" fmla="*/ 91 h 1954"/>
                <a:gd name="T6" fmla="*/ 230 w 533"/>
                <a:gd name="T7" fmla="*/ 94 h 1954"/>
                <a:gd name="T8" fmla="*/ 82 w 533"/>
                <a:gd name="T9" fmla="*/ 93 h 1954"/>
                <a:gd name="T10" fmla="*/ 87 w 533"/>
                <a:gd name="T11" fmla="*/ 560 h 1954"/>
                <a:gd name="T12" fmla="*/ 103 w 533"/>
                <a:gd name="T13" fmla="*/ 1488 h 1954"/>
                <a:gd name="T14" fmla="*/ 98 w 533"/>
                <a:gd name="T15" fmla="*/ 1869 h 1954"/>
                <a:gd name="T16" fmla="*/ 249 w 533"/>
                <a:gd name="T17" fmla="*/ 1954 h 1954"/>
                <a:gd name="T18" fmla="*/ 53 w 533"/>
                <a:gd name="T19" fmla="*/ 1947 h 1954"/>
                <a:gd name="T20" fmla="*/ 15 w 533"/>
                <a:gd name="T21" fmla="*/ 1943 h 1954"/>
                <a:gd name="T22" fmla="*/ 16 w 533"/>
                <a:gd name="T23" fmla="*/ 1905 h 1954"/>
                <a:gd name="T24" fmla="*/ 21 w 533"/>
                <a:gd name="T25" fmla="*/ 1490 h 1954"/>
                <a:gd name="T26" fmla="*/ 5 w 533"/>
                <a:gd name="T27" fmla="*/ 561 h 1954"/>
                <a:gd name="T28" fmla="*/ 0 w 533"/>
                <a:gd name="T29" fmla="*/ 54 h 1954"/>
                <a:gd name="T30" fmla="*/ 0 w 533"/>
                <a:gd name="T31" fmla="*/ 15 h 1954"/>
                <a:gd name="T32" fmla="*/ 39 w 533"/>
                <a:gd name="T33" fmla="*/ 14 h 1954"/>
                <a:gd name="T34" fmla="*/ 232 w 533"/>
                <a:gd name="T35" fmla="*/ 13 h 1954"/>
                <a:gd name="T36" fmla="*/ 487 w 533"/>
                <a:gd name="T37" fmla="*/ 6 h 1954"/>
                <a:gd name="T38" fmla="*/ 533 w 533"/>
                <a:gd name="T39" fmla="*/ 0 h 1954"/>
                <a:gd name="T40" fmla="*/ 526 w 533"/>
                <a:gd name="T41" fmla="*/ 1937 h 1954"/>
                <a:gd name="T42" fmla="*/ 491 w 533"/>
                <a:gd name="T43" fmla="*/ 1942 h 1954"/>
                <a:gd name="T44" fmla="*/ 249 w 533"/>
                <a:gd name="T45" fmla="*/ 195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3" h="1954">
                  <a:moveTo>
                    <a:pt x="98" y="1869"/>
                  </a:moveTo>
                  <a:cubicBezTo>
                    <a:pt x="196" y="1875"/>
                    <a:pt x="347" y="1874"/>
                    <a:pt x="445" y="1865"/>
                  </a:cubicBezTo>
                  <a:lnTo>
                    <a:pt x="451" y="91"/>
                  </a:lnTo>
                  <a:cubicBezTo>
                    <a:pt x="376" y="97"/>
                    <a:pt x="302" y="96"/>
                    <a:pt x="230" y="94"/>
                  </a:cubicBezTo>
                  <a:cubicBezTo>
                    <a:pt x="182" y="93"/>
                    <a:pt x="132" y="92"/>
                    <a:pt x="82" y="93"/>
                  </a:cubicBezTo>
                  <a:cubicBezTo>
                    <a:pt x="83" y="209"/>
                    <a:pt x="86" y="519"/>
                    <a:pt x="87" y="560"/>
                  </a:cubicBezTo>
                  <a:lnTo>
                    <a:pt x="103" y="1488"/>
                  </a:lnTo>
                  <a:cubicBezTo>
                    <a:pt x="104" y="1560"/>
                    <a:pt x="100" y="1779"/>
                    <a:pt x="98" y="1869"/>
                  </a:cubicBezTo>
                  <a:close/>
                  <a:moveTo>
                    <a:pt x="249" y="1954"/>
                  </a:moveTo>
                  <a:cubicBezTo>
                    <a:pt x="175" y="1954"/>
                    <a:pt x="103" y="1951"/>
                    <a:pt x="53" y="1947"/>
                  </a:cubicBezTo>
                  <a:lnTo>
                    <a:pt x="15" y="1943"/>
                  </a:lnTo>
                  <a:lnTo>
                    <a:pt x="16" y="1905"/>
                  </a:lnTo>
                  <a:cubicBezTo>
                    <a:pt x="16" y="1902"/>
                    <a:pt x="23" y="1578"/>
                    <a:pt x="21" y="1490"/>
                  </a:cubicBezTo>
                  <a:lnTo>
                    <a:pt x="5" y="561"/>
                  </a:lnTo>
                  <a:cubicBezTo>
                    <a:pt x="5" y="513"/>
                    <a:pt x="0" y="103"/>
                    <a:pt x="0" y="54"/>
                  </a:cubicBezTo>
                  <a:lnTo>
                    <a:pt x="0" y="15"/>
                  </a:lnTo>
                  <a:lnTo>
                    <a:pt x="39" y="14"/>
                  </a:lnTo>
                  <a:cubicBezTo>
                    <a:pt x="106" y="10"/>
                    <a:pt x="170" y="12"/>
                    <a:pt x="232" y="13"/>
                  </a:cubicBezTo>
                  <a:cubicBezTo>
                    <a:pt x="319" y="15"/>
                    <a:pt x="402" y="17"/>
                    <a:pt x="487" y="6"/>
                  </a:cubicBezTo>
                  <a:lnTo>
                    <a:pt x="533" y="0"/>
                  </a:lnTo>
                  <a:lnTo>
                    <a:pt x="526" y="1937"/>
                  </a:lnTo>
                  <a:lnTo>
                    <a:pt x="491" y="1942"/>
                  </a:lnTo>
                  <a:cubicBezTo>
                    <a:pt x="430" y="1950"/>
                    <a:pt x="338" y="1954"/>
                    <a:pt x="249" y="19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 name="Freeform 76">
              <a:extLst>
                <a:ext uri="{FF2B5EF4-FFF2-40B4-BE49-F238E27FC236}">
                  <a16:creationId xmlns:a16="http://schemas.microsoft.com/office/drawing/2014/main" id="{868DC1D7-2305-5941-9066-BF8DA22366A5}"/>
                </a:ext>
              </a:extLst>
            </p:cNvPr>
            <p:cNvSpPr>
              <a:spLocks noEditPoints="1"/>
            </p:cNvSpPr>
            <p:nvPr/>
          </p:nvSpPr>
          <p:spPr bwMode="auto">
            <a:xfrm>
              <a:off x="10487025" y="3168650"/>
              <a:ext cx="117475" cy="287338"/>
            </a:xfrm>
            <a:custGeom>
              <a:avLst/>
              <a:gdLst>
                <a:gd name="T0" fmla="*/ 102 w 573"/>
                <a:gd name="T1" fmla="*/ 1311 h 1395"/>
                <a:gd name="T2" fmla="*/ 490 w 573"/>
                <a:gd name="T3" fmla="*/ 1297 h 1395"/>
                <a:gd name="T4" fmla="*/ 463 w 573"/>
                <a:gd name="T5" fmla="*/ 690 h 1395"/>
                <a:gd name="T6" fmla="*/ 437 w 573"/>
                <a:gd name="T7" fmla="*/ 86 h 1395"/>
                <a:gd name="T8" fmla="*/ 84 w 573"/>
                <a:gd name="T9" fmla="*/ 108 h 1395"/>
                <a:gd name="T10" fmla="*/ 108 w 573"/>
                <a:gd name="T11" fmla="*/ 977 h 1395"/>
                <a:gd name="T12" fmla="*/ 105 w 573"/>
                <a:gd name="T13" fmla="*/ 1153 h 1395"/>
                <a:gd name="T14" fmla="*/ 102 w 573"/>
                <a:gd name="T15" fmla="*/ 1311 h 1395"/>
                <a:gd name="T16" fmla="*/ 171 w 573"/>
                <a:gd name="T17" fmla="*/ 1395 h 1395"/>
                <a:gd name="T18" fmla="*/ 24 w 573"/>
                <a:gd name="T19" fmla="*/ 1348 h 1395"/>
                <a:gd name="T20" fmla="*/ 24 w 573"/>
                <a:gd name="T21" fmla="*/ 1151 h 1395"/>
                <a:gd name="T22" fmla="*/ 27 w 573"/>
                <a:gd name="T23" fmla="*/ 980 h 1395"/>
                <a:gd name="T24" fmla="*/ 0 w 573"/>
                <a:gd name="T25" fmla="*/ 32 h 1395"/>
                <a:gd name="T26" fmla="*/ 514 w 573"/>
                <a:gd name="T27" fmla="*/ 0 h 1395"/>
                <a:gd name="T28" fmla="*/ 516 w 573"/>
                <a:gd name="T29" fmla="*/ 41 h 1395"/>
                <a:gd name="T30" fmla="*/ 544 w 573"/>
                <a:gd name="T31" fmla="*/ 686 h 1395"/>
                <a:gd name="T32" fmla="*/ 572 w 573"/>
                <a:gd name="T33" fmla="*/ 1331 h 1395"/>
                <a:gd name="T34" fmla="*/ 529 w 573"/>
                <a:gd name="T35" fmla="*/ 1374 h 1395"/>
                <a:gd name="T36" fmla="*/ 275 w 573"/>
                <a:gd name="T37" fmla="*/ 1393 h 1395"/>
                <a:gd name="T38" fmla="*/ 171 w 573"/>
                <a:gd name="T39" fmla="*/ 1395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3" h="1395">
                  <a:moveTo>
                    <a:pt x="102" y="1311"/>
                  </a:moveTo>
                  <a:cubicBezTo>
                    <a:pt x="172" y="1320"/>
                    <a:pt x="400" y="1305"/>
                    <a:pt x="490" y="1297"/>
                  </a:cubicBezTo>
                  <a:cubicBezTo>
                    <a:pt x="481" y="1097"/>
                    <a:pt x="472" y="893"/>
                    <a:pt x="463" y="690"/>
                  </a:cubicBezTo>
                  <a:cubicBezTo>
                    <a:pt x="454" y="487"/>
                    <a:pt x="446" y="284"/>
                    <a:pt x="437" y="86"/>
                  </a:cubicBezTo>
                  <a:lnTo>
                    <a:pt x="84" y="108"/>
                  </a:lnTo>
                  <a:lnTo>
                    <a:pt x="108" y="977"/>
                  </a:lnTo>
                  <a:cubicBezTo>
                    <a:pt x="109" y="1018"/>
                    <a:pt x="107" y="1086"/>
                    <a:pt x="105" y="1153"/>
                  </a:cubicBezTo>
                  <a:cubicBezTo>
                    <a:pt x="103" y="1207"/>
                    <a:pt x="101" y="1276"/>
                    <a:pt x="102" y="1311"/>
                  </a:cubicBezTo>
                  <a:close/>
                  <a:moveTo>
                    <a:pt x="171" y="1395"/>
                  </a:moveTo>
                  <a:cubicBezTo>
                    <a:pt x="56" y="1395"/>
                    <a:pt x="31" y="1381"/>
                    <a:pt x="24" y="1348"/>
                  </a:cubicBezTo>
                  <a:cubicBezTo>
                    <a:pt x="19" y="1326"/>
                    <a:pt x="20" y="1271"/>
                    <a:pt x="24" y="1151"/>
                  </a:cubicBezTo>
                  <a:cubicBezTo>
                    <a:pt x="26" y="1085"/>
                    <a:pt x="28" y="1018"/>
                    <a:pt x="27" y="980"/>
                  </a:cubicBezTo>
                  <a:lnTo>
                    <a:pt x="0" y="32"/>
                  </a:lnTo>
                  <a:lnTo>
                    <a:pt x="514" y="0"/>
                  </a:lnTo>
                  <a:lnTo>
                    <a:pt x="516" y="41"/>
                  </a:lnTo>
                  <a:cubicBezTo>
                    <a:pt x="525" y="253"/>
                    <a:pt x="535" y="469"/>
                    <a:pt x="544" y="686"/>
                  </a:cubicBezTo>
                  <a:cubicBezTo>
                    <a:pt x="554" y="903"/>
                    <a:pt x="563" y="1119"/>
                    <a:pt x="572" y="1331"/>
                  </a:cubicBezTo>
                  <a:cubicBezTo>
                    <a:pt x="573" y="1342"/>
                    <a:pt x="570" y="1369"/>
                    <a:pt x="529" y="1374"/>
                  </a:cubicBezTo>
                  <a:cubicBezTo>
                    <a:pt x="497" y="1378"/>
                    <a:pt x="381" y="1388"/>
                    <a:pt x="275" y="1393"/>
                  </a:cubicBezTo>
                  <a:cubicBezTo>
                    <a:pt x="234" y="1395"/>
                    <a:pt x="200" y="1395"/>
                    <a:pt x="171" y="13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 name="Freeform 77">
              <a:extLst>
                <a:ext uri="{FF2B5EF4-FFF2-40B4-BE49-F238E27FC236}">
                  <a16:creationId xmlns:a16="http://schemas.microsoft.com/office/drawing/2014/main" id="{BE1DE20D-849D-FD3C-39F7-9CC305106C1A}"/>
                </a:ext>
              </a:extLst>
            </p:cNvPr>
            <p:cNvSpPr>
              <a:spLocks noEditPoints="1"/>
            </p:cNvSpPr>
            <p:nvPr/>
          </p:nvSpPr>
          <p:spPr bwMode="auto">
            <a:xfrm>
              <a:off x="10614025" y="3052763"/>
              <a:ext cx="139700" cy="396875"/>
            </a:xfrm>
            <a:custGeom>
              <a:avLst/>
              <a:gdLst>
                <a:gd name="T0" fmla="*/ 139 w 678"/>
                <a:gd name="T1" fmla="*/ 1849 h 1930"/>
                <a:gd name="T2" fmla="*/ 140 w 678"/>
                <a:gd name="T3" fmla="*/ 1849 h 1930"/>
                <a:gd name="T4" fmla="*/ 366 w 678"/>
                <a:gd name="T5" fmla="*/ 1833 h 1930"/>
                <a:gd name="T6" fmla="*/ 594 w 678"/>
                <a:gd name="T7" fmla="*/ 1815 h 1930"/>
                <a:gd name="T8" fmla="*/ 547 w 678"/>
                <a:gd name="T9" fmla="*/ 82 h 1930"/>
                <a:gd name="T10" fmla="*/ 85 w 678"/>
                <a:gd name="T11" fmla="*/ 87 h 1930"/>
                <a:gd name="T12" fmla="*/ 107 w 678"/>
                <a:gd name="T13" fmla="*/ 607 h 1930"/>
                <a:gd name="T14" fmla="*/ 141 w 678"/>
                <a:gd name="T15" fmla="*/ 1474 h 1930"/>
                <a:gd name="T16" fmla="*/ 141 w 678"/>
                <a:gd name="T17" fmla="*/ 1634 h 1930"/>
                <a:gd name="T18" fmla="*/ 139 w 678"/>
                <a:gd name="T19" fmla="*/ 1849 h 1930"/>
                <a:gd name="T20" fmla="*/ 142 w 678"/>
                <a:gd name="T21" fmla="*/ 1930 h 1930"/>
                <a:gd name="T22" fmla="*/ 74 w 678"/>
                <a:gd name="T23" fmla="*/ 1914 h 1930"/>
                <a:gd name="T24" fmla="*/ 59 w 678"/>
                <a:gd name="T25" fmla="*/ 1883 h 1930"/>
                <a:gd name="T26" fmla="*/ 59 w 678"/>
                <a:gd name="T27" fmla="*/ 1632 h 1930"/>
                <a:gd name="T28" fmla="*/ 59 w 678"/>
                <a:gd name="T29" fmla="*/ 1478 h 1930"/>
                <a:gd name="T30" fmla="*/ 26 w 678"/>
                <a:gd name="T31" fmla="*/ 609 h 1930"/>
                <a:gd name="T32" fmla="*/ 2 w 678"/>
                <a:gd name="T33" fmla="*/ 49 h 1930"/>
                <a:gd name="T34" fmla="*/ 0 w 678"/>
                <a:gd name="T35" fmla="*/ 6 h 1930"/>
                <a:gd name="T36" fmla="*/ 626 w 678"/>
                <a:gd name="T37" fmla="*/ 0 h 1930"/>
                <a:gd name="T38" fmla="*/ 678 w 678"/>
                <a:gd name="T39" fmla="*/ 1896 h 1930"/>
                <a:gd name="T40" fmla="*/ 636 w 678"/>
                <a:gd name="T41" fmla="*/ 1896 h 1930"/>
                <a:gd name="T42" fmla="*/ 373 w 678"/>
                <a:gd name="T43" fmla="*/ 1913 h 1930"/>
                <a:gd name="T44" fmla="*/ 142 w 678"/>
                <a:gd name="T45" fmla="*/ 1930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8" h="1930">
                  <a:moveTo>
                    <a:pt x="139" y="1849"/>
                  </a:moveTo>
                  <a:lnTo>
                    <a:pt x="140" y="1849"/>
                  </a:lnTo>
                  <a:cubicBezTo>
                    <a:pt x="188" y="1849"/>
                    <a:pt x="288" y="1840"/>
                    <a:pt x="366" y="1833"/>
                  </a:cubicBezTo>
                  <a:cubicBezTo>
                    <a:pt x="448" y="1825"/>
                    <a:pt x="532" y="1817"/>
                    <a:pt x="594" y="1815"/>
                  </a:cubicBezTo>
                  <a:lnTo>
                    <a:pt x="547" y="82"/>
                  </a:lnTo>
                  <a:lnTo>
                    <a:pt x="85" y="87"/>
                  </a:lnTo>
                  <a:cubicBezTo>
                    <a:pt x="94" y="259"/>
                    <a:pt x="101" y="434"/>
                    <a:pt x="107" y="607"/>
                  </a:cubicBezTo>
                  <a:cubicBezTo>
                    <a:pt x="118" y="953"/>
                    <a:pt x="125" y="1160"/>
                    <a:pt x="141" y="1474"/>
                  </a:cubicBezTo>
                  <a:cubicBezTo>
                    <a:pt x="143" y="1534"/>
                    <a:pt x="142" y="1580"/>
                    <a:pt x="141" y="1634"/>
                  </a:cubicBezTo>
                  <a:cubicBezTo>
                    <a:pt x="139" y="1690"/>
                    <a:pt x="137" y="1753"/>
                    <a:pt x="139" y="1849"/>
                  </a:cubicBezTo>
                  <a:close/>
                  <a:moveTo>
                    <a:pt x="142" y="1930"/>
                  </a:moveTo>
                  <a:cubicBezTo>
                    <a:pt x="101" y="1930"/>
                    <a:pt x="86" y="1925"/>
                    <a:pt x="74" y="1914"/>
                  </a:cubicBezTo>
                  <a:cubicBezTo>
                    <a:pt x="65" y="1906"/>
                    <a:pt x="59" y="1895"/>
                    <a:pt x="59" y="1883"/>
                  </a:cubicBezTo>
                  <a:cubicBezTo>
                    <a:pt x="56" y="1766"/>
                    <a:pt x="58" y="1692"/>
                    <a:pt x="59" y="1632"/>
                  </a:cubicBezTo>
                  <a:cubicBezTo>
                    <a:pt x="61" y="1580"/>
                    <a:pt x="62" y="1535"/>
                    <a:pt x="59" y="1478"/>
                  </a:cubicBezTo>
                  <a:cubicBezTo>
                    <a:pt x="44" y="1163"/>
                    <a:pt x="37" y="956"/>
                    <a:pt x="26" y="609"/>
                  </a:cubicBezTo>
                  <a:cubicBezTo>
                    <a:pt x="20" y="423"/>
                    <a:pt x="12" y="234"/>
                    <a:pt x="2" y="49"/>
                  </a:cubicBezTo>
                  <a:lnTo>
                    <a:pt x="0" y="6"/>
                  </a:lnTo>
                  <a:lnTo>
                    <a:pt x="626" y="0"/>
                  </a:lnTo>
                  <a:lnTo>
                    <a:pt x="678" y="1896"/>
                  </a:lnTo>
                  <a:lnTo>
                    <a:pt x="636" y="1896"/>
                  </a:lnTo>
                  <a:cubicBezTo>
                    <a:pt x="576" y="1895"/>
                    <a:pt x="473" y="1904"/>
                    <a:pt x="373" y="1913"/>
                  </a:cubicBezTo>
                  <a:cubicBezTo>
                    <a:pt x="254" y="1924"/>
                    <a:pt x="184" y="1930"/>
                    <a:pt x="142" y="19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6" name="Freeform 78">
              <a:extLst>
                <a:ext uri="{FF2B5EF4-FFF2-40B4-BE49-F238E27FC236}">
                  <a16:creationId xmlns:a16="http://schemas.microsoft.com/office/drawing/2014/main" id="{FF06E05B-D32D-95ED-775D-97B2FD71ECB6}"/>
                </a:ext>
              </a:extLst>
            </p:cNvPr>
            <p:cNvSpPr>
              <a:spLocks/>
            </p:cNvSpPr>
            <p:nvPr/>
          </p:nvSpPr>
          <p:spPr bwMode="auto">
            <a:xfrm>
              <a:off x="10185400" y="3430588"/>
              <a:ext cx="661988" cy="36513"/>
            </a:xfrm>
            <a:custGeom>
              <a:avLst/>
              <a:gdLst>
                <a:gd name="T0" fmla="*/ 1 w 3217"/>
                <a:gd name="T1" fmla="*/ 178 h 178"/>
                <a:gd name="T2" fmla="*/ 0 w 3217"/>
                <a:gd name="T3" fmla="*/ 97 h 178"/>
                <a:gd name="T4" fmla="*/ 3213 w 3217"/>
                <a:gd name="T5" fmla="*/ 0 h 178"/>
                <a:gd name="T6" fmla="*/ 3217 w 3217"/>
                <a:gd name="T7" fmla="*/ 82 h 178"/>
                <a:gd name="T8" fmla="*/ 1 w 3217"/>
                <a:gd name="T9" fmla="*/ 178 h 178"/>
              </a:gdLst>
              <a:ahLst/>
              <a:cxnLst>
                <a:cxn ang="0">
                  <a:pos x="T0" y="T1"/>
                </a:cxn>
                <a:cxn ang="0">
                  <a:pos x="T2" y="T3"/>
                </a:cxn>
                <a:cxn ang="0">
                  <a:pos x="T4" y="T5"/>
                </a:cxn>
                <a:cxn ang="0">
                  <a:pos x="T6" y="T7"/>
                </a:cxn>
                <a:cxn ang="0">
                  <a:pos x="T8" y="T9"/>
                </a:cxn>
              </a:cxnLst>
              <a:rect l="0" t="0" r="r" b="b"/>
              <a:pathLst>
                <a:path w="3217" h="178">
                  <a:moveTo>
                    <a:pt x="1" y="178"/>
                  </a:moveTo>
                  <a:lnTo>
                    <a:pt x="0" y="97"/>
                  </a:lnTo>
                  <a:cubicBezTo>
                    <a:pt x="1067" y="83"/>
                    <a:pt x="2148" y="50"/>
                    <a:pt x="3213" y="0"/>
                  </a:cubicBezTo>
                  <a:lnTo>
                    <a:pt x="3217" y="82"/>
                  </a:lnTo>
                  <a:cubicBezTo>
                    <a:pt x="2151" y="131"/>
                    <a:pt x="1069" y="164"/>
                    <a:pt x="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7" name="Freeform 79">
              <a:extLst>
                <a:ext uri="{FF2B5EF4-FFF2-40B4-BE49-F238E27FC236}">
                  <a16:creationId xmlns:a16="http://schemas.microsoft.com/office/drawing/2014/main" id="{AEFF34E8-7C29-290F-874A-363E716A594E}"/>
                </a:ext>
              </a:extLst>
            </p:cNvPr>
            <p:cNvSpPr>
              <a:spLocks noEditPoints="1"/>
            </p:cNvSpPr>
            <p:nvPr/>
          </p:nvSpPr>
          <p:spPr bwMode="auto">
            <a:xfrm>
              <a:off x="10233025" y="3117850"/>
              <a:ext cx="103188" cy="84138"/>
            </a:xfrm>
            <a:custGeom>
              <a:avLst/>
              <a:gdLst>
                <a:gd name="T0" fmla="*/ 220 w 499"/>
                <a:gd name="T1" fmla="*/ 326 h 408"/>
                <a:gd name="T2" fmla="*/ 261 w 499"/>
                <a:gd name="T3" fmla="*/ 326 h 408"/>
                <a:gd name="T4" fmla="*/ 369 w 499"/>
                <a:gd name="T5" fmla="*/ 330 h 408"/>
                <a:gd name="T6" fmla="*/ 319 w 499"/>
                <a:gd name="T7" fmla="*/ 249 h 408"/>
                <a:gd name="T8" fmla="*/ 248 w 499"/>
                <a:gd name="T9" fmla="*/ 142 h 408"/>
                <a:gd name="T10" fmla="*/ 141 w 499"/>
                <a:gd name="T11" fmla="*/ 327 h 408"/>
                <a:gd name="T12" fmla="*/ 220 w 499"/>
                <a:gd name="T13" fmla="*/ 326 h 408"/>
                <a:gd name="T14" fmla="*/ 499 w 499"/>
                <a:gd name="T15" fmla="*/ 408 h 408"/>
                <a:gd name="T16" fmla="*/ 433 w 499"/>
                <a:gd name="T17" fmla="*/ 405 h 408"/>
                <a:gd name="T18" fmla="*/ 260 w 499"/>
                <a:gd name="T19" fmla="*/ 398 h 408"/>
                <a:gd name="T20" fmla="*/ 74 w 499"/>
                <a:gd name="T21" fmla="*/ 403 h 408"/>
                <a:gd name="T22" fmla="*/ 0 w 499"/>
                <a:gd name="T23" fmla="*/ 408 h 408"/>
                <a:gd name="T24" fmla="*/ 42 w 499"/>
                <a:gd name="T25" fmla="*/ 347 h 408"/>
                <a:gd name="T26" fmla="*/ 211 w 499"/>
                <a:gd name="T27" fmla="*/ 56 h 408"/>
                <a:gd name="T28" fmla="*/ 238 w 499"/>
                <a:gd name="T29" fmla="*/ 0 h 408"/>
                <a:gd name="T30" fmla="*/ 379 w 499"/>
                <a:gd name="T31" fmla="*/ 209 h 408"/>
                <a:gd name="T32" fmla="*/ 465 w 499"/>
                <a:gd name="T33" fmla="*/ 351 h 408"/>
                <a:gd name="T34" fmla="*/ 499 w 499"/>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408">
                  <a:moveTo>
                    <a:pt x="220" y="326"/>
                  </a:moveTo>
                  <a:cubicBezTo>
                    <a:pt x="233" y="326"/>
                    <a:pt x="247" y="326"/>
                    <a:pt x="261" y="326"/>
                  </a:cubicBezTo>
                  <a:cubicBezTo>
                    <a:pt x="274" y="326"/>
                    <a:pt x="325" y="328"/>
                    <a:pt x="369" y="330"/>
                  </a:cubicBezTo>
                  <a:cubicBezTo>
                    <a:pt x="348" y="295"/>
                    <a:pt x="326" y="258"/>
                    <a:pt x="319" y="249"/>
                  </a:cubicBezTo>
                  <a:lnTo>
                    <a:pt x="248" y="142"/>
                  </a:lnTo>
                  <a:cubicBezTo>
                    <a:pt x="215" y="206"/>
                    <a:pt x="179" y="267"/>
                    <a:pt x="141" y="327"/>
                  </a:cubicBezTo>
                  <a:cubicBezTo>
                    <a:pt x="167" y="326"/>
                    <a:pt x="193" y="326"/>
                    <a:pt x="220" y="326"/>
                  </a:cubicBezTo>
                  <a:close/>
                  <a:moveTo>
                    <a:pt x="499" y="408"/>
                  </a:moveTo>
                  <a:lnTo>
                    <a:pt x="433" y="405"/>
                  </a:lnTo>
                  <a:cubicBezTo>
                    <a:pt x="431" y="405"/>
                    <a:pt x="282" y="398"/>
                    <a:pt x="260" y="398"/>
                  </a:cubicBezTo>
                  <a:cubicBezTo>
                    <a:pt x="198" y="397"/>
                    <a:pt x="135" y="398"/>
                    <a:pt x="74" y="403"/>
                  </a:cubicBezTo>
                  <a:lnTo>
                    <a:pt x="0" y="408"/>
                  </a:lnTo>
                  <a:lnTo>
                    <a:pt x="42" y="347"/>
                  </a:lnTo>
                  <a:cubicBezTo>
                    <a:pt x="105" y="254"/>
                    <a:pt x="162" y="156"/>
                    <a:pt x="211" y="56"/>
                  </a:cubicBezTo>
                  <a:lnTo>
                    <a:pt x="238" y="0"/>
                  </a:lnTo>
                  <a:lnTo>
                    <a:pt x="379" y="209"/>
                  </a:lnTo>
                  <a:cubicBezTo>
                    <a:pt x="392" y="229"/>
                    <a:pt x="458" y="338"/>
                    <a:pt x="465" y="351"/>
                  </a:cubicBezTo>
                  <a:lnTo>
                    <a:pt x="499"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8" name="Freeform 80">
              <a:extLst>
                <a:ext uri="{FF2B5EF4-FFF2-40B4-BE49-F238E27FC236}">
                  <a16:creationId xmlns:a16="http://schemas.microsoft.com/office/drawing/2014/main" id="{A57E9A45-669F-CD83-5A14-C2567AFC786A}"/>
                </a:ext>
              </a:extLst>
            </p:cNvPr>
            <p:cNvSpPr>
              <a:spLocks noEditPoints="1"/>
            </p:cNvSpPr>
            <p:nvPr/>
          </p:nvSpPr>
          <p:spPr bwMode="auto">
            <a:xfrm>
              <a:off x="10356850" y="2970213"/>
              <a:ext cx="103188" cy="84138"/>
            </a:xfrm>
            <a:custGeom>
              <a:avLst/>
              <a:gdLst>
                <a:gd name="T0" fmla="*/ 220 w 500"/>
                <a:gd name="T1" fmla="*/ 325 h 408"/>
                <a:gd name="T2" fmla="*/ 262 w 500"/>
                <a:gd name="T3" fmla="*/ 326 h 408"/>
                <a:gd name="T4" fmla="*/ 370 w 500"/>
                <a:gd name="T5" fmla="*/ 330 h 408"/>
                <a:gd name="T6" fmla="*/ 320 w 500"/>
                <a:gd name="T7" fmla="*/ 249 h 408"/>
                <a:gd name="T8" fmla="*/ 248 w 500"/>
                <a:gd name="T9" fmla="*/ 142 h 408"/>
                <a:gd name="T10" fmla="*/ 141 w 500"/>
                <a:gd name="T11" fmla="*/ 327 h 408"/>
                <a:gd name="T12" fmla="*/ 220 w 500"/>
                <a:gd name="T13" fmla="*/ 325 h 408"/>
                <a:gd name="T14" fmla="*/ 500 w 500"/>
                <a:gd name="T15" fmla="*/ 408 h 408"/>
                <a:gd name="T16" fmla="*/ 433 w 500"/>
                <a:gd name="T17" fmla="*/ 405 h 408"/>
                <a:gd name="T18" fmla="*/ 260 w 500"/>
                <a:gd name="T19" fmla="*/ 397 h 408"/>
                <a:gd name="T20" fmla="*/ 74 w 500"/>
                <a:gd name="T21" fmla="*/ 402 h 408"/>
                <a:gd name="T22" fmla="*/ 0 w 500"/>
                <a:gd name="T23" fmla="*/ 407 h 408"/>
                <a:gd name="T24" fmla="*/ 42 w 500"/>
                <a:gd name="T25" fmla="*/ 346 h 408"/>
                <a:gd name="T26" fmla="*/ 212 w 500"/>
                <a:gd name="T27" fmla="*/ 56 h 408"/>
                <a:gd name="T28" fmla="*/ 239 w 500"/>
                <a:gd name="T29" fmla="*/ 0 h 408"/>
                <a:gd name="T30" fmla="*/ 379 w 500"/>
                <a:gd name="T31" fmla="*/ 209 h 408"/>
                <a:gd name="T32" fmla="*/ 466 w 500"/>
                <a:gd name="T33" fmla="*/ 350 h 408"/>
                <a:gd name="T34" fmla="*/ 500 w 500"/>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408">
                  <a:moveTo>
                    <a:pt x="220" y="325"/>
                  </a:moveTo>
                  <a:cubicBezTo>
                    <a:pt x="234" y="325"/>
                    <a:pt x="248" y="325"/>
                    <a:pt x="262" y="326"/>
                  </a:cubicBezTo>
                  <a:cubicBezTo>
                    <a:pt x="275" y="326"/>
                    <a:pt x="326" y="328"/>
                    <a:pt x="370" y="330"/>
                  </a:cubicBezTo>
                  <a:cubicBezTo>
                    <a:pt x="349" y="295"/>
                    <a:pt x="326" y="258"/>
                    <a:pt x="320" y="249"/>
                  </a:cubicBezTo>
                  <a:lnTo>
                    <a:pt x="248" y="142"/>
                  </a:lnTo>
                  <a:cubicBezTo>
                    <a:pt x="215" y="205"/>
                    <a:pt x="180" y="267"/>
                    <a:pt x="141" y="327"/>
                  </a:cubicBezTo>
                  <a:cubicBezTo>
                    <a:pt x="168" y="326"/>
                    <a:pt x="194" y="325"/>
                    <a:pt x="220" y="325"/>
                  </a:cubicBezTo>
                  <a:close/>
                  <a:moveTo>
                    <a:pt x="500" y="408"/>
                  </a:moveTo>
                  <a:lnTo>
                    <a:pt x="433" y="405"/>
                  </a:lnTo>
                  <a:cubicBezTo>
                    <a:pt x="432" y="404"/>
                    <a:pt x="282" y="398"/>
                    <a:pt x="260" y="397"/>
                  </a:cubicBezTo>
                  <a:cubicBezTo>
                    <a:pt x="199" y="396"/>
                    <a:pt x="136" y="398"/>
                    <a:pt x="74" y="402"/>
                  </a:cubicBezTo>
                  <a:lnTo>
                    <a:pt x="0" y="407"/>
                  </a:lnTo>
                  <a:lnTo>
                    <a:pt x="42" y="346"/>
                  </a:lnTo>
                  <a:cubicBezTo>
                    <a:pt x="106" y="254"/>
                    <a:pt x="163" y="156"/>
                    <a:pt x="212" y="56"/>
                  </a:cubicBezTo>
                  <a:lnTo>
                    <a:pt x="239" y="0"/>
                  </a:lnTo>
                  <a:lnTo>
                    <a:pt x="379" y="209"/>
                  </a:lnTo>
                  <a:cubicBezTo>
                    <a:pt x="393" y="228"/>
                    <a:pt x="458" y="338"/>
                    <a:pt x="466" y="350"/>
                  </a:cubicBezTo>
                  <a:lnTo>
                    <a:pt x="500"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9" name="Freeform 81">
              <a:extLst>
                <a:ext uri="{FF2B5EF4-FFF2-40B4-BE49-F238E27FC236}">
                  <a16:creationId xmlns:a16="http://schemas.microsoft.com/office/drawing/2014/main" id="{0B76FF94-4FF9-7D58-081C-2306A1BE3A2B}"/>
                </a:ext>
              </a:extLst>
            </p:cNvPr>
            <p:cNvSpPr>
              <a:spLocks noEditPoints="1"/>
            </p:cNvSpPr>
            <p:nvPr/>
          </p:nvSpPr>
          <p:spPr bwMode="auto">
            <a:xfrm>
              <a:off x="10487025" y="3081338"/>
              <a:ext cx="103188" cy="84138"/>
            </a:xfrm>
            <a:custGeom>
              <a:avLst/>
              <a:gdLst>
                <a:gd name="T0" fmla="*/ 221 w 500"/>
                <a:gd name="T1" fmla="*/ 326 h 408"/>
                <a:gd name="T2" fmla="*/ 262 w 500"/>
                <a:gd name="T3" fmla="*/ 326 h 408"/>
                <a:gd name="T4" fmla="*/ 370 w 500"/>
                <a:gd name="T5" fmla="*/ 330 h 408"/>
                <a:gd name="T6" fmla="*/ 320 w 500"/>
                <a:gd name="T7" fmla="*/ 249 h 408"/>
                <a:gd name="T8" fmla="*/ 248 w 500"/>
                <a:gd name="T9" fmla="*/ 142 h 408"/>
                <a:gd name="T10" fmla="*/ 141 w 500"/>
                <a:gd name="T11" fmla="*/ 327 h 408"/>
                <a:gd name="T12" fmla="*/ 221 w 500"/>
                <a:gd name="T13" fmla="*/ 326 h 408"/>
                <a:gd name="T14" fmla="*/ 500 w 500"/>
                <a:gd name="T15" fmla="*/ 408 h 408"/>
                <a:gd name="T16" fmla="*/ 434 w 500"/>
                <a:gd name="T17" fmla="*/ 405 h 408"/>
                <a:gd name="T18" fmla="*/ 261 w 500"/>
                <a:gd name="T19" fmla="*/ 398 h 408"/>
                <a:gd name="T20" fmla="*/ 75 w 500"/>
                <a:gd name="T21" fmla="*/ 402 h 408"/>
                <a:gd name="T22" fmla="*/ 0 w 500"/>
                <a:gd name="T23" fmla="*/ 408 h 408"/>
                <a:gd name="T24" fmla="*/ 43 w 500"/>
                <a:gd name="T25" fmla="*/ 346 h 408"/>
                <a:gd name="T26" fmla="*/ 212 w 500"/>
                <a:gd name="T27" fmla="*/ 56 h 408"/>
                <a:gd name="T28" fmla="*/ 239 w 500"/>
                <a:gd name="T29" fmla="*/ 0 h 408"/>
                <a:gd name="T30" fmla="*/ 380 w 500"/>
                <a:gd name="T31" fmla="*/ 209 h 408"/>
                <a:gd name="T32" fmla="*/ 466 w 500"/>
                <a:gd name="T33" fmla="*/ 351 h 408"/>
                <a:gd name="T34" fmla="*/ 500 w 500"/>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0" h="408">
                  <a:moveTo>
                    <a:pt x="221" y="326"/>
                  </a:moveTo>
                  <a:cubicBezTo>
                    <a:pt x="234" y="326"/>
                    <a:pt x="248" y="326"/>
                    <a:pt x="262" y="326"/>
                  </a:cubicBezTo>
                  <a:cubicBezTo>
                    <a:pt x="275" y="326"/>
                    <a:pt x="326" y="328"/>
                    <a:pt x="370" y="330"/>
                  </a:cubicBezTo>
                  <a:cubicBezTo>
                    <a:pt x="349" y="295"/>
                    <a:pt x="326" y="258"/>
                    <a:pt x="320" y="249"/>
                  </a:cubicBezTo>
                  <a:lnTo>
                    <a:pt x="248" y="142"/>
                  </a:lnTo>
                  <a:cubicBezTo>
                    <a:pt x="216" y="205"/>
                    <a:pt x="180" y="267"/>
                    <a:pt x="141" y="327"/>
                  </a:cubicBezTo>
                  <a:cubicBezTo>
                    <a:pt x="168" y="326"/>
                    <a:pt x="194" y="326"/>
                    <a:pt x="221" y="326"/>
                  </a:cubicBezTo>
                  <a:close/>
                  <a:moveTo>
                    <a:pt x="500" y="408"/>
                  </a:moveTo>
                  <a:lnTo>
                    <a:pt x="434" y="405"/>
                  </a:lnTo>
                  <a:cubicBezTo>
                    <a:pt x="432" y="405"/>
                    <a:pt x="283" y="398"/>
                    <a:pt x="261" y="398"/>
                  </a:cubicBezTo>
                  <a:cubicBezTo>
                    <a:pt x="199" y="397"/>
                    <a:pt x="136" y="398"/>
                    <a:pt x="75" y="402"/>
                  </a:cubicBezTo>
                  <a:lnTo>
                    <a:pt x="0" y="408"/>
                  </a:lnTo>
                  <a:lnTo>
                    <a:pt x="43" y="346"/>
                  </a:lnTo>
                  <a:cubicBezTo>
                    <a:pt x="106" y="254"/>
                    <a:pt x="163" y="156"/>
                    <a:pt x="212" y="56"/>
                  </a:cubicBezTo>
                  <a:lnTo>
                    <a:pt x="239" y="0"/>
                  </a:lnTo>
                  <a:lnTo>
                    <a:pt x="380" y="209"/>
                  </a:lnTo>
                  <a:cubicBezTo>
                    <a:pt x="393" y="228"/>
                    <a:pt x="458" y="338"/>
                    <a:pt x="466" y="351"/>
                  </a:cubicBezTo>
                  <a:lnTo>
                    <a:pt x="500"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0" name="Freeform 82">
              <a:extLst>
                <a:ext uri="{FF2B5EF4-FFF2-40B4-BE49-F238E27FC236}">
                  <a16:creationId xmlns:a16="http://schemas.microsoft.com/office/drawing/2014/main" id="{E544C51C-75A3-D901-1FD0-CB5FD8709321}"/>
                </a:ext>
              </a:extLst>
            </p:cNvPr>
            <p:cNvSpPr>
              <a:spLocks noEditPoints="1"/>
            </p:cNvSpPr>
            <p:nvPr/>
          </p:nvSpPr>
          <p:spPr bwMode="auto">
            <a:xfrm>
              <a:off x="10621963" y="2952750"/>
              <a:ext cx="103188" cy="84138"/>
            </a:xfrm>
            <a:custGeom>
              <a:avLst/>
              <a:gdLst>
                <a:gd name="T0" fmla="*/ 219 w 499"/>
                <a:gd name="T1" fmla="*/ 325 h 408"/>
                <a:gd name="T2" fmla="*/ 261 w 499"/>
                <a:gd name="T3" fmla="*/ 326 h 408"/>
                <a:gd name="T4" fmla="*/ 369 w 499"/>
                <a:gd name="T5" fmla="*/ 330 h 408"/>
                <a:gd name="T6" fmla="*/ 319 w 499"/>
                <a:gd name="T7" fmla="*/ 249 h 408"/>
                <a:gd name="T8" fmla="*/ 248 w 499"/>
                <a:gd name="T9" fmla="*/ 142 h 408"/>
                <a:gd name="T10" fmla="*/ 141 w 499"/>
                <a:gd name="T11" fmla="*/ 327 h 408"/>
                <a:gd name="T12" fmla="*/ 219 w 499"/>
                <a:gd name="T13" fmla="*/ 325 h 408"/>
                <a:gd name="T14" fmla="*/ 499 w 499"/>
                <a:gd name="T15" fmla="*/ 408 h 408"/>
                <a:gd name="T16" fmla="*/ 433 w 499"/>
                <a:gd name="T17" fmla="*/ 405 h 408"/>
                <a:gd name="T18" fmla="*/ 260 w 499"/>
                <a:gd name="T19" fmla="*/ 398 h 408"/>
                <a:gd name="T20" fmla="*/ 74 w 499"/>
                <a:gd name="T21" fmla="*/ 402 h 408"/>
                <a:gd name="T22" fmla="*/ 0 w 499"/>
                <a:gd name="T23" fmla="*/ 408 h 408"/>
                <a:gd name="T24" fmla="*/ 42 w 499"/>
                <a:gd name="T25" fmla="*/ 346 h 408"/>
                <a:gd name="T26" fmla="*/ 211 w 499"/>
                <a:gd name="T27" fmla="*/ 56 h 408"/>
                <a:gd name="T28" fmla="*/ 238 w 499"/>
                <a:gd name="T29" fmla="*/ 0 h 408"/>
                <a:gd name="T30" fmla="*/ 379 w 499"/>
                <a:gd name="T31" fmla="*/ 209 h 408"/>
                <a:gd name="T32" fmla="*/ 465 w 499"/>
                <a:gd name="T33" fmla="*/ 351 h 408"/>
                <a:gd name="T34" fmla="*/ 499 w 499"/>
                <a:gd name="T3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408">
                  <a:moveTo>
                    <a:pt x="219" y="325"/>
                  </a:moveTo>
                  <a:cubicBezTo>
                    <a:pt x="233" y="325"/>
                    <a:pt x="247" y="326"/>
                    <a:pt x="261" y="326"/>
                  </a:cubicBezTo>
                  <a:cubicBezTo>
                    <a:pt x="274" y="326"/>
                    <a:pt x="325" y="328"/>
                    <a:pt x="369" y="330"/>
                  </a:cubicBezTo>
                  <a:cubicBezTo>
                    <a:pt x="348" y="295"/>
                    <a:pt x="325" y="258"/>
                    <a:pt x="319" y="249"/>
                  </a:cubicBezTo>
                  <a:lnTo>
                    <a:pt x="248" y="142"/>
                  </a:lnTo>
                  <a:cubicBezTo>
                    <a:pt x="215" y="205"/>
                    <a:pt x="179" y="267"/>
                    <a:pt x="141" y="327"/>
                  </a:cubicBezTo>
                  <a:cubicBezTo>
                    <a:pt x="167" y="326"/>
                    <a:pt x="193" y="325"/>
                    <a:pt x="219" y="325"/>
                  </a:cubicBezTo>
                  <a:close/>
                  <a:moveTo>
                    <a:pt x="499" y="408"/>
                  </a:moveTo>
                  <a:lnTo>
                    <a:pt x="433" y="405"/>
                  </a:lnTo>
                  <a:cubicBezTo>
                    <a:pt x="431" y="405"/>
                    <a:pt x="282" y="398"/>
                    <a:pt x="260" y="398"/>
                  </a:cubicBezTo>
                  <a:cubicBezTo>
                    <a:pt x="198" y="396"/>
                    <a:pt x="135" y="398"/>
                    <a:pt x="74" y="402"/>
                  </a:cubicBezTo>
                  <a:lnTo>
                    <a:pt x="0" y="408"/>
                  </a:lnTo>
                  <a:lnTo>
                    <a:pt x="42" y="346"/>
                  </a:lnTo>
                  <a:cubicBezTo>
                    <a:pt x="105" y="254"/>
                    <a:pt x="162" y="156"/>
                    <a:pt x="211" y="56"/>
                  </a:cubicBezTo>
                  <a:lnTo>
                    <a:pt x="238" y="0"/>
                  </a:lnTo>
                  <a:lnTo>
                    <a:pt x="379" y="209"/>
                  </a:lnTo>
                  <a:cubicBezTo>
                    <a:pt x="392" y="228"/>
                    <a:pt x="458" y="338"/>
                    <a:pt x="465" y="351"/>
                  </a:cubicBezTo>
                  <a:lnTo>
                    <a:pt x="499" y="4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1" name="Freeform 83">
              <a:extLst>
                <a:ext uri="{FF2B5EF4-FFF2-40B4-BE49-F238E27FC236}">
                  <a16:creationId xmlns:a16="http://schemas.microsoft.com/office/drawing/2014/main" id="{03760CF9-ED0B-714B-21D6-52FE698693E6}"/>
                </a:ext>
              </a:extLst>
            </p:cNvPr>
            <p:cNvSpPr>
              <a:spLocks/>
            </p:cNvSpPr>
            <p:nvPr/>
          </p:nvSpPr>
          <p:spPr bwMode="auto">
            <a:xfrm>
              <a:off x="10239375" y="3232150"/>
              <a:ext cx="60325" cy="61913"/>
            </a:xfrm>
            <a:custGeom>
              <a:avLst/>
              <a:gdLst>
                <a:gd name="T0" fmla="*/ 31 w 298"/>
                <a:gd name="T1" fmla="*/ 302 h 302"/>
                <a:gd name="T2" fmla="*/ 0 w 298"/>
                <a:gd name="T3" fmla="*/ 277 h 302"/>
                <a:gd name="T4" fmla="*/ 12 w 298"/>
                <a:gd name="T5" fmla="*/ 261 h 302"/>
                <a:gd name="T6" fmla="*/ 256 w 298"/>
                <a:gd name="T7" fmla="*/ 13 h 302"/>
                <a:gd name="T8" fmla="*/ 272 w 298"/>
                <a:gd name="T9" fmla="*/ 0 h 302"/>
                <a:gd name="T10" fmla="*/ 298 w 298"/>
                <a:gd name="T11" fmla="*/ 31 h 302"/>
                <a:gd name="T12" fmla="*/ 282 w 298"/>
                <a:gd name="T13" fmla="*/ 44 h 302"/>
                <a:gd name="T14" fmla="*/ 44 w 298"/>
                <a:gd name="T15" fmla="*/ 286 h 302"/>
                <a:gd name="T16" fmla="*/ 31 w 298"/>
                <a:gd name="T17"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302">
                  <a:moveTo>
                    <a:pt x="31" y="302"/>
                  </a:moveTo>
                  <a:lnTo>
                    <a:pt x="0" y="277"/>
                  </a:lnTo>
                  <a:lnTo>
                    <a:pt x="12" y="261"/>
                  </a:lnTo>
                  <a:cubicBezTo>
                    <a:pt x="84" y="170"/>
                    <a:pt x="166" y="86"/>
                    <a:pt x="256" y="13"/>
                  </a:cubicBezTo>
                  <a:lnTo>
                    <a:pt x="272" y="0"/>
                  </a:lnTo>
                  <a:lnTo>
                    <a:pt x="298" y="31"/>
                  </a:lnTo>
                  <a:lnTo>
                    <a:pt x="282" y="44"/>
                  </a:lnTo>
                  <a:cubicBezTo>
                    <a:pt x="194" y="116"/>
                    <a:pt x="114" y="197"/>
                    <a:pt x="44" y="286"/>
                  </a:cubicBezTo>
                  <a:lnTo>
                    <a:pt x="31" y="30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2" name="Freeform 84">
              <a:extLst>
                <a:ext uri="{FF2B5EF4-FFF2-40B4-BE49-F238E27FC236}">
                  <a16:creationId xmlns:a16="http://schemas.microsoft.com/office/drawing/2014/main" id="{0FC035C8-8793-CC2F-F39A-E772AD3C6E54}"/>
                </a:ext>
              </a:extLst>
            </p:cNvPr>
            <p:cNvSpPr>
              <a:spLocks/>
            </p:cNvSpPr>
            <p:nvPr/>
          </p:nvSpPr>
          <p:spPr bwMode="auto">
            <a:xfrm>
              <a:off x="10237788" y="3232150"/>
              <a:ext cx="88900" cy="92075"/>
            </a:xfrm>
            <a:custGeom>
              <a:avLst/>
              <a:gdLst>
                <a:gd name="T0" fmla="*/ 4 w 56"/>
                <a:gd name="T1" fmla="*/ 58 h 58"/>
                <a:gd name="T2" fmla="*/ 0 w 56"/>
                <a:gd name="T3" fmla="*/ 54 h 58"/>
                <a:gd name="T4" fmla="*/ 52 w 56"/>
                <a:gd name="T5" fmla="*/ 0 h 58"/>
                <a:gd name="T6" fmla="*/ 56 w 56"/>
                <a:gd name="T7" fmla="*/ 4 h 58"/>
                <a:gd name="T8" fmla="*/ 4 w 56"/>
                <a:gd name="T9" fmla="*/ 58 h 58"/>
              </a:gdLst>
              <a:ahLst/>
              <a:cxnLst>
                <a:cxn ang="0">
                  <a:pos x="T0" y="T1"/>
                </a:cxn>
                <a:cxn ang="0">
                  <a:pos x="T2" y="T3"/>
                </a:cxn>
                <a:cxn ang="0">
                  <a:pos x="T4" y="T5"/>
                </a:cxn>
                <a:cxn ang="0">
                  <a:pos x="T6" y="T7"/>
                </a:cxn>
                <a:cxn ang="0">
                  <a:pos x="T8" y="T9"/>
                </a:cxn>
              </a:cxnLst>
              <a:rect l="0" t="0" r="r" b="b"/>
              <a:pathLst>
                <a:path w="56" h="58">
                  <a:moveTo>
                    <a:pt x="4" y="58"/>
                  </a:moveTo>
                  <a:lnTo>
                    <a:pt x="0" y="54"/>
                  </a:lnTo>
                  <a:lnTo>
                    <a:pt x="52" y="0"/>
                  </a:lnTo>
                  <a:lnTo>
                    <a:pt x="56" y="4"/>
                  </a:lnTo>
                  <a:lnTo>
                    <a:pt x="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3" name="Freeform 85">
              <a:extLst>
                <a:ext uri="{FF2B5EF4-FFF2-40B4-BE49-F238E27FC236}">
                  <a16:creationId xmlns:a16="http://schemas.microsoft.com/office/drawing/2014/main" id="{F92EE0EE-9DED-7AC1-D878-8117602F96D2}"/>
                </a:ext>
              </a:extLst>
            </p:cNvPr>
            <p:cNvSpPr>
              <a:spLocks/>
            </p:cNvSpPr>
            <p:nvPr/>
          </p:nvSpPr>
          <p:spPr bwMode="auto">
            <a:xfrm>
              <a:off x="10239375" y="3265488"/>
              <a:ext cx="93663" cy="93663"/>
            </a:xfrm>
            <a:custGeom>
              <a:avLst/>
              <a:gdLst>
                <a:gd name="T0" fmla="*/ 4 w 59"/>
                <a:gd name="T1" fmla="*/ 59 h 59"/>
                <a:gd name="T2" fmla="*/ 0 w 59"/>
                <a:gd name="T3" fmla="*/ 55 h 59"/>
                <a:gd name="T4" fmla="*/ 56 w 59"/>
                <a:gd name="T5" fmla="*/ 0 h 59"/>
                <a:gd name="T6" fmla="*/ 59 w 59"/>
                <a:gd name="T7" fmla="*/ 4 h 59"/>
                <a:gd name="T8" fmla="*/ 4 w 59"/>
                <a:gd name="T9" fmla="*/ 59 h 59"/>
              </a:gdLst>
              <a:ahLst/>
              <a:cxnLst>
                <a:cxn ang="0">
                  <a:pos x="T0" y="T1"/>
                </a:cxn>
                <a:cxn ang="0">
                  <a:pos x="T2" y="T3"/>
                </a:cxn>
                <a:cxn ang="0">
                  <a:pos x="T4" y="T5"/>
                </a:cxn>
                <a:cxn ang="0">
                  <a:pos x="T6" y="T7"/>
                </a:cxn>
                <a:cxn ang="0">
                  <a:pos x="T8" y="T9"/>
                </a:cxn>
              </a:cxnLst>
              <a:rect l="0" t="0" r="r" b="b"/>
              <a:pathLst>
                <a:path w="59" h="59">
                  <a:moveTo>
                    <a:pt x="4" y="59"/>
                  </a:moveTo>
                  <a:lnTo>
                    <a:pt x="0" y="55"/>
                  </a:lnTo>
                  <a:lnTo>
                    <a:pt x="56" y="0"/>
                  </a:lnTo>
                  <a:lnTo>
                    <a:pt x="59" y="4"/>
                  </a:lnTo>
                  <a:lnTo>
                    <a:pt x="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4" name="Freeform 86">
              <a:extLst>
                <a:ext uri="{FF2B5EF4-FFF2-40B4-BE49-F238E27FC236}">
                  <a16:creationId xmlns:a16="http://schemas.microsoft.com/office/drawing/2014/main" id="{57CC6163-AB6E-6741-10CA-8D69A13E6EED}"/>
                </a:ext>
              </a:extLst>
            </p:cNvPr>
            <p:cNvSpPr>
              <a:spLocks/>
            </p:cNvSpPr>
            <p:nvPr/>
          </p:nvSpPr>
          <p:spPr bwMode="auto">
            <a:xfrm>
              <a:off x="10236200" y="3303588"/>
              <a:ext cx="95250" cy="93663"/>
            </a:xfrm>
            <a:custGeom>
              <a:avLst/>
              <a:gdLst>
                <a:gd name="T0" fmla="*/ 29 w 463"/>
                <a:gd name="T1" fmla="*/ 458 h 458"/>
                <a:gd name="T2" fmla="*/ 0 w 463"/>
                <a:gd name="T3" fmla="*/ 430 h 458"/>
                <a:gd name="T4" fmla="*/ 13 w 463"/>
                <a:gd name="T5" fmla="*/ 415 h 458"/>
                <a:gd name="T6" fmla="*/ 421 w 463"/>
                <a:gd name="T7" fmla="*/ 14 h 458"/>
                <a:gd name="T8" fmla="*/ 436 w 463"/>
                <a:gd name="T9" fmla="*/ 0 h 458"/>
                <a:gd name="T10" fmla="*/ 463 w 463"/>
                <a:gd name="T11" fmla="*/ 30 h 458"/>
                <a:gd name="T12" fmla="*/ 448 w 463"/>
                <a:gd name="T13" fmla="*/ 44 h 458"/>
                <a:gd name="T14" fmla="*/ 43 w 463"/>
                <a:gd name="T15" fmla="*/ 443 h 458"/>
                <a:gd name="T16" fmla="*/ 29 w 463"/>
                <a:gd name="T17"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458">
                  <a:moveTo>
                    <a:pt x="29" y="458"/>
                  </a:moveTo>
                  <a:lnTo>
                    <a:pt x="0" y="430"/>
                  </a:lnTo>
                  <a:lnTo>
                    <a:pt x="13" y="415"/>
                  </a:lnTo>
                  <a:cubicBezTo>
                    <a:pt x="142" y="275"/>
                    <a:pt x="279" y="140"/>
                    <a:pt x="421" y="14"/>
                  </a:cubicBezTo>
                  <a:lnTo>
                    <a:pt x="436" y="0"/>
                  </a:lnTo>
                  <a:lnTo>
                    <a:pt x="463" y="30"/>
                  </a:lnTo>
                  <a:lnTo>
                    <a:pt x="448" y="44"/>
                  </a:lnTo>
                  <a:cubicBezTo>
                    <a:pt x="307" y="170"/>
                    <a:pt x="171" y="304"/>
                    <a:pt x="43" y="443"/>
                  </a:cubicBezTo>
                  <a:lnTo>
                    <a:pt x="2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5" name="Freeform 87">
              <a:extLst>
                <a:ext uri="{FF2B5EF4-FFF2-40B4-BE49-F238E27FC236}">
                  <a16:creationId xmlns:a16="http://schemas.microsoft.com/office/drawing/2014/main" id="{651C7562-6068-0CAE-D206-E68331EF0BC8}"/>
                </a:ext>
              </a:extLst>
            </p:cNvPr>
            <p:cNvSpPr>
              <a:spLocks/>
            </p:cNvSpPr>
            <p:nvPr/>
          </p:nvSpPr>
          <p:spPr bwMode="auto">
            <a:xfrm>
              <a:off x="10237788" y="3352800"/>
              <a:ext cx="98425" cy="84138"/>
            </a:xfrm>
            <a:custGeom>
              <a:avLst/>
              <a:gdLst>
                <a:gd name="T0" fmla="*/ 4 w 62"/>
                <a:gd name="T1" fmla="*/ 53 h 53"/>
                <a:gd name="T2" fmla="*/ 0 w 62"/>
                <a:gd name="T3" fmla="*/ 49 h 53"/>
                <a:gd name="T4" fmla="*/ 58 w 62"/>
                <a:gd name="T5" fmla="*/ 0 h 53"/>
                <a:gd name="T6" fmla="*/ 62 w 62"/>
                <a:gd name="T7" fmla="*/ 4 h 53"/>
                <a:gd name="T8" fmla="*/ 4 w 62"/>
                <a:gd name="T9" fmla="*/ 53 h 53"/>
              </a:gdLst>
              <a:ahLst/>
              <a:cxnLst>
                <a:cxn ang="0">
                  <a:pos x="T0" y="T1"/>
                </a:cxn>
                <a:cxn ang="0">
                  <a:pos x="T2" y="T3"/>
                </a:cxn>
                <a:cxn ang="0">
                  <a:pos x="T4" y="T5"/>
                </a:cxn>
                <a:cxn ang="0">
                  <a:pos x="T6" y="T7"/>
                </a:cxn>
                <a:cxn ang="0">
                  <a:pos x="T8" y="T9"/>
                </a:cxn>
              </a:cxnLst>
              <a:rect l="0" t="0" r="r" b="b"/>
              <a:pathLst>
                <a:path w="62" h="53">
                  <a:moveTo>
                    <a:pt x="4" y="53"/>
                  </a:moveTo>
                  <a:lnTo>
                    <a:pt x="0" y="49"/>
                  </a:lnTo>
                  <a:lnTo>
                    <a:pt x="58" y="0"/>
                  </a:lnTo>
                  <a:lnTo>
                    <a:pt x="62" y="4"/>
                  </a:lnTo>
                  <a:lnTo>
                    <a:pt x="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0" name="Freeform 88">
              <a:extLst>
                <a:ext uri="{FF2B5EF4-FFF2-40B4-BE49-F238E27FC236}">
                  <a16:creationId xmlns:a16="http://schemas.microsoft.com/office/drawing/2014/main" id="{5DCCDFF1-0CCE-07D0-400C-435CC358A152}"/>
                </a:ext>
              </a:extLst>
            </p:cNvPr>
            <p:cNvSpPr>
              <a:spLocks/>
            </p:cNvSpPr>
            <p:nvPr/>
          </p:nvSpPr>
          <p:spPr bwMode="auto">
            <a:xfrm>
              <a:off x="10252075" y="3384550"/>
              <a:ext cx="82550" cy="71438"/>
            </a:xfrm>
            <a:custGeom>
              <a:avLst/>
              <a:gdLst>
                <a:gd name="T0" fmla="*/ 27 w 404"/>
                <a:gd name="T1" fmla="*/ 342 h 342"/>
                <a:gd name="T2" fmla="*/ 0 w 404"/>
                <a:gd name="T3" fmla="*/ 312 h 342"/>
                <a:gd name="T4" fmla="*/ 15 w 404"/>
                <a:gd name="T5" fmla="*/ 298 h 342"/>
                <a:gd name="T6" fmla="*/ 363 w 404"/>
                <a:gd name="T7" fmla="*/ 13 h 342"/>
                <a:gd name="T8" fmla="*/ 379 w 404"/>
                <a:gd name="T9" fmla="*/ 0 h 342"/>
                <a:gd name="T10" fmla="*/ 404 w 404"/>
                <a:gd name="T11" fmla="*/ 33 h 342"/>
                <a:gd name="T12" fmla="*/ 388 w 404"/>
                <a:gd name="T13" fmla="*/ 45 h 342"/>
                <a:gd name="T14" fmla="*/ 42 w 404"/>
                <a:gd name="T15" fmla="*/ 329 h 342"/>
                <a:gd name="T16" fmla="*/ 27 w 404"/>
                <a:gd name="T17"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342">
                  <a:moveTo>
                    <a:pt x="27" y="342"/>
                  </a:moveTo>
                  <a:lnTo>
                    <a:pt x="0" y="312"/>
                  </a:lnTo>
                  <a:lnTo>
                    <a:pt x="15" y="298"/>
                  </a:lnTo>
                  <a:cubicBezTo>
                    <a:pt x="127" y="199"/>
                    <a:pt x="244" y="103"/>
                    <a:pt x="363" y="13"/>
                  </a:cubicBezTo>
                  <a:lnTo>
                    <a:pt x="379" y="0"/>
                  </a:lnTo>
                  <a:lnTo>
                    <a:pt x="404" y="33"/>
                  </a:lnTo>
                  <a:lnTo>
                    <a:pt x="388" y="45"/>
                  </a:lnTo>
                  <a:cubicBezTo>
                    <a:pt x="270" y="135"/>
                    <a:pt x="153" y="231"/>
                    <a:pt x="42" y="329"/>
                  </a:cubicBezTo>
                  <a:lnTo>
                    <a:pt x="27" y="3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1" name="Freeform 89">
              <a:extLst>
                <a:ext uri="{FF2B5EF4-FFF2-40B4-BE49-F238E27FC236}">
                  <a16:creationId xmlns:a16="http://schemas.microsoft.com/office/drawing/2014/main" id="{0FDB7A84-DAF9-F43D-3E67-FFFB1E90080D}"/>
                </a:ext>
              </a:extLst>
            </p:cNvPr>
            <p:cNvSpPr>
              <a:spLocks/>
            </p:cNvSpPr>
            <p:nvPr/>
          </p:nvSpPr>
          <p:spPr bwMode="auto">
            <a:xfrm>
              <a:off x="10283825" y="3413125"/>
              <a:ext cx="55563" cy="47625"/>
            </a:xfrm>
            <a:custGeom>
              <a:avLst/>
              <a:gdLst>
                <a:gd name="T0" fmla="*/ 22 w 266"/>
                <a:gd name="T1" fmla="*/ 236 h 236"/>
                <a:gd name="T2" fmla="*/ 0 w 266"/>
                <a:gd name="T3" fmla="*/ 202 h 236"/>
                <a:gd name="T4" fmla="*/ 17 w 266"/>
                <a:gd name="T5" fmla="*/ 191 h 236"/>
                <a:gd name="T6" fmla="*/ 222 w 266"/>
                <a:gd name="T7" fmla="*/ 15 h 236"/>
                <a:gd name="T8" fmla="*/ 236 w 266"/>
                <a:gd name="T9" fmla="*/ 0 h 236"/>
                <a:gd name="T10" fmla="*/ 266 w 266"/>
                <a:gd name="T11" fmla="*/ 27 h 236"/>
                <a:gd name="T12" fmla="*/ 252 w 266"/>
                <a:gd name="T13" fmla="*/ 42 h 236"/>
                <a:gd name="T14" fmla="*/ 39 w 266"/>
                <a:gd name="T15" fmla="*/ 225 h 236"/>
                <a:gd name="T16" fmla="*/ 22 w 266"/>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236">
                  <a:moveTo>
                    <a:pt x="22" y="236"/>
                  </a:moveTo>
                  <a:lnTo>
                    <a:pt x="0" y="202"/>
                  </a:lnTo>
                  <a:lnTo>
                    <a:pt x="17" y="191"/>
                  </a:lnTo>
                  <a:cubicBezTo>
                    <a:pt x="93" y="141"/>
                    <a:pt x="162" y="82"/>
                    <a:pt x="222" y="15"/>
                  </a:cubicBezTo>
                  <a:lnTo>
                    <a:pt x="236" y="0"/>
                  </a:lnTo>
                  <a:lnTo>
                    <a:pt x="266" y="27"/>
                  </a:lnTo>
                  <a:lnTo>
                    <a:pt x="252" y="42"/>
                  </a:lnTo>
                  <a:cubicBezTo>
                    <a:pt x="190" y="112"/>
                    <a:pt x="118" y="173"/>
                    <a:pt x="39" y="225"/>
                  </a:cubicBezTo>
                  <a:lnTo>
                    <a:pt x="22" y="2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2" name="Freeform 90">
              <a:extLst>
                <a:ext uri="{FF2B5EF4-FFF2-40B4-BE49-F238E27FC236}">
                  <a16:creationId xmlns:a16="http://schemas.microsoft.com/office/drawing/2014/main" id="{839F82F5-1174-C0A3-E7C1-696A1771F49D}"/>
                </a:ext>
              </a:extLst>
            </p:cNvPr>
            <p:cNvSpPr>
              <a:spLocks/>
            </p:cNvSpPr>
            <p:nvPr/>
          </p:nvSpPr>
          <p:spPr bwMode="auto">
            <a:xfrm>
              <a:off x="10358438" y="3060700"/>
              <a:ext cx="69850" cy="60325"/>
            </a:xfrm>
            <a:custGeom>
              <a:avLst/>
              <a:gdLst>
                <a:gd name="T0" fmla="*/ 31 w 341"/>
                <a:gd name="T1" fmla="*/ 288 h 288"/>
                <a:gd name="T2" fmla="*/ 0 w 341"/>
                <a:gd name="T3" fmla="*/ 262 h 288"/>
                <a:gd name="T4" fmla="*/ 13 w 341"/>
                <a:gd name="T5" fmla="*/ 246 h 288"/>
                <a:gd name="T6" fmla="*/ 189 w 341"/>
                <a:gd name="T7" fmla="*/ 97 h 288"/>
                <a:gd name="T8" fmla="*/ 299 w 341"/>
                <a:gd name="T9" fmla="*/ 13 h 288"/>
                <a:gd name="T10" fmla="*/ 315 w 341"/>
                <a:gd name="T11" fmla="*/ 0 h 288"/>
                <a:gd name="T12" fmla="*/ 341 w 341"/>
                <a:gd name="T13" fmla="*/ 30 h 288"/>
                <a:gd name="T14" fmla="*/ 326 w 341"/>
                <a:gd name="T15" fmla="*/ 43 h 288"/>
                <a:gd name="T16" fmla="*/ 212 w 341"/>
                <a:gd name="T17" fmla="*/ 130 h 288"/>
                <a:gd name="T18" fmla="*/ 44 w 341"/>
                <a:gd name="T19" fmla="*/ 273 h 288"/>
                <a:gd name="T20" fmla="*/ 31 w 341"/>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8">
                  <a:moveTo>
                    <a:pt x="31" y="288"/>
                  </a:moveTo>
                  <a:lnTo>
                    <a:pt x="0" y="262"/>
                  </a:lnTo>
                  <a:lnTo>
                    <a:pt x="13" y="246"/>
                  </a:lnTo>
                  <a:cubicBezTo>
                    <a:pt x="60" y="189"/>
                    <a:pt x="126" y="143"/>
                    <a:pt x="189" y="97"/>
                  </a:cubicBezTo>
                  <a:cubicBezTo>
                    <a:pt x="229" y="69"/>
                    <a:pt x="266" y="42"/>
                    <a:pt x="299" y="13"/>
                  </a:cubicBezTo>
                  <a:lnTo>
                    <a:pt x="315" y="0"/>
                  </a:lnTo>
                  <a:lnTo>
                    <a:pt x="341" y="30"/>
                  </a:lnTo>
                  <a:lnTo>
                    <a:pt x="326" y="43"/>
                  </a:lnTo>
                  <a:cubicBezTo>
                    <a:pt x="292" y="74"/>
                    <a:pt x="251" y="103"/>
                    <a:pt x="212" y="130"/>
                  </a:cubicBezTo>
                  <a:cubicBezTo>
                    <a:pt x="151" y="174"/>
                    <a:pt x="88" y="219"/>
                    <a:pt x="44" y="273"/>
                  </a:cubicBezTo>
                  <a:lnTo>
                    <a:pt x="31" y="28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3" name="Freeform 91">
              <a:extLst>
                <a:ext uri="{FF2B5EF4-FFF2-40B4-BE49-F238E27FC236}">
                  <a16:creationId xmlns:a16="http://schemas.microsoft.com/office/drawing/2014/main" id="{48C87DA2-F23E-9000-17A7-4310939FA0F6}"/>
                </a:ext>
              </a:extLst>
            </p:cNvPr>
            <p:cNvSpPr>
              <a:spLocks/>
            </p:cNvSpPr>
            <p:nvPr/>
          </p:nvSpPr>
          <p:spPr bwMode="auto">
            <a:xfrm>
              <a:off x="10358438" y="3074988"/>
              <a:ext cx="98425" cy="85725"/>
            </a:xfrm>
            <a:custGeom>
              <a:avLst/>
              <a:gdLst>
                <a:gd name="T0" fmla="*/ 3 w 62"/>
                <a:gd name="T1" fmla="*/ 54 h 54"/>
                <a:gd name="T2" fmla="*/ 0 w 62"/>
                <a:gd name="T3" fmla="*/ 50 h 54"/>
                <a:gd name="T4" fmla="*/ 59 w 62"/>
                <a:gd name="T5" fmla="*/ 0 h 54"/>
                <a:gd name="T6" fmla="*/ 62 w 62"/>
                <a:gd name="T7" fmla="*/ 4 h 54"/>
                <a:gd name="T8" fmla="*/ 3 w 62"/>
                <a:gd name="T9" fmla="*/ 54 h 54"/>
              </a:gdLst>
              <a:ahLst/>
              <a:cxnLst>
                <a:cxn ang="0">
                  <a:pos x="T0" y="T1"/>
                </a:cxn>
                <a:cxn ang="0">
                  <a:pos x="T2" y="T3"/>
                </a:cxn>
                <a:cxn ang="0">
                  <a:pos x="T4" y="T5"/>
                </a:cxn>
                <a:cxn ang="0">
                  <a:pos x="T6" y="T7"/>
                </a:cxn>
                <a:cxn ang="0">
                  <a:pos x="T8" y="T9"/>
                </a:cxn>
              </a:cxnLst>
              <a:rect l="0" t="0" r="r" b="b"/>
              <a:pathLst>
                <a:path w="62" h="54">
                  <a:moveTo>
                    <a:pt x="3" y="54"/>
                  </a:moveTo>
                  <a:lnTo>
                    <a:pt x="0" y="50"/>
                  </a:lnTo>
                  <a:lnTo>
                    <a:pt x="59" y="0"/>
                  </a:lnTo>
                  <a:lnTo>
                    <a:pt x="62" y="4"/>
                  </a:lnTo>
                  <a:lnTo>
                    <a:pt x="3"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4" name="Freeform 92">
              <a:extLst>
                <a:ext uri="{FF2B5EF4-FFF2-40B4-BE49-F238E27FC236}">
                  <a16:creationId xmlns:a16="http://schemas.microsoft.com/office/drawing/2014/main" id="{B8C7887D-F222-8948-7CEC-F2CF2D865882}"/>
                </a:ext>
              </a:extLst>
            </p:cNvPr>
            <p:cNvSpPr>
              <a:spLocks/>
            </p:cNvSpPr>
            <p:nvPr/>
          </p:nvSpPr>
          <p:spPr bwMode="auto">
            <a:xfrm>
              <a:off x="10360025" y="3116263"/>
              <a:ext cx="96838" cy="77788"/>
            </a:xfrm>
            <a:custGeom>
              <a:avLst/>
              <a:gdLst>
                <a:gd name="T0" fmla="*/ 23 w 475"/>
                <a:gd name="T1" fmla="*/ 377 h 377"/>
                <a:gd name="T2" fmla="*/ 0 w 475"/>
                <a:gd name="T3" fmla="*/ 343 h 377"/>
                <a:gd name="T4" fmla="*/ 17 w 475"/>
                <a:gd name="T5" fmla="*/ 332 h 377"/>
                <a:gd name="T6" fmla="*/ 433 w 475"/>
                <a:gd name="T7" fmla="*/ 13 h 377"/>
                <a:gd name="T8" fmla="*/ 448 w 475"/>
                <a:gd name="T9" fmla="*/ 0 h 377"/>
                <a:gd name="T10" fmla="*/ 475 w 475"/>
                <a:gd name="T11" fmla="*/ 30 h 377"/>
                <a:gd name="T12" fmla="*/ 460 w 475"/>
                <a:gd name="T13" fmla="*/ 43 h 377"/>
                <a:gd name="T14" fmla="*/ 40 w 475"/>
                <a:gd name="T15" fmla="*/ 366 h 377"/>
                <a:gd name="T16" fmla="*/ 23 w 475"/>
                <a:gd name="T17" fmla="*/ 37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377">
                  <a:moveTo>
                    <a:pt x="23" y="377"/>
                  </a:moveTo>
                  <a:lnTo>
                    <a:pt x="0" y="343"/>
                  </a:lnTo>
                  <a:lnTo>
                    <a:pt x="17" y="332"/>
                  </a:lnTo>
                  <a:cubicBezTo>
                    <a:pt x="163" y="236"/>
                    <a:pt x="303" y="129"/>
                    <a:pt x="433" y="13"/>
                  </a:cubicBezTo>
                  <a:lnTo>
                    <a:pt x="448" y="0"/>
                  </a:lnTo>
                  <a:lnTo>
                    <a:pt x="475" y="30"/>
                  </a:lnTo>
                  <a:lnTo>
                    <a:pt x="460" y="43"/>
                  </a:lnTo>
                  <a:cubicBezTo>
                    <a:pt x="328" y="160"/>
                    <a:pt x="187" y="269"/>
                    <a:pt x="40" y="366"/>
                  </a:cubicBezTo>
                  <a:lnTo>
                    <a:pt x="23" y="37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5" name="Freeform 93">
              <a:extLst>
                <a:ext uri="{FF2B5EF4-FFF2-40B4-BE49-F238E27FC236}">
                  <a16:creationId xmlns:a16="http://schemas.microsoft.com/office/drawing/2014/main" id="{F1FF0BD0-8AF5-D56E-FAE7-6EEA2CA578ED}"/>
                </a:ext>
              </a:extLst>
            </p:cNvPr>
            <p:cNvSpPr>
              <a:spLocks/>
            </p:cNvSpPr>
            <p:nvPr/>
          </p:nvSpPr>
          <p:spPr bwMode="auto">
            <a:xfrm>
              <a:off x="10358438" y="3159125"/>
              <a:ext cx="101600" cy="80963"/>
            </a:xfrm>
            <a:custGeom>
              <a:avLst/>
              <a:gdLst>
                <a:gd name="T0" fmla="*/ 26 w 493"/>
                <a:gd name="T1" fmla="*/ 397 h 397"/>
                <a:gd name="T2" fmla="*/ 0 w 493"/>
                <a:gd name="T3" fmla="*/ 366 h 397"/>
                <a:gd name="T4" fmla="*/ 15 w 493"/>
                <a:gd name="T5" fmla="*/ 353 h 397"/>
                <a:gd name="T6" fmla="*/ 453 w 493"/>
                <a:gd name="T7" fmla="*/ 12 h 397"/>
                <a:gd name="T8" fmla="*/ 470 w 493"/>
                <a:gd name="T9" fmla="*/ 0 h 397"/>
                <a:gd name="T10" fmla="*/ 493 w 493"/>
                <a:gd name="T11" fmla="*/ 34 h 397"/>
                <a:gd name="T12" fmla="*/ 476 w 493"/>
                <a:gd name="T13" fmla="*/ 45 h 397"/>
                <a:gd name="T14" fmla="*/ 42 w 493"/>
                <a:gd name="T15" fmla="*/ 383 h 397"/>
                <a:gd name="T16" fmla="*/ 26 w 493"/>
                <a:gd name="T1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397">
                  <a:moveTo>
                    <a:pt x="26" y="397"/>
                  </a:moveTo>
                  <a:lnTo>
                    <a:pt x="0" y="366"/>
                  </a:lnTo>
                  <a:lnTo>
                    <a:pt x="15" y="353"/>
                  </a:lnTo>
                  <a:cubicBezTo>
                    <a:pt x="154" y="231"/>
                    <a:pt x="301" y="116"/>
                    <a:pt x="453" y="12"/>
                  </a:cubicBezTo>
                  <a:lnTo>
                    <a:pt x="470" y="0"/>
                  </a:lnTo>
                  <a:lnTo>
                    <a:pt x="493" y="34"/>
                  </a:lnTo>
                  <a:lnTo>
                    <a:pt x="476" y="45"/>
                  </a:lnTo>
                  <a:cubicBezTo>
                    <a:pt x="326" y="149"/>
                    <a:pt x="179" y="263"/>
                    <a:pt x="42" y="383"/>
                  </a:cubicBezTo>
                  <a:lnTo>
                    <a:pt x="26" y="3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6" name="Freeform 94">
              <a:extLst>
                <a:ext uri="{FF2B5EF4-FFF2-40B4-BE49-F238E27FC236}">
                  <a16:creationId xmlns:a16="http://schemas.microsoft.com/office/drawing/2014/main" id="{DDF88637-516B-1F63-F90B-0953194CB875}"/>
                </a:ext>
              </a:extLst>
            </p:cNvPr>
            <p:cNvSpPr>
              <a:spLocks/>
            </p:cNvSpPr>
            <p:nvPr/>
          </p:nvSpPr>
          <p:spPr bwMode="auto">
            <a:xfrm>
              <a:off x="10361613" y="3197225"/>
              <a:ext cx="100013" cy="80963"/>
            </a:xfrm>
            <a:custGeom>
              <a:avLst/>
              <a:gdLst>
                <a:gd name="T0" fmla="*/ 26 w 489"/>
                <a:gd name="T1" fmla="*/ 397 h 397"/>
                <a:gd name="T2" fmla="*/ 0 w 489"/>
                <a:gd name="T3" fmla="*/ 366 h 397"/>
                <a:gd name="T4" fmla="*/ 15 w 489"/>
                <a:gd name="T5" fmla="*/ 353 h 397"/>
                <a:gd name="T6" fmla="*/ 449 w 489"/>
                <a:gd name="T7" fmla="*/ 12 h 397"/>
                <a:gd name="T8" fmla="*/ 466 w 489"/>
                <a:gd name="T9" fmla="*/ 0 h 397"/>
                <a:gd name="T10" fmla="*/ 489 w 489"/>
                <a:gd name="T11" fmla="*/ 33 h 397"/>
                <a:gd name="T12" fmla="*/ 473 w 489"/>
                <a:gd name="T13" fmla="*/ 45 h 397"/>
                <a:gd name="T14" fmla="*/ 42 w 489"/>
                <a:gd name="T15" fmla="*/ 384 h 397"/>
                <a:gd name="T16" fmla="*/ 26 w 489"/>
                <a:gd name="T1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397">
                  <a:moveTo>
                    <a:pt x="26" y="397"/>
                  </a:moveTo>
                  <a:lnTo>
                    <a:pt x="0" y="366"/>
                  </a:lnTo>
                  <a:lnTo>
                    <a:pt x="15" y="353"/>
                  </a:lnTo>
                  <a:cubicBezTo>
                    <a:pt x="154" y="234"/>
                    <a:pt x="300" y="119"/>
                    <a:pt x="449" y="12"/>
                  </a:cubicBezTo>
                  <a:lnTo>
                    <a:pt x="466" y="0"/>
                  </a:lnTo>
                  <a:lnTo>
                    <a:pt x="489" y="33"/>
                  </a:lnTo>
                  <a:lnTo>
                    <a:pt x="473" y="45"/>
                  </a:lnTo>
                  <a:cubicBezTo>
                    <a:pt x="325" y="151"/>
                    <a:pt x="180" y="265"/>
                    <a:pt x="42" y="384"/>
                  </a:cubicBezTo>
                  <a:lnTo>
                    <a:pt x="26" y="3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7" name="Freeform 95">
              <a:extLst>
                <a:ext uri="{FF2B5EF4-FFF2-40B4-BE49-F238E27FC236}">
                  <a16:creationId xmlns:a16="http://schemas.microsoft.com/office/drawing/2014/main" id="{5847DDFE-92C2-5C53-8683-D971A1655A5B}"/>
                </a:ext>
              </a:extLst>
            </p:cNvPr>
            <p:cNvSpPr>
              <a:spLocks/>
            </p:cNvSpPr>
            <p:nvPr/>
          </p:nvSpPr>
          <p:spPr bwMode="auto">
            <a:xfrm>
              <a:off x="10356850" y="3240088"/>
              <a:ext cx="104775" cy="82550"/>
            </a:xfrm>
            <a:custGeom>
              <a:avLst/>
              <a:gdLst>
                <a:gd name="T0" fmla="*/ 3 w 66"/>
                <a:gd name="T1" fmla="*/ 52 h 52"/>
                <a:gd name="T2" fmla="*/ 0 w 66"/>
                <a:gd name="T3" fmla="*/ 48 h 52"/>
                <a:gd name="T4" fmla="*/ 63 w 66"/>
                <a:gd name="T5" fmla="*/ 0 h 52"/>
                <a:gd name="T6" fmla="*/ 66 w 66"/>
                <a:gd name="T7" fmla="*/ 5 h 52"/>
                <a:gd name="T8" fmla="*/ 3 w 66"/>
                <a:gd name="T9" fmla="*/ 52 h 52"/>
              </a:gdLst>
              <a:ahLst/>
              <a:cxnLst>
                <a:cxn ang="0">
                  <a:pos x="T0" y="T1"/>
                </a:cxn>
                <a:cxn ang="0">
                  <a:pos x="T2" y="T3"/>
                </a:cxn>
                <a:cxn ang="0">
                  <a:pos x="T4" y="T5"/>
                </a:cxn>
                <a:cxn ang="0">
                  <a:pos x="T6" y="T7"/>
                </a:cxn>
                <a:cxn ang="0">
                  <a:pos x="T8" y="T9"/>
                </a:cxn>
              </a:cxnLst>
              <a:rect l="0" t="0" r="r" b="b"/>
              <a:pathLst>
                <a:path w="66" h="52">
                  <a:moveTo>
                    <a:pt x="3" y="52"/>
                  </a:moveTo>
                  <a:lnTo>
                    <a:pt x="0" y="48"/>
                  </a:lnTo>
                  <a:lnTo>
                    <a:pt x="63" y="0"/>
                  </a:lnTo>
                  <a:lnTo>
                    <a:pt x="66" y="5"/>
                  </a:lnTo>
                  <a:lnTo>
                    <a:pt x="3"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8" name="Freeform 96">
              <a:extLst>
                <a:ext uri="{FF2B5EF4-FFF2-40B4-BE49-F238E27FC236}">
                  <a16:creationId xmlns:a16="http://schemas.microsoft.com/office/drawing/2014/main" id="{FDEA7AF5-FADB-B272-CBDA-243F1D8C31FB}"/>
                </a:ext>
              </a:extLst>
            </p:cNvPr>
            <p:cNvSpPr>
              <a:spLocks/>
            </p:cNvSpPr>
            <p:nvPr/>
          </p:nvSpPr>
          <p:spPr bwMode="auto">
            <a:xfrm>
              <a:off x="10364788" y="3292475"/>
              <a:ext cx="95250" cy="66675"/>
            </a:xfrm>
            <a:custGeom>
              <a:avLst/>
              <a:gdLst>
                <a:gd name="T0" fmla="*/ 2 w 60"/>
                <a:gd name="T1" fmla="*/ 42 h 42"/>
                <a:gd name="T2" fmla="*/ 0 w 60"/>
                <a:gd name="T3" fmla="*/ 37 h 42"/>
                <a:gd name="T4" fmla="*/ 58 w 60"/>
                <a:gd name="T5" fmla="*/ 0 h 42"/>
                <a:gd name="T6" fmla="*/ 60 w 60"/>
                <a:gd name="T7" fmla="*/ 4 h 42"/>
                <a:gd name="T8" fmla="*/ 2 w 60"/>
                <a:gd name="T9" fmla="*/ 42 h 42"/>
              </a:gdLst>
              <a:ahLst/>
              <a:cxnLst>
                <a:cxn ang="0">
                  <a:pos x="T0" y="T1"/>
                </a:cxn>
                <a:cxn ang="0">
                  <a:pos x="T2" y="T3"/>
                </a:cxn>
                <a:cxn ang="0">
                  <a:pos x="T4" y="T5"/>
                </a:cxn>
                <a:cxn ang="0">
                  <a:pos x="T6" y="T7"/>
                </a:cxn>
                <a:cxn ang="0">
                  <a:pos x="T8" y="T9"/>
                </a:cxn>
              </a:cxnLst>
              <a:rect l="0" t="0" r="r" b="b"/>
              <a:pathLst>
                <a:path w="60" h="42">
                  <a:moveTo>
                    <a:pt x="2" y="42"/>
                  </a:moveTo>
                  <a:lnTo>
                    <a:pt x="0" y="37"/>
                  </a:lnTo>
                  <a:lnTo>
                    <a:pt x="58" y="0"/>
                  </a:lnTo>
                  <a:lnTo>
                    <a:pt x="60" y="4"/>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9" name="Freeform 97">
              <a:extLst>
                <a:ext uri="{FF2B5EF4-FFF2-40B4-BE49-F238E27FC236}">
                  <a16:creationId xmlns:a16="http://schemas.microsoft.com/office/drawing/2014/main" id="{914AF6D3-9A40-5B22-4E55-601B2D167CF6}"/>
                </a:ext>
              </a:extLst>
            </p:cNvPr>
            <p:cNvSpPr>
              <a:spLocks/>
            </p:cNvSpPr>
            <p:nvPr/>
          </p:nvSpPr>
          <p:spPr bwMode="auto">
            <a:xfrm>
              <a:off x="10361613" y="3335338"/>
              <a:ext cx="96838" cy="73025"/>
            </a:xfrm>
            <a:custGeom>
              <a:avLst/>
              <a:gdLst>
                <a:gd name="T0" fmla="*/ 3 w 61"/>
                <a:gd name="T1" fmla="*/ 46 h 46"/>
                <a:gd name="T2" fmla="*/ 0 w 61"/>
                <a:gd name="T3" fmla="*/ 41 h 46"/>
                <a:gd name="T4" fmla="*/ 58 w 61"/>
                <a:gd name="T5" fmla="*/ 0 h 46"/>
                <a:gd name="T6" fmla="*/ 61 w 61"/>
                <a:gd name="T7" fmla="*/ 4 h 46"/>
                <a:gd name="T8" fmla="*/ 3 w 61"/>
                <a:gd name="T9" fmla="*/ 46 h 46"/>
              </a:gdLst>
              <a:ahLst/>
              <a:cxnLst>
                <a:cxn ang="0">
                  <a:pos x="T0" y="T1"/>
                </a:cxn>
                <a:cxn ang="0">
                  <a:pos x="T2" y="T3"/>
                </a:cxn>
                <a:cxn ang="0">
                  <a:pos x="T4" y="T5"/>
                </a:cxn>
                <a:cxn ang="0">
                  <a:pos x="T6" y="T7"/>
                </a:cxn>
                <a:cxn ang="0">
                  <a:pos x="T8" y="T9"/>
                </a:cxn>
              </a:cxnLst>
              <a:rect l="0" t="0" r="r" b="b"/>
              <a:pathLst>
                <a:path w="61" h="46">
                  <a:moveTo>
                    <a:pt x="3" y="46"/>
                  </a:moveTo>
                  <a:lnTo>
                    <a:pt x="0" y="41"/>
                  </a:lnTo>
                  <a:lnTo>
                    <a:pt x="58" y="0"/>
                  </a:lnTo>
                  <a:lnTo>
                    <a:pt x="61" y="4"/>
                  </a:lnTo>
                  <a:lnTo>
                    <a:pt x="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0" name="Freeform 98">
              <a:extLst>
                <a:ext uri="{FF2B5EF4-FFF2-40B4-BE49-F238E27FC236}">
                  <a16:creationId xmlns:a16="http://schemas.microsoft.com/office/drawing/2014/main" id="{62BB8696-B12A-D777-A8F8-5556C8ED3242}"/>
                </a:ext>
              </a:extLst>
            </p:cNvPr>
            <p:cNvSpPr>
              <a:spLocks/>
            </p:cNvSpPr>
            <p:nvPr/>
          </p:nvSpPr>
          <p:spPr bwMode="auto">
            <a:xfrm>
              <a:off x="10364788" y="3367088"/>
              <a:ext cx="95250" cy="71438"/>
            </a:xfrm>
            <a:custGeom>
              <a:avLst/>
              <a:gdLst>
                <a:gd name="T0" fmla="*/ 3 w 60"/>
                <a:gd name="T1" fmla="*/ 45 h 45"/>
                <a:gd name="T2" fmla="*/ 0 w 60"/>
                <a:gd name="T3" fmla="*/ 41 h 45"/>
                <a:gd name="T4" fmla="*/ 57 w 60"/>
                <a:gd name="T5" fmla="*/ 0 h 45"/>
                <a:gd name="T6" fmla="*/ 60 w 60"/>
                <a:gd name="T7" fmla="*/ 4 h 45"/>
                <a:gd name="T8" fmla="*/ 3 w 60"/>
                <a:gd name="T9" fmla="*/ 45 h 45"/>
              </a:gdLst>
              <a:ahLst/>
              <a:cxnLst>
                <a:cxn ang="0">
                  <a:pos x="T0" y="T1"/>
                </a:cxn>
                <a:cxn ang="0">
                  <a:pos x="T2" y="T3"/>
                </a:cxn>
                <a:cxn ang="0">
                  <a:pos x="T4" y="T5"/>
                </a:cxn>
                <a:cxn ang="0">
                  <a:pos x="T6" y="T7"/>
                </a:cxn>
                <a:cxn ang="0">
                  <a:pos x="T8" y="T9"/>
                </a:cxn>
              </a:cxnLst>
              <a:rect l="0" t="0" r="r" b="b"/>
              <a:pathLst>
                <a:path w="60" h="45">
                  <a:moveTo>
                    <a:pt x="3" y="45"/>
                  </a:moveTo>
                  <a:lnTo>
                    <a:pt x="0" y="41"/>
                  </a:lnTo>
                  <a:lnTo>
                    <a:pt x="57" y="0"/>
                  </a:lnTo>
                  <a:lnTo>
                    <a:pt x="60" y="4"/>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1" name="Freeform 99">
              <a:extLst>
                <a:ext uri="{FF2B5EF4-FFF2-40B4-BE49-F238E27FC236}">
                  <a16:creationId xmlns:a16="http://schemas.microsoft.com/office/drawing/2014/main" id="{117C2F9E-5D23-4719-D686-FDA6732C2CF4}"/>
                </a:ext>
              </a:extLst>
            </p:cNvPr>
            <p:cNvSpPr>
              <a:spLocks/>
            </p:cNvSpPr>
            <p:nvPr/>
          </p:nvSpPr>
          <p:spPr bwMode="auto">
            <a:xfrm>
              <a:off x="10383838" y="3400425"/>
              <a:ext cx="77788" cy="55563"/>
            </a:xfrm>
            <a:custGeom>
              <a:avLst/>
              <a:gdLst>
                <a:gd name="T0" fmla="*/ 3 w 49"/>
                <a:gd name="T1" fmla="*/ 35 h 35"/>
                <a:gd name="T2" fmla="*/ 0 w 49"/>
                <a:gd name="T3" fmla="*/ 30 h 35"/>
                <a:gd name="T4" fmla="*/ 46 w 49"/>
                <a:gd name="T5" fmla="*/ 0 h 35"/>
                <a:gd name="T6" fmla="*/ 49 w 49"/>
                <a:gd name="T7" fmla="*/ 4 h 35"/>
                <a:gd name="T8" fmla="*/ 3 w 49"/>
                <a:gd name="T9" fmla="*/ 35 h 35"/>
              </a:gdLst>
              <a:ahLst/>
              <a:cxnLst>
                <a:cxn ang="0">
                  <a:pos x="T0" y="T1"/>
                </a:cxn>
                <a:cxn ang="0">
                  <a:pos x="T2" y="T3"/>
                </a:cxn>
                <a:cxn ang="0">
                  <a:pos x="T4" y="T5"/>
                </a:cxn>
                <a:cxn ang="0">
                  <a:pos x="T6" y="T7"/>
                </a:cxn>
                <a:cxn ang="0">
                  <a:pos x="T8" y="T9"/>
                </a:cxn>
              </a:cxnLst>
              <a:rect l="0" t="0" r="r" b="b"/>
              <a:pathLst>
                <a:path w="49" h="35">
                  <a:moveTo>
                    <a:pt x="3" y="35"/>
                  </a:moveTo>
                  <a:lnTo>
                    <a:pt x="0" y="30"/>
                  </a:lnTo>
                  <a:lnTo>
                    <a:pt x="46" y="0"/>
                  </a:lnTo>
                  <a:lnTo>
                    <a:pt x="49" y="4"/>
                  </a:ln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2" name="Freeform 100">
              <a:extLst>
                <a:ext uri="{FF2B5EF4-FFF2-40B4-BE49-F238E27FC236}">
                  <a16:creationId xmlns:a16="http://schemas.microsoft.com/office/drawing/2014/main" id="{3BFA26DA-E8B9-19F3-E5C3-C427897B548D}"/>
                </a:ext>
              </a:extLst>
            </p:cNvPr>
            <p:cNvSpPr>
              <a:spLocks/>
            </p:cNvSpPr>
            <p:nvPr/>
          </p:nvSpPr>
          <p:spPr bwMode="auto">
            <a:xfrm>
              <a:off x="10493375" y="3171825"/>
              <a:ext cx="65088" cy="57150"/>
            </a:xfrm>
            <a:custGeom>
              <a:avLst/>
              <a:gdLst>
                <a:gd name="T0" fmla="*/ 30 w 318"/>
                <a:gd name="T1" fmla="*/ 280 h 280"/>
                <a:gd name="T2" fmla="*/ 0 w 318"/>
                <a:gd name="T3" fmla="*/ 252 h 280"/>
                <a:gd name="T4" fmla="*/ 13 w 318"/>
                <a:gd name="T5" fmla="*/ 237 h 280"/>
                <a:gd name="T6" fmla="*/ 278 w 318"/>
                <a:gd name="T7" fmla="*/ 12 h 280"/>
                <a:gd name="T8" fmla="*/ 295 w 318"/>
                <a:gd name="T9" fmla="*/ 0 h 280"/>
                <a:gd name="T10" fmla="*/ 318 w 318"/>
                <a:gd name="T11" fmla="*/ 34 h 280"/>
                <a:gd name="T12" fmla="*/ 301 w 318"/>
                <a:gd name="T13" fmla="*/ 46 h 280"/>
                <a:gd name="T14" fmla="*/ 43 w 318"/>
                <a:gd name="T15" fmla="*/ 265 h 280"/>
                <a:gd name="T16" fmla="*/ 30 w 318"/>
                <a:gd name="T1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280">
                  <a:moveTo>
                    <a:pt x="30" y="280"/>
                  </a:moveTo>
                  <a:lnTo>
                    <a:pt x="0" y="252"/>
                  </a:lnTo>
                  <a:lnTo>
                    <a:pt x="13" y="237"/>
                  </a:lnTo>
                  <a:cubicBezTo>
                    <a:pt x="92" y="152"/>
                    <a:pt x="181" y="76"/>
                    <a:pt x="278" y="12"/>
                  </a:cubicBezTo>
                  <a:lnTo>
                    <a:pt x="295" y="0"/>
                  </a:lnTo>
                  <a:lnTo>
                    <a:pt x="318" y="34"/>
                  </a:lnTo>
                  <a:lnTo>
                    <a:pt x="301" y="46"/>
                  </a:lnTo>
                  <a:cubicBezTo>
                    <a:pt x="206" y="108"/>
                    <a:pt x="120" y="182"/>
                    <a:pt x="43" y="265"/>
                  </a:cubicBezTo>
                  <a:lnTo>
                    <a:pt x="30"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3" name="Freeform 101">
              <a:extLst>
                <a:ext uri="{FF2B5EF4-FFF2-40B4-BE49-F238E27FC236}">
                  <a16:creationId xmlns:a16="http://schemas.microsoft.com/office/drawing/2014/main" id="{8EB613E6-9B86-2DFF-AB1A-83A618155343}"/>
                </a:ext>
              </a:extLst>
            </p:cNvPr>
            <p:cNvSpPr>
              <a:spLocks/>
            </p:cNvSpPr>
            <p:nvPr/>
          </p:nvSpPr>
          <p:spPr bwMode="auto">
            <a:xfrm>
              <a:off x="10493375" y="3182938"/>
              <a:ext cx="93663" cy="79375"/>
            </a:xfrm>
            <a:custGeom>
              <a:avLst/>
              <a:gdLst>
                <a:gd name="T0" fmla="*/ 3 w 59"/>
                <a:gd name="T1" fmla="*/ 50 h 50"/>
                <a:gd name="T2" fmla="*/ 0 w 59"/>
                <a:gd name="T3" fmla="*/ 46 h 50"/>
                <a:gd name="T4" fmla="*/ 55 w 59"/>
                <a:gd name="T5" fmla="*/ 0 h 50"/>
                <a:gd name="T6" fmla="*/ 59 w 59"/>
                <a:gd name="T7" fmla="*/ 4 h 50"/>
                <a:gd name="T8" fmla="*/ 3 w 59"/>
                <a:gd name="T9" fmla="*/ 50 h 50"/>
              </a:gdLst>
              <a:ahLst/>
              <a:cxnLst>
                <a:cxn ang="0">
                  <a:pos x="T0" y="T1"/>
                </a:cxn>
                <a:cxn ang="0">
                  <a:pos x="T2" y="T3"/>
                </a:cxn>
                <a:cxn ang="0">
                  <a:pos x="T4" y="T5"/>
                </a:cxn>
                <a:cxn ang="0">
                  <a:pos x="T6" y="T7"/>
                </a:cxn>
                <a:cxn ang="0">
                  <a:pos x="T8" y="T9"/>
                </a:cxn>
              </a:cxnLst>
              <a:rect l="0" t="0" r="r" b="b"/>
              <a:pathLst>
                <a:path w="59" h="50">
                  <a:moveTo>
                    <a:pt x="3" y="50"/>
                  </a:moveTo>
                  <a:lnTo>
                    <a:pt x="0" y="46"/>
                  </a:lnTo>
                  <a:lnTo>
                    <a:pt x="55" y="0"/>
                  </a:lnTo>
                  <a:lnTo>
                    <a:pt x="59" y="4"/>
                  </a:lnTo>
                  <a:lnTo>
                    <a:pt x="3"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4" name="Freeform 102">
              <a:extLst>
                <a:ext uri="{FF2B5EF4-FFF2-40B4-BE49-F238E27FC236}">
                  <a16:creationId xmlns:a16="http://schemas.microsoft.com/office/drawing/2014/main" id="{E37E735E-1A36-85B6-4198-083507604058}"/>
                </a:ext>
              </a:extLst>
            </p:cNvPr>
            <p:cNvSpPr>
              <a:spLocks/>
            </p:cNvSpPr>
            <p:nvPr/>
          </p:nvSpPr>
          <p:spPr bwMode="auto">
            <a:xfrm>
              <a:off x="10496550" y="3227388"/>
              <a:ext cx="92075" cy="71438"/>
            </a:xfrm>
            <a:custGeom>
              <a:avLst/>
              <a:gdLst>
                <a:gd name="T0" fmla="*/ 3 w 58"/>
                <a:gd name="T1" fmla="*/ 45 h 45"/>
                <a:gd name="T2" fmla="*/ 0 w 58"/>
                <a:gd name="T3" fmla="*/ 41 h 45"/>
                <a:gd name="T4" fmla="*/ 55 w 58"/>
                <a:gd name="T5" fmla="*/ 0 h 45"/>
                <a:gd name="T6" fmla="*/ 58 w 58"/>
                <a:gd name="T7" fmla="*/ 4 h 45"/>
                <a:gd name="T8" fmla="*/ 3 w 58"/>
                <a:gd name="T9" fmla="*/ 45 h 45"/>
              </a:gdLst>
              <a:ahLst/>
              <a:cxnLst>
                <a:cxn ang="0">
                  <a:pos x="T0" y="T1"/>
                </a:cxn>
                <a:cxn ang="0">
                  <a:pos x="T2" y="T3"/>
                </a:cxn>
                <a:cxn ang="0">
                  <a:pos x="T4" y="T5"/>
                </a:cxn>
                <a:cxn ang="0">
                  <a:pos x="T6" y="T7"/>
                </a:cxn>
                <a:cxn ang="0">
                  <a:pos x="T8" y="T9"/>
                </a:cxn>
              </a:cxnLst>
              <a:rect l="0" t="0" r="r" b="b"/>
              <a:pathLst>
                <a:path w="58" h="45">
                  <a:moveTo>
                    <a:pt x="3" y="45"/>
                  </a:moveTo>
                  <a:lnTo>
                    <a:pt x="0" y="41"/>
                  </a:lnTo>
                  <a:lnTo>
                    <a:pt x="55" y="0"/>
                  </a:lnTo>
                  <a:lnTo>
                    <a:pt x="58" y="4"/>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5" name="Freeform 103">
              <a:extLst>
                <a:ext uri="{FF2B5EF4-FFF2-40B4-BE49-F238E27FC236}">
                  <a16:creationId xmlns:a16="http://schemas.microsoft.com/office/drawing/2014/main" id="{FED240CA-3B84-0DA7-235A-B49F32FD789D}"/>
                </a:ext>
              </a:extLst>
            </p:cNvPr>
            <p:cNvSpPr>
              <a:spLocks/>
            </p:cNvSpPr>
            <p:nvPr/>
          </p:nvSpPr>
          <p:spPr bwMode="auto">
            <a:xfrm>
              <a:off x="10493375" y="3257550"/>
              <a:ext cx="93663" cy="73025"/>
            </a:xfrm>
            <a:custGeom>
              <a:avLst/>
              <a:gdLst>
                <a:gd name="T0" fmla="*/ 23 w 454"/>
                <a:gd name="T1" fmla="*/ 349 h 349"/>
                <a:gd name="T2" fmla="*/ 0 w 454"/>
                <a:gd name="T3" fmla="*/ 315 h 349"/>
                <a:gd name="T4" fmla="*/ 17 w 454"/>
                <a:gd name="T5" fmla="*/ 304 h 349"/>
                <a:gd name="T6" fmla="*/ 412 w 454"/>
                <a:gd name="T7" fmla="*/ 13 h 349"/>
                <a:gd name="T8" fmla="*/ 428 w 454"/>
                <a:gd name="T9" fmla="*/ 0 h 349"/>
                <a:gd name="T10" fmla="*/ 454 w 454"/>
                <a:gd name="T11" fmla="*/ 32 h 349"/>
                <a:gd name="T12" fmla="*/ 438 w 454"/>
                <a:gd name="T13" fmla="*/ 44 h 349"/>
                <a:gd name="T14" fmla="*/ 40 w 454"/>
                <a:gd name="T15" fmla="*/ 337 h 349"/>
                <a:gd name="T16" fmla="*/ 23 w 454"/>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349">
                  <a:moveTo>
                    <a:pt x="23" y="349"/>
                  </a:moveTo>
                  <a:lnTo>
                    <a:pt x="0" y="315"/>
                  </a:lnTo>
                  <a:lnTo>
                    <a:pt x="17" y="304"/>
                  </a:lnTo>
                  <a:cubicBezTo>
                    <a:pt x="153" y="213"/>
                    <a:pt x="286" y="115"/>
                    <a:pt x="412" y="13"/>
                  </a:cubicBezTo>
                  <a:lnTo>
                    <a:pt x="428" y="0"/>
                  </a:lnTo>
                  <a:lnTo>
                    <a:pt x="454" y="32"/>
                  </a:lnTo>
                  <a:lnTo>
                    <a:pt x="438" y="44"/>
                  </a:lnTo>
                  <a:cubicBezTo>
                    <a:pt x="310" y="148"/>
                    <a:pt x="176" y="246"/>
                    <a:pt x="40" y="337"/>
                  </a:cubicBezTo>
                  <a:lnTo>
                    <a:pt x="23"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6" name="Freeform 104">
              <a:extLst>
                <a:ext uri="{FF2B5EF4-FFF2-40B4-BE49-F238E27FC236}">
                  <a16:creationId xmlns:a16="http://schemas.microsoft.com/office/drawing/2014/main" id="{1E0A08C5-3557-F0CC-CFC6-FF52E3028754}"/>
                </a:ext>
              </a:extLst>
            </p:cNvPr>
            <p:cNvSpPr>
              <a:spLocks/>
            </p:cNvSpPr>
            <p:nvPr/>
          </p:nvSpPr>
          <p:spPr bwMode="auto">
            <a:xfrm>
              <a:off x="10499725" y="3297238"/>
              <a:ext cx="90488" cy="71438"/>
            </a:xfrm>
            <a:custGeom>
              <a:avLst/>
              <a:gdLst>
                <a:gd name="T0" fmla="*/ 3 w 57"/>
                <a:gd name="T1" fmla="*/ 45 h 45"/>
                <a:gd name="T2" fmla="*/ 0 w 57"/>
                <a:gd name="T3" fmla="*/ 41 h 45"/>
                <a:gd name="T4" fmla="*/ 54 w 57"/>
                <a:gd name="T5" fmla="*/ 0 h 45"/>
                <a:gd name="T6" fmla="*/ 57 w 57"/>
                <a:gd name="T7" fmla="*/ 4 h 45"/>
                <a:gd name="T8" fmla="*/ 3 w 57"/>
                <a:gd name="T9" fmla="*/ 45 h 45"/>
              </a:gdLst>
              <a:ahLst/>
              <a:cxnLst>
                <a:cxn ang="0">
                  <a:pos x="T0" y="T1"/>
                </a:cxn>
                <a:cxn ang="0">
                  <a:pos x="T2" y="T3"/>
                </a:cxn>
                <a:cxn ang="0">
                  <a:pos x="T4" y="T5"/>
                </a:cxn>
                <a:cxn ang="0">
                  <a:pos x="T6" y="T7"/>
                </a:cxn>
                <a:cxn ang="0">
                  <a:pos x="T8" y="T9"/>
                </a:cxn>
              </a:cxnLst>
              <a:rect l="0" t="0" r="r" b="b"/>
              <a:pathLst>
                <a:path w="57" h="45">
                  <a:moveTo>
                    <a:pt x="3" y="45"/>
                  </a:moveTo>
                  <a:lnTo>
                    <a:pt x="0" y="41"/>
                  </a:lnTo>
                  <a:lnTo>
                    <a:pt x="54" y="0"/>
                  </a:lnTo>
                  <a:lnTo>
                    <a:pt x="57" y="4"/>
                  </a:lnTo>
                  <a:lnTo>
                    <a:pt x="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7" name="Freeform 105">
              <a:extLst>
                <a:ext uri="{FF2B5EF4-FFF2-40B4-BE49-F238E27FC236}">
                  <a16:creationId xmlns:a16="http://schemas.microsoft.com/office/drawing/2014/main" id="{87506134-754C-064D-42E4-3E552B963581}"/>
                </a:ext>
              </a:extLst>
            </p:cNvPr>
            <p:cNvSpPr>
              <a:spLocks/>
            </p:cNvSpPr>
            <p:nvPr/>
          </p:nvSpPr>
          <p:spPr bwMode="auto">
            <a:xfrm>
              <a:off x="10496550" y="3340100"/>
              <a:ext cx="96838" cy="71438"/>
            </a:xfrm>
            <a:custGeom>
              <a:avLst/>
              <a:gdLst>
                <a:gd name="T0" fmla="*/ 25 w 467"/>
                <a:gd name="T1" fmla="*/ 348 h 348"/>
                <a:gd name="T2" fmla="*/ 0 w 467"/>
                <a:gd name="T3" fmla="*/ 316 h 348"/>
                <a:gd name="T4" fmla="*/ 16 w 467"/>
                <a:gd name="T5" fmla="*/ 303 h 348"/>
                <a:gd name="T6" fmla="*/ 428 w 467"/>
                <a:gd name="T7" fmla="*/ 11 h 348"/>
                <a:gd name="T8" fmla="*/ 446 w 467"/>
                <a:gd name="T9" fmla="*/ 0 h 348"/>
                <a:gd name="T10" fmla="*/ 467 w 467"/>
                <a:gd name="T11" fmla="*/ 34 h 348"/>
                <a:gd name="T12" fmla="*/ 450 w 467"/>
                <a:gd name="T13" fmla="*/ 45 h 348"/>
                <a:gd name="T14" fmla="*/ 41 w 467"/>
                <a:gd name="T15" fmla="*/ 335 h 348"/>
                <a:gd name="T16" fmla="*/ 25 w 467"/>
                <a:gd name="T1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348">
                  <a:moveTo>
                    <a:pt x="25" y="348"/>
                  </a:moveTo>
                  <a:lnTo>
                    <a:pt x="0" y="316"/>
                  </a:lnTo>
                  <a:lnTo>
                    <a:pt x="16" y="303"/>
                  </a:lnTo>
                  <a:cubicBezTo>
                    <a:pt x="148" y="200"/>
                    <a:pt x="287" y="101"/>
                    <a:pt x="428" y="11"/>
                  </a:cubicBezTo>
                  <a:lnTo>
                    <a:pt x="446" y="0"/>
                  </a:lnTo>
                  <a:lnTo>
                    <a:pt x="467" y="34"/>
                  </a:lnTo>
                  <a:lnTo>
                    <a:pt x="450" y="45"/>
                  </a:lnTo>
                  <a:cubicBezTo>
                    <a:pt x="310" y="135"/>
                    <a:pt x="172" y="233"/>
                    <a:pt x="41" y="335"/>
                  </a:cubicBezTo>
                  <a:lnTo>
                    <a:pt x="25" y="3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8" name="Freeform 106">
              <a:extLst>
                <a:ext uri="{FF2B5EF4-FFF2-40B4-BE49-F238E27FC236}">
                  <a16:creationId xmlns:a16="http://schemas.microsoft.com/office/drawing/2014/main" id="{2074646D-313D-9C6A-FEAD-D2A8521EF66C}"/>
                </a:ext>
              </a:extLst>
            </p:cNvPr>
            <p:cNvSpPr>
              <a:spLocks/>
            </p:cNvSpPr>
            <p:nvPr/>
          </p:nvSpPr>
          <p:spPr bwMode="auto">
            <a:xfrm>
              <a:off x="10496550" y="3373438"/>
              <a:ext cx="100013" cy="68263"/>
            </a:xfrm>
            <a:custGeom>
              <a:avLst/>
              <a:gdLst>
                <a:gd name="T0" fmla="*/ 23 w 487"/>
                <a:gd name="T1" fmla="*/ 332 h 332"/>
                <a:gd name="T2" fmla="*/ 0 w 487"/>
                <a:gd name="T3" fmla="*/ 299 h 332"/>
                <a:gd name="T4" fmla="*/ 16 w 487"/>
                <a:gd name="T5" fmla="*/ 288 h 332"/>
                <a:gd name="T6" fmla="*/ 449 w 487"/>
                <a:gd name="T7" fmla="*/ 11 h 332"/>
                <a:gd name="T8" fmla="*/ 466 w 487"/>
                <a:gd name="T9" fmla="*/ 0 h 332"/>
                <a:gd name="T10" fmla="*/ 487 w 487"/>
                <a:gd name="T11" fmla="*/ 35 h 332"/>
                <a:gd name="T12" fmla="*/ 470 w 487"/>
                <a:gd name="T13" fmla="*/ 46 h 332"/>
                <a:gd name="T14" fmla="*/ 39 w 487"/>
                <a:gd name="T15" fmla="*/ 321 h 332"/>
                <a:gd name="T16" fmla="*/ 23 w 487"/>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7" h="332">
                  <a:moveTo>
                    <a:pt x="23" y="332"/>
                  </a:moveTo>
                  <a:lnTo>
                    <a:pt x="0" y="299"/>
                  </a:lnTo>
                  <a:lnTo>
                    <a:pt x="16" y="288"/>
                  </a:lnTo>
                  <a:cubicBezTo>
                    <a:pt x="157" y="191"/>
                    <a:pt x="303" y="98"/>
                    <a:pt x="449" y="11"/>
                  </a:cubicBezTo>
                  <a:lnTo>
                    <a:pt x="466" y="0"/>
                  </a:lnTo>
                  <a:lnTo>
                    <a:pt x="487" y="35"/>
                  </a:lnTo>
                  <a:lnTo>
                    <a:pt x="470" y="46"/>
                  </a:lnTo>
                  <a:cubicBezTo>
                    <a:pt x="324" y="133"/>
                    <a:pt x="179" y="225"/>
                    <a:pt x="39" y="321"/>
                  </a:cubicBezTo>
                  <a:lnTo>
                    <a:pt x="23" y="33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9" name="Freeform 107">
              <a:extLst>
                <a:ext uri="{FF2B5EF4-FFF2-40B4-BE49-F238E27FC236}">
                  <a16:creationId xmlns:a16="http://schemas.microsoft.com/office/drawing/2014/main" id="{FB20EFB9-5364-2381-1EDB-EC11858869F9}"/>
                </a:ext>
              </a:extLst>
            </p:cNvPr>
            <p:cNvSpPr>
              <a:spLocks/>
            </p:cNvSpPr>
            <p:nvPr/>
          </p:nvSpPr>
          <p:spPr bwMode="auto">
            <a:xfrm>
              <a:off x="10534650" y="3408363"/>
              <a:ext cx="63500" cy="41275"/>
            </a:xfrm>
            <a:custGeom>
              <a:avLst/>
              <a:gdLst>
                <a:gd name="T0" fmla="*/ 18 w 302"/>
                <a:gd name="T1" fmla="*/ 204 h 204"/>
                <a:gd name="T2" fmla="*/ 0 w 302"/>
                <a:gd name="T3" fmla="*/ 168 h 204"/>
                <a:gd name="T4" fmla="*/ 18 w 302"/>
                <a:gd name="T5" fmla="*/ 159 h 204"/>
                <a:gd name="T6" fmla="*/ 262 w 302"/>
                <a:gd name="T7" fmla="*/ 12 h 204"/>
                <a:gd name="T8" fmla="*/ 278 w 302"/>
                <a:gd name="T9" fmla="*/ 0 h 204"/>
                <a:gd name="T10" fmla="*/ 302 w 302"/>
                <a:gd name="T11" fmla="*/ 33 h 204"/>
                <a:gd name="T12" fmla="*/ 285 w 302"/>
                <a:gd name="T13" fmla="*/ 45 h 204"/>
                <a:gd name="T14" fmla="*/ 36 w 302"/>
                <a:gd name="T15" fmla="*/ 195 h 204"/>
                <a:gd name="T16" fmla="*/ 18 w 302"/>
                <a:gd name="T1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04">
                  <a:moveTo>
                    <a:pt x="18" y="204"/>
                  </a:moveTo>
                  <a:lnTo>
                    <a:pt x="0" y="168"/>
                  </a:lnTo>
                  <a:lnTo>
                    <a:pt x="18" y="159"/>
                  </a:lnTo>
                  <a:cubicBezTo>
                    <a:pt x="102" y="116"/>
                    <a:pt x="184" y="67"/>
                    <a:pt x="262" y="12"/>
                  </a:cubicBezTo>
                  <a:lnTo>
                    <a:pt x="278" y="0"/>
                  </a:lnTo>
                  <a:lnTo>
                    <a:pt x="302" y="33"/>
                  </a:lnTo>
                  <a:lnTo>
                    <a:pt x="285" y="45"/>
                  </a:lnTo>
                  <a:cubicBezTo>
                    <a:pt x="206" y="101"/>
                    <a:pt x="123" y="151"/>
                    <a:pt x="36" y="195"/>
                  </a:cubicBezTo>
                  <a:lnTo>
                    <a:pt x="18" y="20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0" name="Freeform 108">
              <a:extLst>
                <a:ext uri="{FF2B5EF4-FFF2-40B4-BE49-F238E27FC236}">
                  <a16:creationId xmlns:a16="http://schemas.microsoft.com/office/drawing/2014/main" id="{ED1CF2E5-9E06-6D14-7C4A-EE9A2C0EF8DD}"/>
                </a:ext>
              </a:extLst>
            </p:cNvPr>
            <p:cNvSpPr>
              <a:spLocks/>
            </p:cNvSpPr>
            <p:nvPr/>
          </p:nvSpPr>
          <p:spPr bwMode="auto">
            <a:xfrm>
              <a:off x="10620375" y="3057525"/>
              <a:ext cx="65088" cy="50800"/>
            </a:xfrm>
            <a:custGeom>
              <a:avLst/>
              <a:gdLst>
                <a:gd name="T0" fmla="*/ 26 w 313"/>
                <a:gd name="T1" fmla="*/ 247 h 247"/>
                <a:gd name="T2" fmla="*/ 0 w 313"/>
                <a:gd name="T3" fmla="*/ 216 h 247"/>
                <a:gd name="T4" fmla="*/ 16 w 313"/>
                <a:gd name="T5" fmla="*/ 203 h 247"/>
                <a:gd name="T6" fmla="*/ 273 w 313"/>
                <a:gd name="T7" fmla="*/ 11 h 247"/>
                <a:gd name="T8" fmla="*/ 290 w 313"/>
                <a:gd name="T9" fmla="*/ 0 h 247"/>
                <a:gd name="T10" fmla="*/ 313 w 313"/>
                <a:gd name="T11" fmla="*/ 33 h 247"/>
                <a:gd name="T12" fmla="*/ 296 w 313"/>
                <a:gd name="T13" fmla="*/ 45 h 247"/>
                <a:gd name="T14" fmla="*/ 41 w 313"/>
                <a:gd name="T15" fmla="*/ 235 h 247"/>
                <a:gd name="T16" fmla="*/ 26 w 313"/>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47">
                  <a:moveTo>
                    <a:pt x="26" y="247"/>
                  </a:moveTo>
                  <a:lnTo>
                    <a:pt x="0" y="216"/>
                  </a:lnTo>
                  <a:lnTo>
                    <a:pt x="16" y="203"/>
                  </a:lnTo>
                  <a:cubicBezTo>
                    <a:pt x="98" y="135"/>
                    <a:pt x="185" y="71"/>
                    <a:pt x="273" y="11"/>
                  </a:cubicBezTo>
                  <a:lnTo>
                    <a:pt x="290" y="0"/>
                  </a:lnTo>
                  <a:lnTo>
                    <a:pt x="313" y="33"/>
                  </a:lnTo>
                  <a:lnTo>
                    <a:pt x="296" y="45"/>
                  </a:lnTo>
                  <a:cubicBezTo>
                    <a:pt x="208" y="104"/>
                    <a:pt x="123" y="168"/>
                    <a:pt x="41" y="235"/>
                  </a:cubicBezTo>
                  <a:lnTo>
                    <a:pt x="26" y="24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1" name="Freeform 109">
              <a:extLst>
                <a:ext uri="{FF2B5EF4-FFF2-40B4-BE49-F238E27FC236}">
                  <a16:creationId xmlns:a16="http://schemas.microsoft.com/office/drawing/2014/main" id="{06050EC4-274B-B788-1490-16BF9303D819}"/>
                </a:ext>
              </a:extLst>
            </p:cNvPr>
            <p:cNvSpPr>
              <a:spLocks/>
            </p:cNvSpPr>
            <p:nvPr/>
          </p:nvSpPr>
          <p:spPr bwMode="auto">
            <a:xfrm>
              <a:off x="10621963" y="3059113"/>
              <a:ext cx="111125" cy="88900"/>
            </a:xfrm>
            <a:custGeom>
              <a:avLst/>
              <a:gdLst>
                <a:gd name="T0" fmla="*/ 23 w 536"/>
                <a:gd name="T1" fmla="*/ 436 h 436"/>
                <a:gd name="T2" fmla="*/ 0 w 536"/>
                <a:gd name="T3" fmla="*/ 402 h 436"/>
                <a:gd name="T4" fmla="*/ 17 w 536"/>
                <a:gd name="T5" fmla="*/ 391 h 436"/>
                <a:gd name="T6" fmla="*/ 493 w 536"/>
                <a:gd name="T7" fmla="*/ 14 h 436"/>
                <a:gd name="T8" fmla="*/ 508 w 536"/>
                <a:gd name="T9" fmla="*/ 0 h 436"/>
                <a:gd name="T10" fmla="*/ 536 w 536"/>
                <a:gd name="T11" fmla="*/ 29 h 436"/>
                <a:gd name="T12" fmla="*/ 521 w 536"/>
                <a:gd name="T13" fmla="*/ 43 h 436"/>
                <a:gd name="T14" fmla="*/ 40 w 536"/>
                <a:gd name="T15" fmla="*/ 425 h 436"/>
                <a:gd name="T16" fmla="*/ 23 w 536"/>
                <a:gd name="T1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436">
                  <a:moveTo>
                    <a:pt x="23" y="436"/>
                  </a:moveTo>
                  <a:lnTo>
                    <a:pt x="0" y="402"/>
                  </a:lnTo>
                  <a:lnTo>
                    <a:pt x="17" y="391"/>
                  </a:lnTo>
                  <a:cubicBezTo>
                    <a:pt x="186" y="279"/>
                    <a:pt x="346" y="152"/>
                    <a:pt x="493" y="14"/>
                  </a:cubicBezTo>
                  <a:lnTo>
                    <a:pt x="508" y="0"/>
                  </a:lnTo>
                  <a:lnTo>
                    <a:pt x="536" y="29"/>
                  </a:lnTo>
                  <a:lnTo>
                    <a:pt x="521" y="43"/>
                  </a:lnTo>
                  <a:cubicBezTo>
                    <a:pt x="372" y="183"/>
                    <a:pt x="210" y="312"/>
                    <a:pt x="40" y="425"/>
                  </a:cubicBezTo>
                  <a:lnTo>
                    <a:pt x="23" y="4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2" name="Freeform 110">
              <a:extLst>
                <a:ext uri="{FF2B5EF4-FFF2-40B4-BE49-F238E27FC236}">
                  <a16:creationId xmlns:a16="http://schemas.microsoft.com/office/drawing/2014/main" id="{AF6D40BB-EFB5-DA16-6675-AE8067148D15}"/>
                </a:ext>
              </a:extLst>
            </p:cNvPr>
            <p:cNvSpPr>
              <a:spLocks/>
            </p:cNvSpPr>
            <p:nvPr/>
          </p:nvSpPr>
          <p:spPr bwMode="auto">
            <a:xfrm>
              <a:off x="10621963" y="3106738"/>
              <a:ext cx="112713" cy="90488"/>
            </a:xfrm>
            <a:custGeom>
              <a:avLst/>
              <a:gdLst>
                <a:gd name="T0" fmla="*/ 3 w 71"/>
                <a:gd name="T1" fmla="*/ 57 h 57"/>
                <a:gd name="T2" fmla="*/ 0 w 71"/>
                <a:gd name="T3" fmla="*/ 53 h 57"/>
                <a:gd name="T4" fmla="*/ 68 w 71"/>
                <a:gd name="T5" fmla="*/ 0 h 57"/>
                <a:gd name="T6" fmla="*/ 71 w 71"/>
                <a:gd name="T7" fmla="*/ 4 h 57"/>
                <a:gd name="T8" fmla="*/ 3 w 71"/>
                <a:gd name="T9" fmla="*/ 57 h 57"/>
              </a:gdLst>
              <a:ahLst/>
              <a:cxnLst>
                <a:cxn ang="0">
                  <a:pos x="T0" y="T1"/>
                </a:cxn>
                <a:cxn ang="0">
                  <a:pos x="T2" y="T3"/>
                </a:cxn>
                <a:cxn ang="0">
                  <a:pos x="T4" y="T5"/>
                </a:cxn>
                <a:cxn ang="0">
                  <a:pos x="T6" y="T7"/>
                </a:cxn>
                <a:cxn ang="0">
                  <a:pos x="T8" y="T9"/>
                </a:cxn>
              </a:cxnLst>
              <a:rect l="0" t="0" r="r" b="b"/>
              <a:pathLst>
                <a:path w="71" h="57">
                  <a:moveTo>
                    <a:pt x="3" y="57"/>
                  </a:moveTo>
                  <a:lnTo>
                    <a:pt x="0" y="53"/>
                  </a:lnTo>
                  <a:lnTo>
                    <a:pt x="68" y="0"/>
                  </a:lnTo>
                  <a:lnTo>
                    <a:pt x="71" y="4"/>
                  </a:lnTo>
                  <a:lnTo>
                    <a:pt x="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3" name="Freeform 111">
              <a:extLst>
                <a:ext uri="{FF2B5EF4-FFF2-40B4-BE49-F238E27FC236}">
                  <a16:creationId xmlns:a16="http://schemas.microsoft.com/office/drawing/2014/main" id="{E3006F6C-5959-75A4-5DD1-7451F1338B5D}"/>
                </a:ext>
              </a:extLst>
            </p:cNvPr>
            <p:cNvSpPr>
              <a:spLocks/>
            </p:cNvSpPr>
            <p:nvPr/>
          </p:nvSpPr>
          <p:spPr bwMode="auto">
            <a:xfrm>
              <a:off x="10625138" y="3143250"/>
              <a:ext cx="111125" cy="85725"/>
            </a:xfrm>
            <a:custGeom>
              <a:avLst/>
              <a:gdLst>
                <a:gd name="T0" fmla="*/ 25 w 542"/>
                <a:gd name="T1" fmla="*/ 421 h 421"/>
                <a:gd name="T2" fmla="*/ 0 w 542"/>
                <a:gd name="T3" fmla="*/ 389 h 421"/>
                <a:gd name="T4" fmla="*/ 16 w 542"/>
                <a:gd name="T5" fmla="*/ 377 h 421"/>
                <a:gd name="T6" fmla="*/ 502 w 542"/>
                <a:gd name="T7" fmla="*/ 12 h 421"/>
                <a:gd name="T8" fmla="*/ 519 w 542"/>
                <a:gd name="T9" fmla="*/ 0 h 421"/>
                <a:gd name="T10" fmla="*/ 542 w 542"/>
                <a:gd name="T11" fmla="*/ 33 h 421"/>
                <a:gd name="T12" fmla="*/ 526 w 542"/>
                <a:gd name="T13" fmla="*/ 45 h 421"/>
                <a:gd name="T14" fmla="*/ 41 w 542"/>
                <a:gd name="T15" fmla="*/ 408 h 421"/>
                <a:gd name="T16" fmla="*/ 25 w 542"/>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421">
                  <a:moveTo>
                    <a:pt x="25" y="421"/>
                  </a:moveTo>
                  <a:lnTo>
                    <a:pt x="0" y="389"/>
                  </a:lnTo>
                  <a:lnTo>
                    <a:pt x="16" y="377"/>
                  </a:lnTo>
                  <a:cubicBezTo>
                    <a:pt x="174" y="251"/>
                    <a:pt x="337" y="128"/>
                    <a:pt x="502" y="12"/>
                  </a:cubicBezTo>
                  <a:lnTo>
                    <a:pt x="519" y="0"/>
                  </a:lnTo>
                  <a:lnTo>
                    <a:pt x="542" y="33"/>
                  </a:lnTo>
                  <a:lnTo>
                    <a:pt x="526" y="45"/>
                  </a:lnTo>
                  <a:cubicBezTo>
                    <a:pt x="361" y="161"/>
                    <a:pt x="198" y="283"/>
                    <a:pt x="41" y="408"/>
                  </a:cubicBezTo>
                  <a:lnTo>
                    <a:pt x="25"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4" name="Freeform 112">
              <a:extLst>
                <a:ext uri="{FF2B5EF4-FFF2-40B4-BE49-F238E27FC236}">
                  <a16:creationId xmlns:a16="http://schemas.microsoft.com/office/drawing/2014/main" id="{CBB6E4EB-625A-FCFE-F960-1C402E88BFAC}"/>
                </a:ext>
              </a:extLst>
            </p:cNvPr>
            <p:cNvSpPr>
              <a:spLocks/>
            </p:cNvSpPr>
            <p:nvPr/>
          </p:nvSpPr>
          <p:spPr bwMode="auto">
            <a:xfrm>
              <a:off x="10623550" y="3176588"/>
              <a:ext cx="112713" cy="92075"/>
            </a:xfrm>
            <a:custGeom>
              <a:avLst/>
              <a:gdLst>
                <a:gd name="T0" fmla="*/ 3 w 71"/>
                <a:gd name="T1" fmla="*/ 58 h 58"/>
                <a:gd name="T2" fmla="*/ 0 w 71"/>
                <a:gd name="T3" fmla="*/ 53 h 58"/>
                <a:gd name="T4" fmla="*/ 67 w 71"/>
                <a:gd name="T5" fmla="*/ 0 h 58"/>
                <a:gd name="T6" fmla="*/ 71 w 71"/>
                <a:gd name="T7" fmla="*/ 4 h 58"/>
                <a:gd name="T8" fmla="*/ 3 w 71"/>
                <a:gd name="T9" fmla="*/ 58 h 58"/>
              </a:gdLst>
              <a:ahLst/>
              <a:cxnLst>
                <a:cxn ang="0">
                  <a:pos x="T0" y="T1"/>
                </a:cxn>
                <a:cxn ang="0">
                  <a:pos x="T2" y="T3"/>
                </a:cxn>
                <a:cxn ang="0">
                  <a:pos x="T4" y="T5"/>
                </a:cxn>
                <a:cxn ang="0">
                  <a:pos x="T6" y="T7"/>
                </a:cxn>
                <a:cxn ang="0">
                  <a:pos x="T8" y="T9"/>
                </a:cxn>
              </a:cxnLst>
              <a:rect l="0" t="0" r="r" b="b"/>
              <a:pathLst>
                <a:path w="71" h="58">
                  <a:moveTo>
                    <a:pt x="3" y="58"/>
                  </a:moveTo>
                  <a:lnTo>
                    <a:pt x="0" y="53"/>
                  </a:lnTo>
                  <a:lnTo>
                    <a:pt x="67" y="0"/>
                  </a:lnTo>
                  <a:lnTo>
                    <a:pt x="71" y="4"/>
                  </a:lnTo>
                  <a:lnTo>
                    <a:pt x="3"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5" name="Freeform 113">
              <a:extLst>
                <a:ext uri="{FF2B5EF4-FFF2-40B4-BE49-F238E27FC236}">
                  <a16:creationId xmlns:a16="http://schemas.microsoft.com/office/drawing/2014/main" id="{BA510375-5C7E-22B1-24FB-D02DD1BE5689}"/>
                </a:ext>
              </a:extLst>
            </p:cNvPr>
            <p:cNvSpPr>
              <a:spLocks/>
            </p:cNvSpPr>
            <p:nvPr/>
          </p:nvSpPr>
          <p:spPr bwMode="auto">
            <a:xfrm>
              <a:off x="10626725" y="3216275"/>
              <a:ext cx="111125" cy="87313"/>
            </a:xfrm>
            <a:custGeom>
              <a:avLst/>
              <a:gdLst>
                <a:gd name="T0" fmla="*/ 3 w 70"/>
                <a:gd name="T1" fmla="*/ 55 h 55"/>
                <a:gd name="T2" fmla="*/ 0 w 70"/>
                <a:gd name="T3" fmla="*/ 51 h 55"/>
                <a:gd name="T4" fmla="*/ 67 w 70"/>
                <a:gd name="T5" fmla="*/ 0 h 55"/>
                <a:gd name="T6" fmla="*/ 70 w 70"/>
                <a:gd name="T7" fmla="*/ 4 h 55"/>
                <a:gd name="T8" fmla="*/ 3 w 70"/>
                <a:gd name="T9" fmla="*/ 55 h 55"/>
              </a:gdLst>
              <a:ahLst/>
              <a:cxnLst>
                <a:cxn ang="0">
                  <a:pos x="T0" y="T1"/>
                </a:cxn>
                <a:cxn ang="0">
                  <a:pos x="T2" y="T3"/>
                </a:cxn>
                <a:cxn ang="0">
                  <a:pos x="T4" y="T5"/>
                </a:cxn>
                <a:cxn ang="0">
                  <a:pos x="T6" y="T7"/>
                </a:cxn>
                <a:cxn ang="0">
                  <a:pos x="T8" y="T9"/>
                </a:cxn>
              </a:cxnLst>
              <a:rect l="0" t="0" r="r" b="b"/>
              <a:pathLst>
                <a:path w="70" h="55">
                  <a:moveTo>
                    <a:pt x="3" y="55"/>
                  </a:moveTo>
                  <a:lnTo>
                    <a:pt x="0" y="51"/>
                  </a:lnTo>
                  <a:lnTo>
                    <a:pt x="67" y="0"/>
                  </a:lnTo>
                  <a:lnTo>
                    <a:pt x="70" y="4"/>
                  </a:lnTo>
                  <a:lnTo>
                    <a:pt x="3"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6" name="Freeform 114">
              <a:extLst>
                <a:ext uri="{FF2B5EF4-FFF2-40B4-BE49-F238E27FC236}">
                  <a16:creationId xmlns:a16="http://schemas.microsoft.com/office/drawing/2014/main" id="{CA1CFA25-6634-A85B-435F-EFE88B94604F}"/>
                </a:ext>
              </a:extLst>
            </p:cNvPr>
            <p:cNvSpPr>
              <a:spLocks/>
            </p:cNvSpPr>
            <p:nvPr/>
          </p:nvSpPr>
          <p:spPr bwMode="auto">
            <a:xfrm>
              <a:off x="10626725" y="3254375"/>
              <a:ext cx="112713" cy="84138"/>
            </a:xfrm>
            <a:custGeom>
              <a:avLst/>
              <a:gdLst>
                <a:gd name="T0" fmla="*/ 22 w 547"/>
                <a:gd name="T1" fmla="*/ 409 h 409"/>
                <a:gd name="T2" fmla="*/ 0 w 547"/>
                <a:gd name="T3" fmla="*/ 375 h 409"/>
                <a:gd name="T4" fmla="*/ 17 w 547"/>
                <a:gd name="T5" fmla="*/ 364 h 409"/>
                <a:gd name="T6" fmla="*/ 507 w 547"/>
                <a:gd name="T7" fmla="*/ 12 h 409"/>
                <a:gd name="T8" fmla="*/ 523 w 547"/>
                <a:gd name="T9" fmla="*/ 0 h 409"/>
                <a:gd name="T10" fmla="*/ 547 w 547"/>
                <a:gd name="T11" fmla="*/ 32 h 409"/>
                <a:gd name="T12" fmla="*/ 531 w 547"/>
                <a:gd name="T13" fmla="*/ 44 h 409"/>
                <a:gd name="T14" fmla="*/ 39 w 547"/>
                <a:gd name="T15" fmla="*/ 397 h 409"/>
                <a:gd name="T16" fmla="*/ 22 w 547"/>
                <a:gd name="T17"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409">
                  <a:moveTo>
                    <a:pt x="22" y="409"/>
                  </a:moveTo>
                  <a:lnTo>
                    <a:pt x="0" y="375"/>
                  </a:lnTo>
                  <a:lnTo>
                    <a:pt x="17" y="364"/>
                  </a:lnTo>
                  <a:cubicBezTo>
                    <a:pt x="183" y="252"/>
                    <a:pt x="348" y="134"/>
                    <a:pt x="507" y="12"/>
                  </a:cubicBezTo>
                  <a:lnTo>
                    <a:pt x="523" y="0"/>
                  </a:lnTo>
                  <a:lnTo>
                    <a:pt x="547" y="32"/>
                  </a:lnTo>
                  <a:lnTo>
                    <a:pt x="531" y="44"/>
                  </a:lnTo>
                  <a:cubicBezTo>
                    <a:pt x="372" y="166"/>
                    <a:pt x="206" y="285"/>
                    <a:pt x="39" y="397"/>
                  </a:cubicBezTo>
                  <a:lnTo>
                    <a:pt x="22" y="40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7" name="Freeform 115">
              <a:extLst>
                <a:ext uri="{FF2B5EF4-FFF2-40B4-BE49-F238E27FC236}">
                  <a16:creationId xmlns:a16="http://schemas.microsoft.com/office/drawing/2014/main" id="{60F4C01B-B434-79C4-C96F-763536C1B373}"/>
                </a:ext>
              </a:extLst>
            </p:cNvPr>
            <p:cNvSpPr>
              <a:spLocks/>
            </p:cNvSpPr>
            <p:nvPr/>
          </p:nvSpPr>
          <p:spPr bwMode="auto">
            <a:xfrm>
              <a:off x="10631488" y="3292475"/>
              <a:ext cx="109538" cy="77788"/>
            </a:xfrm>
            <a:custGeom>
              <a:avLst/>
              <a:gdLst>
                <a:gd name="T0" fmla="*/ 21 w 534"/>
                <a:gd name="T1" fmla="*/ 378 h 378"/>
                <a:gd name="T2" fmla="*/ 0 w 534"/>
                <a:gd name="T3" fmla="*/ 343 h 378"/>
                <a:gd name="T4" fmla="*/ 18 w 534"/>
                <a:gd name="T5" fmla="*/ 333 h 378"/>
                <a:gd name="T6" fmla="*/ 493 w 534"/>
                <a:gd name="T7" fmla="*/ 12 h 378"/>
                <a:gd name="T8" fmla="*/ 509 w 534"/>
                <a:gd name="T9" fmla="*/ 0 h 378"/>
                <a:gd name="T10" fmla="*/ 534 w 534"/>
                <a:gd name="T11" fmla="*/ 32 h 378"/>
                <a:gd name="T12" fmla="*/ 518 w 534"/>
                <a:gd name="T13" fmla="*/ 45 h 378"/>
                <a:gd name="T14" fmla="*/ 38 w 534"/>
                <a:gd name="T15" fmla="*/ 368 h 378"/>
                <a:gd name="T16" fmla="*/ 21 w 534"/>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4" h="378">
                  <a:moveTo>
                    <a:pt x="21" y="378"/>
                  </a:moveTo>
                  <a:lnTo>
                    <a:pt x="0" y="343"/>
                  </a:lnTo>
                  <a:lnTo>
                    <a:pt x="18" y="333"/>
                  </a:lnTo>
                  <a:cubicBezTo>
                    <a:pt x="181" y="235"/>
                    <a:pt x="341" y="127"/>
                    <a:pt x="493" y="12"/>
                  </a:cubicBezTo>
                  <a:lnTo>
                    <a:pt x="509" y="0"/>
                  </a:lnTo>
                  <a:lnTo>
                    <a:pt x="534" y="32"/>
                  </a:lnTo>
                  <a:lnTo>
                    <a:pt x="518" y="45"/>
                  </a:lnTo>
                  <a:cubicBezTo>
                    <a:pt x="365" y="161"/>
                    <a:pt x="203" y="269"/>
                    <a:pt x="38" y="368"/>
                  </a:cubicBezTo>
                  <a:lnTo>
                    <a:pt x="21"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8" name="Freeform 116">
              <a:extLst>
                <a:ext uri="{FF2B5EF4-FFF2-40B4-BE49-F238E27FC236}">
                  <a16:creationId xmlns:a16="http://schemas.microsoft.com/office/drawing/2014/main" id="{AB027E87-1307-1F03-8508-F11490E4393D}"/>
                </a:ext>
              </a:extLst>
            </p:cNvPr>
            <p:cNvSpPr>
              <a:spLocks/>
            </p:cNvSpPr>
            <p:nvPr/>
          </p:nvSpPr>
          <p:spPr bwMode="auto">
            <a:xfrm>
              <a:off x="10633075" y="3327400"/>
              <a:ext cx="109538" cy="90488"/>
            </a:xfrm>
            <a:custGeom>
              <a:avLst/>
              <a:gdLst>
                <a:gd name="T0" fmla="*/ 27 w 529"/>
                <a:gd name="T1" fmla="*/ 436 h 436"/>
                <a:gd name="T2" fmla="*/ 0 w 529"/>
                <a:gd name="T3" fmla="*/ 406 h 436"/>
                <a:gd name="T4" fmla="*/ 15 w 529"/>
                <a:gd name="T5" fmla="*/ 393 h 436"/>
                <a:gd name="T6" fmla="*/ 489 w 529"/>
                <a:gd name="T7" fmla="*/ 12 h 436"/>
                <a:gd name="T8" fmla="*/ 505 w 529"/>
                <a:gd name="T9" fmla="*/ 0 h 436"/>
                <a:gd name="T10" fmla="*/ 529 w 529"/>
                <a:gd name="T11" fmla="*/ 34 h 436"/>
                <a:gd name="T12" fmla="*/ 512 w 529"/>
                <a:gd name="T13" fmla="*/ 45 h 436"/>
                <a:gd name="T14" fmla="*/ 42 w 529"/>
                <a:gd name="T15" fmla="*/ 423 h 436"/>
                <a:gd name="T16" fmla="*/ 27 w 529"/>
                <a:gd name="T1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9" h="436">
                  <a:moveTo>
                    <a:pt x="27" y="436"/>
                  </a:moveTo>
                  <a:lnTo>
                    <a:pt x="0" y="406"/>
                  </a:lnTo>
                  <a:lnTo>
                    <a:pt x="15" y="393"/>
                  </a:lnTo>
                  <a:cubicBezTo>
                    <a:pt x="163" y="255"/>
                    <a:pt x="323" y="127"/>
                    <a:pt x="489" y="12"/>
                  </a:cubicBezTo>
                  <a:lnTo>
                    <a:pt x="505" y="0"/>
                  </a:lnTo>
                  <a:lnTo>
                    <a:pt x="529" y="34"/>
                  </a:lnTo>
                  <a:lnTo>
                    <a:pt x="512" y="45"/>
                  </a:lnTo>
                  <a:cubicBezTo>
                    <a:pt x="347" y="160"/>
                    <a:pt x="189" y="287"/>
                    <a:pt x="42" y="423"/>
                  </a:cubicBezTo>
                  <a:lnTo>
                    <a:pt x="27" y="4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9" name="Freeform 117">
              <a:extLst>
                <a:ext uri="{FF2B5EF4-FFF2-40B4-BE49-F238E27FC236}">
                  <a16:creationId xmlns:a16="http://schemas.microsoft.com/office/drawing/2014/main" id="{1709552F-9F55-F1D5-AE77-2D71AD9FC95A}"/>
                </a:ext>
              </a:extLst>
            </p:cNvPr>
            <p:cNvSpPr>
              <a:spLocks/>
            </p:cNvSpPr>
            <p:nvPr/>
          </p:nvSpPr>
          <p:spPr bwMode="auto">
            <a:xfrm>
              <a:off x="10641013" y="3362325"/>
              <a:ext cx="101600" cy="77788"/>
            </a:xfrm>
            <a:custGeom>
              <a:avLst/>
              <a:gdLst>
                <a:gd name="T0" fmla="*/ 4 w 64"/>
                <a:gd name="T1" fmla="*/ 49 h 49"/>
                <a:gd name="T2" fmla="*/ 0 w 64"/>
                <a:gd name="T3" fmla="*/ 45 h 49"/>
                <a:gd name="T4" fmla="*/ 61 w 64"/>
                <a:gd name="T5" fmla="*/ 0 h 49"/>
                <a:gd name="T6" fmla="*/ 64 w 64"/>
                <a:gd name="T7" fmla="*/ 5 h 49"/>
                <a:gd name="T8" fmla="*/ 4 w 64"/>
                <a:gd name="T9" fmla="*/ 49 h 49"/>
              </a:gdLst>
              <a:ahLst/>
              <a:cxnLst>
                <a:cxn ang="0">
                  <a:pos x="T0" y="T1"/>
                </a:cxn>
                <a:cxn ang="0">
                  <a:pos x="T2" y="T3"/>
                </a:cxn>
                <a:cxn ang="0">
                  <a:pos x="T4" y="T5"/>
                </a:cxn>
                <a:cxn ang="0">
                  <a:pos x="T6" y="T7"/>
                </a:cxn>
                <a:cxn ang="0">
                  <a:pos x="T8" y="T9"/>
                </a:cxn>
              </a:cxnLst>
              <a:rect l="0" t="0" r="r" b="b"/>
              <a:pathLst>
                <a:path w="64" h="49">
                  <a:moveTo>
                    <a:pt x="4" y="49"/>
                  </a:moveTo>
                  <a:lnTo>
                    <a:pt x="0" y="45"/>
                  </a:lnTo>
                  <a:lnTo>
                    <a:pt x="61" y="0"/>
                  </a:lnTo>
                  <a:lnTo>
                    <a:pt x="64" y="5"/>
                  </a:lnTo>
                  <a:lnTo>
                    <a:pt x="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0" name="Freeform 118">
              <a:extLst>
                <a:ext uri="{FF2B5EF4-FFF2-40B4-BE49-F238E27FC236}">
                  <a16:creationId xmlns:a16="http://schemas.microsoft.com/office/drawing/2014/main" id="{A75C5D17-2926-4AB8-3E86-A4676F745FCD}"/>
                </a:ext>
              </a:extLst>
            </p:cNvPr>
            <p:cNvSpPr>
              <a:spLocks/>
            </p:cNvSpPr>
            <p:nvPr/>
          </p:nvSpPr>
          <p:spPr bwMode="auto">
            <a:xfrm>
              <a:off x="10690225" y="3392488"/>
              <a:ext cx="61913" cy="49213"/>
            </a:xfrm>
            <a:custGeom>
              <a:avLst/>
              <a:gdLst>
                <a:gd name="T0" fmla="*/ 27 w 299"/>
                <a:gd name="T1" fmla="*/ 236 h 236"/>
                <a:gd name="T2" fmla="*/ 0 w 299"/>
                <a:gd name="T3" fmla="*/ 206 h 236"/>
                <a:gd name="T4" fmla="*/ 15 w 299"/>
                <a:gd name="T5" fmla="*/ 192 h 236"/>
                <a:gd name="T6" fmla="*/ 261 w 299"/>
                <a:gd name="T7" fmla="*/ 11 h 236"/>
                <a:gd name="T8" fmla="*/ 278 w 299"/>
                <a:gd name="T9" fmla="*/ 0 h 236"/>
                <a:gd name="T10" fmla="*/ 299 w 299"/>
                <a:gd name="T11" fmla="*/ 35 h 236"/>
                <a:gd name="T12" fmla="*/ 281 w 299"/>
                <a:gd name="T13" fmla="*/ 46 h 236"/>
                <a:gd name="T14" fmla="*/ 42 w 299"/>
                <a:gd name="T15" fmla="*/ 222 h 236"/>
                <a:gd name="T16" fmla="*/ 27 w 299"/>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36">
                  <a:moveTo>
                    <a:pt x="27" y="236"/>
                  </a:moveTo>
                  <a:lnTo>
                    <a:pt x="0" y="206"/>
                  </a:lnTo>
                  <a:lnTo>
                    <a:pt x="15" y="192"/>
                  </a:lnTo>
                  <a:cubicBezTo>
                    <a:pt x="91" y="124"/>
                    <a:pt x="173" y="63"/>
                    <a:pt x="261" y="11"/>
                  </a:cubicBezTo>
                  <a:lnTo>
                    <a:pt x="278" y="0"/>
                  </a:lnTo>
                  <a:lnTo>
                    <a:pt x="299" y="35"/>
                  </a:lnTo>
                  <a:lnTo>
                    <a:pt x="281" y="46"/>
                  </a:lnTo>
                  <a:cubicBezTo>
                    <a:pt x="196" y="96"/>
                    <a:pt x="116" y="156"/>
                    <a:pt x="42" y="222"/>
                  </a:cubicBezTo>
                  <a:lnTo>
                    <a:pt x="27" y="23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grpSp>
        <p:nvGrpSpPr>
          <p:cNvPr id="61" name="그룹 253">
            <a:extLst>
              <a:ext uri="{FF2B5EF4-FFF2-40B4-BE49-F238E27FC236}">
                <a16:creationId xmlns:a16="http://schemas.microsoft.com/office/drawing/2014/main" id="{43577A5B-D3B5-E626-55C9-C3892BF463B2}"/>
              </a:ext>
            </a:extLst>
          </p:cNvPr>
          <p:cNvGrpSpPr/>
          <p:nvPr/>
        </p:nvGrpSpPr>
        <p:grpSpPr>
          <a:xfrm>
            <a:off x="5464667" y="5459284"/>
            <a:ext cx="1330325" cy="987426"/>
            <a:chOff x="6543675" y="381000"/>
            <a:chExt cx="1330325" cy="987426"/>
          </a:xfrm>
          <a:solidFill>
            <a:schemeClr val="accent3"/>
          </a:solidFill>
        </p:grpSpPr>
        <p:sp>
          <p:nvSpPr>
            <p:cNvPr id="62" name="Freeform 121">
              <a:extLst>
                <a:ext uri="{FF2B5EF4-FFF2-40B4-BE49-F238E27FC236}">
                  <a16:creationId xmlns:a16="http://schemas.microsoft.com/office/drawing/2014/main" id="{E6CD95E5-B79B-0A9D-15DA-D4A47BA484F9}"/>
                </a:ext>
              </a:extLst>
            </p:cNvPr>
            <p:cNvSpPr>
              <a:spLocks noEditPoints="1"/>
            </p:cNvSpPr>
            <p:nvPr/>
          </p:nvSpPr>
          <p:spPr bwMode="auto">
            <a:xfrm>
              <a:off x="6832600" y="466725"/>
              <a:ext cx="868363" cy="855663"/>
            </a:xfrm>
            <a:custGeom>
              <a:avLst/>
              <a:gdLst>
                <a:gd name="T0" fmla="*/ 1125 w 4221"/>
                <a:gd name="T1" fmla="*/ 630 h 4164"/>
                <a:gd name="T2" fmla="*/ 355 w 4221"/>
                <a:gd name="T3" fmla="*/ 1643 h 4164"/>
                <a:gd name="T4" fmla="*/ 774 w 4221"/>
                <a:gd name="T5" fmla="*/ 3432 h 4164"/>
                <a:gd name="T6" fmla="*/ 2535 w 4221"/>
                <a:gd name="T7" fmla="*/ 3959 h 4164"/>
                <a:gd name="T8" fmla="*/ 3873 w 4221"/>
                <a:gd name="T9" fmla="*/ 2684 h 4164"/>
                <a:gd name="T10" fmla="*/ 3424 w 4221"/>
                <a:gd name="T11" fmla="*/ 892 h 4164"/>
                <a:gd name="T12" fmla="*/ 1125 w 4221"/>
                <a:gd name="T13" fmla="*/ 630 h 4164"/>
                <a:gd name="T14" fmla="*/ 2124 w 4221"/>
                <a:gd name="T15" fmla="*/ 4164 h 4164"/>
                <a:gd name="T16" fmla="*/ 660 w 4221"/>
                <a:gd name="T17" fmla="*/ 3540 h 4164"/>
                <a:gd name="T18" fmla="*/ 204 w 4221"/>
                <a:gd name="T19" fmla="*/ 1598 h 4164"/>
                <a:gd name="T20" fmla="*/ 1040 w 4221"/>
                <a:gd name="T21" fmla="*/ 497 h 4164"/>
                <a:gd name="T22" fmla="*/ 1040 w 4221"/>
                <a:gd name="T23" fmla="*/ 497 h 4164"/>
                <a:gd name="T24" fmla="*/ 3537 w 4221"/>
                <a:gd name="T25" fmla="*/ 782 h 4164"/>
                <a:gd name="T26" fmla="*/ 4024 w 4221"/>
                <a:gd name="T27" fmla="*/ 2728 h 4164"/>
                <a:gd name="T28" fmla="*/ 2571 w 4221"/>
                <a:gd name="T29" fmla="*/ 4112 h 4164"/>
                <a:gd name="T30" fmla="*/ 2124 w 4221"/>
                <a:gd name="T31" fmla="*/ 4164 h 4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21" h="4164">
                  <a:moveTo>
                    <a:pt x="1125" y="630"/>
                  </a:moveTo>
                  <a:cubicBezTo>
                    <a:pt x="761" y="861"/>
                    <a:pt x="480" y="1231"/>
                    <a:pt x="355" y="1643"/>
                  </a:cubicBezTo>
                  <a:cubicBezTo>
                    <a:pt x="167" y="2261"/>
                    <a:pt x="332" y="2963"/>
                    <a:pt x="774" y="3432"/>
                  </a:cubicBezTo>
                  <a:cubicBezTo>
                    <a:pt x="1216" y="3902"/>
                    <a:pt x="1908" y="4109"/>
                    <a:pt x="2535" y="3959"/>
                  </a:cubicBezTo>
                  <a:cubicBezTo>
                    <a:pt x="3167" y="3809"/>
                    <a:pt x="3692" y="3308"/>
                    <a:pt x="3873" y="2684"/>
                  </a:cubicBezTo>
                  <a:cubicBezTo>
                    <a:pt x="4054" y="2060"/>
                    <a:pt x="3878" y="1357"/>
                    <a:pt x="3424" y="892"/>
                  </a:cubicBezTo>
                  <a:cubicBezTo>
                    <a:pt x="2833" y="285"/>
                    <a:pt x="1844" y="173"/>
                    <a:pt x="1125" y="630"/>
                  </a:cubicBezTo>
                  <a:close/>
                  <a:moveTo>
                    <a:pt x="2124" y="4164"/>
                  </a:moveTo>
                  <a:cubicBezTo>
                    <a:pt x="1579" y="4164"/>
                    <a:pt x="1036" y="3940"/>
                    <a:pt x="660" y="3540"/>
                  </a:cubicBezTo>
                  <a:cubicBezTo>
                    <a:pt x="179" y="3030"/>
                    <a:pt x="0" y="2268"/>
                    <a:pt x="204" y="1598"/>
                  </a:cubicBezTo>
                  <a:cubicBezTo>
                    <a:pt x="340" y="1150"/>
                    <a:pt x="645" y="748"/>
                    <a:pt x="1040" y="497"/>
                  </a:cubicBezTo>
                  <a:lnTo>
                    <a:pt x="1040" y="497"/>
                  </a:lnTo>
                  <a:cubicBezTo>
                    <a:pt x="1821" y="0"/>
                    <a:pt x="2894" y="123"/>
                    <a:pt x="3537" y="782"/>
                  </a:cubicBezTo>
                  <a:cubicBezTo>
                    <a:pt x="4029" y="1287"/>
                    <a:pt x="4221" y="2051"/>
                    <a:pt x="4024" y="2728"/>
                  </a:cubicBezTo>
                  <a:cubicBezTo>
                    <a:pt x="3828" y="3406"/>
                    <a:pt x="3258" y="3949"/>
                    <a:pt x="2571" y="4112"/>
                  </a:cubicBezTo>
                  <a:cubicBezTo>
                    <a:pt x="2424" y="4147"/>
                    <a:pt x="2274" y="4164"/>
                    <a:pt x="2124" y="41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3" name="Freeform 122">
              <a:extLst>
                <a:ext uri="{FF2B5EF4-FFF2-40B4-BE49-F238E27FC236}">
                  <a16:creationId xmlns:a16="http://schemas.microsoft.com/office/drawing/2014/main" id="{A040E3C0-60A3-AF6C-DB92-4C2E2CAED407}"/>
                </a:ext>
              </a:extLst>
            </p:cNvPr>
            <p:cNvSpPr>
              <a:spLocks/>
            </p:cNvSpPr>
            <p:nvPr/>
          </p:nvSpPr>
          <p:spPr bwMode="auto">
            <a:xfrm>
              <a:off x="6980238" y="595313"/>
              <a:ext cx="773113" cy="773113"/>
            </a:xfrm>
            <a:custGeom>
              <a:avLst/>
              <a:gdLst>
                <a:gd name="T0" fmla="*/ 1652 w 3766"/>
                <a:gd name="T1" fmla="*/ 3764 h 3764"/>
                <a:gd name="T2" fmla="*/ 1558 w 3766"/>
                <a:gd name="T3" fmla="*/ 3761 h 3764"/>
                <a:gd name="T4" fmla="*/ 0 w 3766"/>
                <a:gd name="T5" fmla="*/ 3016 h 3764"/>
                <a:gd name="T6" fmla="*/ 117 w 3766"/>
                <a:gd name="T7" fmla="*/ 2911 h 3764"/>
                <a:gd name="T8" fmla="*/ 1566 w 3766"/>
                <a:gd name="T9" fmla="*/ 3604 h 3764"/>
                <a:gd name="T10" fmla="*/ 3046 w 3766"/>
                <a:gd name="T11" fmla="*/ 3016 h 3764"/>
                <a:gd name="T12" fmla="*/ 3511 w 3766"/>
                <a:gd name="T13" fmla="*/ 1506 h 3764"/>
                <a:gd name="T14" fmla="*/ 3323 w 3766"/>
                <a:gd name="T15" fmla="*/ 935 h 3764"/>
                <a:gd name="T16" fmla="*/ 3010 w 3766"/>
                <a:gd name="T17" fmla="*/ 437 h 3764"/>
                <a:gd name="T18" fmla="*/ 2531 w 3766"/>
                <a:gd name="T19" fmla="*/ 155 h 3764"/>
                <a:gd name="T20" fmla="*/ 2559 w 3766"/>
                <a:gd name="T21" fmla="*/ 0 h 3764"/>
                <a:gd name="T22" fmla="*/ 3125 w 3766"/>
                <a:gd name="T23" fmla="*/ 330 h 3764"/>
                <a:gd name="T24" fmla="*/ 3466 w 3766"/>
                <a:gd name="T25" fmla="*/ 869 h 3764"/>
                <a:gd name="T26" fmla="*/ 3666 w 3766"/>
                <a:gd name="T27" fmla="*/ 1479 h 3764"/>
                <a:gd name="T28" fmla="*/ 3161 w 3766"/>
                <a:gd name="T29" fmla="*/ 3124 h 3764"/>
                <a:gd name="T30" fmla="*/ 1652 w 3766"/>
                <a:gd name="T31" fmla="*/ 3764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66" h="3764">
                  <a:moveTo>
                    <a:pt x="1652" y="3764"/>
                  </a:moveTo>
                  <a:cubicBezTo>
                    <a:pt x="1621" y="3764"/>
                    <a:pt x="1590" y="3763"/>
                    <a:pt x="1558" y="3761"/>
                  </a:cubicBezTo>
                  <a:cubicBezTo>
                    <a:pt x="973" y="3735"/>
                    <a:pt x="404" y="3463"/>
                    <a:pt x="0" y="3016"/>
                  </a:cubicBezTo>
                  <a:lnTo>
                    <a:pt x="117" y="2911"/>
                  </a:lnTo>
                  <a:cubicBezTo>
                    <a:pt x="493" y="3327"/>
                    <a:pt x="1021" y="3579"/>
                    <a:pt x="1566" y="3604"/>
                  </a:cubicBezTo>
                  <a:cubicBezTo>
                    <a:pt x="2121" y="3629"/>
                    <a:pt x="2675" y="3410"/>
                    <a:pt x="3046" y="3016"/>
                  </a:cubicBezTo>
                  <a:cubicBezTo>
                    <a:pt x="3425" y="2615"/>
                    <a:pt x="3603" y="2037"/>
                    <a:pt x="3511" y="1506"/>
                  </a:cubicBezTo>
                  <a:cubicBezTo>
                    <a:pt x="3480" y="1330"/>
                    <a:pt x="3419" y="1143"/>
                    <a:pt x="3323" y="935"/>
                  </a:cubicBezTo>
                  <a:cubicBezTo>
                    <a:pt x="3224" y="718"/>
                    <a:pt x="3125" y="560"/>
                    <a:pt x="3010" y="437"/>
                  </a:cubicBezTo>
                  <a:cubicBezTo>
                    <a:pt x="2870" y="287"/>
                    <a:pt x="2700" y="186"/>
                    <a:pt x="2531" y="155"/>
                  </a:cubicBezTo>
                  <a:lnTo>
                    <a:pt x="2559" y="0"/>
                  </a:lnTo>
                  <a:cubicBezTo>
                    <a:pt x="2819" y="48"/>
                    <a:pt x="3010" y="206"/>
                    <a:pt x="3125" y="330"/>
                  </a:cubicBezTo>
                  <a:cubicBezTo>
                    <a:pt x="3252" y="466"/>
                    <a:pt x="3360" y="637"/>
                    <a:pt x="3466" y="869"/>
                  </a:cubicBezTo>
                  <a:cubicBezTo>
                    <a:pt x="3568" y="1090"/>
                    <a:pt x="3633" y="1290"/>
                    <a:pt x="3666" y="1479"/>
                  </a:cubicBezTo>
                  <a:cubicBezTo>
                    <a:pt x="3766" y="2058"/>
                    <a:pt x="3573" y="2688"/>
                    <a:pt x="3161" y="3124"/>
                  </a:cubicBezTo>
                  <a:cubicBezTo>
                    <a:pt x="2779" y="3528"/>
                    <a:pt x="2220" y="3764"/>
                    <a:pt x="1652" y="3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4" name="Freeform 123">
              <a:extLst>
                <a:ext uri="{FF2B5EF4-FFF2-40B4-BE49-F238E27FC236}">
                  <a16:creationId xmlns:a16="http://schemas.microsoft.com/office/drawing/2014/main" id="{8ED207EC-9FA6-EED8-781E-F85527CF0747}"/>
                </a:ext>
              </a:extLst>
            </p:cNvPr>
            <p:cNvSpPr>
              <a:spLocks/>
            </p:cNvSpPr>
            <p:nvPr/>
          </p:nvSpPr>
          <p:spPr bwMode="auto">
            <a:xfrm>
              <a:off x="6878638" y="522288"/>
              <a:ext cx="452438" cy="422275"/>
            </a:xfrm>
            <a:custGeom>
              <a:avLst/>
              <a:gdLst>
                <a:gd name="T0" fmla="*/ 1895 w 2199"/>
                <a:gd name="T1" fmla="*/ 2050 h 2050"/>
                <a:gd name="T2" fmla="*/ 4 w 2199"/>
                <a:gd name="T3" fmla="*/ 1954 h 2050"/>
                <a:gd name="T4" fmla="*/ 0 w 2199"/>
                <a:gd name="T5" fmla="*/ 1796 h 2050"/>
                <a:gd name="T6" fmla="*/ 1836 w 2199"/>
                <a:gd name="T7" fmla="*/ 1883 h 2050"/>
                <a:gd name="T8" fmla="*/ 2043 w 2199"/>
                <a:gd name="T9" fmla="*/ 0 h 2050"/>
                <a:gd name="T10" fmla="*/ 2199 w 2199"/>
                <a:gd name="T11" fmla="*/ 18 h 2050"/>
                <a:gd name="T12" fmla="*/ 1983 w 2199"/>
                <a:gd name="T13" fmla="*/ 1980 h 2050"/>
                <a:gd name="T14" fmla="*/ 1895 w 2199"/>
                <a:gd name="T15" fmla="*/ 2050 h 20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9" h="2050">
                  <a:moveTo>
                    <a:pt x="1895" y="2050"/>
                  </a:moveTo>
                  <a:cubicBezTo>
                    <a:pt x="1270" y="1969"/>
                    <a:pt x="634" y="1937"/>
                    <a:pt x="4" y="1954"/>
                  </a:cubicBezTo>
                  <a:lnTo>
                    <a:pt x="0" y="1796"/>
                  </a:lnTo>
                  <a:cubicBezTo>
                    <a:pt x="611" y="1780"/>
                    <a:pt x="1228" y="1809"/>
                    <a:pt x="1836" y="1883"/>
                  </a:cubicBezTo>
                  <a:lnTo>
                    <a:pt x="2043" y="0"/>
                  </a:lnTo>
                  <a:lnTo>
                    <a:pt x="2199" y="18"/>
                  </a:lnTo>
                  <a:lnTo>
                    <a:pt x="1983" y="1980"/>
                  </a:lnTo>
                  <a:lnTo>
                    <a:pt x="1895" y="205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5" name="Freeform 124">
              <a:extLst>
                <a:ext uri="{FF2B5EF4-FFF2-40B4-BE49-F238E27FC236}">
                  <a16:creationId xmlns:a16="http://schemas.microsoft.com/office/drawing/2014/main" id="{0FBAA70B-4FD9-12E9-E680-6F8113C15BEC}"/>
                </a:ext>
              </a:extLst>
            </p:cNvPr>
            <p:cNvSpPr>
              <a:spLocks/>
            </p:cNvSpPr>
            <p:nvPr/>
          </p:nvSpPr>
          <p:spPr bwMode="auto">
            <a:xfrm>
              <a:off x="6872288" y="898525"/>
              <a:ext cx="395288" cy="325438"/>
            </a:xfrm>
            <a:custGeom>
              <a:avLst/>
              <a:gdLst>
                <a:gd name="T0" fmla="*/ 1926 w 1926"/>
                <a:gd name="T1" fmla="*/ 120 h 1584"/>
                <a:gd name="T2" fmla="*/ 645 w 1926"/>
                <a:gd name="T3" fmla="*/ 1554 h 1584"/>
                <a:gd name="T4" fmla="*/ 259 w 1926"/>
                <a:gd name="T5" fmla="*/ 1068 h 1584"/>
                <a:gd name="T6" fmla="*/ 39 w 1926"/>
                <a:gd name="T7" fmla="*/ 475 h 1584"/>
                <a:gd name="T8" fmla="*/ 3 w 1926"/>
                <a:gd name="T9" fmla="*/ 154 h 1584"/>
                <a:gd name="T10" fmla="*/ 205 w 1926"/>
                <a:gd name="T11" fmla="*/ 36 h 1584"/>
                <a:gd name="T12" fmla="*/ 1015 w 1926"/>
                <a:gd name="T13" fmla="*/ 75 h 1584"/>
                <a:gd name="T14" fmla="*/ 1926 w 1926"/>
                <a:gd name="T15" fmla="*/ 120 h 15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6" h="1584">
                  <a:moveTo>
                    <a:pt x="1926" y="120"/>
                  </a:moveTo>
                  <a:cubicBezTo>
                    <a:pt x="1530" y="624"/>
                    <a:pt x="1102" y="1104"/>
                    <a:pt x="645" y="1554"/>
                  </a:cubicBezTo>
                  <a:cubicBezTo>
                    <a:pt x="615" y="1584"/>
                    <a:pt x="284" y="1113"/>
                    <a:pt x="259" y="1068"/>
                  </a:cubicBezTo>
                  <a:cubicBezTo>
                    <a:pt x="155" y="884"/>
                    <a:pt x="80" y="683"/>
                    <a:pt x="39" y="475"/>
                  </a:cubicBezTo>
                  <a:cubicBezTo>
                    <a:pt x="18" y="371"/>
                    <a:pt x="0" y="260"/>
                    <a:pt x="3" y="154"/>
                  </a:cubicBezTo>
                  <a:cubicBezTo>
                    <a:pt x="7" y="0"/>
                    <a:pt x="59" y="29"/>
                    <a:pt x="205" y="36"/>
                  </a:cubicBezTo>
                  <a:cubicBezTo>
                    <a:pt x="475" y="49"/>
                    <a:pt x="745" y="62"/>
                    <a:pt x="1015" y="75"/>
                  </a:cubicBezTo>
                  <a:cubicBezTo>
                    <a:pt x="1319" y="90"/>
                    <a:pt x="1622" y="105"/>
                    <a:pt x="1926"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6" name="Freeform 125">
              <a:extLst>
                <a:ext uri="{FF2B5EF4-FFF2-40B4-BE49-F238E27FC236}">
                  <a16:creationId xmlns:a16="http://schemas.microsoft.com/office/drawing/2014/main" id="{93281CB4-F26B-9471-39A1-B80A165502A9}"/>
                </a:ext>
              </a:extLst>
            </p:cNvPr>
            <p:cNvSpPr>
              <a:spLocks/>
            </p:cNvSpPr>
            <p:nvPr/>
          </p:nvSpPr>
          <p:spPr bwMode="auto">
            <a:xfrm>
              <a:off x="6608763" y="519113"/>
              <a:ext cx="503238" cy="265113"/>
            </a:xfrm>
            <a:custGeom>
              <a:avLst/>
              <a:gdLst>
                <a:gd name="T0" fmla="*/ 2364 w 2451"/>
                <a:gd name="T1" fmla="*/ 1289 h 1289"/>
                <a:gd name="T2" fmla="*/ 1714 w 2451"/>
                <a:gd name="T3" fmla="*/ 342 h 1289"/>
                <a:gd name="T4" fmla="*/ 1545 w 2451"/>
                <a:gd name="T5" fmla="*/ 157 h 1289"/>
                <a:gd name="T6" fmla="*/ 1236 w 2451"/>
                <a:gd name="T7" fmla="*/ 110 h 1289"/>
                <a:gd name="T8" fmla="*/ 3 w 2451"/>
                <a:gd name="T9" fmla="*/ 137 h 1289"/>
                <a:gd name="T10" fmla="*/ 0 w 2451"/>
                <a:gd name="T11" fmla="*/ 32 h 1289"/>
                <a:gd name="T12" fmla="*/ 1234 w 2451"/>
                <a:gd name="T13" fmla="*/ 5 h 1289"/>
                <a:gd name="T14" fmla="*/ 1598 w 2451"/>
                <a:gd name="T15" fmla="*/ 67 h 1289"/>
                <a:gd name="T16" fmla="*/ 1800 w 2451"/>
                <a:gd name="T17" fmla="*/ 283 h 1289"/>
                <a:gd name="T18" fmla="*/ 2451 w 2451"/>
                <a:gd name="T19" fmla="*/ 1230 h 1289"/>
                <a:gd name="T20" fmla="*/ 2364 w 2451"/>
                <a:gd name="T21"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1" h="1289">
                  <a:moveTo>
                    <a:pt x="2364" y="1289"/>
                  </a:moveTo>
                  <a:lnTo>
                    <a:pt x="1714" y="342"/>
                  </a:lnTo>
                  <a:cubicBezTo>
                    <a:pt x="1667" y="275"/>
                    <a:pt x="1615" y="199"/>
                    <a:pt x="1545" y="157"/>
                  </a:cubicBezTo>
                  <a:cubicBezTo>
                    <a:pt x="1462" y="109"/>
                    <a:pt x="1360" y="107"/>
                    <a:pt x="1236" y="110"/>
                  </a:cubicBezTo>
                  <a:lnTo>
                    <a:pt x="3" y="137"/>
                  </a:lnTo>
                  <a:lnTo>
                    <a:pt x="0" y="32"/>
                  </a:lnTo>
                  <a:lnTo>
                    <a:pt x="1234" y="5"/>
                  </a:lnTo>
                  <a:cubicBezTo>
                    <a:pt x="1345" y="3"/>
                    <a:pt x="1482" y="0"/>
                    <a:pt x="1598" y="67"/>
                  </a:cubicBezTo>
                  <a:cubicBezTo>
                    <a:pt x="1688" y="120"/>
                    <a:pt x="1748" y="206"/>
                    <a:pt x="1800" y="283"/>
                  </a:cubicBezTo>
                  <a:lnTo>
                    <a:pt x="2451" y="1230"/>
                  </a:lnTo>
                  <a:lnTo>
                    <a:pt x="2364" y="128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7" name="Freeform 126">
              <a:extLst>
                <a:ext uri="{FF2B5EF4-FFF2-40B4-BE49-F238E27FC236}">
                  <a16:creationId xmlns:a16="http://schemas.microsoft.com/office/drawing/2014/main" id="{61BFC416-B3BE-6494-0875-1BB209A73380}"/>
                </a:ext>
              </a:extLst>
            </p:cNvPr>
            <p:cNvSpPr>
              <a:spLocks/>
            </p:cNvSpPr>
            <p:nvPr/>
          </p:nvSpPr>
          <p:spPr bwMode="auto">
            <a:xfrm>
              <a:off x="6543675" y="979488"/>
              <a:ext cx="438150" cy="223838"/>
            </a:xfrm>
            <a:custGeom>
              <a:avLst/>
              <a:gdLst>
                <a:gd name="T0" fmla="*/ 116 w 276"/>
                <a:gd name="T1" fmla="*/ 141 h 141"/>
                <a:gd name="T2" fmla="*/ 0 w 276"/>
                <a:gd name="T3" fmla="*/ 127 h 141"/>
                <a:gd name="T4" fmla="*/ 1 w 276"/>
                <a:gd name="T5" fmla="*/ 114 h 141"/>
                <a:gd name="T6" fmla="*/ 114 w 276"/>
                <a:gd name="T7" fmla="*/ 127 h 141"/>
                <a:gd name="T8" fmla="*/ 267 w 276"/>
                <a:gd name="T9" fmla="*/ 0 h 141"/>
                <a:gd name="T10" fmla="*/ 276 w 276"/>
                <a:gd name="T11" fmla="*/ 10 h 141"/>
                <a:gd name="T12" fmla="*/ 121 w 276"/>
                <a:gd name="T13" fmla="*/ 139 h 141"/>
                <a:gd name="T14" fmla="*/ 116 w 276"/>
                <a:gd name="T15" fmla="*/ 141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16" y="141"/>
                  </a:moveTo>
                  <a:lnTo>
                    <a:pt x="0" y="127"/>
                  </a:lnTo>
                  <a:lnTo>
                    <a:pt x="1" y="114"/>
                  </a:lnTo>
                  <a:lnTo>
                    <a:pt x="114" y="127"/>
                  </a:lnTo>
                  <a:lnTo>
                    <a:pt x="267" y="0"/>
                  </a:lnTo>
                  <a:lnTo>
                    <a:pt x="276" y="10"/>
                  </a:lnTo>
                  <a:lnTo>
                    <a:pt x="121" y="139"/>
                  </a:lnTo>
                  <a:lnTo>
                    <a:pt x="11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8" name="Freeform 127">
              <a:extLst>
                <a:ext uri="{FF2B5EF4-FFF2-40B4-BE49-F238E27FC236}">
                  <a16:creationId xmlns:a16="http://schemas.microsoft.com/office/drawing/2014/main" id="{97792AF0-3FA5-D0EE-189A-7F24908B6009}"/>
                </a:ext>
              </a:extLst>
            </p:cNvPr>
            <p:cNvSpPr>
              <a:spLocks/>
            </p:cNvSpPr>
            <p:nvPr/>
          </p:nvSpPr>
          <p:spPr bwMode="auto">
            <a:xfrm>
              <a:off x="7410450" y="381000"/>
              <a:ext cx="463550" cy="314325"/>
            </a:xfrm>
            <a:custGeom>
              <a:avLst/>
              <a:gdLst>
                <a:gd name="T0" fmla="*/ 96 w 2259"/>
                <a:gd name="T1" fmla="*/ 1530 h 1530"/>
                <a:gd name="T2" fmla="*/ 0 w 2259"/>
                <a:gd name="T3" fmla="*/ 1487 h 1530"/>
                <a:gd name="T4" fmla="*/ 843 w 2259"/>
                <a:gd name="T5" fmla="*/ 22 h 1530"/>
                <a:gd name="T6" fmla="*/ 892 w 2259"/>
                <a:gd name="T7" fmla="*/ 0 h 1530"/>
                <a:gd name="T8" fmla="*/ 2259 w 2259"/>
                <a:gd name="T9" fmla="*/ 87 h 1530"/>
                <a:gd name="T10" fmla="*/ 2257 w 2259"/>
                <a:gd name="T11" fmla="*/ 192 h 1530"/>
                <a:gd name="T12" fmla="*/ 911 w 2259"/>
                <a:gd name="T13" fmla="*/ 108 h 1530"/>
                <a:gd name="T14" fmla="*/ 96 w 2259"/>
                <a:gd name="T15" fmla="*/ 1530 h 1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9" h="1530">
                  <a:moveTo>
                    <a:pt x="96" y="1530"/>
                  </a:moveTo>
                  <a:lnTo>
                    <a:pt x="0" y="1487"/>
                  </a:lnTo>
                  <a:cubicBezTo>
                    <a:pt x="235" y="975"/>
                    <a:pt x="518" y="482"/>
                    <a:pt x="843" y="22"/>
                  </a:cubicBezTo>
                  <a:lnTo>
                    <a:pt x="892" y="0"/>
                  </a:lnTo>
                  <a:cubicBezTo>
                    <a:pt x="1344" y="51"/>
                    <a:pt x="1804" y="80"/>
                    <a:pt x="2259" y="87"/>
                  </a:cubicBezTo>
                  <a:lnTo>
                    <a:pt x="2257" y="192"/>
                  </a:lnTo>
                  <a:cubicBezTo>
                    <a:pt x="1809" y="185"/>
                    <a:pt x="1357" y="157"/>
                    <a:pt x="911" y="108"/>
                  </a:cubicBezTo>
                  <a:cubicBezTo>
                    <a:pt x="597" y="555"/>
                    <a:pt x="323" y="1034"/>
                    <a:pt x="96" y="1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9" name="Freeform 128">
              <a:extLst>
                <a:ext uri="{FF2B5EF4-FFF2-40B4-BE49-F238E27FC236}">
                  <a16:creationId xmlns:a16="http://schemas.microsoft.com/office/drawing/2014/main" id="{2955593C-5C69-D546-7B87-ECD647720767}"/>
                </a:ext>
              </a:extLst>
            </p:cNvPr>
            <p:cNvSpPr>
              <a:spLocks/>
            </p:cNvSpPr>
            <p:nvPr/>
          </p:nvSpPr>
          <p:spPr bwMode="auto">
            <a:xfrm>
              <a:off x="7272338" y="534988"/>
              <a:ext cx="128588" cy="122238"/>
            </a:xfrm>
            <a:custGeom>
              <a:avLst/>
              <a:gdLst>
                <a:gd name="T0" fmla="*/ 76 w 631"/>
                <a:gd name="T1" fmla="*/ 598 h 598"/>
                <a:gd name="T2" fmla="*/ 0 w 631"/>
                <a:gd name="T3" fmla="*/ 526 h 598"/>
                <a:gd name="T4" fmla="*/ 564 w 631"/>
                <a:gd name="T5" fmla="*/ 0 h 598"/>
                <a:gd name="T6" fmla="*/ 631 w 631"/>
                <a:gd name="T7" fmla="*/ 80 h 598"/>
                <a:gd name="T8" fmla="*/ 76 w 631"/>
                <a:gd name="T9" fmla="*/ 598 h 598"/>
              </a:gdLst>
              <a:ahLst/>
              <a:cxnLst>
                <a:cxn ang="0">
                  <a:pos x="T0" y="T1"/>
                </a:cxn>
                <a:cxn ang="0">
                  <a:pos x="T2" y="T3"/>
                </a:cxn>
                <a:cxn ang="0">
                  <a:pos x="T4" y="T5"/>
                </a:cxn>
                <a:cxn ang="0">
                  <a:pos x="T6" y="T7"/>
                </a:cxn>
                <a:cxn ang="0">
                  <a:pos x="T8" y="T9"/>
                </a:cxn>
              </a:cxnLst>
              <a:rect l="0" t="0" r="r" b="b"/>
              <a:pathLst>
                <a:path w="631" h="598">
                  <a:moveTo>
                    <a:pt x="76" y="598"/>
                  </a:moveTo>
                  <a:lnTo>
                    <a:pt x="0" y="526"/>
                  </a:lnTo>
                  <a:cubicBezTo>
                    <a:pt x="177" y="341"/>
                    <a:pt x="367" y="164"/>
                    <a:pt x="564" y="0"/>
                  </a:cubicBezTo>
                  <a:lnTo>
                    <a:pt x="631" y="80"/>
                  </a:lnTo>
                  <a:cubicBezTo>
                    <a:pt x="437" y="242"/>
                    <a:pt x="250" y="416"/>
                    <a:pt x="76" y="5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0" name="Freeform 129">
              <a:extLst>
                <a:ext uri="{FF2B5EF4-FFF2-40B4-BE49-F238E27FC236}">
                  <a16:creationId xmlns:a16="http://schemas.microsoft.com/office/drawing/2014/main" id="{F9F2D075-A5B8-E008-3991-E924FCE63FE5}"/>
                </a:ext>
              </a:extLst>
            </p:cNvPr>
            <p:cNvSpPr>
              <a:spLocks/>
            </p:cNvSpPr>
            <p:nvPr/>
          </p:nvSpPr>
          <p:spPr bwMode="auto">
            <a:xfrm>
              <a:off x="7288213" y="557213"/>
              <a:ext cx="169863" cy="173038"/>
            </a:xfrm>
            <a:custGeom>
              <a:avLst/>
              <a:gdLst>
                <a:gd name="T0" fmla="*/ 72 w 821"/>
                <a:gd name="T1" fmla="*/ 840 h 840"/>
                <a:gd name="T2" fmla="*/ 0 w 821"/>
                <a:gd name="T3" fmla="*/ 764 h 840"/>
                <a:gd name="T4" fmla="*/ 743 w 821"/>
                <a:gd name="T5" fmla="*/ 0 h 840"/>
                <a:gd name="T6" fmla="*/ 821 w 821"/>
                <a:gd name="T7" fmla="*/ 70 h 840"/>
                <a:gd name="T8" fmla="*/ 72 w 821"/>
                <a:gd name="T9" fmla="*/ 840 h 840"/>
              </a:gdLst>
              <a:ahLst/>
              <a:cxnLst>
                <a:cxn ang="0">
                  <a:pos x="T0" y="T1"/>
                </a:cxn>
                <a:cxn ang="0">
                  <a:pos x="T2" y="T3"/>
                </a:cxn>
                <a:cxn ang="0">
                  <a:pos x="T4" y="T5"/>
                </a:cxn>
                <a:cxn ang="0">
                  <a:pos x="T6" y="T7"/>
                </a:cxn>
                <a:cxn ang="0">
                  <a:pos x="T8" y="T9"/>
                </a:cxn>
              </a:cxnLst>
              <a:rect l="0" t="0" r="r" b="b"/>
              <a:pathLst>
                <a:path w="821" h="840">
                  <a:moveTo>
                    <a:pt x="72" y="840"/>
                  </a:moveTo>
                  <a:lnTo>
                    <a:pt x="0" y="764"/>
                  </a:lnTo>
                  <a:cubicBezTo>
                    <a:pt x="257" y="521"/>
                    <a:pt x="507" y="264"/>
                    <a:pt x="743" y="0"/>
                  </a:cubicBezTo>
                  <a:lnTo>
                    <a:pt x="821" y="70"/>
                  </a:lnTo>
                  <a:cubicBezTo>
                    <a:pt x="583" y="336"/>
                    <a:pt x="331" y="595"/>
                    <a:pt x="72" y="8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1" name="Freeform 130">
              <a:extLst>
                <a:ext uri="{FF2B5EF4-FFF2-40B4-BE49-F238E27FC236}">
                  <a16:creationId xmlns:a16="http://schemas.microsoft.com/office/drawing/2014/main" id="{77C44F56-F721-5E64-DB3A-B0CD3900A849}"/>
                </a:ext>
              </a:extLst>
            </p:cNvPr>
            <p:cNvSpPr>
              <a:spLocks/>
            </p:cNvSpPr>
            <p:nvPr/>
          </p:nvSpPr>
          <p:spPr bwMode="auto">
            <a:xfrm>
              <a:off x="7270750" y="588963"/>
              <a:ext cx="241300" cy="230188"/>
            </a:xfrm>
            <a:custGeom>
              <a:avLst/>
              <a:gdLst>
                <a:gd name="T0" fmla="*/ 69 w 1176"/>
                <a:gd name="T1" fmla="*/ 1115 h 1115"/>
                <a:gd name="T2" fmla="*/ 0 w 1176"/>
                <a:gd name="T3" fmla="*/ 1036 h 1115"/>
                <a:gd name="T4" fmla="*/ 1074 w 1176"/>
                <a:gd name="T5" fmla="*/ 34 h 1115"/>
                <a:gd name="T6" fmla="*/ 1069 w 1176"/>
                <a:gd name="T7" fmla="*/ 28 h 1115"/>
                <a:gd name="T8" fmla="*/ 1109 w 1176"/>
                <a:gd name="T9" fmla="*/ 0 h 1115"/>
                <a:gd name="T10" fmla="*/ 1176 w 1176"/>
                <a:gd name="T11" fmla="*/ 80 h 1115"/>
                <a:gd name="T12" fmla="*/ 69 w 1176"/>
                <a:gd name="T13" fmla="*/ 1115 h 1115"/>
              </a:gdLst>
              <a:ahLst/>
              <a:cxnLst>
                <a:cxn ang="0">
                  <a:pos x="T0" y="T1"/>
                </a:cxn>
                <a:cxn ang="0">
                  <a:pos x="T2" y="T3"/>
                </a:cxn>
                <a:cxn ang="0">
                  <a:pos x="T4" y="T5"/>
                </a:cxn>
                <a:cxn ang="0">
                  <a:pos x="T6" y="T7"/>
                </a:cxn>
                <a:cxn ang="0">
                  <a:pos x="T8" y="T9"/>
                </a:cxn>
                <a:cxn ang="0">
                  <a:pos x="T10" y="T11"/>
                </a:cxn>
                <a:cxn ang="0">
                  <a:pos x="T12" y="T13"/>
                </a:cxn>
              </a:cxnLst>
              <a:rect l="0" t="0" r="r" b="b"/>
              <a:pathLst>
                <a:path w="1176" h="1115">
                  <a:moveTo>
                    <a:pt x="69" y="1115"/>
                  </a:moveTo>
                  <a:lnTo>
                    <a:pt x="0" y="1036"/>
                  </a:lnTo>
                  <a:cubicBezTo>
                    <a:pt x="367" y="715"/>
                    <a:pt x="728" y="378"/>
                    <a:pt x="1074" y="34"/>
                  </a:cubicBezTo>
                  <a:lnTo>
                    <a:pt x="1069" y="28"/>
                  </a:lnTo>
                  <a:lnTo>
                    <a:pt x="1109" y="0"/>
                  </a:lnTo>
                  <a:lnTo>
                    <a:pt x="1176" y="80"/>
                  </a:lnTo>
                  <a:cubicBezTo>
                    <a:pt x="820" y="436"/>
                    <a:pt x="448" y="784"/>
                    <a:pt x="69" y="1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2" name="Freeform 131">
              <a:extLst>
                <a:ext uri="{FF2B5EF4-FFF2-40B4-BE49-F238E27FC236}">
                  <a16:creationId xmlns:a16="http://schemas.microsoft.com/office/drawing/2014/main" id="{BA35A8FA-51DA-C9D0-5654-B6BECEF2D5E3}"/>
                </a:ext>
              </a:extLst>
            </p:cNvPr>
            <p:cNvSpPr>
              <a:spLocks/>
            </p:cNvSpPr>
            <p:nvPr/>
          </p:nvSpPr>
          <p:spPr bwMode="auto">
            <a:xfrm>
              <a:off x="7259638" y="633413"/>
              <a:ext cx="314325" cy="280988"/>
            </a:xfrm>
            <a:custGeom>
              <a:avLst/>
              <a:gdLst>
                <a:gd name="T0" fmla="*/ 72 w 1525"/>
                <a:gd name="T1" fmla="*/ 1369 h 1369"/>
                <a:gd name="T2" fmla="*/ 0 w 1525"/>
                <a:gd name="T3" fmla="*/ 1292 h 1369"/>
                <a:gd name="T4" fmla="*/ 1458 w 1525"/>
                <a:gd name="T5" fmla="*/ 0 h 1369"/>
                <a:gd name="T6" fmla="*/ 1525 w 1525"/>
                <a:gd name="T7" fmla="*/ 81 h 1369"/>
                <a:gd name="T8" fmla="*/ 72 w 1525"/>
                <a:gd name="T9" fmla="*/ 1369 h 1369"/>
              </a:gdLst>
              <a:ahLst/>
              <a:cxnLst>
                <a:cxn ang="0">
                  <a:pos x="T0" y="T1"/>
                </a:cxn>
                <a:cxn ang="0">
                  <a:pos x="T2" y="T3"/>
                </a:cxn>
                <a:cxn ang="0">
                  <a:pos x="T4" y="T5"/>
                </a:cxn>
                <a:cxn ang="0">
                  <a:pos x="T6" y="T7"/>
                </a:cxn>
                <a:cxn ang="0">
                  <a:pos x="T8" y="T9"/>
                </a:cxn>
              </a:cxnLst>
              <a:rect l="0" t="0" r="r" b="b"/>
              <a:pathLst>
                <a:path w="1525" h="1369">
                  <a:moveTo>
                    <a:pt x="72" y="1369"/>
                  </a:moveTo>
                  <a:lnTo>
                    <a:pt x="0" y="1292"/>
                  </a:lnTo>
                  <a:cubicBezTo>
                    <a:pt x="470" y="848"/>
                    <a:pt x="960" y="414"/>
                    <a:pt x="1458" y="0"/>
                  </a:cubicBezTo>
                  <a:lnTo>
                    <a:pt x="1525" y="81"/>
                  </a:lnTo>
                  <a:cubicBezTo>
                    <a:pt x="1029" y="493"/>
                    <a:pt x="540" y="926"/>
                    <a:pt x="72" y="13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3" name="Freeform 132">
              <a:extLst>
                <a:ext uri="{FF2B5EF4-FFF2-40B4-BE49-F238E27FC236}">
                  <a16:creationId xmlns:a16="http://schemas.microsoft.com/office/drawing/2014/main" id="{3C74CBBA-6C1D-F1A0-F8D6-62C155F42F69}"/>
                </a:ext>
              </a:extLst>
            </p:cNvPr>
            <p:cNvSpPr>
              <a:spLocks/>
            </p:cNvSpPr>
            <p:nvPr/>
          </p:nvSpPr>
          <p:spPr bwMode="auto">
            <a:xfrm>
              <a:off x="7015163" y="706438"/>
              <a:ext cx="581025" cy="514350"/>
            </a:xfrm>
            <a:custGeom>
              <a:avLst/>
              <a:gdLst>
                <a:gd name="T0" fmla="*/ 65 w 2831"/>
                <a:gd name="T1" fmla="*/ 2508 h 2508"/>
                <a:gd name="T2" fmla="*/ 0 w 2831"/>
                <a:gd name="T3" fmla="*/ 2426 h 2508"/>
                <a:gd name="T4" fmla="*/ 2758 w 2831"/>
                <a:gd name="T5" fmla="*/ 0 h 2508"/>
                <a:gd name="T6" fmla="*/ 2831 w 2831"/>
                <a:gd name="T7" fmla="*/ 75 h 2508"/>
                <a:gd name="T8" fmla="*/ 65 w 2831"/>
                <a:gd name="T9" fmla="*/ 2508 h 2508"/>
              </a:gdLst>
              <a:ahLst/>
              <a:cxnLst>
                <a:cxn ang="0">
                  <a:pos x="T0" y="T1"/>
                </a:cxn>
                <a:cxn ang="0">
                  <a:pos x="T2" y="T3"/>
                </a:cxn>
                <a:cxn ang="0">
                  <a:pos x="T4" y="T5"/>
                </a:cxn>
                <a:cxn ang="0">
                  <a:pos x="T6" y="T7"/>
                </a:cxn>
                <a:cxn ang="0">
                  <a:pos x="T8" y="T9"/>
                </a:cxn>
              </a:cxnLst>
              <a:rect l="0" t="0" r="r" b="b"/>
              <a:pathLst>
                <a:path w="2831" h="2508">
                  <a:moveTo>
                    <a:pt x="65" y="2508"/>
                  </a:moveTo>
                  <a:lnTo>
                    <a:pt x="0" y="2426"/>
                  </a:lnTo>
                  <a:cubicBezTo>
                    <a:pt x="952" y="1663"/>
                    <a:pt x="1880" y="847"/>
                    <a:pt x="2758" y="0"/>
                  </a:cubicBezTo>
                  <a:lnTo>
                    <a:pt x="2831" y="75"/>
                  </a:lnTo>
                  <a:cubicBezTo>
                    <a:pt x="1951" y="925"/>
                    <a:pt x="1020" y="1743"/>
                    <a:pt x="65" y="2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4" name="Freeform 133">
              <a:extLst>
                <a:ext uri="{FF2B5EF4-FFF2-40B4-BE49-F238E27FC236}">
                  <a16:creationId xmlns:a16="http://schemas.microsoft.com/office/drawing/2014/main" id="{53880B8E-88D1-AD2F-257A-A6215D0351BB}"/>
                </a:ext>
              </a:extLst>
            </p:cNvPr>
            <p:cNvSpPr>
              <a:spLocks/>
            </p:cNvSpPr>
            <p:nvPr/>
          </p:nvSpPr>
          <p:spPr bwMode="auto">
            <a:xfrm>
              <a:off x="7088188" y="776288"/>
              <a:ext cx="547688" cy="495300"/>
            </a:xfrm>
            <a:custGeom>
              <a:avLst/>
              <a:gdLst>
                <a:gd name="T0" fmla="*/ 9 w 345"/>
                <a:gd name="T1" fmla="*/ 312 h 312"/>
                <a:gd name="T2" fmla="*/ 0 w 345"/>
                <a:gd name="T3" fmla="*/ 301 h 312"/>
                <a:gd name="T4" fmla="*/ 336 w 345"/>
                <a:gd name="T5" fmla="*/ 0 h 312"/>
                <a:gd name="T6" fmla="*/ 345 w 345"/>
                <a:gd name="T7" fmla="*/ 10 h 312"/>
                <a:gd name="T8" fmla="*/ 9 w 345"/>
                <a:gd name="T9" fmla="*/ 312 h 312"/>
              </a:gdLst>
              <a:ahLst/>
              <a:cxnLst>
                <a:cxn ang="0">
                  <a:pos x="T0" y="T1"/>
                </a:cxn>
                <a:cxn ang="0">
                  <a:pos x="T2" y="T3"/>
                </a:cxn>
                <a:cxn ang="0">
                  <a:pos x="T4" y="T5"/>
                </a:cxn>
                <a:cxn ang="0">
                  <a:pos x="T6" y="T7"/>
                </a:cxn>
                <a:cxn ang="0">
                  <a:pos x="T8" y="T9"/>
                </a:cxn>
              </a:cxnLst>
              <a:rect l="0" t="0" r="r" b="b"/>
              <a:pathLst>
                <a:path w="345" h="312">
                  <a:moveTo>
                    <a:pt x="9" y="312"/>
                  </a:moveTo>
                  <a:lnTo>
                    <a:pt x="0" y="301"/>
                  </a:lnTo>
                  <a:lnTo>
                    <a:pt x="336" y="0"/>
                  </a:lnTo>
                  <a:lnTo>
                    <a:pt x="345" y="10"/>
                  </a:lnTo>
                  <a:lnTo>
                    <a:pt x="9"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5" name="Freeform 134">
              <a:extLst>
                <a:ext uri="{FF2B5EF4-FFF2-40B4-BE49-F238E27FC236}">
                  <a16:creationId xmlns:a16="http://schemas.microsoft.com/office/drawing/2014/main" id="{9DE6E682-535C-9E5F-E679-06192AD1CC34}"/>
                </a:ext>
              </a:extLst>
            </p:cNvPr>
            <p:cNvSpPr>
              <a:spLocks/>
            </p:cNvSpPr>
            <p:nvPr/>
          </p:nvSpPr>
          <p:spPr bwMode="auto">
            <a:xfrm>
              <a:off x="7156450" y="862013"/>
              <a:ext cx="496888" cy="433388"/>
            </a:xfrm>
            <a:custGeom>
              <a:avLst/>
              <a:gdLst>
                <a:gd name="T0" fmla="*/ 71 w 2423"/>
                <a:gd name="T1" fmla="*/ 2111 h 2111"/>
                <a:gd name="T2" fmla="*/ 0 w 2423"/>
                <a:gd name="T3" fmla="*/ 2034 h 2111"/>
                <a:gd name="T4" fmla="*/ 2357 w 2423"/>
                <a:gd name="T5" fmla="*/ 0 h 2111"/>
                <a:gd name="T6" fmla="*/ 2423 w 2423"/>
                <a:gd name="T7" fmla="*/ 82 h 2111"/>
                <a:gd name="T8" fmla="*/ 71 w 2423"/>
                <a:gd name="T9" fmla="*/ 2111 h 2111"/>
              </a:gdLst>
              <a:ahLst/>
              <a:cxnLst>
                <a:cxn ang="0">
                  <a:pos x="T0" y="T1"/>
                </a:cxn>
                <a:cxn ang="0">
                  <a:pos x="T2" y="T3"/>
                </a:cxn>
                <a:cxn ang="0">
                  <a:pos x="T4" y="T5"/>
                </a:cxn>
                <a:cxn ang="0">
                  <a:pos x="T6" y="T7"/>
                </a:cxn>
                <a:cxn ang="0">
                  <a:pos x="T8" y="T9"/>
                </a:cxn>
              </a:cxnLst>
              <a:rect l="0" t="0" r="r" b="b"/>
              <a:pathLst>
                <a:path w="2423" h="2111">
                  <a:moveTo>
                    <a:pt x="71" y="2111"/>
                  </a:moveTo>
                  <a:lnTo>
                    <a:pt x="0" y="2034"/>
                  </a:lnTo>
                  <a:cubicBezTo>
                    <a:pt x="758" y="1332"/>
                    <a:pt x="1551" y="647"/>
                    <a:pt x="2357" y="0"/>
                  </a:cubicBezTo>
                  <a:lnTo>
                    <a:pt x="2423" y="82"/>
                  </a:lnTo>
                  <a:cubicBezTo>
                    <a:pt x="1619" y="728"/>
                    <a:pt x="828" y="1410"/>
                    <a:pt x="71" y="2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6" name="Freeform 135">
              <a:extLst>
                <a:ext uri="{FF2B5EF4-FFF2-40B4-BE49-F238E27FC236}">
                  <a16:creationId xmlns:a16="http://schemas.microsoft.com/office/drawing/2014/main" id="{901E18DE-4033-D7E8-E938-625ECD81DD3C}"/>
                </a:ext>
              </a:extLst>
            </p:cNvPr>
            <p:cNvSpPr>
              <a:spLocks/>
            </p:cNvSpPr>
            <p:nvPr/>
          </p:nvSpPr>
          <p:spPr bwMode="auto">
            <a:xfrm>
              <a:off x="7242175" y="917575"/>
              <a:ext cx="425450" cy="384175"/>
            </a:xfrm>
            <a:custGeom>
              <a:avLst/>
              <a:gdLst>
                <a:gd name="T0" fmla="*/ 10 w 268"/>
                <a:gd name="T1" fmla="*/ 242 h 242"/>
                <a:gd name="T2" fmla="*/ 0 w 268"/>
                <a:gd name="T3" fmla="*/ 232 h 242"/>
                <a:gd name="T4" fmla="*/ 258 w 268"/>
                <a:gd name="T5" fmla="*/ 0 h 242"/>
                <a:gd name="T6" fmla="*/ 268 w 268"/>
                <a:gd name="T7" fmla="*/ 10 h 242"/>
                <a:gd name="T8" fmla="*/ 10 w 268"/>
                <a:gd name="T9" fmla="*/ 242 h 242"/>
              </a:gdLst>
              <a:ahLst/>
              <a:cxnLst>
                <a:cxn ang="0">
                  <a:pos x="T0" y="T1"/>
                </a:cxn>
                <a:cxn ang="0">
                  <a:pos x="T2" y="T3"/>
                </a:cxn>
                <a:cxn ang="0">
                  <a:pos x="T4" y="T5"/>
                </a:cxn>
                <a:cxn ang="0">
                  <a:pos x="T6" y="T7"/>
                </a:cxn>
                <a:cxn ang="0">
                  <a:pos x="T8" y="T9"/>
                </a:cxn>
              </a:cxnLst>
              <a:rect l="0" t="0" r="r" b="b"/>
              <a:pathLst>
                <a:path w="268" h="242">
                  <a:moveTo>
                    <a:pt x="10" y="242"/>
                  </a:moveTo>
                  <a:lnTo>
                    <a:pt x="0" y="232"/>
                  </a:lnTo>
                  <a:lnTo>
                    <a:pt x="258" y="0"/>
                  </a:lnTo>
                  <a:lnTo>
                    <a:pt x="268" y="10"/>
                  </a:lnTo>
                  <a:lnTo>
                    <a:pt x="10"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7" name="Freeform 136">
              <a:extLst>
                <a:ext uri="{FF2B5EF4-FFF2-40B4-BE49-F238E27FC236}">
                  <a16:creationId xmlns:a16="http://schemas.microsoft.com/office/drawing/2014/main" id="{10B4C78F-3923-F75B-6B92-401AB4703191}"/>
                </a:ext>
              </a:extLst>
            </p:cNvPr>
            <p:cNvSpPr>
              <a:spLocks/>
            </p:cNvSpPr>
            <p:nvPr/>
          </p:nvSpPr>
          <p:spPr bwMode="auto">
            <a:xfrm>
              <a:off x="7348538" y="1008063"/>
              <a:ext cx="307975" cy="273050"/>
            </a:xfrm>
            <a:custGeom>
              <a:avLst/>
              <a:gdLst>
                <a:gd name="T0" fmla="*/ 9 w 194"/>
                <a:gd name="T1" fmla="*/ 172 h 172"/>
                <a:gd name="T2" fmla="*/ 0 w 194"/>
                <a:gd name="T3" fmla="*/ 162 h 172"/>
                <a:gd name="T4" fmla="*/ 182 w 194"/>
                <a:gd name="T5" fmla="*/ 5 h 172"/>
                <a:gd name="T6" fmla="*/ 181 w 194"/>
                <a:gd name="T7" fmla="*/ 1 h 172"/>
                <a:gd name="T8" fmla="*/ 189 w 194"/>
                <a:gd name="T9" fmla="*/ 0 h 172"/>
                <a:gd name="T10" fmla="*/ 194 w 194"/>
                <a:gd name="T11" fmla="*/ 12 h 172"/>
                <a:gd name="T12" fmla="*/ 9 w 194"/>
                <a:gd name="T13" fmla="*/ 172 h 172"/>
              </a:gdLst>
              <a:ahLst/>
              <a:cxnLst>
                <a:cxn ang="0">
                  <a:pos x="T0" y="T1"/>
                </a:cxn>
                <a:cxn ang="0">
                  <a:pos x="T2" y="T3"/>
                </a:cxn>
                <a:cxn ang="0">
                  <a:pos x="T4" y="T5"/>
                </a:cxn>
                <a:cxn ang="0">
                  <a:pos x="T6" y="T7"/>
                </a:cxn>
                <a:cxn ang="0">
                  <a:pos x="T8" y="T9"/>
                </a:cxn>
                <a:cxn ang="0">
                  <a:pos x="T10" y="T11"/>
                </a:cxn>
                <a:cxn ang="0">
                  <a:pos x="T12" y="T13"/>
                </a:cxn>
              </a:cxnLst>
              <a:rect l="0" t="0" r="r" b="b"/>
              <a:pathLst>
                <a:path w="194" h="172">
                  <a:moveTo>
                    <a:pt x="9" y="172"/>
                  </a:moveTo>
                  <a:lnTo>
                    <a:pt x="0" y="162"/>
                  </a:lnTo>
                  <a:lnTo>
                    <a:pt x="182" y="5"/>
                  </a:lnTo>
                  <a:lnTo>
                    <a:pt x="181" y="1"/>
                  </a:lnTo>
                  <a:lnTo>
                    <a:pt x="189" y="0"/>
                  </a:lnTo>
                  <a:lnTo>
                    <a:pt x="194" y="12"/>
                  </a:lnTo>
                  <a:lnTo>
                    <a:pt x="9"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8" name="Freeform 137">
              <a:extLst>
                <a:ext uri="{FF2B5EF4-FFF2-40B4-BE49-F238E27FC236}">
                  <a16:creationId xmlns:a16="http://schemas.microsoft.com/office/drawing/2014/main" id="{400740E2-E81B-CB6C-DDDA-1C21FD9FA6B7}"/>
                </a:ext>
              </a:extLst>
            </p:cNvPr>
            <p:cNvSpPr>
              <a:spLocks/>
            </p:cNvSpPr>
            <p:nvPr/>
          </p:nvSpPr>
          <p:spPr bwMode="auto">
            <a:xfrm>
              <a:off x="7245350" y="1308100"/>
              <a:ext cx="33338" cy="41275"/>
            </a:xfrm>
            <a:custGeom>
              <a:avLst/>
              <a:gdLst>
                <a:gd name="T0" fmla="*/ 114 w 164"/>
                <a:gd name="T1" fmla="*/ 203 h 203"/>
                <a:gd name="T2" fmla="*/ 11 w 164"/>
                <a:gd name="T3" fmla="*/ 0 h 203"/>
                <a:gd name="T4" fmla="*/ 115 w 164"/>
                <a:gd name="T5" fmla="*/ 14 h 203"/>
                <a:gd name="T6" fmla="*/ 164 w 164"/>
                <a:gd name="T7" fmla="*/ 110 h 203"/>
                <a:gd name="T8" fmla="*/ 114 w 164"/>
                <a:gd name="T9" fmla="*/ 203 h 203"/>
              </a:gdLst>
              <a:ahLst/>
              <a:cxnLst>
                <a:cxn ang="0">
                  <a:pos x="T0" y="T1"/>
                </a:cxn>
                <a:cxn ang="0">
                  <a:pos x="T2" y="T3"/>
                </a:cxn>
                <a:cxn ang="0">
                  <a:pos x="T4" y="T5"/>
                </a:cxn>
                <a:cxn ang="0">
                  <a:pos x="T6" y="T7"/>
                </a:cxn>
                <a:cxn ang="0">
                  <a:pos x="T8" y="T9"/>
                </a:cxn>
              </a:cxnLst>
              <a:rect l="0" t="0" r="r" b="b"/>
              <a:pathLst>
                <a:path w="164" h="203">
                  <a:moveTo>
                    <a:pt x="114" y="203"/>
                  </a:moveTo>
                  <a:cubicBezTo>
                    <a:pt x="42" y="164"/>
                    <a:pt x="0" y="81"/>
                    <a:pt x="11" y="0"/>
                  </a:cubicBezTo>
                  <a:lnTo>
                    <a:pt x="115" y="14"/>
                  </a:lnTo>
                  <a:cubicBezTo>
                    <a:pt x="110" y="51"/>
                    <a:pt x="131" y="93"/>
                    <a:pt x="164" y="110"/>
                  </a:cubicBezTo>
                  <a:lnTo>
                    <a:pt x="114"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9" name="Freeform 138">
              <a:extLst>
                <a:ext uri="{FF2B5EF4-FFF2-40B4-BE49-F238E27FC236}">
                  <a16:creationId xmlns:a16="http://schemas.microsoft.com/office/drawing/2014/main" id="{9C40076A-5852-C7BD-143A-061699CB977B}"/>
                </a:ext>
              </a:extLst>
            </p:cNvPr>
            <p:cNvSpPr>
              <a:spLocks/>
            </p:cNvSpPr>
            <p:nvPr/>
          </p:nvSpPr>
          <p:spPr bwMode="auto">
            <a:xfrm>
              <a:off x="7294563" y="1306513"/>
              <a:ext cx="39688" cy="46038"/>
            </a:xfrm>
            <a:custGeom>
              <a:avLst/>
              <a:gdLst>
                <a:gd name="T0" fmla="*/ 14 w 25"/>
                <a:gd name="T1" fmla="*/ 29 h 29"/>
                <a:gd name="T2" fmla="*/ 0 w 25"/>
                <a:gd name="T3" fmla="*/ 8 h 29"/>
                <a:gd name="T4" fmla="*/ 12 w 25"/>
                <a:gd name="T5" fmla="*/ 0 h 29"/>
                <a:gd name="T6" fmla="*/ 25 w 25"/>
                <a:gd name="T7" fmla="*/ 21 h 29"/>
                <a:gd name="T8" fmla="*/ 14 w 25"/>
                <a:gd name="T9" fmla="*/ 29 h 29"/>
              </a:gdLst>
              <a:ahLst/>
              <a:cxnLst>
                <a:cxn ang="0">
                  <a:pos x="T0" y="T1"/>
                </a:cxn>
                <a:cxn ang="0">
                  <a:pos x="T2" y="T3"/>
                </a:cxn>
                <a:cxn ang="0">
                  <a:pos x="T4" y="T5"/>
                </a:cxn>
                <a:cxn ang="0">
                  <a:pos x="T6" y="T7"/>
                </a:cxn>
                <a:cxn ang="0">
                  <a:pos x="T8" y="T9"/>
                </a:cxn>
              </a:cxnLst>
              <a:rect l="0" t="0" r="r" b="b"/>
              <a:pathLst>
                <a:path w="25" h="29">
                  <a:moveTo>
                    <a:pt x="14" y="29"/>
                  </a:moveTo>
                  <a:lnTo>
                    <a:pt x="0" y="8"/>
                  </a:lnTo>
                  <a:lnTo>
                    <a:pt x="12" y="0"/>
                  </a:lnTo>
                  <a:lnTo>
                    <a:pt x="25" y="21"/>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0" name="Freeform 139">
              <a:extLst>
                <a:ext uri="{FF2B5EF4-FFF2-40B4-BE49-F238E27FC236}">
                  <a16:creationId xmlns:a16="http://schemas.microsoft.com/office/drawing/2014/main" id="{CB40A6F7-F27A-0F5B-D98B-0C5B6247AFA2}"/>
                </a:ext>
              </a:extLst>
            </p:cNvPr>
            <p:cNvSpPr>
              <a:spLocks/>
            </p:cNvSpPr>
            <p:nvPr/>
          </p:nvSpPr>
          <p:spPr bwMode="auto">
            <a:xfrm>
              <a:off x="7345363" y="1301750"/>
              <a:ext cx="39688" cy="46038"/>
            </a:xfrm>
            <a:custGeom>
              <a:avLst/>
              <a:gdLst>
                <a:gd name="T0" fmla="*/ 14 w 25"/>
                <a:gd name="T1" fmla="*/ 29 h 29"/>
                <a:gd name="T2" fmla="*/ 0 w 25"/>
                <a:gd name="T3" fmla="*/ 8 h 29"/>
                <a:gd name="T4" fmla="*/ 11 w 25"/>
                <a:gd name="T5" fmla="*/ 0 h 29"/>
                <a:gd name="T6" fmla="*/ 25 w 25"/>
                <a:gd name="T7" fmla="*/ 21 h 29"/>
                <a:gd name="T8" fmla="*/ 14 w 25"/>
                <a:gd name="T9" fmla="*/ 29 h 29"/>
              </a:gdLst>
              <a:ahLst/>
              <a:cxnLst>
                <a:cxn ang="0">
                  <a:pos x="T0" y="T1"/>
                </a:cxn>
                <a:cxn ang="0">
                  <a:pos x="T2" y="T3"/>
                </a:cxn>
                <a:cxn ang="0">
                  <a:pos x="T4" y="T5"/>
                </a:cxn>
                <a:cxn ang="0">
                  <a:pos x="T6" y="T7"/>
                </a:cxn>
                <a:cxn ang="0">
                  <a:pos x="T8" y="T9"/>
                </a:cxn>
              </a:cxnLst>
              <a:rect l="0" t="0" r="r" b="b"/>
              <a:pathLst>
                <a:path w="25" h="29">
                  <a:moveTo>
                    <a:pt x="14" y="29"/>
                  </a:moveTo>
                  <a:lnTo>
                    <a:pt x="0" y="8"/>
                  </a:lnTo>
                  <a:lnTo>
                    <a:pt x="11" y="0"/>
                  </a:lnTo>
                  <a:lnTo>
                    <a:pt x="25" y="21"/>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1" name="Freeform 140">
              <a:extLst>
                <a:ext uri="{FF2B5EF4-FFF2-40B4-BE49-F238E27FC236}">
                  <a16:creationId xmlns:a16="http://schemas.microsoft.com/office/drawing/2014/main" id="{88B2C7C8-BD71-F45A-8EE4-6A1509C0EC83}"/>
                </a:ext>
              </a:extLst>
            </p:cNvPr>
            <p:cNvSpPr>
              <a:spLocks/>
            </p:cNvSpPr>
            <p:nvPr/>
          </p:nvSpPr>
          <p:spPr bwMode="auto">
            <a:xfrm>
              <a:off x="7383463" y="1293813"/>
              <a:ext cx="41275" cy="44450"/>
            </a:xfrm>
            <a:custGeom>
              <a:avLst/>
              <a:gdLst>
                <a:gd name="T0" fmla="*/ 145 w 203"/>
                <a:gd name="T1" fmla="*/ 218 h 218"/>
                <a:gd name="T2" fmla="*/ 0 w 203"/>
                <a:gd name="T3" fmla="*/ 40 h 218"/>
                <a:gd name="T4" fmla="*/ 97 w 203"/>
                <a:gd name="T5" fmla="*/ 0 h 218"/>
                <a:gd name="T6" fmla="*/ 203 w 203"/>
                <a:gd name="T7" fmla="*/ 130 h 218"/>
                <a:gd name="T8" fmla="*/ 145 w 203"/>
                <a:gd name="T9" fmla="*/ 218 h 218"/>
              </a:gdLst>
              <a:ahLst/>
              <a:cxnLst>
                <a:cxn ang="0">
                  <a:pos x="T0" y="T1"/>
                </a:cxn>
                <a:cxn ang="0">
                  <a:pos x="T2" y="T3"/>
                </a:cxn>
                <a:cxn ang="0">
                  <a:pos x="T4" y="T5"/>
                </a:cxn>
                <a:cxn ang="0">
                  <a:pos x="T6" y="T7"/>
                </a:cxn>
                <a:cxn ang="0">
                  <a:pos x="T8" y="T9"/>
                </a:cxn>
              </a:cxnLst>
              <a:rect l="0" t="0" r="r" b="b"/>
              <a:pathLst>
                <a:path w="203" h="218">
                  <a:moveTo>
                    <a:pt x="145" y="218"/>
                  </a:moveTo>
                  <a:cubicBezTo>
                    <a:pt x="81" y="175"/>
                    <a:pt x="29" y="111"/>
                    <a:pt x="0" y="40"/>
                  </a:cubicBezTo>
                  <a:lnTo>
                    <a:pt x="97" y="0"/>
                  </a:lnTo>
                  <a:cubicBezTo>
                    <a:pt x="119" y="53"/>
                    <a:pt x="156" y="99"/>
                    <a:pt x="203" y="130"/>
                  </a:cubicBezTo>
                  <a:lnTo>
                    <a:pt x="145" y="2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2" name="Freeform 141">
              <a:extLst>
                <a:ext uri="{FF2B5EF4-FFF2-40B4-BE49-F238E27FC236}">
                  <a16:creationId xmlns:a16="http://schemas.microsoft.com/office/drawing/2014/main" id="{3A02FEA7-A798-53F6-354A-C17E803C49EF}"/>
                </a:ext>
              </a:extLst>
            </p:cNvPr>
            <p:cNvSpPr>
              <a:spLocks/>
            </p:cNvSpPr>
            <p:nvPr/>
          </p:nvSpPr>
          <p:spPr bwMode="auto">
            <a:xfrm>
              <a:off x="7419975" y="1276350"/>
              <a:ext cx="49213" cy="52388"/>
            </a:xfrm>
            <a:custGeom>
              <a:avLst/>
              <a:gdLst>
                <a:gd name="T0" fmla="*/ 181 w 239"/>
                <a:gd name="T1" fmla="*/ 253 h 253"/>
                <a:gd name="T2" fmla="*/ 0 w 239"/>
                <a:gd name="T3" fmla="*/ 46 h 253"/>
                <a:gd name="T4" fmla="*/ 95 w 239"/>
                <a:gd name="T5" fmla="*/ 0 h 253"/>
                <a:gd name="T6" fmla="*/ 239 w 239"/>
                <a:gd name="T7" fmla="*/ 165 h 253"/>
                <a:gd name="T8" fmla="*/ 181 w 239"/>
                <a:gd name="T9" fmla="*/ 253 h 253"/>
              </a:gdLst>
              <a:ahLst/>
              <a:cxnLst>
                <a:cxn ang="0">
                  <a:pos x="T0" y="T1"/>
                </a:cxn>
                <a:cxn ang="0">
                  <a:pos x="T2" y="T3"/>
                </a:cxn>
                <a:cxn ang="0">
                  <a:pos x="T4" y="T5"/>
                </a:cxn>
                <a:cxn ang="0">
                  <a:pos x="T6" y="T7"/>
                </a:cxn>
                <a:cxn ang="0">
                  <a:pos x="T8" y="T9"/>
                </a:cxn>
              </a:cxnLst>
              <a:rect l="0" t="0" r="r" b="b"/>
              <a:pathLst>
                <a:path w="239" h="253">
                  <a:moveTo>
                    <a:pt x="181" y="253"/>
                  </a:moveTo>
                  <a:cubicBezTo>
                    <a:pt x="103" y="202"/>
                    <a:pt x="40" y="130"/>
                    <a:pt x="0" y="46"/>
                  </a:cubicBezTo>
                  <a:lnTo>
                    <a:pt x="95" y="0"/>
                  </a:lnTo>
                  <a:cubicBezTo>
                    <a:pt x="126" y="67"/>
                    <a:pt x="177" y="125"/>
                    <a:pt x="239" y="165"/>
                  </a:cubicBezTo>
                  <a:lnTo>
                    <a:pt x="181" y="25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3" name="Freeform 142">
              <a:extLst>
                <a:ext uri="{FF2B5EF4-FFF2-40B4-BE49-F238E27FC236}">
                  <a16:creationId xmlns:a16="http://schemas.microsoft.com/office/drawing/2014/main" id="{73471D00-EED2-0A10-1627-4FD83BAF63B5}"/>
                </a:ext>
              </a:extLst>
            </p:cNvPr>
            <p:cNvSpPr>
              <a:spLocks/>
            </p:cNvSpPr>
            <p:nvPr/>
          </p:nvSpPr>
          <p:spPr bwMode="auto">
            <a:xfrm>
              <a:off x="7453313" y="1258888"/>
              <a:ext cx="52388" cy="53975"/>
            </a:xfrm>
            <a:custGeom>
              <a:avLst/>
              <a:gdLst>
                <a:gd name="T0" fmla="*/ 24 w 33"/>
                <a:gd name="T1" fmla="*/ 34 h 34"/>
                <a:gd name="T2" fmla="*/ 0 w 33"/>
                <a:gd name="T3" fmla="*/ 10 h 34"/>
                <a:gd name="T4" fmla="*/ 9 w 33"/>
                <a:gd name="T5" fmla="*/ 0 h 34"/>
                <a:gd name="T6" fmla="*/ 33 w 33"/>
                <a:gd name="T7" fmla="*/ 24 h 34"/>
                <a:gd name="T8" fmla="*/ 24 w 33"/>
                <a:gd name="T9" fmla="*/ 34 h 34"/>
              </a:gdLst>
              <a:ahLst/>
              <a:cxnLst>
                <a:cxn ang="0">
                  <a:pos x="T0" y="T1"/>
                </a:cxn>
                <a:cxn ang="0">
                  <a:pos x="T2" y="T3"/>
                </a:cxn>
                <a:cxn ang="0">
                  <a:pos x="T4" y="T5"/>
                </a:cxn>
                <a:cxn ang="0">
                  <a:pos x="T6" y="T7"/>
                </a:cxn>
                <a:cxn ang="0">
                  <a:pos x="T8" y="T9"/>
                </a:cxn>
              </a:cxnLst>
              <a:rect l="0" t="0" r="r" b="b"/>
              <a:pathLst>
                <a:path w="33" h="34">
                  <a:moveTo>
                    <a:pt x="24" y="34"/>
                  </a:moveTo>
                  <a:lnTo>
                    <a:pt x="0" y="10"/>
                  </a:lnTo>
                  <a:lnTo>
                    <a:pt x="9" y="0"/>
                  </a:lnTo>
                  <a:lnTo>
                    <a:pt x="33" y="24"/>
                  </a:lnTo>
                  <a:lnTo>
                    <a:pt x="2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4" name="Freeform 143">
              <a:extLst>
                <a:ext uri="{FF2B5EF4-FFF2-40B4-BE49-F238E27FC236}">
                  <a16:creationId xmlns:a16="http://schemas.microsoft.com/office/drawing/2014/main" id="{15170917-9512-AE1C-C6A4-C880BDB7525A}"/>
                </a:ext>
              </a:extLst>
            </p:cNvPr>
            <p:cNvSpPr>
              <a:spLocks/>
            </p:cNvSpPr>
            <p:nvPr/>
          </p:nvSpPr>
          <p:spPr bwMode="auto">
            <a:xfrm>
              <a:off x="7489825" y="1236663"/>
              <a:ext cx="52388" cy="53975"/>
            </a:xfrm>
            <a:custGeom>
              <a:avLst/>
              <a:gdLst>
                <a:gd name="T0" fmla="*/ 23 w 33"/>
                <a:gd name="T1" fmla="*/ 34 h 34"/>
                <a:gd name="T2" fmla="*/ 0 w 33"/>
                <a:gd name="T3" fmla="*/ 9 h 34"/>
                <a:gd name="T4" fmla="*/ 10 w 33"/>
                <a:gd name="T5" fmla="*/ 0 h 34"/>
                <a:gd name="T6" fmla="*/ 33 w 33"/>
                <a:gd name="T7" fmla="*/ 25 h 34"/>
                <a:gd name="T8" fmla="*/ 23 w 33"/>
                <a:gd name="T9" fmla="*/ 34 h 34"/>
              </a:gdLst>
              <a:ahLst/>
              <a:cxnLst>
                <a:cxn ang="0">
                  <a:pos x="T0" y="T1"/>
                </a:cxn>
                <a:cxn ang="0">
                  <a:pos x="T2" y="T3"/>
                </a:cxn>
                <a:cxn ang="0">
                  <a:pos x="T4" y="T5"/>
                </a:cxn>
                <a:cxn ang="0">
                  <a:pos x="T6" y="T7"/>
                </a:cxn>
                <a:cxn ang="0">
                  <a:pos x="T8" y="T9"/>
                </a:cxn>
              </a:cxnLst>
              <a:rect l="0" t="0" r="r" b="b"/>
              <a:pathLst>
                <a:path w="33" h="34">
                  <a:moveTo>
                    <a:pt x="23" y="34"/>
                  </a:moveTo>
                  <a:lnTo>
                    <a:pt x="0" y="9"/>
                  </a:lnTo>
                  <a:lnTo>
                    <a:pt x="10" y="0"/>
                  </a:lnTo>
                  <a:lnTo>
                    <a:pt x="33" y="25"/>
                  </a:lnTo>
                  <a:lnTo>
                    <a:pt x="2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5" name="Freeform 144">
              <a:extLst>
                <a:ext uri="{FF2B5EF4-FFF2-40B4-BE49-F238E27FC236}">
                  <a16:creationId xmlns:a16="http://schemas.microsoft.com/office/drawing/2014/main" id="{A0CCBAFE-0D7D-1E48-1B51-45FA67E82162}"/>
                </a:ext>
              </a:extLst>
            </p:cNvPr>
            <p:cNvSpPr>
              <a:spLocks/>
            </p:cNvSpPr>
            <p:nvPr/>
          </p:nvSpPr>
          <p:spPr bwMode="auto">
            <a:xfrm>
              <a:off x="7523163" y="1204913"/>
              <a:ext cx="55563" cy="58738"/>
            </a:xfrm>
            <a:custGeom>
              <a:avLst/>
              <a:gdLst>
                <a:gd name="T0" fmla="*/ 25 w 35"/>
                <a:gd name="T1" fmla="*/ 37 h 37"/>
                <a:gd name="T2" fmla="*/ 0 w 35"/>
                <a:gd name="T3" fmla="*/ 9 h 37"/>
                <a:gd name="T4" fmla="*/ 11 w 35"/>
                <a:gd name="T5" fmla="*/ 0 h 37"/>
                <a:gd name="T6" fmla="*/ 35 w 35"/>
                <a:gd name="T7" fmla="*/ 28 h 37"/>
                <a:gd name="T8" fmla="*/ 25 w 35"/>
                <a:gd name="T9" fmla="*/ 37 h 37"/>
              </a:gdLst>
              <a:ahLst/>
              <a:cxnLst>
                <a:cxn ang="0">
                  <a:pos x="T0" y="T1"/>
                </a:cxn>
                <a:cxn ang="0">
                  <a:pos x="T2" y="T3"/>
                </a:cxn>
                <a:cxn ang="0">
                  <a:pos x="T4" y="T5"/>
                </a:cxn>
                <a:cxn ang="0">
                  <a:pos x="T6" y="T7"/>
                </a:cxn>
                <a:cxn ang="0">
                  <a:pos x="T8" y="T9"/>
                </a:cxn>
              </a:cxnLst>
              <a:rect l="0" t="0" r="r" b="b"/>
              <a:pathLst>
                <a:path w="35" h="37">
                  <a:moveTo>
                    <a:pt x="25" y="37"/>
                  </a:moveTo>
                  <a:lnTo>
                    <a:pt x="0" y="9"/>
                  </a:lnTo>
                  <a:lnTo>
                    <a:pt x="11" y="0"/>
                  </a:lnTo>
                  <a:lnTo>
                    <a:pt x="35" y="28"/>
                  </a:lnTo>
                  <a:lnTo>
                    <a:pt x="25"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6" name="Freeform 145">
              <a:extLst>
                <a:ext uri="{FF2B5EF4-FFF2-40B4-BE49-F238E27FC236}">
                  <a16:creationId xmlns:a16="http://schemas.microsoft.com/office/drawing/2014/main" id="{6510BFE1-8263-222B-9245-721B65DE760C}"/>
                </a:ext>
              </a:extLst>
            </p:cNvPr>
            <p:cNvSpPr>
              <a:spLocks/>
            </p:cNvSpPr>
            <p:nvPr/>
          </p:nvSpPr>
          <p:spPr bwMode="auto">
            <a:xfrm>
              <a:off x="7559675" y="1176338"/>
              <a:ext cx="53975" cy="57150"/>
            </a:xfrm>
            <a:custGeom>
              <a:avLst/>
              <a:gdLst>
                <a:gd name="T0" fmla="*/ 170 w 263"/>
                <a:gd name="T1" fmla="*/ 276 h 276"/>
                <a:gd name="T2" fmla="*/ 0 w 263"/>
                <a:gd name="T3" fmla="*/ 87 h 276"/>
                <a:gd name="T4" fmla="*/ 58 w 263"/>
                <a:gd name="T5" fmla="*/ 0 h 276"/>
                <a:gd name="T6" fmla="*/ 263 w 263"/>
                <a:gd name="T7" fmla="*/ 227 h 276"/>
                <a:gd name="T8" fmla="*/ 170 w 263"/>
                <a:gd name="T9" fmla="*/ 276 h 276"/>
              </a:gdLst>
              <a:ahLst/>
              <a:cxnLst>
                <a:cxn ang="0">
                  <a:pos x="T0" y="T1"/>
                </a:cxn>
                <a:cxn ang="0">
                  <a:pos x="T2" y="T3"/>
                </a:cxn>
                <a:cxn ang="0">
                  <a:pos x="T4" y="T5"/>
                </a:cxn>
                <a:cxn ang="0">
                  <a:pos x="T6" y="T7"/>
                </a:cxn>
                <a:cxn ang="0">
                  <a:pos x="T8" y="T9"/>
                </a:cxn>
              </a:cxnLst>
              <a:rect l="0" t="0" r="r" b="b"/>
              <a:pathLst>
                <a:path w="263" h="276">
                  <a:moveTo>
                    <a:pt x="170" y="276"/>
                  </a:moveTo>
                  <a:cubicBezTo>
                    <a:pt x="131" y="199"/>
                    <a:pt x="72" y="134"/>
                    <a:pt x="0" y="87"/>
                  </a:cubicBezTo>
                  <a:lnTo>
                    <a:pt x="58" y="0"/>
                  </a:lnTo>
                  <a:cubicBezTo>
                    <a:pt x="144" y="56"/>
                    <a:pt x="215" y="135"/>
                    <a:pt x="263" y="227"/>
                  </a:cubicBezTo>
                  <a:lnTo>
                    <a:pt x="170" y="27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7" name="Freeform 146">
              <a:extLst>
                <a:ext uri="{FF2B5EF4-FFF2-40B4-BE49-F238E27FC236}">
                  <a16:creationId xmlns:a16="http://schemas.microsoft.com/office/drawing/2014/main" id="{40755713-F773-4179-05A3-A87A9B82C96B}"/>
                </a:ext>
              </a:extLst>
            </p:cNvPr>
            <p:cNvSpPr>
              <a:spLocks/>
            </p:cNvSpPr>
            <p:nvPr/>
          </p:nvSpPr>
          <p:spPr bwMode="auto">
            <a:xfrm>
              <a:off x="7581900" y="1146175"/>
              <a:ext cx="57150" cy="58738"/>
            </a:xfrm>
            <a:custGeom>
              <a:avLst/>
              <a:gdLst>
                <a:gd name="T0" fmla="*/ 200 w 280"/>
                <a:gd name="T1" fmla="*/ 282 h 282"/>
                <a:gd name="T2" fmla="*/ 102 w 280"/>
                <a:gd name="T3" fmla="*/ 178 h 282"/>
                <a:gd name="T4" fmla="*/ 0 w 280"/>
                <a:gd name="T5" fmla="*/ 69 h 282"/>
                <a:gd name="T6" fmla="*/ 79 w 280"/>
                <a:gd name="T7" fmla="*/ 0 h 282"/>
                <a:gd name="T8" fmla="*/ 177 w 280"/>
                <a:gd name="T9" fmla="*/ 104 h 282"/>
                <a:gd name="T10" fmla="*/ 280 w 280"/>
                <a:gd name="T11" fmla="*/ 214 h 282"/>
                <a:gd name="T12" fmla="*/ 200 w 280"/>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280" h="282">
                  <a:moveTo>
                    <a:pt x="200" y="282"/>
                  </a:moveTo>
                  <a:lnTo>
                    <a:pt x="102" y="178"/>
                  </a:lnTo>
                  <a:cubicBezTo>
                    <a:pt x="67" y="144"/>
                    <a:pt x="30" y="108"/>
                    <a:pt x="0" y="69"/>
                  </a:cubicBezTo>
                  <a:lnTo>
                    <a:pt x="79" y="0"/>
                  </a:lnTo>
                  <a:lnTo>
                    <a:pt x="177" y="104"/>
                  </a:lnTo>
                  <a:cubicBezTo>
                    <a:pt x="213" y="138"/>
                    <a:pt x="249" y="174"/>
                    <a:pt x="280" y="214"/>
                  </a:cubicBezTo>
                  <a:lnTo>
                    <a:pt x="20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8" name="Freeform 147">
              <a:extLst>
                <a:ext uri="{FF2B5EF4-FFF2-40B4-BE49-F238E27FC236}">
                  <a16:creationId xmlns:a16="http://schemas.microsoft.com/office/drawing/2014/main" id="{613F37E4-E6B5-A9D0-4D3E-1E80C870CE1E}"/>
                </a:ext>
              </a:extLst>
            </p:cNvPr>
            <p:cNvSpPr>
              <a:spLocks/>
            </p:cNvSpPr>
            <p:nvPr/>
          </p:nvSpPr>
          <p:spPr bwMode="auto">
            <a:xfrm>
              <a:off x="7616825" y="1090613"/>
              <a:ext cx="53975" cy="60325"/>
            </a:xfrm>
            <a:custGeom>
              <a:avLst/>
              <a:gdLst>
                <a:gd name="T0" fmla="*/ 165 w 263"/>
                <a:gd name="T1" fmla="*/ 297 h 297"/>
                <a:gd name="T2" fmla="*/ 0 w 263"/>
                <a:gd name="T3" fmla="*/ 86 h 297"/>
                <a:gd name="T4" fmla="*/ 60 w 263"/>
                <a:gd name="T5" fmla="*/ 0 h 297"/>
                <a:gd name="T6" fmla="*/ 263 w 263"/>
                <a:gd name="T7" fmla="*/ 259 h 297"/>
                <a:gd name="T8" fmla="*/ 165 w 263"/>
                <a:gd name="T9" fmla="*/ 297 h 297"/>
              </a:gdLst>
              <a:ahLst/>
              <a:cxnLst>
                <a:cxn ang="0">
                  <a:pos x="T0" y="T1"/>
                </a:cxn>
                <a:cxn ang="0">
                  <a:pos x="T2" y="T3"/>
                </a:cxn>
                <a:cxn ang="0">
                  <a:pos x="T4" y="T5"/>
                </a:cxn>
                <a:cxn ang="0">
                  <a:pos x="T6" y="T7"/>
                </a:cxn>
                <a:cxn ang="0">
                  <a:pos x="T8" y="T9"/>
                </a:cxn>
              </a:cxnLst>
              <a:rect l="0" t="0" r="r" b="b"/>
              <a:pathLst>
                <a:path w="263" h="297">
                  <a:moveTo>
                    <a:pt x="165" y="297"/>
                  </a:moveTo>
                  <a:cubicBezTo>
                    <a:pt x="133" y="212"/>
                    <a:pt x="74" y="137"/>
                    <a:pt x="0" y="86"/>
                  </a:cubicBezTo>
                  <a:lnTo>
                    <a:pt x="60" y="0"/>
                  </a:lnTo>
                  <a:cubicBezTo>
                    <a:pt x="151" y="63"/>
                    <a:pt x="223" y="155"/>
                    <a:pt x="263" y="259"/>
                  </a:cubicBezTo>
                  <a:lnTo>
                    <a:pt x="165" y="2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9" name="Freeform 148">
              <a:extLst>
                <a:ext uri="{FF2B5EF4-FFF2-40B4-BE49-F238E27FC236}">
                  <a16:creationId xmlns:a16="http://schemas.microsoft.com/office/drawing/2014/main" id="{FD1254A2-84BC-2C40-4F33-435F0C8FD913}"/>
                </a:ext>
              </a:extLst>
            </p:cNvPr>
            <p:cNvSpPr>
              <a:spLocks/>
            </p:cNvSpPr>
            <p:nvPr/>
          </p:nvSpPr>
          <p:spPr bwMode="auto">
            <a:xfrm>
              <a:off x="7632700" y="1050925"/>
              <a:ext cx="61913" cy="57150"/>
            </a:xfrm>
            <a:custGeom>
              <a:avLst/>
              <a:gdLst>
                <a:gd name="T0" fmla="*/ 31 w 39"/>
                <a:gd name="T1" fmla="*/ 36 h 36"/>
                <a:gd name="T2" fmla="*/ 0 w 39"/>
                <a:gd name="T3" fmla="*/ 11 h 36"/>
                <a:gd name="T4" fmla="*/ 8 w 39"/>
                <a:gd name="T5" fmla="*/ 0 h 36"/>
                <a:gd name="T6" fmla="*/ 39 w 39"/>
                <a:gd name="T7" fmla="*/ 25 h 36"/>
                <a:gd name="T8" fmla="*/ 31 w 39"/>
                <a:gd name="T9" fmla="*/ 36 h 36"/>
              </a:gdLst>
              <a:ahLst/>
              <a:cxnLst>
                <a:cxn ang="0">
                  <a:pos x="T0" y="T1"/>
                </a:cxn>
                <a:cxn ang="0">
                  <a:pos x="T2" y="T3"/>
                </a:cxn>
                <a:cxn ang="0">
                  <a:pos x="T4" y="T5"/>
                </a:cxn>
                <a:cxn ang="0">
                  <a:pos x="T6" y="T7"/>
                </a:cxn>
                <a:cxn ang="0">
                  <a:pos x="T8" y="T9"/>
                </a:cxn>
              </a:cxnLst>
              <a:rect l="0" t="0" r="r" b="b"/>
              <a:pathLst>
                <a:path w="39" h="36">
                  <a:moveTo>
                    <a:pt x="31" y="36"/>
                  </a:moveTo>
                  <a:lnTo>
                    <a:pt x="0" y="11"/>
                  </a:lnTo>
                  <a:lnTo>
                    <a:pt x="8" y="0"/>
                  </a:lnTo>
                  <a:lnTo>
                    <a:pt x="39" y="25"/>
                  </a:lnTo>
                  <a:lnTo>
                    <a:pt x="31"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0" name="Freeform 149">
              <a:extLst>
                <a:ext uri="{FF2B5EF4-FFF2-40B4-BE49-F238E27FC236}">
                  <a16:creationId xmlns:a16="http://schemas.microsoft.com/office/drawing/2014/main" id="{A0F980C4-03B0-191F-2D68-7FB668253C29}"/>
                </a:ext>
              </a:extLst>
            </p:cNvPr>
            <p:cNvSpPr>
              <a:spLocks/>
            </p:cNvSpPr>
            <p:nvPr/>
          </p:nvSpPr>
          <p:spPr bwMode="auto">
            <a:xfrm>
              <a:off x="7643813" y="1012825"/>
              <a:ext cx="66675" cy="52388"/>
            </a:xfrm>
            <a:custGeom>
              <a:avLst/>
              <a:gdLst>
                <a:gd name="T0" fmla="*/ 35 w 42"/>
                <a:gd name="T1" fmla="*/ 33 h 33"/>
                <a:gd name="T2" fmla="*/ 0 w 42"/>
                <a:gd name="T3" fmla="*/ 12 h 33"/>
                <a:gd name="T4" fmla="*/ 7 w 42"/>
                <a:gd name="T5" fmla="*/ 0 h 33"/>
                <a:gd name="T6" fmla="*/ 42 w 42"/>
                <a:gd name="T7" fmla="*/ 21 h 33"/>
                <a:gd name="T8" fmla="*/ 35 w 42"/>
                <a:gd name="T9" fmla="*/ 33 h 33"/>
              </a:gdLst>
              <a:ahLst/>
              <a:cxnLst>
                <a:cxn ang="0">
                  <a:pos x="T0" y="T1"/>
                </a:cxn>
                <a:cxn ang="0">
                  <a:pos x="T2" y="T3"/>
                </a:cxn>
                <a:cxn ang="0">
                  <a:pos x="T4" y="T5"/>
                </a:cxn>
                <a:cxn ang="0">
                  <a:pos x="T6" y="T7"/>
                </a:cxn>
                <a:cxn ang="0">
                  <a:pos x="T8" y="T9"/>
                </a:cxn>
              </a:cxnLst>
              <a:rect l="0" t="0" r="r" b="b"/>
              <a:pathLst>
                <a:path w="42" h="33">
                  <a:moveTo>
                    <a:pt x="35" y="33"/>
                  </a:moveTo>
                  <a:lnTo>
                    <a:pt x="0" y="12"/>
                  </a:lnTo>
                  <a:lnTo>
                    <a:pt x="7" y="0"/>
                  </a:lnTo>
                  <a:lnTo>
                    <a:pt x="42" y="21"/>
                  </a:lnTo>
                  <a:lnTo>
                    <a:pt x="35"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1" name="Freeform 150">
              <a:extLst>
                <a:ext uri="{FF2B5EF4-FFF2-40B4-BE49-F238E27FC236}">
                  <a16:creationId xmlns:a16="http://schemas.microsoft.com/office/drawing/2014/main" id="{358A3C7A-6630-DB6E-E238-F7116FC4203A}"/>
                </a:ext>
              </a:extLst>
            </p:cNvPr>
            <p:cNvSpPr>
              <a:spLocks/>
            </p:cNvSpPr>
            <p:nvPr/>
          </p:nvSpPr>
          <p:spPr bwMode="auto">
            <a:xfrm>
              <a:off x="7659688" y="971550"/>
              <a:ext cx="58738" cy="53975"/>
            </a:xfrm>
            <a:custGeom>
              <a:avLst/>
              <a:gdLst>
                <a:gd name="T0" fmla="*/ 243 w 289"/>
                <a:gd name="T1" fmla="*/ 263 h 263"/>
                <a:gd name="T2" fmla="*/ 0 w 289"/>
                <a:gd name="T3" fmla="*/ 64 h 263"/>
                <a:gd name="T4" fmla="*/ 84 w 289"/>
                <a:gd name="T5" fmla="*/ 0 h 263"/>
                <a:gd name="T6" fmla="*/ 289 w 289"/>
                <a:gd name="T7" fmla="*/ 169 h 263"/>
                <a:gd name="T8" fmla="*/ 243 w 289"/>
                <a:gd name="T9" fmla="*/ 263 h 263"/>
              </a:gdLst>
              <a:ahLst/>
              <a:cxnLst>
                <a:cxn ang="0">
                  <a:pos x="T0" y="T1"/>
                </a:cxn>
                <a:cxn ang="0">
                  <a:pos x="T2" y="T3"/>
                </a:cxn>
                <a:cxn ang="0">
                  <a:pos x="T4" y="T5"/>
                </a:cxn>
                <a:cxn ang="0">
                  <a:pos x="T6" y="T7"/>
                </a:cxn>
                <a:cxn ang="0">
                  <a:pos x="T8" y="T9"/>
                </a:cxn>
              </a:cxnLst>
              <a:rect l="0" t="0" r="r" b="b"/>
              <a:pathLst>
                <a:path w="289" h="263">
                  <a:moveTo>
                    <a:pt x="243" y="263"/>
                  </a:moveTo>
                  <a:cubicBezTo>
                    <a:pt x="148" y="217"/>
                    <a:pt x="64" y="148"/>
                    <a:pt x="0" y="64"/>
                  </a:cubicBezTo>
                  <a:lnTo>
                    <a:pt x="84" y="0"/>
                  </a:lnTo>
                  <a:cubicBezTo>
                    <a:pt x="138" y="71"/>
                    <a:pt x="209" y="130"/>
                    <a:pt x="289" y="169"/>
                  </a:cubicBezTo>
                  <a:lnTo>
                    <a:pt x="243" y="26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2" name="Freeform 151">
              <a:extLst>
                <a:ext uri="{FF2B5EF4-FFF2-40B4-BE49-F238E27FC236}">
                  <a16:creationId xmlns:a16="http://schemas.microsoft.com/office/drawing/2014/main" id="{7B255147-FADB-CE44-730A-092AD2F8DC2B}"/>
                </a:ext>
              </a:extLst>
            </p:cNvPr>
            <p:cNvSpPr>
              <a:spLocks/>
            </p:cNvSpPr>
            <p:nvPr/>
          </p:nvSpPr>
          <p:spPr bwMode="auto">
            <a:xfrm>
              <a:off x="7662863" y="917575"/>
              <a:ext cx="57150" cy="55563"/>
            </a:xfrm>
            <a:custGeom>
              <a:avLst/>
              <a:gdLst>
                <a:gd name="T0" fmla="*/ 26 w 36"/>
                <a:gd name="T1" fmla="*/ 35 h 35"/>
                <a:gd name="T2" fmla="*/ 0 w 36"/>
                <a:gd name="T3" fmla="*/ 10 h 35"/>
                <a:gd name="T4" fmla="*/ 9 w 36"/>
                <a:gd name="T5" fmla="*/ 0 h 35"/>
                <a:gd name="T6" fmla="*/ 36 w 36"/>
                <a:gd name="T7" fmla="*/ 25 h 35"/>
                <a:gd name="T8" fmla="*/ 26 w 36"/>
                <a:gd name="T9" fmla="*/ 35 h 35"/>
              </a:gdLst>
              <a:ahLst/>
              <a:cxnLst>
                <a:cxn ang="0">
                  <a:pos x="T0" y="T1"/>
                </a:cxn>
                <a:cxn ang="0">
                  <a:pos x="T2" y="T3"/>
                </a:cxn>
                <a:cxn ang="0">
                  <a:pos x="T4" y="T5"/>
                </a:cxn>
                <a:cxn ang="0">
                  <a:pos x="T6" y="T7"/>
                </a:cxn>
                <a:cxn ang="0">
                  <a:pos x="T8" y="T9"/>
                </a:cxn>
              </a:cxnLst>
              <a:rect l="0" t="0" r="r" b="b"/>
              <a:pathLst>
                <a:path w="36" h="35">
                  <a:moveTo>
                    <a:pt x="26" y="35"/>
                  </a:moveTo>
                  <a:lnTo>
                    <a:pt x="0" y="10"/>
                  </a:lnTo>
                  <a:lnTo>
                    <a:pt x="9" y="0"/>
                  </a:lnTo>
                  <a:lnTo>
                    <a:pt x="36" y="25"/>
                  </a:lnTo>
                  <a:lnTo>
                    <a:pt x="2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3" name="Freeform 152">
              <a:extLst>
                <a:ext uri="{FF2B5EF4-FFF2-40B4-BE49-F238E27FC236}">
                  <a16:creationId xmlns:a16="http://schemas.microsoft.com/office/drawing/2014/main" id="{0B04B122-F906-1FB6-D839-918A1AD2DB14}"/>
                </a:ext>
              </a:extLst>
            </p:cNvPr>
            <p:cNvSpPr>
              <a:spLocks/>
            </p:cNvSpPr>
            <p:nvPr/>
          </p:nvSpPr>
          <p:spPr bwMode="auto">
            <a:xfrm>
              <a:off x="7664450" y="857250"/>
              <a:ext cx="49213" cy="46038"/>
            </a:xfrm>
            <a:custGeom>
              <a:avLst/>
              <a:gdLst>
                <a:gd name="T0" fmla="*/ 22 w 31"/>
                <a:gd name="T1" fmla="*/ 29 h 29"/>
                <a:gd name="T2" fmla="*/ 0 w 31"/>
                <a:gd name="T3" fmla="*/ 10 h 29"/>
                <a:gd name="T4" fmla="*/ 9 w 31"/>
                <a:gd name="T5" fmla="*/ 0 h 29"/>
                <a:gd name="T6" fmla="*/ 31 w 31"/>
                <a:gd name="T7" fmla="*/ 19 h 29"/>
                <a:gd name="T8" fmla="*/ 22 w 31"/>
                <a:gd name="T9" fmla="*/ 29 h 29"/>
              </a:gdLst>
              <a:ahLst/>
              <a:cxnLst>
                <a:cxn ang="0">
                  <a:pos x="T0" y="T1"/>
                </a:cxn>
                <a:cxn ang="0">
                  <a:pos x="T2" y="T3"/>
                </a:cxn>
                <a:cxn ang="0">
                  <a:pos x="T4" y="T5"/>
                </a:cxn>
                <a:cxn ang="0">
                  <a:pos x="T6" y="T7"/>
                </a:cxn>
                <a:cxn ang="0">
                  <a:pos x="T8" y="T9"/>
                </a:cxn>
              </a:cxnLst>
              <a:rect l="0" t="0" r="r" b="b"/>
              <a:pathLst>
                <a:path w="31" h="29">
                  <a:moveTo>
                    <a:pt x="22" y="29"/>
                  </a:moveTo>
                  <a:lnTo>
                    <a:pt x="0" y="10"/>
                  </a:lnTo>
                  <a:lnTo>
                    <a:pt x="9" y="0"/>
                  </a:lnTo>
                  <a:lnTo>
                    <a:pt x="31" y="19"/>
                  </a:lnTo>
                  <a:lnTo>
                    <a:pt x="2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4" name="Freeform 153">
              <a:extLst>
                <a:ext uri="{FF2B5EF4-FFF2-40B4-BE49-F238E27FC236}">
                  <a16:creationId xmlns:a16="http://schemas.microsoft.com/office/drawing/2014/main" id="{C0F11F6F-5A38-519C-985B-0933A300ECAB}"/>
                </a:ext>
              </a:extLst>
            </p:cNvPr>
            <p:cNvSpPr>
              <a:spLocks/>
            </p:cNvSpPr>
            <p:nvPr/>
          </p:nvSpPr>
          <p:spPr bwMode="auto">
            <a:xfrm>
              <a:off x="7642225" y="798513"/>
              <a:ext cx="57150" cy="44450"/>
            </a:xfrm>
            <a:custGeom>
              <a:avLst/>
              <a:gdLst>
                <a:gd name="T0" fmla="*/ 30 w 36"/>
                <a:gd name="T1" fmla="*/ 28 h 28"/>
                <a:gd name="T2" fmla="*/ 0 w 36"/>
                <a:gd name="T3" fmla="*/ 12 h 28"/>
                <a:gd name="T4" fmla="*/ 6 w 36"/>
                <a:gd name="T5" fmla="*/ 0 h 28"/>
                <a:gd name="T6" fmla="*/ 36 w 36"/>
                <a:gd name="T7" fmla="*/ 16 h 28"/>
                <a:gd name="T8" fmla="*/ 30 w 36"/>
                <a:gd name="T9" fmla="*/ 28 h 28"/>
              </a:gdLst>
              <a:ahLst/>
              <a:cxnLst>
                <a:cxn ang="0">
                  <a:pos x="T0" y="T1"/>
                </a:cxn>
                <a:cxn ang="0">
                  <a:pos x="T2" y="T3"/>
                </a:cxn>
                <a:cxn ang="0">
                  <a:pos x="T4" y="T5"/>
                </a:cxn>
                <a:cxn ang="0">
                  <a:pos x="T6" y="T7"/>
                </a:cxn>
                <a:cxn ang="0">
                  <a:pos x="T8" y="T9"/>
                </a:cxn>
              </a:cxnLst>
              <a:rect l="0" t="0" r="r" b="b"/>
              <a:pathLst>
                <a:path w="36" h="28">
                  <a:moveTo>
                    <a:pt x="30" y="28"/>
                  </a:moveTo>
                  <a:lnTo>
                    <a:pt x="0" y="12"/>
                  </a:lnTo>
                  <a:lnTo>
                    <a:pt x="6" y="0"/>
                  </a:lnTo>
                  <a:lnTo>
                    <a:pt x="36" y="16"/>
                  </a:lnTo>
                  <a:lnTo>
                    <a:pt x="3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5" name="Freeform 154">
              <a:extLst>
                <a:ext uri="{FF2B5EF4-FFF2-40B4-BE49-F238E27FC236}">
                  <a16:creationId xmlns:a16="http://schemas.microsoft.com/office/drawing/2014/main" id="{25FB4B98-40CB-1540-2A47-F9B1A141C783}"/>
                </a:ext>
              </a:extLst>
            </p:cNvPr>
            <p:cNvSpPr>
              <a:spLocks/>
            </p:cNvSpPr>
            <p:nvPr/>
          </p:nvSpPr>
          <p:spPr bwMode="auto">
            <a:xfrm>
              <a:off x="7631113" y="742950"/>
              <a:ext cx="52388" cy="33338"/>
            </a:xfrm>
            <a:custGeom>
              <a:avLst/>
              <a:gdLst>
                <a:gd name="T0" fmla="*/ 180 w 249"/>
                <a:gd name="T1" fmla="*/ 168 h 168"/>
                <a:gd name="T2" fmla="*/ 9 w 249"/>
                <a:gd name="T3" fmla="*/ 112 h 168"/>
                <a:gd name="T4" fmla="*/ 0 w 249"/>
                <a:gd name="T5" fmla="*/ 8 h 168"/>
                <a:gd name="T6" fmla="*/ 249 w 249"/>
                <a:gd name="T7" fmla="*/ 88 h 168"/>
                <a:gd name="T8" fmla="*/ 180 w 249"/>
                <a:gd name="T9" fmla="*/ 168 h 168"/>
              </a:gdLst>
              <a:ahLst/>
              <a:cxnLst>
                <a:cxn ang="0">
                  <a:pos x="T0" y="T1"/>
                </a:cxn>
                <a:cxn ang="0">
                  <a:pos x="T2" y="T3"/>
                </a:cxn>
                <a:cxn ang="0">
                  <a:pos x="T4" y="T5"/>
                </a:cxn>
                <a:cxn ang="0">
                  <a:pos x="T6" y="T7"/>
                </a:cxn>
                <a:cxn ang="0">
                  <a:pos x="T8" y="T9"/>
                </a:cxn>
              </a:cxnLst>
              <a:rect l="0" t="0" r="r" b="b"/>
              <a:pathLst>
                <a:path w="249" h="168">
                  <a:moveTo>
                    <a:pt x="180" y="168"/>
                  </a:moveTo>
                  <a:cubicBezTo>
                    <a:pt x="134" y="128"/>
                    <a:pt x="70" y="107"/>
                    <a:pt x="9" y="112"/>
                  </a:cubicBezTo>
                  <a:lnTo>
                    <a:pt x="0" y="8"/>
                  </a:lnTo>
                  <a:cubicBezTo>
                    <a:pt x="90" y="0"/>
                    <a:pt x="181" y="29"/>
                    <a:pt x="249" y="88"/>
                  </a:cubicBezTo>
                  <a:lnTo>
                    <a:pt x="18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96" name="Freeform 120">
            <a:extLst>
              <a:ext uri="{FF2B5EF4-FFF2-40B4-BE49-F238E27FC236}">
                <a16:creationId xmlns:a16="http://schemas.microsoft.com/office/drawing/2014/main" id="{6E39480C-92E1-2171-42D5-2BC20111A314}"/>
              </a:ext>
            </a:extLst>
          </p:cNvPr>
          <p:cNvSpPr>
            <a:spLocks noEditPoints="1"/>
          </p:cNvSpPr>
          <p:nvPr/>
        </p:nvSpPr>
        <p:spPr bwMode="auto">
          <a:xfrm>
            <a:off x="6444155" y="3857119"/>
            <a:ext cx="436563" cy="414338"/>
          </a:xfrm>
          <a:custGeom>
            <a:avLst/>
            <a:gdLst>
              <a:gd name="T0" fmla="*/ 288 w 2120"/>
              <a:gd name="T1" fmla="*/ 1594 h 2014"/>
              <a:gd name="T2" fmla="*/ 381 w 2120"/>
              <a:gd name="T3" fmla="*/ 1654 h 2014"/>
              <a:gd name="T4" fmla="*/ 467 w 2120"/>
              <a:gd name="T5" fmla="*/ 1709 h 2014"/>
              <a:gd name="T6" fmla="*/ 648 w 2120"/>
              <a:gd name="T7" fmla="*/ 1841 h 2014"/>
              <a:gd name="T8" fmla="*/ 1139 w 2120"/>
              <a:gd name="T9" fmla="*/ 1221 h 2014"/>
              <a:gd name="T10" fmla="*/ 1593 w 2120"/>
              <a:gd name="T11" fmla="*/ 1729 h 2014"/>
              <a:gd name="T12" fmla="*/ 1920 w 2120"/>
              <a:gd name="T13" fmla="*/ 1450 h 2014"/>
              <a:gd name="T14" fmla="*/ 1445 w 2120"/>
              <a:gd name="T15" fmla="*/ 1033 h 2014"/>
              <a:gd name="T16" fmla="*/ 1387 w 2120"/>
              <a:gd name="T17" fmla="*/ 992 h 2014"/>
              <a:gd name="T18" fmla="*/ 1847 w 2120"/>
              <a:gd name="T19" fmla="*/ 389 h 2014"/>
              <a:gd name="T20" fmla="*/ 1430 w 2120"/>
              <a:gd name="T21" fmla="*/ 224 h 2014"/>
              <a:gd name="T22" fmla="*/ 1017 w 2120"/>
              <a:gd name="T23" fmla="*/ 760 h 2014"/>
              <a:gd name="T24" fmla="*/ 466 w 2120"/>
              <a:gd name="T25" fmla="*/ 212 h 2014"/>
              <a:gd name="T26" fmla="*/ 184 w 2120"/>
              <a:gd name="T27" fmla="*/ 590 h 2014"/>
              <a:gd name="T28" fmla="*/ 707 w 2120"/>
              <a:gd name="T29" fmla="*/ 994 h 2014"/>
              <a:gd name="T30" fmla="*/ 798 w 2120"/>
              <a:gd name="T31" fmla="*/ 1051 h 2014"/>
              <a:gd name="T32" fmla="*/ 709 w 2120"/>
              <a:gd name="T33" fmla="*/ 1111 h 2014"/>
              <a:gd name="T34" fmla="*/ 288 w 2120"/>
              <a:gd name="T35" fmla="*/ 1594 h 2014"/>
              <a:gd name="T36" fmla="*/ 688 w 2120"/>
              <a:gd name="T37" fmla="*/ 2014 h 2014"/>
              <a:gd name="T38" fmla="*/ 639 w 2120"/>
              <a:gd name="T39" fmla="*/ 1994 h 2014"/>
              <a:gd name="T40" fmla="*/ 378 w 2120"/>
              <a:gd name="T41" fmla="*/ 1815 h 2014"/>
              <a:gd name="T42" fmla="*/ 313 w 2120"/>
              <a:gd name="T43" fmla="*/ 1775 h 2014"/>
              <a:gd name="T44" fmla="*/ 145 w 2120"/>
              <a:gd name="T45" fmla="*/ 1620 h 2014"/>
              <a:gd name="T46" fmla="*/ 164 w 2120"/>
              <a:gd name="T47" fmla="*/ 1529 h 2014"/>
              <a:gd name="T48" fmla="*/ 554 w 2120"/>
              <a:gd name="T49" fmla="*/ 1060 h 2014"/>
              <a:gd name="T50" fmla="*/ 46 w 2120"/>
              <a:gd name="T51" fmla="*/ 652 h 2014"/>
              <a:gd name="T52" fmla="*/ 0 w 2120"/>
              <a:gd name="T53" fmla="*/ 609 h 2014"/>
              <a:gd name="T54" fmla="*/ 35 w 2120"/>
              <a:gd name="T55" fmla="*/ 557 h 2014"/>
              <a:gd name="T56" fmla="*/ 451 w 2120"/>
              <a:gd name="T57" fmla="*/ 0 h 2014"/>
              <a:gd name="T58" fmla="*/ 1003 w 2120"/>
              <a:gd name="T59" fmla="*/ 550 h 2014"/>
              <a:gd name="T60" fmla="*/ 1394 w 2120"/>
              <a:gd name="T61" fmla="*/ 44 h 2014"/>
              <a:gd name="T62" fmla="*/ 1446 w 2120"/>
              <a:gd name="T63" fmla="*/ 74 h 2014"/>
              <a:gd name="T64" fmla="*/ 1981 w 2120"/>
              <a:gd name="T65" fmla="*/ 277 h 2014"/>
              <a:gd name="T66" fmla="*/ 2090 w 2120"/>
              <a:gd name="T67" fmla="*/ 300 h 2014"/>
              <a:gd name="T68" fmla="*/ 1584 w 2120"/>
              <a:gd name="T69" fmla="*/ 963 h 2014"/>
              <a:gd name="T70" fmla="*/ 2072 w 2120"/>
              <a:gd name="T71" fmla="*/ 1409 h 2014"/>
              <a:gd name="T72" fmla="*/ 2120 w 2120"/>
              <a:gd name="T73" fmla="*/ 1463 h 2014"/>
              <a:gd name="T74" fmla="*/ 1580 w 2120"/>
              <a:gd name="T75" fmla="*/ 1922 h 2014"/>
              <a:gd name="T76" fmla="*/ 1146 w 2120"/>
              <a:gd name="T77" fmla="*/ 1437 h 2014"/>
              <a:gd name="T78" fmla="*/ 688 w 2120"/>
              <a:gd name="T79" fmla="*/ 2014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0" h="2014">
                <a:moveTo>
                  <a:pt x="288" y="1594"/>
                </a:moveTo>
                <a:cubicBezTo>
                  <a:pt x="308" y="1613"/>
                  <a:pt x="354" y="1639"/>
                  <a:pt x="381" y="1654"/>
                </a:cubicBezTo>
                <a:cubicBezTo>
                  <a:pt x="414" y="1672"/>
                  <a:pt x="445" y="1690"/>
                  <a:pt x="467" y="1709"/>
                </a:cubicBezTo>
                <a:cubicBezTo>
                  <a:pt x="506" y="1741"/>
                  <a:pt x="588" y="1804"/>
                  <a:pt x="648" y="1841"/>
                </a:cubicBezTo>
                <a:lnTo>
                  <a:pt x="1139" y="1221"/>
                </a:lnTo>
                <a:lnTo>
                  <a:pt x="1593" y="1729"/>
                </a:lnTo>
                <a:lnTo>
                  <a:pt x="1920" y="1450"/>
                </a:lnTo>
                <a:cubicBezTo>
                  <a:pt x="1776" y="1297"/>
                  <a:pt x="1616" y="1157"/>
                  <a:pt x="1445" y="1033"/>
                </a:cubicBezTo>
                <a:lnTo>
                  <a:pt x="1387" y="992"/>
                </a:lnTo>
                <a:lnTo>
                  <a:pt x="1847" y="389"/>
                </a:lnTo>
                <a:cubicBezTo>
                  <a:pt x="1702" y="350"/>
                  <a:pt x="1562" y="295"/>
                  <a:pt x="1430" y="224"/>
                </a:cubicBezTo>
                <a:lnTo>
                  <a:pt x="1017" y="760"/>
                </a:lnTo>
                <a:lnTo>
                  <a:pt x="466" y="212"/>
                </a:lnTo>
                <a:lnTo>
                  <a:pt x="184" y="590"/>
                </a:lnTo>
                <a:cubicBezTo>
                  <a:pt x="356" y="749"/>
                  <a:pt x="453" y="833"/>
                  <a:pt x="707" y="994"/>
                </a:cubicBezTo>
                <a:lnTo>
                  <a:pt x="798" y="1051"/>
                </a:lnTo>
                <a:lnTo>
                  <a:pt x="709" y="1111"/>
                </a:lnTo>
                <a:cubicBezTo>
                  <a:pt x="618" y="1171"/>
                  <a:pt x="389" y="1453"/>
                  <a:pt x="288" y="1594"/>
                </a:cubicBezTo>
                <a:close/>
                <a:moveTo>
                  <a:pt x="688" y="2014"/>
                </a:moveTo>
                <a:lnTo>
                  <a:pt x="639" y="1994"/>
                </a:lnTo>
                <a:cubicBezTo>
                  <a:pt x="546" y="1954"/>
                  <a:pt x="379" y="1816"/>
                  <a:pt x="378" y="1815"/>
                </a:cubicBezTo>
                <a:cubicBezTo>
                  <a:pt x="365" y="1805"/>
                  <a:pt x="339" y="1790"/>
                  <a:pt x="313" y="1775"/>
                </a:cubicBezTo>
                <a:cubicBezTo>
                  <a:pt x="238" y="1733"/>
                  <a:pt x="161" y="1690"/>
                  <a:pt x="145" y="1620"/>
                </a:cubicBezTo>
                <a:cubicBezTo>
                  <a:pt x="138" y="1589"/>
                  <a:pt x="145" y="1556"/>
                  <a:pt x="164" y="1529"/>
                </a:cubicBezTo>
                <a:cubicBezTo>
                  <a:pt x="232" y="1431"/>
                  <a:pt x="420" y="1190"/>
                  <a:pt x="554" y="1060"/>
                </a:cubicBezTo>
                <a:cubicBezTo>
                  <a:pt x="326" y="911"/>
                  <a:pt x="226" y="819"/>
                  <a:pt x="46" y="652"/>
                </a:cubicBezTo>
                <a:lnTo>
                  <a:pt x="0" y="609"/>
                </a:lnTo>
                <a:lnTo>
                  <a:pt x="35" y="557"/>
                </a:lnTo>
                <a:lnTo>
                  <a:pt x="451" y="0"/>
                </a:lnTo>
                <a:lnTo>
                  <a:pt x="1003" y="550"/>
                </a:lnTo>
                <a:lnTo>
                  <a:pt x="1394" y="44"/>
                </a:lnTo>
                <a:lnTo>
                  <a:pt x="1446" y="74"/>
                </a:lnTo>
                <a:cubicBezTo>
                  <a:pt x="1613" y="170"/>
                  <a:pt x="1793" y="239"/>
                  <a:pt x="1981" y="277"/>
                </a:cubicBezTo>
                <a:lnTo>
                  <a:pt x="2090" y="300"/>
                </a:lnTo>
                <a:lnTo>
                  <a:pt x="1584" y="963"/>
                </a:lnTo>
                <a:cubicBezTo>
                  <a:pt x="1760" y="1096"/>
                  <a:pt x="1924" y="1246"/>
                  <a:pt x="2072" y="1409"/>
                </a:cubicBezTo>
                <a:lnTo>
                  <a:pt x="2120" y="1463"/>
                </a:lnTo>
                <a:lnTo>
                  <a:pt x="1580" y="1922"/>
                </a:lnTo>
                <a:lnTo>
                  <a:pt x="1146" y="1437"/>
                </a:lnTo>
                <a:lnTo>
                  <a:pt x="688" y="2014"/>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nvGrpSpPr>
          <p:cNvPr id="97" name="그룹 195">
            <a:extLst>
              <a:ext uri="{FF2B5EF4-FFF2-40B4-BE49-F238E27FC236}">
                <a16:creationId xmlns:a16="http://schemas.microsoft.com/office/drawing/2014/main" id="{1D65DFAE-E660-A38E-7A48-C8AA24BEB30A}"/>
              </a:ext>
            </a:extLst>
          </p:cNvPr>
          <p:cNvGrpSpPr/>
          <p:nvPr/>
        </p:nvGrpSpPr>
        <p:grpSpPr>
          <a:xfrm>
            <a:off x="6624114" y="4395512"/>
            <a:ext cx="914909" cy="968307"/>
            <a:chOff x="9413875" y="1092200"/>
            <a:chExt cx="815976" cy="863600"/>
          </a:xfrm>
          <a:solidFill>
            <a:schemeClr val="accent5"/>
          </a:solidFill>
        </p:grpSpPr>
        <p:sp>
          <p:nvSpPr>
            <p:cNvPr id="98" name="Freeform 155">
              <a:extLst>
                <a:ext uri="{FF2B5EF4-FFF2-40B4-BE49-F238E27FC236}">
                  <a16:creationId xmlns:a16="http://schemas.microsoft.com/office/drawing/2014/main" id="{7631EF2E-4CF8-13CC-F1B9-A8CC321BBB1E}"/>
                </a:ext>
              </a:extLst>
            </p:cNvPr>
            <p:cNvSpPr>
              <a:spLocks noEditPoints="1"/>
            </p:cNvSpPr>
            <p:nvPr/>
          </p:nvSpPr>
          <p:spPr bwMode="auto">
            <a:xfrm>
              <a:off x="9566275" y="1257300"/>
              <a:ext cx="488950" cy="579438"/>
            </a:xfrm>
            <a:custGeom>
              <a:avLst/>
              <a:gdLst>
                <a:gd name="T0" fmla="*/ 311 w 2380"/>
                <a:gd name="T1" fmla="*/ 2352 h 2821"/>
                <a:gd name="T2" fmla="*/ 910 w 2380"/>
                <a:gd name="T3" fmla="*/ 2575 h 2821"/>
                <a:gd name="T4" fmla="*/ 1023 w 2380"/>
                <a:gd name="T5" fmla="*/ 2604 h 2821"/>
                <a:gd name="T6" fmla="*/ 1182 w 2380"/>
                <a:gd name="T7" fmla="*/ 2622 h 2821"/>
                <a:gd name="T8" fmla="*/ 1271 w 2380"/>
                <a:gd name="T9" fmla="*/ 2449 h 2821"/>
                <a:gd name="T10" fmla="*/ 1288 w 2380"/>
                <a:gd name="T11" fmla="*/ 2390 h 2821"/>
                <a:gd name="T12" fmla="*/ 1745 w 2380"/>
                <a:gd name="T13" fmla="*/ 1805 h 2821"/>
                <a:gd name="T14" fmla="*/ 2152 w 2380"/>
                <a:gd name="T15" fmla="*/ 1301 h 2821"/>
                <a:gd name="T16" fmla="*/ 2069 w 2380"/>
                <a:gd name="T17" fmla="*/ 752 h 2821"/>
                <a:gd name="T18" fmla="*/ 1626 w 2380"/>
                <a:gd name="T19" fmla="*/ 363 h 2821"/>
                <a:gd name="T20" fmla="*/ 701 w 2380"/>
                <a:gd name="T21" fmla="*/ 275 h 2821"/>
                <a:gd name="T22" fmla="*/ 171 w 2380"/>
                <a:gd name="T23" fmla="*/ 965 h 2821"/>
                <a:gd name="T24" fmla="*/ 275 w 2380"/>
                <a:gd name="T25" fmla="*/ 1446 h 2821"/>
                <a:gd name="T26" fmla="*/ 362 w 2380"/>
                <a:gd name="T27" fmla="*/ 2130 h 2821"/>
                <a:gd name="T28" fmla="*/ 342 w 2380"/>
                <a:gd name="T29" fmla="*/ 2200 h 2821"/>
                <a:gd name="T30" fmla="*/ 314 w 2380"/>
                <a:gd name="T31" fmla="*/ 2329 h 2821"/>
                <a:gd name="T32" fmla="*/ 314 w 2380"/>
                <a:gd name="T33" fmla="*/ 2342 h 2821"/>
                <a:gd name="T34" fmla="*/ 311 w 2380"/>
                <a:gd name="T35" fmla="*/ 2352 h 2821"/>
                <a:gd name="T36" fmla="*/ 573 w 2380"/>
                <a:gd name="T37" fmla="*/ 2660 h 2821"/>
                <a:gd name="T38" fmla="*/ 166 w 2380"/>
                <a:gd name="T39" fmla="*/ 2436 h 2821"/>
                <a:gd name="T40" fmla="*/ 147 w 2380"/>
                <a:gd name="T41" fmla="*/ 2321 h 2821"/>
                <a:gd name="T42" fmla="*/ 182 w 2380"/>
                <a:gd name="T43" fmla="*/ 2149 h 2821"/>
                <a:gd name="T44" fmla="*/ 200 w 2380"/>
                <a:gd name="T45" fmla="*/ 2089 h 2821"/>
                <a:gd name="T46" fmla="*/ 116 w 2380"/>
                <a:gd name="T47" fmla="*/ 1499 h 2821"/>
                <a:gd name="T48" fmla="*/ 3 w 2380"/>
                <a:gd name="T49" fmla="*/ 962 h 2821"/>
                <a:gd name="T50" fmla="*/ 644 w 2380"/>
                <a:gd name="T51" fmla="*/ 118 h 2821"/>
                <a:gd name="T52" fmla="*/ 1703 w 2380"/>
                <a:gd name="T53" fmla="*/ 214 h 2821"/>
                <a:gd name="T54" fmla="*/ 2212 w 2380"/>
                <a:gd name="T55" fmla="*/ 665 h 2821"/>
                <a:gd name="T56" fmla="*/ 2311 w 2380"/>
                <a:gd name="T57" fmla="*/ 1351 h 2821"/>
                <a:gd name="T58" fmla="*/ 1856 w 2380"/>
                <a:gd name="T59" fmla="*/ 1931 h 2821"/>
                <a:gd name="T60" fmla="*/ 1448 w 2380"/>
                <a:gd name="T61" fmla="*/ 2439 h 2821"/>
                <a:gd name="T62" fmla="*/ 1433 w 2380"/>
                <a:gd name="T63" fmla="*/ 2493 h 2821"/>
                <a:gd name="T64" fmla="*/ 1253 w 2380"/>
                <a:gd name="T65" fmla="*/ 2774 h 2821"/>
                <a:gd name="T66" fmla="*/ 972 w 2380"/>
                <a:gd name="T67" fmla="*/ 2764 h 2821"/>
                <a:gd name="T68" fmla="*/ 871 w 2380"/>
                <a:gd name="T69" fmla="*/ 2738 h 2821"/>
                <a:gd name="T70" fmla="*/ 573 w 2380"/>
                <a:gd name="T71" fmla="*/ 266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80" h="2821">
                  <a:moveTo>
                    <a:pt x="311" y="2352"/>
                  </a:moveTo>
                  <a:cubicBezTo>
                    <a:pt x="326" y="2387"/>
                    <a:pt x="425" y="2460"/>
                    <a:pt x="910" y="2575"/>
                  </a:cubicBezTo>
                  <a:cubicBezTo>
                    <a:pt x="963" y="2588"/>
                    <a:pt x="1001" y="2597"/>
                    <a:pt x="1023" y="2604"/>
                  </a:cubicBezTo>
                  <a:cubicBezTo>
                    <a:pt x="1082" y="2623"/>
                    <a:pt x="1143" y="2640"/>
                    <a:pt x="1182" y="2622"/>
                  </a:cubicBezTo>
                  <a:cubicBezTo>
                    <a:pt x="1230" y="2600"/>
                    <a:pt x="1250" y="2526"/>
                    <a:pt x="1271" y="2449"/>
                  </a:cubicBezTo>
                  <a:cubicBezTo>
                    <a:pt x="1277" y="2429"/>
                    <a:pt x="1282" y="2409"/>
                    <a:pt x="1288" y="2390"/>
                  </a:cubicBezTo>
                  <a:cubicBezTo>
                    <a:pt x="1364" y="2142"/>
                    <a:pt x="1558" y="1971"/>
                    <a:pt x="1745" y="1805"/>
                  </a:cubicBezTo>
                  <a:cubicBezTo>
                    <a:pt x="1921" y="1649"/>
                    <a:pt x="2088" y="1502"/>
                    <a:pt x="2152" y="1301"/>
                  </a:cubicBezTo>
                  <a:cubicBezTo>
                    <a:pt x="2206" y="1130"/>
                    <a:pt x="2175" y="925"/>
                    <a:pt x="2069" y="752"/>
                  </a:cubicBezTo>
                  <a:cubicBezTo>
                    <a:pt x="1975" y="598"/>
                    <a:pt x="1822" y="463"/>
                    <a:pt x="1626" y="363"/>
                  </a:cubicBezTo>
                  <a:cubicBezTo>
                    <a:pt x="1317" y="205"/>
                    <a:pt x="980" y="173"/>
                    <a:pt x="701" y="275"/>
                  </a:cubicBezTo>
                  <a:cubicBezTo>
                    <a:pt x="395" y="387"/>
                    <a:pt x="177" y="671"/>
                    <a:pt x="171" y="965"/>
                  </a:cubicBezTo>
                  <a:cubicBezTo>
                    <a:pt x="168" y="1123"/>
                    <a:pt x="220" y="1280"/>
                    <a:pt x="275" y="1446"/>
                  </a:cubicBezTo>
                  <a:cubicBezTo>
                    <a:pt x="348" y="1666"/>
                    <a:pt x="423" y="1894"/>
                    <a:pt x="362" y="2130"/>
                  </a:cubicBezTo>
                  <a:cubicBezTo>
                    <a:pt x="356" y="2154"/>
                    <a:pt x="349" y="2177"/>
                    <a:pt x="342" y="2200"/>
                  </a:cubicBezTo>
                  <a:cubicBezTo>
                    <a:pt x="327" y="2246"/>
                    <a:pt x="313" y="2289"/>
                    <a:pt x="314" y="2329"/>
                  </a:cubicBezTo>
                  <a:lnTo>
                    <a:pt x="314" y="2342"/>
                  </a:lnTo>
                  <a:lnTo>
                    <a:pt x="311" y="2352"/>
                  </a:lnTo>
                  <a:close/>
                  <a:moveTo>
                    <a:pt x="573" y="2660"/>
                  </a:moveTo>
                  <a:cubicBezTo>
                    <a:pt x="381" y="2602"/>
                    <a:pt x="222" y="2532"/>
                    <a:pt x="166" y="2436"/>
                  </a:cubicBezTo>
                  <a:cubicBezTo>
                    <a:pt x="145" y="2399"/>
                    <a:pt x="139" y="2360"/>
                    <a:pt x="147" y="2321"/>
                  </a:cubicBezTo>
                  <a:cubicBezTo>
                    <a:pt x="147" y="2258"/>
                    <a:pt x="166" y="2200"/>
                    <a:pt x="182" y="2149"/>
                  </a:cubicBezTo>
                  <a:cubicBezTo>
                    <a:pt x="189" y="2128"/>
                    <a:pt x="195" y="2108"/>
                    <a:pt x="200" y="2089"/>
                  </a:cubicBezTo>
                  <a:cubicBezTo>
                    <a:pt x="249" y="1900"/>
                    <a:pt x="184" y="1705"/>
                    <a:pt x="116" y="1499"/>
                  </a:cubicBezTo>
                  <a:cubicBezTo>
                    <a:pt x="59" y="1327"/>
                    <a:pt x="0" y="1149"/>
                    <a:pt x="3" y="962"/>
                  </a:cubicBezTo>
                  <a:cubicBezTo>
                    <a:pt x="11" y="600"/>
                    <a:pt x="274" y="253"/>
                    <a:pt x="644" y="118"/>
                  </a:cubicBezTo>
                  <a:cubicBezTo>
                    <a:pt x="966" y="0"/>
                    <a:pt x="1352" y="35"/>
                    <a:pt x="1703" y="214"/>
                  </a:cubicBezTo>
                  <a:cubicBezTo>
                    <a:pt x="1926" y="328"/>
                    <a:pt x="2102" y="484"/>
                    <a:pt x="2212" y="665"/>
                  </a:cubicBezTo>
                  <a:cubicBezTo>
                    <a:pt x="2343" y="879"/>
                    <a:pt x="2380" y="1135"/>
                    <a:pt x="2311" y="1351"/>
                  </a:cubicBezTo>
                  <a:cubicBezTo>
                    <a:pt x="2234" y="1596"/>
                    <a:pt x="2042" y="1766"/>
                    <a:pt x="1856" y="1931"/>
                  </a:cubicBezTo>
                  <a:cubicBezTo>
                    <a:pt x="1678" y="2088"/>
                    <a:pt x="1510" y="2236"/>
                    <a:pt x="1448" y="2439"/>
                  </a:cubicBezTo>
                  <a:cubicBezTo>
                    <a:pt x="1443" y="2456"/>
                    <a:pt x="1438" y="2474"/>
                    <a:pt x="1433" y="2493"/>
                  </a:cubicBezTo>
                  <a:cubicBezTo>
                    <a:pt x="1405" y="2593"/>
                    <a:pt x="1371" y="2719"/>
                    <a:pt x="1253" y="2774"/>
                  </a:cubicBezTo>
                  <a:cubicBezTo>
                    <a:pt x="1151" y="2821"/>
                    <a:pt x="1039" y="2785"/>
                    <a:pt x="972" y="2764"/>
                  </a:cubicBezTo>
                  <a:cubicBezTo>
                    <a:pt x="955" y="2758"/>
                    <a:pt x="916" y="2749"/>
                    <a:pt x="871" y="2738"/>
                  </a:cubicBezTo>
                  <a:cubicBezTo>
                    <a:pt x="769" y="2714"/>
                    <a:pt x="667" y="2688"/>
                    <a:pt x="573"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9" name="Freeform 156">
              <a:extLst>
                <a:ext uri="{FF2B5EF4-FFF2-40B4-BE49-F238E27FC236}">
                  <a16:creationId xmlns:a16="http://schemas.microsoft.com/office/drawing/2014/main" id="{08226AB0-AB72-B116-974D-607AE612C10F}"/>
                </a:ext>
              </a:extLst>
            </p:cNvPr>
            <p:cNvSpPr>
              <a:spLocks noEditPoints="1"/>
            </p:cNvSpPr>
            <p:nvPr/>
          </p:nvSpPr>
          <p:spPr bwMode="auto">
            <a:xfrm>
              <a:off x="9664700" y="1477963"/>
              <a:ext cx="250825" cy="312738"/>
            </a:xfrm>
            <a:custGeom>
              <a:avLst/>
              <a:gdLst>
                <a:gd name="T0" fmla="*/ 514 w 1221"/>
                <a:gd name="T1" fmla="*/ 624 h 1520"/>
                <a:gd name="T2" fmla="*/ 511 w 1221"/>
                <a:gd name="T3" fmla="*/ 653 h 1520"/>
                <a:gd name="T4" fmla="*/ 903 w 1221"/>
                <a:gd name="T5" fmla="*/ 574 h 1520"/>
                <a:gd name="T6" fmla="*/ 1069 w 1221"/>
                <a:gd name="T7" fmla="*/ 455 h 1520"/>
                <a:gd name="T8" fmla="*/ 1087 w 1221"/>
                <a:gd name="T9" fmla="*/ 293 h 1520"/>
                <a:gd name="T10" fmla="*/ 964 w 1221"/>
                <a:gd name="T11" fmla="*/ 232 h 1520"/>
                <a:gd name="T12" fmla="*/ 805 w 1221"/>
                <a:gd name="T13" fmla="*/ 282 h 1520"/>
                <a:gd name="T14" fmla="*/ 514 w 1221"/>
                <a:gd name="T15" fmla="*/ 624 h 1520"/>
                <a:gd name="T16" fmla="*/ 290 w 1221"/>
                <a:gd name="T17" fmla="*/ 122 h 1520"/>
                <a:gd name="T18" fmla="*/ 282 w 1221"/>
                <a:gd name="T19" fmla="*/ 120 h 1520"/>
                <a:gd name="T20" fmla="*/ 133 w 1221"/>
                <a:gd name="T21" fmla="*/ 200 h 1520"/>
                <a:gd name="T22" fmla="*/ 132 w 1221"/>
                <a:gd name="T23" fmla="*/ 399 h 1520"/>
                <a:gd name="T24" fmla="*/ 404 w 1221"/>
                <a:gd name="T25" fmla="*/ 633 h 1520"/>
                <a:gd name="T26" fmla="*/ 414 w 1221"/>
                <a:gd name="T27" fmla="*/ 602 h 1520"/>
                <a:gd name="T28" fmla="*/ 419 w 1221"/>
                <a:gd name="T29" fmla="*/ 400 h 1520"/>
                <a:gd name="T30" fmla="*/ 390 w 1221"/>
                <a:gd name="T31" fmla="*/ 221 h 1520"/>
                <a:gd name="T32" fmla="*/ 290 w 1221"/>
                <a:gd name="T33" fmla="*/ 122 h 1520"/>
                <a:gd name="T34" fmla="*/ 250 w 1221"/>
                <a:gd name="T35" fmla="*/ 1520 h 1520"/>
                <a:gd name="T36" fmla="*/ 162 w 1221"/>
                <a:gd name="T37" fmla="*/ 1472 h 1520"/>
                <a:gd name="T38" fmla="*/ 401 w 1221"/>
                <a:gd name="T39" fmla="*/ 736 h 1520"/>
                <a:gd name="T40" fmla="*/ 38 w 1221"/>
                <a:gd name="T41" fmla="*/ 436 h 1520"/>
                <a:gd name="T42" fmla="*/ 43 w 1221"/>
                <a:gd name="T43" fmla="*/ 154 h 1520"/>
                <a:gd name="T44" fmla="*/ 302 w 1221"/>
                <a:gd name="T45" fmla="*/ 22 h 1520"/>
                <a:gd name="T46" fmla="*/ 482 w 1221"/>
                <a:gd name="T47" fmla="*/ 181 h 1520"/>
                <a:gd name="T48" fmla="*/ 520 w 1221"/>
                <a:gd name="T49" fmla="*/ 398 h 1520"/>
                <a:gd name="T50" fmla="*/ 520 w 1221"/>
                <a:gd name="T51" fmla="*/ 404 h 1520"/>
                <a:gd name="T52" fmla="*/ 756 w 1221"/>
                <a:gd name="T53" fmla="*/ 194 h 1520"/>
                <a:gd name="T54" fmla="*/ 964 w 1221"/>
                <a:gd name="T55" fmla="*/ 132 h 1520"/>
                <a:gd name="T56" fmla="*/ 1173 w 1221"/>
                <a:gd name="T57" fmla="*/ 240 h 1520"/>
                <a:gd name="T58" fmla="*/ 1150 w 1221"/>
                <a:gd name="T59" fmla="*/ 514 h 1520"/>
                <a:gd name="T60" fmla="*/ 944 w 1221"/>
                <a:gd name="T61" fmla="*/ 665 h 1520"/>
                <a:gd name="T62" fmla="*/ 500 w 1221"/>
                <a:gd name="T63" fmla="*/ 753 h 1520"/>
                <a:gd name="T64" fmla="*/ 250 w 1221"/>
                <a:gd name="T65" fmla="*/ 152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1" h="1520">
                  <a:moveTo>
                    <a:pt x="514" y="624"/>
                  </a:moveTo>
                  <a:cubicBezTo>
                    <a:pt x="513" y="634"/>
                    <a:pt x="512" y="643"/>
                    <a:pt x="511" y="653"/>
                  </a:cubicBezTo>
                  <a:cubicBezTo>
                    <a:pt x="631" y="663"/>
                    <a:pt x="766" y="636"/>
                    <a:pt x="903" y="574"/>
                  </a:cubicBezTo>
                  <a:cubicBezTo>
                    <a:pt x="958" y="549"/>
                    <a:pt x="1027" y="513"/>
                    <a:pt x="1069" y="455"/>
                  </a:cubicBezTo>
                  <a:cubicBezTo>
                    <a:pt x="1099" y="412"/>
                    <a:pt x="1118" y="344"/>
                    <a:pt x="1087" y="293"/>
                  </a:cubicBezTo>
                  <a:cubicBezTo>
                    <a:pt x="1065" y="256"/>
                    <a:pt x="1016" y="232"/>
                    <a:pt x="964" y="232"/>
                  </a:cubicBezTo>
                  <a:cubicBezTo>
                    <a:pt x="916" y="232"/>
                    <a:pt x="864" y="248"/>
                    <a:pt x="805" y="282"/>
                  </a:cubicBezTo>
                  <a:cubicBezTo>
                    <a:pt x="673" y="357"/>
                    <a:pt x="568" y="482"/>
                    <a:pt x="514" y="624"/>
                  </a:cubicBezTo>
                  <a:close/>
                  <a:moveTo>
                    <a:pt x="290" y="122"/>
                  </a:moveTo>
                  <a:cubicBezTo>
                    <a:pt x="288" y="121"/>
                    <a:pt x="285" y="120"/>
                    <a:pt x="282" y="120"/>
                  </a:cubicBezTo>
                  <a:cubicBezTo>
                    <a:pt x="227" y="108"/>
                    <a:pt x="162" y="144"/>
                    <a:pt x="133" y="200"/>
                  </a:cubicBezTo>
                  <a:cubicBezTo>
                    <a:pt x="104" y="255"/>
                    <a:pt x="104" y="329"/>
                    <a:pt x="132" y="399"/>
                  </a:cubicBezTo>
                  <a:cubicBezTo>
                    <a:pt x="174" y="507"/>
                    <a:pt x="278" y="594"/>
                    <a:pt x="404" y="633"/>
                  </a:cubicBezTo>
                  <a:cubicBezTo>
                    <a:pt x="407" y="623"/>
                    <a:pt x="411" y="612"/>
                    <a:pt x="414" y="602"/>
                  </a:cubicBezTo>
                  <a:cubicBezTo>
                    <a:pt x="419" y="535"/>
                    <a:pt x="421" y="468"/>
                    <a:pt x="419" y="400"/>
                  </a:cubicBezTo>
                  <a:cubicBezTo>
                    <a:pt x="417" y="330"/>
                    <a:pt x="412" y="272"/>
                    <a:pt x="390" y="221"/>
                  </a:cubicBezTo>
                  <a:cubicBezTo>
                    <a:pt x="369" y="171"/>
                    <a:pt x="331" y="134"/>
                    <a:pt x="290" y="122"/>
                  </a:cubicBezTo>
                  <a:close/>
                  <a:moveTo>
                    <a:pt x="250" y="1520"/>
                  </a:moveTo>
                  <a:lnTo>
                    <a:pt x="162" y="1472"/>
                  </a:lnTo>
                  <a:cubicBezTo>
                    <a:pt x="286" y="1243"/>
                    <a:pt x="366" y="993"/>
                    <a:pt x="401" y="736"/>
                  </a:cubicBezTo>
                  <a:cubicBezTo>
                    <a:pt x="233" y="693"/>
                    <a:pt x="96" y="581"/>
                    <a:pt x="38" y="436"/>
                  </a:cubicBezTo>
                  <a:cubicBezTo>
                    <a:pt x="0" y="338"/>
                    <a:pt x="1" y="235"/>
                    <a:pt x="43" y="154"/>
                  </a:cubicBezTo>
                  <a:cubicBezTo>
                    <a:pt x="94" y="56"/>
                    <a:pt x="203" y="0"/>
                    <a:pt x="302" y="22"/>
                  </a:cubicBezTo>
                  <a:cubicBezTo>
                    <a:pt x="379" y="38"/>
                    <a:pt x="446" y="98"/>
                    <a:pt x="482" y="181"/>
                  </a:cubicBezTo>
                  <a:cubicBezTo>
                    <a:pt x="512" y="251"/>
                    <a:pt x="518" y="327"/>
                    <a:pt x="520" y="398"/>
                  </a:cubicBezTo>
                  <a:cubicBezTo>
                    <a:pt x="520" y="400"/>
                    <a:pt x="520" y="402"/>
                    <a:pt x="520" y="404"/>
                  </a:cubicBezTo>
                  <a:cubicBezTo>
                    <a:pt x="582" y="319"/>
                    <a:pt x="663" y="247"/>
                    <a:pt x="756" y="194"/>
                  </a:cubicBezTo>
                  <a:cubicBezTo>
                    <a:pt x="831" y="152"/>
                    <a:pt x="899" y="131"/>
                    <a:pt x="964" y="132"/>
                  </a:cubicBezTo>
                  <a:cubicBezTo>
                    <a:pt x="1052" y="132"/>
                    <a:pt x="1132" y="174"/>
                    <a:pt x="1173" y="240"/>
                  </a:cubicBezTo>
                  <a:cubicBezTo>
                    <a:pt x="1221" y="319"/>
                    <a:pt x="1212" y="429"/>
                    <a:pt x="1150" y="514"/>
                  </a:cubicBezTo>
                  <a:cubicBezTo>
                    <a:pt x="1094" y="591"/>
                    <a:pt x="1011" y="635"/>
                    <a:pt x="944" y="665"/>
                  </a:cubicBezTo>
                  <a:cubicBezTo>
                    <a:pt x="790" y="735"/>
                    <a:pt x="638" y="765"/>
                    <a:pt x="500" y="753"/>
                  </a:cubicBezTo>
                  <a:cubicBezTo>
                    <a:pt x="464" y="1021"/>
                    <a:pt x="379" y="1281"/>
                    <a:pt x="250" y="15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0" name="Freeform 157">
              <a:extLst>
                <a:ext uri="{FF2B5EF4-FFF2-40B4-BE49-F238E27FC236}">
                  <a16:creationId xmlns:a16="http://schemas.microsoft.com/office/drawing/2014/main" id="{3537E4D0-4BB6-7301-FF88-1786ACCB74DB}"/>
                </a:ext>
              </a:extLst>
            </p:cNvPr>
            <p:cNvSpPr>
              <a:spLocks/>
            </p:cNvSpPr>
            <p:nvPr/>
          </p:nvSpPr>
          <p:spPr bwMode="auto">
            <a:xfrm>
              <a:off x="9413875" y="1443038"/>
              <a:ext cx="109538" cy="25400"/>
            </a:xfrm>
            <a:custGeom>
              <a:avLst/>
              <a:gdLst>
                <a:gd name="T0" fmla="*/ 1 w 69"/>
                <a:gd name="T1" fmla="*/ 16 h 16"/>
                <a:gd name="T2" fmla="*/ 0 w 69"/>
                <a:gd name="T3" fmla="*/ 3 h 16"/>
                <a:gd name="T4" fmla="*/ 69 w 69"/>
                <a:gd name="T5" fmla="*/ 0 h 16"/>
                <a:gd name="T6" fmla="*/ 69 w 69"/>
                <a:gd name="T7" fmla="*/ 13 h 16"/>
                <a:gd name="T8" fmla="*/ 1 w 69"/>
                <a:gd name="T9" fmla="*/ 16 h 16"/>
              </a:gdLst>
              <a:ahLst/>
              <a:cxnLst>
                <a:cxn ang="0">
                  <a:pos x="T0" y="T1"/>
                </a:cxn>
                <a:cxn ang="0">
                  <a:pos x="T2" y="T3"/>
                </a:cxn>
                <a:cxn ang="0">
                  <a:pos x="T4" y="T5"/>
                </a:cxn>
                <a:cxn ang="0">
                  <a:pos x="T6" y="T7"/>
                </a:cxn>
                <a:cxn ang="0">
                  <a:pos x="T8" y="T9"/>
                </a:cxn>
              </a:cxnLst>
              <a:rect l="0" t="0" r="r" b="b"/>
              <a:pathLst>
                <a:path w="69" h="16">
                  <a:moveTo>
                    <a:pt x="1" y="16"/>
                  </a:moveTo>
                  <a:lnTo>
                    <a:pt x="0" y="3"/>
                  </a:lnTo>
                  <a:lnTo>
                    <a:pt x="69" y="0"/>
                  </a:lnTo>
                  <a:lnTo>
                    <a:pt x="69" y="13"/>
                  </a:lnTo>
                  <a:lnTo>
                    <a:pt x="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1" name="Freeform 158">
              <a:extLst>
                <a:ext uri="{FF2B5EF4-FFF2-40B4-BE49-F238E27FC236}">
                  <a16:creationId xmlns:a16="http://schemas.microsoft.com/office/drawing/2014/main" id="{359F7CA9-F9E8-2FC1-CB99-0347AD77EFC6}"/>
                </a:ext>
              </a:extLst>
            </p:cNvPr>
            <p:cNvSpPr>
              <a:spLocks/>
            </p:cNvSpPr>
            <p:nvPr/>
          </p:nvSpPr>
          <p:spPr bwMode="auto">
            <a:xfrm>
              <a:off x="9550400" y="1192213"/>
              <a:ext cx="77788" cy="85725"/>
            </a:xfrm>
            <a:custGeom>
              <a:avLst/>
              <a:gdLst>
                <a:gd name="T0" fmla="*/ 310 w 378"/>
                <a:gd name="T1" fmla="*/ 420 h 420"/>
                <a:gd name="T2" fmla="*/ 0 w 378"/>
                <a:gd name="T3" fmla="*/ 56 h 420"/>
                <a:gd name="T4" fmla="*/ 84 w 378"/>
                <a:gd name="T5" fmla="*/ 0 h 420"/>
                <a:gd name="T6" fmla="*/ 378 w 378"/>
                <a:gd name="T7" fmla="*/ 347 h 420"/>
                <a:gd name="T8" fmla="*/ 310 w 378"/>
                <a:gd name="T9" fmla="*/ 420 h 420"/>
              </a:gdLst>
              <a:ahLst/>
              <a:cxnLst>
                <a:cxn ang="0">
                  <a:pos x="T0" y="T1"/>
                </a:cxn>
                <a:cxn ang="0">
                  <a:pos x="T2" y="T3"/>
                </a:cxn>
                <a:cxn ang="0">
                  <a:pos x="T4" y="T5"/>
                </a:cxn>
                <a:cxn ang="0">
                  <a:pos x="T6" y="T7"/>
                </a:cxn>
                <a:cxn ang="0">
                  <a:pos x="T8" y="T9"/>
                </a:cxn>
              </a:cxnLst>
              <a:rect l="0" t="0" r="r" b="b"/>
              <a:pathLst>
                <a:path w="378" h="420">
                  <a:moveTo>
                    <a:pt x="310" y="420"/>
                  </a:moveTo>
                  <a:cubicBezTo>
                    <a:pt x="193" y="311"/>
                    <a:pt x="89" y="189"/>
                    <a:pt x="0" y="56"/>
                  </a:cubicBezTo>
                  <a:lnTo>
                    <a:pt x="84" y="0"/>
                  </a:lnTo>
                  <a:cubicBezTo>
                    <a:pt x="168" y="127"/>
                    <a:pt x="267" y="243"/>
                    <a:pt x="378" y="347"/>
                  </a:cubicBezTo>
                  <a:lnTo>
                    <a:pt x="310" y="4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2" name="Freeform 159">
              <a:extLst>
                <a:ext uri="{FF2B5EF4-FFF2-40B4-BE49-F238E27FC236}">
                  <a16:creationId xmlns:a16="http://schemas.microsoft.com/office/drawing/2014/main" id="{3A5C4CB6-EA44-D11F-CF45-1E9DBE3AFDEE}"/>
                </a:ext>
              </a:extLst>
            </p:cNvPr>
            <p:cNvSpPr>
              <a:spLocks/>
            </p:cNvSpPr>
            <p:nvPr/>
          </p:nvSpPr>
          <p:spPr bwMode="auto">
            <a:xfrm>
              <a:off x="9823450" y="1092200"/>
              <a:ext cx="31750" cy="111125"/>
            </a:xfrm>
            <a:custGeom>
              <a:avLst/>
              <a:gdLst>
                <a:gd name="T0" fmla="*/ 12 w 149"/>
                <a:gd name="T1" fmla="*/ 540 h 540"/>
                <a:gd name="T2" fmla="*/ 51 w 149"/>
                <a:gd name="T3" fmla="*/ 0 h 540"/>
                <a:gd name="T4" fmla="*/ 149 w 149"/>
                <a:gd name="T5" fmla="*/ 22 h 540"/>
                <a:gd name="T6" fmla="*/ 112 w 149"/>
                <a:gd name="T7" fmla="*/ 533 h 540"/>
                <a:gd name="T8" fmla="*/ 12 w 149"/>
                <a:gd name="T9" fmla="*/ 540 h 540"/>
              </a:gdLst>
              <a:ahLst/>
              <a:cxnLst>
                <a:cxn ang="0">
                  <a:pos x="T0" y="T1"/>
                </a:cxn>
                <a:cxn ang="0">
                  <a:pos x="T2" y="T3"/>
                </a:cxn>
                <a:cxn ang="0">
                  <a:pos x="T4" y="T5"/>
                </a:cxn>
                <a:cxn ang="0">
                  <a:pos x="T6" y="T7"/>
                </a:cxn>
                <a:cxn ang="0">
                  <a:pos x="T8" y="T9"/>
                </a:cxn>
              </a:cxnLst>
              <a:rect l="0" t="0" r="r" b="b"/>
              <a:pathLst>
                <a:path w="149" h="540">
                  <a:moveTo>
                    <a:pt x="12" y="540"/>
                  </a:moveTo>
                  <a:cubicBezTo>
                    <a:pt x="0" y="359"/>
                    <a:pt x="13" y="178"/>
                    <a:pt x="51" y="0"/>
                  </a:cubicBezTo>
                  <a:lnTo>
                    <a:pt x="149" y="22"/>
                  </a:lnTo>
                  <a:cubicBezTo>
                    <a:pt x="113" y="190"/>
                    <a:pt x="100" y="362"/>
                    <a:pt x="112" y="533"/>
                  </a:cubicBezTo>
                  <a:lnTo>
                    <a:pt x="12" y="54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3" name="Freeform 160">
              <a:extLst>
                <a:ext uri="{FF2B5EF4-FFF2-40B4-BE49-F238E27FC236}">
                  <a16:creationId xmlns:a16="http://schemas.microsoft.com/office/drawing/2014/main" id="{631D232B-D7DF-E84E-8C17-F537442C50CD}"/>
                </a:ext>
              </a:extLst>
            </p:cNvPr>
            <p:cNvSpPr>
              <a:spLocks/>
            </p:cNvSpPr>
            <p:nvPr/>
          </p:nvSpPr>
          <p:spPr bwMode="auto">
            <a:xfrm>
              <a:off x="9993313" y="1233488"/>
              <a:ext cx="109538" cy="69850"/>
            </a:xfrm>
            <a:custGeom>
              <a:avLst/>
              <a:gdLst>
                <a:gd name="T0" fmla="*/ 73 w 532"/>
                <a:gd name="T1" fmla="*/ 345 h 345"/>
                <a:gd name="T2" fmla="*/ 0 w 532"/>
                <a:gd name="T3" fmla="*/ 275 h 345"/>
                <a:gd name="T4" fmla="*/ 514 w 532"/>
                <a:gd name="T5" fmla="*/ 0 h 345"/>
                <a:gd name="T6" fmla="*/ 532 w 532"/>
                <a:gd name="T7" fmla="*/ 99 h 345"/>
                <a:gd name="T8" fmla="*/ 73 w 532"/>
                <a:gd name="T9" fmla="*/ 345 h 345"/>
              </a:gdLst>
              <a:ahLst/>
              <a:cxnLst>
                <a:cxn ang="0">
                  <a:pos x="T0" y="T1"/>
                </a:cxn>
                <a:cxn ang="0">
                  <a:pos x="T2" y="T3"/>
                </a:cxn>
                <a:cxn ang="0">
                  <a:pos x="T4" y="T5"/>
                </a:cxn>
                <a:cxn ang="0">
                  <a:pos x="T6" y="T7"/>
                </a:cxn>
                <a:cxn ang="0">
                  <a:pos x="T8" y="T9"/>
                </a:cxn>
              </a:cxnLst>
              <a:rect l="0" t="0" r="r" b="b"/>
              <a:pathLst>
                <a:path w="532" h="345">
                  <a:moveTo>
                    <a:pt x="73" y="345"/>
                  </a:moveTo>
                  <a:lnTo>
                    <a:pt x="0" y="275"/>
                  </a:lnTo>
                  <a:cubicBezTo>
                    <a:pt x="137" y="132"/>
                    <a:pt x="319" y="34"/>
                    <a:pt x="514" y="0"/>
                  </a:cubicBezTo>
                  <a:lnTo>
                    <a:pt x="532" y="99"/>
                  </a:lnTo>
                  <a:cubicBezTo>
                    <a:pt x="358" y="129"/>
                    <a:pt x="195" y="217"/>
                    <a:pt x="73" y="3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4" name="Freeform 161">
              <a:extLst>
                <a:ext uri="{FF2B5EF4-FFF2-40B4-BE49-F238E27FC236}">
                  <a16:creationId xmlns:a16="http://schemas.microsoft.com/office/drawing/2014/main" id="{3727FDC5-6C85-5468-FC06-7DC713E52456}"/>
                </a:ext>
              </a:extLst>
            </p:cNvPr>
            <p:cNvSpPr>
              <a:spLocks/>
            </p:cNvSpPr>
            <p:nvPr/>
          </p:nvSpPr>
          <p:spPr bwMode="auto">
            <a:xfrm>
              <a:off x="10123488" y="1403350"/>
              <a:ext cx="106363" cy="34925"/>
            </a:xfrm>
            <a:custGeom>
              <a:avLst/>
              <a:gdLst>
                <a:gd name="T0" fmla="*/ 0 w 518"/>
                <a:gd name="T1" fmla="*/ 148 h 168"/>
                <a:gd name="T2" fmla="*/ 12 w 518"/>
                <a:gd name="T3" fmla="*/ 48 h 168"/>
                <a:gd name="T4" fmla="*/ 487 w 518"/>
                <a:gd name="T5" fmla="*/ 0 h 168"/>
                <a:gd name="T6" fmla="*/ 518 w 518"/>
                <a:gd name="T7" fmla="*/ 95 h 168"/>
                <a:gd name="T8" fmla="*/ 0 w 518"/>
                <a:gd name="T9" fmla="*/ 148 h 168"/>
              </a:gdLst>
              <a:ahLst/>
              <a:cxnLst>
                <a:cxn ang="0">
                  <a:pos x="T0" y="T1"/>
                </a:cxn>
                <a:cxn ang="0">
                  <a:pos x="T2" y="T3"/>
                </a:cxn>
                <a:cxn ang="0">
                  <a:pos x="T4" y="T5"/>
                </a:cxn>
                <a:cxn ang="0">
                  <a:pos x="T6" y="T7"/>
                </a:cxn>
                <a:cxn ang="0">
                  <a:pos x="T8" y="T9"/>
                </a:cxn>
              </a:cxnLst>
              <a:rect l="0" t="0" r="r" b="b"/>
              <a:pathLst>
                <a:path w="518" h="168">
                  <a:moveTo>
                    <a:pt x="0" y="148"/>
                  </a:moveTo>
                  <a:lnTo>
                    <a:pt x="12" y="48"/>
                  </a:lnTo>
                  <a:cubicBezTo>
                    <a:pt x="171" y="67"/>
                    <a:pt x="335" y="50"/>
                    <a:pt x="487" y="0"/>
                  </a:cubicBezTo>
                  <a:lnTo>
                    <a:pt x="518" y="95"/>
                  </a:lnTo>
                  <a:cubicBezTo>
                    <a:pt x="353" y="150"/>
                    <a:pt x="173" y="168"/>
                    <a:pt x="0" y="1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5" name="Freeform 162">
              <a:extLst>
                <a:ext uri="{FF2B5EF4-FFF2-40B4-BE49-F238E27FC236}">
                  <a16:creationId xmlns:a16="http://schemas.microsoft.com/office/drawing/2014/main" id="{77B5ECA4-C9B2-16D8-7D93-617341DE1893}"/>
                </a:ext>
              </a:extLst>
            </p:cNvPr>
            <p:cNvSpPr>
              <a:spLocks/>
            </p:cNvSpPr>
            <p:nvPr/>
          </p:nvSpPr>
          <p:spPr bwMode="auto">
            <a:xfrm>
              <a:off x="10063163" y="1595438"/>
              <a:ext cx="104775" cy="60325"/>
            </a:xfrm>
            <a:custGeom>
              <a:avLst/>
              <a:gdLst>
                <a:gd name="T0" fmla="*/ 462 w 514"/>
                <a:gd name="T1" fmla="*/ 293 h 293"/>
                <a:gd name="T2" fmla="*/ 0 w 514"/>
                <a:gd name="T3" fmla="*/ 97 h 293"/>
                <a:gd name="T4" fmla="*/ 27 w 514"/>
                <a:gd name="T5" fmla="*/ 0 h 293"/>
                <a:gd name="T6" fmla="*/ 514 w 514"/>
                <a:gd name="T7" fmla="*/ 206 h 293"/>
                <a:gd name="T8" fmla="*/ 462 w 514"/>
                <a:gd name="T9" fmla="*/ 293 h 293"/>
              </a:gdLst>
              <a:ahLst/>
              <a:cxnLst>
                <a:cxn ang="0">
                  <a:pos x="T0" y="T1"/>
                </a:cxn>
                <a:cxn ang="0">
                  <a:pos x="T2" y="T3"/>
                </a:cxn>
                <a:cxn ang="0">
                  <a:pos x="T4" y="T5"/>
                </a:cxn>
                <a:cxn ang="0">
                  <a:pos x="T6" y="T7"/>
                </a:cxn>
                <a:cxn ang="0">
                  <a:pos x="T8" y="T9"/>
                </a:cxn>
              </a:cxnLst>
              <a:rect l="0" t="0" r="r" b="b"/>
              <a:pathLst>
                <a:path w="514" h="293">
                  <a:moveTo>
                    <a:pt x="462" y="293"/>
                  </a:moveTo>
                  <a:cubicBezTo>
                    <a:pt x="318" y="208"/>
                    <a:pt x="162" y="142"/>
                    <a:pt x="0" y="97"/>
                  </a:cubicBezTo>
                  <a:lnTo>
                    <a:pt x="27" y="0"/>
                  </a:lnTo>
                  <a:cubicBezTo>
                    <a:pt x="198" y="47"/>
                    <a:pt x="361" y="117"/>
                    <a:pt x="514" y="206"/>
                  </a:cubicBezTo>
                  <a:lnTo>
                    <a:pt x="462"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6" name="Freeform 163">
              <a:extLst>
                <a:ext uri="{FF2B5EF4-FFF2-40B4-BE49-F238E27FC236}">
                  <a16:creationId xmlns:a16="http://schemas.microsoft.com/office/drawing/2014/main" id="{49313465-EE7D-4235-0E2C-39355A356A3D}"/>
                </a:ext>
              </a:extLst>
            </p:cNvPr>
            <p:cNvSpPr>
              <a:spLocks noEditPoints="1"/>
            </p:cNvSpPr>
            <p:nvPr/>
          </p:nvSpPr>
          <p:spPr bwMode="auto">
            <a:xfrm>
              <a:off x="9571038" y="1787525"/>
              <a:ext cx="225425" cy="168275"/>
            </a:xfrm>
            <a:custGeom>
              <a:avLst/>
              <a:gdLst>
                <a:gd name="T0" fmla="*/ 179 w 1101"/>
                <a:gd name="T1" fmla="*/ 232 h 822"/>
                <a:gd name="T2" fmla="*/ 462 w 1101"/>
                <a:gd name="T3" fmla="*/ 615 h 822"/>
                <a:gd name="T4" fmla="*/ 935 w 1101"/>
                <a:gd name="T5" fmla="*/ 485 h 822"/>
                <a:gd name="T6" fmla="*/ 930 w 1101"/>
                <a:gd name="T7" fmla="*/ 372 h 822"/>
                <a:gd name="T8" fmla="*/ 798 w 1101"/>
                <a:gd name="T9" fmla="*/ 303 h 822"/>
                <a:gd name="T10" fmla="*/ 754 w 1101"/>
                <a:gd name="T11" fmla="*/ 288 h 822"/>
                <a:gd name="T12" fmla="*/ 205 w 1101"/>
                <a:gd name="T13" fmla="*/ 197 h 822"/>
                <a:gd name="T14" fmla="*/ 179 w 1101"/>
                <a:gd name="T15" fmla="*/ 232 h 822"/>
                <a:gd name="T16" fmla="*/ 438 w 1101"/>
                <a:gd name="T17" fmla="*/ 748 h 822"/>
                <a:gd name="T18" fmla="*/ 419 w 1101"/>
                <a:gd name="T19" fmla="*/ 742 h 822"/>
                <a:gd name="T20" fmla="*/ 49 w 1101"/>
                <a:gd name="T21" fmla="*/ 201 h 822"/>
                <a:gd name="T22" fmla="*/ 140 w 1101"/>
                <a:gd name="T23" fmla="*/ 80 h 822"/>
                <a:gd name="T24" fmla="*/ 797 w 1101"/>
                <a:gd name="T25" fmla="*/ 161 h 822"/>
                <a:gd name="T26" fmla="*/ 840 w 1101"/>
                <a:gd name="T27" fmla="*/ 175 h 822"/>
                <a:gd name="T28" fmla="*/ 1032 w 1101"/>
                <a:gd name="T29" fmla="*/ 284 h 822"/>
                <a:gd name="T30" fmla="*/ 1055 w 1101"/>
                <a:gd name="T31" fmla="*/ 545 h 822"/>
                <a:gd name="T32" fmla="*/ 438 w 1101"/>
                <a:gd name="T33" fmla="*/ 74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1" h="822">
                  <a:moveTo>
                    <a:pt x="179" y="232"/>
                  </a:moveTo>
                  <a:cubicBezTo>
                    <a:pt x="146" y="374"/>
                    <a:pt x="278" y="553"/>
                    <a:pt x="462" y="615"/>
                  </a:cubicBezTo>
                  <a:cubicBezTo>
                    <a:pt x="647" y="679"/>
                    <a:pt x="869" y="617"/>
                    <a:pt x="935" y="485"/>
                  </a:cubicBezTo>
                  <a:cubicBezTo>
                    <a:pt x="945" y="464"/>
                    <a:pt x="965" y="412"/>
                    <a:pt x="930" y="372"/>
                  </a:cubicBezTo>
                  <a:cubicBezTo>
                    <a:pt x="903" y="340"/>
                    <a:pt x="851" y="320"/>
                    <a:pt x="798" y="303"/>
                  </a:cubicBezTo>
                  <a:cubicBezTo>
                    <a:pt x="785" y="298"/>
                    <a:pt x="770" y="293"/>
                    <a:pt x="754" y="288"/>
                  </a:cubicBezTo>
                  <a:cubicBezTo>
                    <a:pt x="621" y="243"/>
                    <a:pt x="310" y="139"/>
                    <a:pt x="205" y="197"/>
                  </a:cubicBezTo>
                  <a:cubicBezTo>
                    <a:pt x="191" y="205"/>
                    <a:pt x="183" y="216"/>
                    <a:pt x="179" y="232"/>
                  </a:cubicBezTo>
                  <a:close/>
                  <a:moveTo>
                    <a:pt x="438" y="748"/>
                  </a:moveTo>
                  <a:cubicBezTo>
                    <a:pt x="432" y="746"/>
                    <a:pt x="425" y="744"/>
                    <a:pt x="419" y="742"/>
                  </a:cubicBezTo>
                  <a:cubicBezTo>
                    <a:pt x="169" y="657"/>
                    <a:pt x="0" y="409"/>
                    <a:pt x="49" y="201"/>
                  </a:cubicBezTo>
                  <a:cubicBezTo>
                    <a:pt x="61" y="148"/>
                    <a:pt x="93" y="107"/>
                    <a:pt x="140" y="80"/>
                  </a:cubicBezTo>
                  <a:cubicBezTo>
                    <a:pt x="285" y="0"/>
                    <a:pt x="555" y="80"/>
                    <a:pt x="797" y="161"/>
                  </a:cubicBezTo>
                  <a:cubicBezTo>
                    <a:pt x="812" y="166"/>
                    <a:pt x="827" y="171"/>
                    <a:pt x="840" y="175"/>
                  </a:cubicBezTo>
                  <a:cubicBezTo>
                    <a:pt x="911" y="199"/>
                    <a:pt x="983" y="228"/>
                    <a:pt x="1032" y="284"/>
                  </a:cubicBezTo>
                  <a:cubicBezTo>
                    <a:pt x="1092" y="354"/>
                    <a:pt x="1101" y="452"/>
                    <a:pt x="1055" y="545"/>
                  </a:cubicBezTo>
                  <a:cubicBezTo>
                    <a:pt x="961" y="731"/>
                    <a:pt x="683" y="822"/>
                    <a:pt x="438" y="7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7" name="Freeform 164">
              <a:extLst>
                <a:ext uri="{FF2B5EF4-FFF2-40B4-BE49-F238E27FC236}">
                  <a16:creationId xmlns:a16="http://schemas.microsoft.com/office/drawing/2014/main" id="{B3BDBB1E-7473-D829-4851-59D514730FBB}"/>
                </a:ext>
              </a:extLst>
            </p:cNvPr>
            <p:cNvSpPr>
              <a:spLocks/>
            </p:cNvSpPr>
            <p:nvPr/>
          </p:nvSpPr>
          <p:spPr bwMode="auto">
            <a:xfrm>
              <a:off x="9583738" y="1817688"/>
              <a:ext cx="193675" cy="68263"/>
            </a:xfrm>
            <a:custGeom>
              <a:avLst/>
              <a:gdLst>
                <a:gd name="T0" fmla="*/ 0 w 122"/>
                <a:gd name="T1" fmla="*/ 8 h 43"/>
                <a:gd name="T2" fmla="*/ 3 w 122"/>
                <a:gd name="T3" fmla="*/ 0 h 43"/>
                <a:gd name="T4" fmla="*/ 122 w 122"/>
                <a:gd name="T5" fmla="*/ 34 h 43"/>
                <a:gd name="T6" fmla="*/ 120 w 122"/>
                <a:gd name="T7" fmla="*/ 43 h 43"/>
                <a:gd name="T8" fmla="*/ 0 w 122"/>
                <a:gd name="T9" fmla="*/ 8 h 43"/>
              </a:gdLst>
              <a:ahLst/>
              <a:cxnLst>
                <a:cxn ang="0">
                  <a:pos x="T0" y="T1"/>
                </a:cxn>
                <a:cxn ang="0">
                  <a:pos x="T2" y="T3"/>
                </a:cxn>
                <a:cxn ang="0">
                  <a:pos x="T4" y="T5"/>
                </a:cxn>
                <a:cxn ang="0">
                  <a:pos x="T6" y="T7"/>
                </a:cxn>
                <a:cxn ang="0">
                  <a:pos x="T8" y="T9"/>
                </a:cxn>
              </a:cxnLst>
              <a:rect l="0" t="0" r="r" b="b"/>
              <a:pathLst>
                <a:path w="122" h="43">
                  <a:moveTo>
                    <a:pt x="0" y="8"/>
                  </a:moveTo>
                  <a:lnTo>
                    <a:pt x="3" y="0"/>
                  </a:lnTo>
                  <a:lnTo>
                    <a:pt x="122" y="34"/>
                  </a:lnTo>
                  <a:lnTo>
                    <a:pt x="120" y="43"/>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8" name="Freeform 165">
              <a:extLst>
                <a:ext uri="{FF2B5EF4-FFF2-40B4-BE49-F238E27FC236}">
                  <a16:creationId xmlns:a16="http://schemas.microsoft.com/office/drawing/2014/main" id="{0A16A4C9-E1F4-53EF-1744-FC025258ED69}"/>
                </a:ext>
              </a:extLst>
            </p:cNvPr>
            <p:cNvSpPr>
              <a:spLocks/>
            </p:cNvSpPr>
            <p:nvPr/>
          </p:nvSpPr>
          <p:spPr bwMode="auto">
            <a:xfrm>
              <a:off x="9583738" y="1849438"/>
              <a:ext cx="177800" cy="63500"/>
            </a:xfrm>
            <a:custGeom>
              <a:avLst/>
              <a:gdLst>
                <a:gd name="T0" fmla="*/ 379 w 863"/>
                <a:gd name="T1" fmla="*/ 193 h 311"/>
                <a:gd name="T2" fmla="*/ 0 w 863"/>
                <a:gd name="T3" fmla="*/ 63 h 311"/>
                <a:gd name="T4" fmla="*/ 24 w 863"/>
                <a:gd name="T5" fmla="*/ 0 h 311"/>
                <a:gd name="T6" fmla="*/ 863 w 863"/>
                <a:gd name="T7" fmla="*/ 246 h 311"/>
                <a:gd name="T8" fmla="*/ 850 w 863"/>
                <a:gd name="T9" fmla="*/ 311 h 311"/>
                <a:gd name="T10" fmla="*/ 379 w 863"/>
                <a:gd name="T11" fmla="*/ 193 h 311"/>
              </a:gdLst>
              <a:ahLst/>
              <a:cxnLst>
                <a:cxn ang="0">
                  <a:pos x="T0" y="T1"/>
                </a:cxn>
                <a:cxn ang="0">
                  <a:pos x="T2" y="T3"/>
                </a:cxn>
                <a:cxn ang="0">
                  <a:pos x="T4" y="T5"/>
                </a:cxn>
                <a:cxn ang="0">
                  <a:pos x="T6" y="T7"/>
                </a:cxn>
                <a:cxn ang="0">
                  <a:pos x="T8" y="T9"/>
                </a:cxn>
                <a:cxn ang="0">
                  <a:pos x="T10" y="T11"/>
                </a:cxn>
              </a:cxnLst>
              <a:rect l="0" t="0" r="r" b="b"/>
              <a:pathLst>
                <a:path w="863" h="311">
                  <a:moveTo>
                    <a:pt x="379" y="193"/>
                  </a:moveTo>
                  <a:cubicBezTo>
                    <a:pt x="251" y="155"/>
                    <a:pt x="124" y="111"/>
                    <a:pt x="0" y="63"/>
                  </a:cubicBezTo>
                  <a:lnTo>
                    <a:pt x="24" y="0"/>
                  </a:lnTo>
                  <a:cubicBezTo>
                    <a:pt x="296" y="106"/>
                    <a:pt x="578" y="188"/>
                    <a:pt x="863" y="246"/>
                  </a:cubicBezTo>
                  <a:lnTo>
                    <a:pt x="850" y="311"/>
                  </a:lnTo>
                  <a:cubicBezTo>
                    <a:pt x="692" y="279"/>
                    <a:pt x="534" y="240"/>
                    <a:pt x="379" y="1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12" name="Dia számának helye 3">
            <a:extLst>
              <a:ext uri="{FF2B5EF4-FFF2-40B4-BE49-F238E27FC236}">
                <a16:creationId xmlns:a16="http://schemas.microsoft.com/office/drawing/2014/main" id="{9360CB32-B3FE-F1F9-B662-E64744212003}"/>
              </a:ext>
            </a:extLst>
          </p:cNvPr>
          <p:cNvSpPr txBox="1">
            <a:spLocks/>
          </p:cNvSpPr>
          <p:nvPr/>
        </p:nvSpPr>
        <p:spPr>
          <a:xfrm>
            <a:off x="6855562" y="6267045"/>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83</a:t>
            </a:fld>
            <a:endParaRPr lang="hu-HU">
              <a:solidFill>
                <a:schemeClr val="tx1"/>
              </a:solidFill>
            </a:endParaRPr>
          </a:p>
        </p:txBody>
      </p:sp>
      <p:pic>
        <p:nvPicPr>
          <p:cNvPr id="15" name="Picture 14">
            <a:extLst>
              <a:ext uri="{FF2B5EF4-FFF2-40B4-BE49-F238E27FC236}">
                <a16:creationId xmlns:a16="http://schemas.microsoft.com/office/drawing/2014/main" id="{6B37A3B6-F9A5-F1A4-A698-F470DFD45E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26" name="Kép 25">
            <a:extLst>
              <a:ext uri="{FF2B5EF4-FFF2-40B4-BE49-F238E27FC236}">
                <a16:creationId xmlns:a16="http://schemas.microsoft.com/office/drawing/2014/main" id="{D151278F-336A-83FA-3767-D81EB4C540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27" name="Kép 26" descr="A képen aláírás, rajz, étel látható&#10;&#10;Automatikusan generált leírás">
            <a:extLst>
              <a:ext uri="{FF2B5EF4-FFF2-40B4-BE49-F238E27FC236}">
                <a16:creationId xmlns:a16="http://schemas.microsoft.com/office/drawing/2014/main" id="{E04869F8-D8F3-3F0B-0805-FA80D5FBBD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57827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a:t> Összefoglaló</a:t>
            </a:r>
            <a:endParaRPr lang="hu-HU"/>
          </a:p>
        </p:txBody>
      </p:sp>
      <p:pic>
        <p:nvPicPr>
          <p:cNvPr id="5" name="Kép helye 4"/>
          <p:cNvPicPr>
            <a:picLocks noGrp="1" noChangeAspect="1"/>
          </p:cNvPicPr>
          <p:nvPr>
            <p:ph type="pic" sz="quarter" idx="17"/>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p:pic>
    </p:spTree>
    <p:extLst>
      <p:ext uri="{BB962C8B-B14F-4D97-AF65-F5344CB8AC3E}">
        <p14:creationId xmlns:p14="http://schemas.microsoft.com/office/powerpoint/2010/main" val="2101629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r>
              <a:rPr lang="hu-HU" sz="3200" b="1" dirty="0">
                <a:solidFill>
                  <a:srgbClr val="265373"/>
                </a:solidFill>
              </a:rPr>
              <a:t>Összefoglaló</a:t>
            </a:r>
            <a:endParaRPr lang="en-GB"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849" y="1048718"/>
            <a:ext cx="11285900" cy="576221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megkérdezett ügynökségi szakemberek a lineáris tévé piacot hirdetési szempontból továbbra is megkerülhetetlen piaci szereplőnek látják. Az évek óta tartó – de főleg bizonyos magasabb státuszú célcsoportoknál megfigyelhető – nézettségcsökkenés sem érinti jelentősebben a pozícióját.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Reachépítésre</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továbbra is a legjobb médiatípus, a legtöbb célcsoportban jól működik és még a kritikus célcsoportokban is kiegészítő média használatával jó eredményeket lehet vele elérni. A tévé kifejezetten tömegmédia, célzásra gyakorlatilag nem nagyon használják, ebből kifolyólag sem a használt csatornamix, sem a napszak nem játszik érdemi szerepet a tervezésben. Igazából még a műsorkörnyezet hatása sem jelentős, amelyik hirdető nagyon preferálna valamilyen műsorkörnyezetet, inkább a non-spot megoldások felé fordul.</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helyzetértékelés tanulságai összességében és külön-külön is támogatnák egy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-TV koncepción alapuló szolgáltatás megjelenését, legalábbis hirdetői szempontból.</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megkérdezett szakértők még nem hallottak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üzleti modellről, de alapvetően érdekesnek találták a koncepciót. Ugyanakkor az első dilemma azonnal az volt, hogy ki indíthatna egyáltalán ilyen szolgáltatást Magyarországon. Sem a nagy nemzetközi, sem a magyarországi tartalomszolgáltatók kapcsán sem ezt az üzleti stratégiát látják preferáltnak.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Abban az esetben, ha mégis megvalósulna egy ilyen szolgáltatás, egy további dilemma, hogy ki lehetne a célcsoportja. A nézés technikai módja inkább fiatalabb, magasabb státuszú nézőket indokolna, ugyanakkor a tartalom pedig inkább idősebb, alacsonyabb státuszú nézőket vonzhatna. Ez az ellentmondás lassíthatja a nézettség növekedését.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új platformhoz kapcsolódó nézői szokásokra vonatkozóan a prognózis leginkább egy nem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prime-time</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hanem inkább napközbeni, hosszú ATS (nézési idő) melletti, nem túlságosan fókuszált nézési szituációt valószínűsít.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Nézői szempontból az új szolgáltatás inkább a lineáris tévével versenyezhetne, ugyanakkor hirdetési (főleg tervezési és vásárlási) szempontból inkább digitális médiának minősül. Értékesítését vagy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sales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-house-</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on</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keresztül, vagy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programmatic</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inventory</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 keresztül tudják elképzelni. Mivel az értékesítése az online-videóéhoz lenne hasonlatos, első körben ezektől tudna reklámbevételt szerezni. Hosszabb távon az online-videó piac építésével akár a tévéktől is. Árazásában a YouTube videók fölé, a hazai szolgáltatók (RTL, TV2) online platformjaihoz képest kissé alább és az esetlegesen piacra lépő nemzetközi SVOD szolgáltatók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Netflix</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Disney+) várt áraihoz képest lényegesen alább pozícionálnák.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Előnyének leginkább a kisebb reklámzajt, a jó tervezhetőséget, a gyors kampányindítás lehetőségét és a nagyképernyős nézést gondolják. </a:t>
            </a:r>
          </a:p>
        </p:txBody>
      </p:sp>
      <p:sp>
        <p:nvSpPr>
          <p:cNvPr id="3" name="Dia számának helye 3">
            <a:extLst>
              <a:ext uri="{FF2B5EF4-FFF2-40B4-BE49-F238E27FC236}">
                <a16:creationId xmlns:a16="http://schemas.microsoft.com/office/drawing/2014/main" id="{DC20341A-BEEF-1128-C9A4-20D9AC1D341E}"/>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85</a:t>
            </a:fld>
            <a:endParaRPr lang="hu-HU">
              <a:solidFill>
                <a:schemeClr val="tx1"/>
              </a:solidFill>
            </a:endParaRPr>
          </a:p>
        </p:txBody>
      </p:sp>
      <p:pic>
        <p:nvPicPr>
          <p:cNvPr id="7" name="Picture 14">
            <a:extLst>
              <a:ext uri="{FF2B5EF4-FFF2-40B4-BE49-F238E27FC236}">
                <a16:creationId xmlns:a16="http://schemas.microsoft.com/office/drawing/2014/main" id="{239AB4C2-44EA-F5A3-B02B-C0F1CEAF68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9" name="Kép 8">
            <a:extLst>
              <a:ext uri="{FF2B5EF4-FFF2-40B4-BE49-F238E27FC236}">
                <a16:creationId xmlns:a16="http://schemas.microsoft.com/office/drawing/2014/main" id="{0272010D-E19C-C8EA-9451-0E932CEF12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0" name="Kép 9" descr="A képen aláírás, rajz, étel látható&#10;&#10;Automatikusan generált leírás">
            <a:extLst>
              <a:ext uri="{FF2B5EF4-FFF2-40B4-BE49-F238E27FC236}">
                <a16:creationId xmlns:a16="http://schemas.microsoft.com/office/drawing/2014/main" id="{0ED22100-5718-284A-4BF0-AFCF45AA8B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1762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a:t> Piaci helyzet</a:t>
            </a:r>
            <a:endParaRPr lang="hu-HU"/>
          </a:p>
        </p:txBody>
      </p:sp>
      <p:pic>
        <p:nvPicPr>
          <p:cNvPr id="5" name="Kép helye 4"/>
          <p:cNvPicPr>
            <a:picLocks noGrp="1" noChangeAspect="1"/>
          </p:cNvPicPr>
          <p:nvPr>
            <p:ph type="pic" sz="quarter" idx="17"/>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p:pic>
    </p:spTree>
    <p:extLst>
      <p:ext uri="{BB962C8B-B14F-4D97-AF65-F5344CB8AC3E}">
        <p14:creationId xmlns:p14="http://schemas.microsoft.com/office/powerpoint/2010/main" val="250430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r>
              <a:rPr lang="hu-HU" sz="3200" b="1">
                <a:solidFill>
                  <a:srgbClr val="265373"/>
                </a:solidFill>
              </a:rPr>
              <a:t>Lineáris tévé nézettség I. - tendenciák</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4942763"/>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Mivel az új szolgáltatás a nézők szemszögéből a lineáris tévékéhez lehet leginkább hasonlatos, fontos látni, hogy milyen irányba halad ez a piac jelenleg.</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ügynökségi szakértők nem látnak drasztikus változásokat a lineáris televíziók nézettségével kapcsolatban. A Nielsen által mért nézettségen belül nő az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other</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kategória aránya, de nem drámai a lineáris televíziók nézettségének csökkenése. Bizonyos célcsoportokban azért látható csökkenés, de ezek ütemét nem tartják jelentősnek és inkább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erodálódásról</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beszélnek, nem zuhanásról.</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fő okai a csökkenésnek alapvetően a streaming szolgáltatások növekvő kínálata és népszerűsége, a nem tévéképernyőn keresztüli mozgóképfogyasztás (főleg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user-generated</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content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de például a  lineáris tévék vonzóbb tartalmainak későbbi időpontban történő visszanézése is csökkenti a klasszikus lineáris tévézésre fordított időt.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Néhány pozitív fejlemény is említésre került:</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COVID járvány okozta bezártság által generált tévénézés</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nagyobb tartalomszolgáltatók által a saját műsorokba invesztált összeg, ami javuló műsorszínvonalhoz vezetett</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kevésbé - inkább csak a lineáris tévé szempontjából - pozitív fejlemény, hogy a magas infláció és romló gazdasági helyzet egyre inkább otthon tartja az embereket, így potenciálisan több idő marad tévézésre.</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380015" y="1105870"/>
            <a:ext cx="3240000" cy="5652000"/>
          </a:xfrm>
          <a:prstGeom prst="rect">
            <a:avLst/>
          </a:prstGeom>
          <a:solidFill>
            <a:srgbClr val="F9F9F9"/>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„Mondjuk egy X-faktor elé az, aki olyan nagyon X-faktor fan, az le fog ülni. Ugyanígy a sportműsorok elé, ha élőben akarja megnézni…”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t>
            </a:r>
            <a:r>
              <a:rPr kumimoji="0" lang="hu-HU" sz="11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Brutál</a:t>
            </a: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mennyiségű saját gyártás, meg ilyen nagyobb szabású műsorokkal jönnek ki folyamatosan, szerintem azért így visszatér a magasabb vásárlóerő, iskolázottabb réteg”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„Mindig van újítás a műsorokban, azokat tök jól </a:t>
            </a:r>
            <a:r>
              <a:rPr kumimoji="0" lang="hu-HU" sz="11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promózzák</a:t>
            </a: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be”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„Látszik tényleg a Nielsen adatokból, hogy egy erodálódó nézettségről beszélhetünk, és szerintem ez a tendencia valószínűleg nem fog megállni.”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„Nem drámaian, de folyamatosan csökken, és az a csökkenés, az meg átvándorol a streamingbe, majd az OTT platformokba”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„Néhány százalékpontot csökken az </a:t>
            </a:r>
            <a:r>
              <a:rPr kumimoji="0" lang="hu-HU" sz="11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össznézettség</a:t>
            </a: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az eltöltött idő, de drasztikus változások nincsenek”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„Nagy általánosságban most már … a tévé előtt töltött négy percből egy az nem lineáris tévé”</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„Azokat a tartalmakat, amiket meg akarnánk nézni lineárisan, azokat inkább megnézik online, visszanézős oldalakon, vagy a másik része ezek a streaming szolgáltatások, amik így elviszik a nézőtábort.”</a:t>
            </a:r>
          </a:p>
        </p:txBody>
      </p:sp>
      <p:sp>
        <p:nvSpPr>
          <p:cNvPr id="5" name="Dia számának helye 3">
            <a:extLst>
              <a:ext uri="{FF2B5EF4-FFF2-40B4-BE49-F238E27FC236}">
                <a16:creationId xmlns:a16="http://schemas.microsoft.com/office/drawing/2014/main" id="{C4654F7E-CCD5-B975-F2B1-16F7541B0753}"/>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87</a:t>
            </a:fld>
            <a:endParaRPr lang="hu-HU">
              <a:solidFill>
                <a:schemeClr val="tx1"/>
              </a:solidFill>
            </a:endParaRPr>
          </a:p>
        </p:txBody>
      </p:sp>
      <p:pic>
        <p:nvPicPr>
          <p:cNvPr id="9" name="Picture 14">
            <a:extLst>
              <a:ext uri="{FF2B5EF4-FFF2-40B4-BE49-F238E27FC236}">
                <a16:creationId xmlns:a16="http://schemas.microsoft.com/office/drawing/2014/main" id="{30968B1A-3A74-CB00-88E0-13D1F32560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5EAAC71F-EB0A-A29C-FFBA-6F37985736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07493851-71E6-4794-097B-FEC283A001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29707033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651887" cy="843780"/>
          </a:xfrm>
        </p:spPr>
        <p:txBody>
          <a:bodyPr>
            <a:normAutofit/>
          </a:bodyPr>
          <a:lstStyle/>
          <a:p>
            <a:r>
              <a:rPr lang="hu-HU" sz="3200" b="1">
                <a:solidFill>
                  <a:srgbClr val="265373"/>
                </a:solidFill>
              </a:rPr>
              <a:t>Lineáris tévé nézettség II. - célcsoportok</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48242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Ha egy új lineáris tévé koncepció fogadtatásával kapcsolatban vizsgálódunk, mindenképpen érdemes azt is vizsgálni, hogy milyen különbségek figyelhetők meg az egyes célcsoportok között a jelenlegi tévénézési szokások terén.</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többség véleményében megjelenik, hogy egyes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heavy</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user</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célcsoportok körében nem igazán lehet változást tapasztalni, ugyanakkor azonosíthatók olyan csoportok is, ahol a csökkenés könnyen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tettenérhető</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 folyamatnak természetesen a lineáris tévé reklámpiaci helyzetére is van hatása.</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Számokkal alátámasztható, hogy bizonyos szegmensekben (főleg fiatal, AB státuszú, nagyvárosi) a tévé elérése már egyre alacsonyabb plafonba ütközik, de a legtöbb célcsoportban még nagyon jól használható tömegmédia, melynek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reach</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-építő képessége nem pótolható.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hogy az említett célcsoportokban a lineáris tévé már nem hozza az elvárt elérést, nem jelenti azt, hogy emiatt kikerülne a médiatervekből. A kiegészítő (főleg online videó) eszközökkel kombinálva aránylag jól tudja tartani pozícióját a média-mixekben.</a:t>
            </a: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2848" y="1131408"/>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 tévénézés rosszabb bőrben van, mint tíz évvel ezelőtt. de ennél jobbat még senki nem talált ki, arra, hogy kommunikációt folytassunk rajta.”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Times New Roman" panose="02020603050405020304" pitchFamily="18"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„Hogyha van egy nagy 100 százalékos célcsoportom…, annak mondjuk 10-15 évvel ezelőtti verziójához képest a maximum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reachem</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olyan 92 százalék tud lenni. Egyszerűen a régi, 97 százalékokat nem tudjuk elérni, ezt látjuk. A másik, hogy konkrétan ezeknek a célcsoportoknak is van egy tényleg jelentős, nagyon jelentős része, 20-25 százaléka, akit meg borzasztóan rosszul érünk el tévében”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Times New Roman" panose="02020603050405020304" pitchFamily="18" charset="0"/>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„Oké, fiatalabbakat nehezebben meg egyebek, de hogyha kikompenzálod más megoldásokkal, akár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stream</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akár digitális, akkor meg összességében tök jól tudsz szállítani bárkire.”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„Aki AB-re lő, annak ez egy kiegészítő média maximum.”</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181818"/>
              </a:solidFill>
              <a:effectLst/>
              <a:uLnTx/>
              <a:uFillTx/>
              <a:latin typeface="Segoe UI Light"/>
              <a:ea typeface="+mn-ea"/>
              <a:cs typeface="+mn-cs"/>
            </a:endParaRPr>
          </a:p>
        </p:txBody>
      </p:sp>
      <p:grpSp>
        <p:nvGrpSpPr>
          <p:cNvPr id="5" name="그룹 100">
            <a:extLst>
              <a:ext uri="{FF2B5EF4-FFF2-40B4-BE49-F238E27FC236}">
                <a16:creationId xmlns:a16="http://schemas.microsoft.com/office/drawing/2014/main" id="{5C1C4549-F6F6-2C7F-E92E-34E5CFCCE9CD}"/>
              </a:ext>
            </a:extLst>
          </p:cNvPr>
          <p:cNvGrpSpPr/>
          <p:nvPr/>
        </p:nvGrpSpPr>
        <p:grpSpPr>
          <a:xfrm>
            <a:off x="2575666" y="5144937"/>
            <a:ext cx="2233613" cy="1508125"/>
            <a:chOff x="6832971" y="4720664"/>
            <a:chExt cx="2233613" cy="1508125"/>
          </a:xfrm>
        </p:grpSpPr>
        <p:sp>
          <p:nvSpPr>
            <p:cNvPr id="6" name="Freeform 65">
              <a:extLst>
                <a:ext uri="{FF2B5EF4-FFF2-40B4-BE49-F238E27FC236}">
                  <a16:creationId xmlns:a16="http://schemas.microsoft.com/office/drawing/2014/main" id="{5F56754A-C7AE-184B-E63D-8425DF42D957}"/>
                </a:ext>
              </a:extLst>
            </p:cNvPr>
            <p:cNvSpPr>
              <a:spLocks/>
            </p:cNvSpPr>
            <p:nvPr/>
          </p:nvSpPr>
          <p:spPr bwMode="auto">
            <a:xfrm>
              <a:off x="6832971" y="5944626"/>
              <a:ext cx="261938" cy="133350"/>
            </a:xfrm>
            <a:custGeom>
              <a:avLst/>
              <a:gdLst>
                <a:gd name="T0" fmla="*/ 642 w 905"/>
                <a:gd name="T1" fmla="*/ 28 h 458"/>
                <a:gd name="T2" fmla="*/ 440 w 905"/>
                <a:gd name="T3" fmla="*/ 228 h 458"/>
                <a:gd name="T4" fmla="*/ 231 w 905"/>
                <a:gd name="T5" fmla="*/ 251 h 458"/>
                <a:gd name="T6" fmla="*/ 118 w 905"/>
                <a:gd name="T7" fmla="*/ 434 h 458"/>
                <a:gd name="T8" fmla="*/ 533 w 905"/>
                <a:gd name="T9" fmla="*/ 453 h 458"/>
                <a:gd name="T10" fmla="*/ 740 w 905"/>
                <a:gd name="T11" fmla="*/ 275 h 458"/>
                <a:gd name="T12" fmla="*/ 905 w 905"/>
                <a:gd name="T13" fmla="*/ 0 h 458"/>
                <a:gd name="T14" fmla="*/ 642 w 905"/>
                <a:gd name="T15" fmla="*/ 2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5" h="458">
                  <a:moveTo>
                    <a:pt x="642" y="28"/>
                  </a:moveTo>
                  <a:cubicBezTo>
                    <a:pt x="642" y="28"/>
                    <a:pt x="501" y="218"/>
                    <a:pt x="440" y="228"/>
                  </a:cubicBezTo>
                  <a:cubicBezTo>
                    <a:pt x="416" y="232"/>
                    <a:pt x="305" y="232"/>
                    <a:pt x="231" y="251"/>
                  </a:cubicBezTo>
                  <a:cubicBezTo>
                    <a:pt x="125" y="277"/>
                    <a:pt x="0" y="421"/>
                    <a:pt x="118" y="434"/>
                  </a:cubicBezTo>
                  <a:cubicBezTo>
                    <a:pt x="333" y="458"/>
                    <a:pt x="431" y="456"/>
                    <a:pt x="533" y="453"/>
                  </a:cubicBezTo>
                  <a:cubicBezTo>
                    <a:pt x="623" y="449"/>
                    <a:pt x="673" y="402"/>
                    <a:pt x="740" y="275"/>
                  </a:cubicBezTo>
                  <a:cubicBezTo>
                    <a:pt x="826" y="110"/>
                    <a:pt x="905" y="0"/>
                    <a:pt x="905" y="0"/>
                  </a:cubicBezTo>
                  <a:lnTo>
                    <a:pt x="642" y="28"/>
                  </a:lnTo>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66">
              <a:extLst>
                <a:ext uri="{FF2B5EF4-FFF2-40B4-BE49-F238E27FC236}">
                  <a16:creationId xmlns:a16="http://schemas.microsoft.com/office/drawing/2014/main" id="{440642DC-D368-9D58-A501-29F61A461354}"/>
                </a:ext>
              </a:extLst>
            </p:cNvPr>
            <p:cNvSpPr>
              <a:spLocks/>
            </p:cNvSpPr>
            <p:nvPr/>
          </p:nvSpPr>
          <p:spPr bwMode="auto">
            <a:xfrm>
              <a:off x="7475909" y="4885764"/>
              <a:ext cx="273050" cy="228600"/>
            </a:xfrm>
            <a:custGeom>
              <a:avLst/>
              <a:gdLst>
                <a:gd name="T0" fmla="*/ 944 w 944"/>
                <a:gd name="T1" fmla="*/ 663 h 792"/>
                <a:gd name="T2" fmla="*/ 591 w 944"/>
                <a:gd name="T3" fmla="*/ 265 h 792"/>
                <a:gd name="T4" fmla="*/ 416 w 944"/>
                <a:gd name="T5" fmla="*/ 27 h 792"/>
                <a:gd name="T6" fmla="*/ 77 w 944"/>
                <a:gd name="T7" fmla="*/ 38 h 792"/>
                <a:gd name="T8" fmla="*/ 295 w 944"/>
                <a:gd name="T9" fmla="*/ 304 h 792"/>
                <a:gd name="T10" fmla="*/ 137 w 944"/>
                <a:gd name="T11" fmla="*/ 420 h 792"/>
                <a:gd name="T12" fmla="*/ 305 w 944"/>
                <a:gd name="T13" fmla="*/ 459 h 792"/>
                <a:gd name="T14" fmla="*/ 757 w 944"/>
                <a:gd name="T15" fmla="*/ 792 h 792"/>
                <a:gd name="T16" fmla="*/ 944 w 944"/>
                <a:gd name="T17" fmla="*/ 663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792">
                  <a:moveTo>
                    <a:pt x="944" y="663"/>
                  </a:moveTo>
                  <a:cubicBezTo>
                    <a:pt x="877" y="562"/>
                    <a:pt x="591" y="265"/>
                    <a:pt x="591" y="265"/>
                  </a:cubicBezTo>
                  <a:cubicBezTo>
                    <a:pt x="591" y="265"/>
                    <a:pt x="503" y="36"/>
                    <a:pt x="416" y="27"/>
                  </a:cubicBezTo>
                  <a:cubicBezTo>
                    <a:pt x="329" y="19"/>
                    <a:pt x="154" y="0"/>
                    <a:pt x="77" y="38"/>
                  </a:cubicBezTo>
                  <a:cubicBezTo>
                    <a:pt x="0" y="76"/>
                    <a:pt x="221" y="146"/>
                    <a:pt x="295" y="304"/>
                  </a:cubicBezTo>
                  <a:cubicBezTo>
                    <a:pt x="320" y="357"/>
                    <a:pt x="137" y="420"/>
                    <a:pt x="137" y="420"/>
                  </a:cubicBezTo>
                  <a:cubicBezTo>
                    <a:pt x="137" y="420"/>
                    <a:pt x="149" y="500"/>
                    <a:pt x="305" y="459"/>
                  </a:cubicBezTo>
                  <a:cubicBezTo>
                    <a:pt x="443" y="422"/>
                    <a:pt x="757" y="792"/>
                    <a:pt x="757" y="792"/>
                  </a:cubicBezTo>
                  <a:lnTo>
                    <a:pt x="944" y="663"/>
                  </a:lnTo>
                  <a:close/>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67">
              <a:extLst>
                <a:ext uri="{FF2B5EF4-FFF2-40B4-BE49-F238E27FC236}">
                  <a16:creationId xmlns:a16="http://schemas.microsoft.com/office/drawing/2014/main" id="{A8B7800E-321B-2F4A-BFED-B20354823D04}"/>
                </a:ext>
              </a:extLst>
            </p:cNvPr>
            <p:cNvSpPr>
              <a:spLocks/>
            </p:cNvSpPr>
            <p:nvPr/>
          </p:nvSpPr>
          <p:spPr bwMode="auto">
            <a:xfrm>
              <a:off x="7415584" y="4901639"/>
              <a:ext cx="206375" cy="104775"/>
            </a:xfrm>
            <a:custGeom>
              <a:avLst/>
              <a:gdLst>
                <a:gd name="T0" fmla="*/ 527 w 711"/>
                <a:gd name="T1" fmla="*/ 24 h 357"/>
                <a:gd name="T2" fmla="*/ 39 w 711"/>
                <a:gd name="T3" fmla="*/ 1 h 357"/>
                <a:gd name="T4" fmla="*/ 5 w 711"/>
                <a:gd name="T5" fmla="*/ 39 h 357"/>
                <a:gd name="T6" fmla="*/ 78 w 711"/>
                <a:gd name="T7" fmla="*/ 335 h 357"/>
                <a:gd name="T8" fmla="*/ 108 w 711"/>
                <a:gd name="T9" fmla="*/ 357 h 357"/>
                <a:gd name="T10" fmla="*/ 671 w 711"/>
                <a:gd name="T11" fmla="*/ 355 h 357"/>
                <a:gd name="T12" fmla="*/ 700 w 711"/>
                <a:gd name="T13" fmla="*/ 310 h 357"/>
                <a:gd name="T14" fmla="*/ 552 w 711"/>
                <a:gd name="T15" fmla="*/ 39 h 357"/>
                <a:gd name="T16" fmla="*/ 527 w 711"/>
                <a:gd name="T17" fmla="*/ 2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57">
                  <a:moveTo>
                    <a:pt x="527" y="24"/>
                  </a:moveTo>
                  <a:cubicBezTo>
                    <a:pt x="451" y="20"/>
                    <a:pt x="151" y="6"/>
                    <a:pt x="39" y="1"/>
                  </a:cubicBezTo>
                  <a:cubicBezTo>
                    <a:pt x="17" y="0"/>
                    <a:pt x="0" y="19"/>
                    <a:pt x="5" y="39"/>
                  </a:cubicBezTo>
                  <a:cubicBezTo>
                    <a:pt x="23" y="114"/>
                    <a:pt x="63" y="276"/>
                    <a:pt x="78" y="335"/>
                  </a:cubicBezTo>
                  <a:cubicBezTo>
                    <a:pt x="81" y="348"/>
                    <a:pt x="93" y="357"/>
                    <a:pt x="108" y="357"/>
                  </a:cubicBezTo>
                  <a:lnTo>
                    <a:pt x="671" y="355"/>
                  </a:lnTo>
                  <a:cubicBezTo>
                    <a:pt x="695" y="355"/>
                    <a:pt x="711" y="330"/>
                    <a:pt x="700" y="310"/>
                  </a:cubicBezTo>
                  <a:lnTo>
                    <a:pt x="552" y="39"/>
                  </a:lnTo>
                  <a:cubicBezTo>
                    <a:pt x="547" y="30"/>
                    <a:pt x="538" y="24"/>
                    <a:pt x="527" y="24"/>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68">
              <a:extLst>
                <a:ext uri="{FF2B5EF4-FFF2-40B4-BE49-F238E27FC236}">
                  <a16:creationId xmlns:a16="http://schemas.microsoft.com/office/drawing/2014/main" id="{D1674BF5-9932-4931-524E-FB2BEC448557}"/>
                </a:ext>
              </a:extLst>
            </p:cNvPr>
            <p:cNvSpPr>
              <a:spLocks/>
            </p:cNvSpPr>
            <p:nvPr/>
          </p:nvSpPr>
          <p:spPr bwMode="auto">
            <a:xfrm>
              <a:off x="7382246" y="4982601"/>
              <a:ext cx="600075" cy="542925"/>
            </a:xfrm>
            <a:custGeom>
              <a:avLst/>
              <a:gdLst>
                <a:gd name="T0" fmla="*/ 371 w 2063"/>
                <a:gd name="T1" fmla="*/ 669 h 1866"/>
                <a:gd name="T2" fmla="*/ 81 w 2063"/>
                <a:gd name="T3" fmla="*/ 1098 h 1866"/>
                <a:gd name="T4" fmla="*/ 1777 w 2063"/>
                <a:gd name="T5" fmla="*/ 1720 h 1866"/>
                <a:gd name="T6" fmla="*/ 1884 w 2063"/>
                <a:gd name="T7" fmla="*/ 1024 h 1866"/>
                <a:gd name="T8" fmla="*/ 1010 w 2063"/>
                <a:gd name="T9" fmla="*/ 0 h 1866"/>
                <a:gd name="T10" fmla="*/ 877 w 2063"/>
                <a:gd name="T11" fmla="*/ 105 h 1866"/>
                <a:gd name="T12" fmla="*/ 790 w 2063"/>
                <a:gd name="T13" fmla="*/ 228 h 1866"/>
                <a:gd name="T14" fmla="*/ 1298 w 2063"/>
                <a:gd name="T15" fmla="*/ 971 h 1866"/>
                <a:gd name="T16" fmla="*/ 371 w 2063"/>
                <a:gd name="T17" fmla="*/ 669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3" h="1866">
                  <a:moveTo>
                    <a:pt x="371" y="669"/>
                  </a:moveTo>
                  <a:cubicBezTo>
                    <a:pt x="371" y="669"/>
                    <a:pt x="0" y="684"/>
                    <a:pt x="81" y="1098"/>
                  </a:cubicBezTo>
                  <a:cubicBezTo>
                    <a:pt x="112" y="1256"/>
                    <a:pt x="1012" y="1866"/>
                    <a:pt x="1777" y="1720"/>
                  </a:cubicBezTo>
                  <a:cubicBezTo>
                    <a:pt x="2063" y="1664"/>
                    <a:pt x="2046" y="1331"/>
                    <a:pt x="1884" y="1024"/>
                  </a:cubicBezTo>
                  <a:cubicBezTo>
                    <a:pt x="1476" y="253"/>
                    <a:pt x="1010" y="0"/>
                    <a:pt x="1010" y="0"/>
                  </a:cubicBezTo>
                  <a:cubicBezTo>
                    <a:pt x="1010" y="0"/>
                    <a:pt x="929" y="51"/>
                    <a:pt x="877" y="105"/>
                  </a:cubicBezTo>
                  <a:cubicBezTo>
                    <a:pt x="829" y="157"/>
                    <a:pt x="789" y="227"/>
                    <a:pt x="790" y="228"/>
                  </a:cubicBezTo>
                  <a:cubicBezTo>
                    <a:pt x="1203" y="696"/>
                    <a:pt x="1298" y="971"/>
                    <a:pt x="1298" y="971"/>
                  </a:cubicBezTo>
                  <a:cubicBezTo>
                    <a:pt x="1298" y="971"/>
                    <a:pt x="672" y="313"/>
                    <a:pt x="371" y="669"/>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 name="Freeform 69">
              <a:extLst>
                <a:ext uri="{FF2B5EF4-FFF2-40B4-BE49-F238E27FC236}">
                  <a16:creationId xmlns:a16="http://schemas.microsoft.com/office/drawing/2014/main" id="{D8EBF38F-4D66-7F7B-6DD7-420E00A8FE69}"/>
                </a:ext>
              </a:extLst>
            </p:cNvPr>
            <p:cNvSpPr>
              <a:spLocks/>
            </p:cNvSpPr>
            <p:nvPr/>
          </p:nvSpPr>
          <p:spPr bwMode="auto">
            <a:xfrm>
              <a:off x="8283946" y="5787464"/>
              <a:ext cx="187325" cy="257175"/>
            </a:xfrm>
            <a:custGeom>
              <a:avLst/>
              <a:gdLst>
                <a:gd name="T0" fmla="*/ 74 w 641"/>
                <a:gd name="T1" fmla="*/ 103 h 884"/>
                <a:gd name="T2" fmla="*/ 93 w 641"/>
                <a:gd name="T3" fmla="*/ 629 h 884"/>
                <a:gd name="T4" fmla="*/ 113 w 641"/>
                <a:gd name="T5" fmla="*/ 807 h 884"/>
                <a:gd name="T6" fmla="*/ 531 w 641"/>
                <a:gd name="T7" fmla="*/ 858 h 884"/>
                <a:gd name="T8" fmla="*/ 281 w 641"/>
                <a:gd name="T9" fmla="*/ 650 h 884"/>
                <a:gd name="T10" fmla="*/ 255 w 641"/>
                <a:gd name="T11" fmla="*/ 0 h 884"/>
                <a:gd name="T12" fmla="*/ 74 w 641"/>
                <a:gd name="T13" fmla="*/ 103 h 884"/>
              </a:gdLst>
              <a:ahLst/>
              <a:cxnLst>
                <a:cxn ang="0">
                  <a:pos x="T0" y="T1"/>
                </a:cxn>
                <a:cxn ang="0">
                  <a:pos x="T2" y="T3"/>
                </a:cxn>
                <a:cxn ang="0">
                  <a:pos x="T4" y="T5"/>
                </a:cxn>
                <a:cxn ang="0">
                  <a:pos x="T6" y="T7"/>
                </a:cxn>
                <a:cxn ang="0">
                  <a:pos x="T8" y="T9"/>
                </a:cxn>
                <a:cxn ang="0">
                  <a:pos x="T10" y="T11"/>
                </a:cxn>
                <a:cxn ang="0">
                  <a:pos x="T12" y="T13"/>
                </a:cxn>
              </a:cxnLst>
              <a:rect l="0" t="0" r="r" b="b"/>
              <a:pathLst>
                <a:path w="641" h="884">
                  <a:moveTo>
                    <a:pt x="74" y="103"/>
                  </a:moveTo>
                  <a:lnTo>
                    <a:pt x="93" y="629"/>
                  </a:lnTo>
                  <a:cubicBezTo>
                    <a:pt x="93" y="629"/>
                    <a:pt x="0" y="730"/>
                    <a:pt x="113" y="807"/>
                  </a:cubicBezTo>
                  <a:cubicBezTo>
                    <a:pt x="225" y="884"/>
                    <a:pt x="478" y="883"/>
                    <a:pt x="531" y="858"/>
                  </a:cubicBezTo>
                  <a:cubicBezTo>
                    <a:pt x="641" y="807"/>
                    <a:pt x="281" y="650"/>
                    <a:pt x="281" y="650"/>
                  </a:cubicBezTo>
                  <a:lnTo>
                    <a:pt x="255" y="0"/>
                  </a:lnTo>
                  <a:lnTo>
                    <a:pt x="74" y="103"/>
                  </a:lnTo>
                  <a:close/>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Freeform 70">
              <a:extLst>
                <a:ext uri="{FF2B5EF4-FFF2-40B4-BE49-F238E27FC236}">
                  <a16:creationId xmlns:a16="http://schemas.microsoft.com/office/drawing/2014/main" id="{E9CEB6E7-043F-AEA7-83D2-DD3D9F3CD71B}"/>
                </a:ext>
              </a:extLst>
            </p:cNvPr>
            <p:cNvSpPr>
              <a:spLocks/>
            </p:cNvSpPr>
            <p:nvPr/>
          </p:nvSpPr>
          <p:spPr bwMode="auto">
            <a:xfrm>
              <a:off x="8271246" y="5974789"/>
              <a:ext cx="252413" cy="123825"/>
            </a:xfrm>
            <a:custGeom>
              <a:avLst/>
              <a:gdLst>
                <a:gd name="T0" fmla="*/ 346 w 872"/>
                <a:gd name="T1" fmla="*/ 0 h 422"/>
                <a:gd name="T2" fmla="*/ 841 w 872"/>
                <a:gd name="T3" fmla="*/ 251 h 422"/>
                <a:gd name="T4" fmla="*/ 77 w 872"/>
                <a:gd name="T5" fmla="*/ 212 h 422"/>
                <a:gd name="T6" fmla="*/ 115 w 872"/>
                <a:gd name="T7" fmla="*/ 2 h 422"/>
                <a:gd name="T8" fmla="*/ 346 w 872"/>
                <a:gd name="T9" fmla="*/ 0 h 422"/>
              </a:gdLst>
              <a:ahLst/>
              <a:cxnLst>
                <a:cxn ang="0">
                  <a:pos x="T0" y="T1"/>
                </a:cxn>
                <a:cxn ang="0">
                  <a:pos x="T2" y="T3"/>
                </a:cxn>
                <a:cxn ang="0">
                  <a:pos x="T4" y="T5"/>
                </a:cxn>
                <a:cxn ang="0">
                  <a:pos x="T6" y="T7"/>
                </a:cxn>
                <a:cxn ang="0">
                  <a:pos x="T8" y="T9"/>
                </a:cxn>
              </a:cxnLst>
              <a:rect l="0" t="0" r="r" b="b"/>
              <a:pathLst>
                <a:path w="872" h="422">
                  <a:moveTo>
                    <a:pt x="346" y="0"/>
                  </a:moveTo>
                  <a:cubicBezTo>
                    <a:pt x="346" y="0"/>
                    <a:pt x="821" y="144"/>
                    <a:pt x="841" y="251"/>
                  </a:cubicBezTo>
                  <a:cubicBezTo>
                    <a:pt x="872" y="422"/>
                    <a:pt x="158" y="312"/>
                    <a:pt x="77" y="212"/>
                  </a:cubicBezTo>
                  <a:cubicBezTo>
                    <a:pt x="0" y="117"/>
                    <a:pt x="115" y="2"/>
                    <a:pt x="115" y="2"/>
                  </a:cubicBezTo>
                  <a:cubicBezTo>
                    <a:pt x="115" y="2"/>
                    <a:pt x="195" y="94"/>
                    <a:pt x="346" y="0"/>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 name="Freeform 71">
              <a:extLst>
                <a:ext uri="{FF2B5EF4-FFF2-40B4-BE49-F238E27FC236}">
                  <a16:creationId xmlns:a16="http://schemas.microsoft.com/office/drawing/2014/main" id="{1B1AA120-F8FC-E7E6-9E8A-B4CA7F94E498}"/>
                </a:ext>
              </a:extLst>
            </p:cNvPr>
            <p:cNvSpPr>
              <a:spLocks/>
            </p:cNvSpPr>
            <p:nvPr/>
          </p:nvSpPr>
          <p:spPr bwMode="auto">
            <a:xfrm>
              <a:off x="8360146" y="5981139"/>
              <a:ext cx="41275" cy="34925"/>
            </a:xfrm>
            <a:custGeom>
              <a:avLst/>
              <a:gdLst>
                <a:gd name="T0" fmla="*/ 76 w 144"/>
                <a:gd name="T1" fmla="*/ 9 h 122"/>
                <a:gd name="T2" fmla="*/ 4 w 144"/>
                <a:gd name="T3" fmla="*/ 90 h 122"/>
                <a:gd name="T4" fmla="*/ 76 w 144"/>
                <a:gd name="T5" fmla="*/ 9 h 122"/>
              </a:gdLst>
              <a:ahLst/>
              <a:cxnLst>
                <a:cxn ang="0">
                  <a:pos x="T0" y="T1"/>
                </a:cxn>
                <a:cxn ang="0">
                  <a:pos x="T2" y="T3"/>
                </a:cxn>
                <a:cxn ang="0">
                  <a:pos x="T4" y="T5"/>
                </a:cxn>
              </a:cxnLst>
              <a:rect l="0" t="0" r="r" b="b"/>
              <a:pathLst>
                <a:path w="144" h="122">
                  <a:moveTo>
                    <a:pt x="76" y="9"/>
                  </a:moveTo>
                  <a:cubicBezTo>
                    <a:pt x="76" y="9"/>
                    <a:pt x="24" y="44"/>
                    <a:pt x="4" y="90"/>
                  </a:cubicBezTo>
                  <a:cubicBezTo>
                    <a:pt x="0" y="122"/>
                    <a:pt x="144" y="0"/>
                    <a:pt x="76" y="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 name="Freeform 72">
              <a:extLst>
                <a:ext uri="{FF2B5EF4-FFF2-40B4-BE49-F238E27FC236}">
                  <a16:creationId xmlns:a16="http://schemas.microsoft.com/office/drawing/2014/main" id="{480A0943-41EA-1B1F-1123-6E3033938D5E}"/>
                </a:ext>
              </a:extLst>
            </p:cNvPr>
            <p:cNvSpPr>
              <a:spLocks/>
            </p:cNvSpPr>
            <p:nvPr/>
          </p:nvSpPr>
          <p:spPr bwMode="auto">
            <a:xfrm>
              <a:off x="8388721" y="5992251"/>
              <a:ext cx="41275" cy="34925"/>
            </a:xfrm>
            <a:custGeom>
              <a:avLst/>
              <a:gdLst>
                <a:gd name="T0" fmla="*/ 74 w 142"/>
                <a:gd name="T1" fmla="*/ 9 h 122"/>
                <a:gd name="T2" fmla="*/ 3 w 142"/>
                <a:gd name="T3" fmla="*/ 90 h 122"/>
                <a:gd name="T4" fmla="*/ 74 w 142"/>
                <a:gd name="T5" fmla="*/ 9 h 122"/>
              </a:gdLst>
              <a:ahLst/>
              <a:cxnLst>
                <a:cxn ang="0">
                  <a:pos x="T0" y="T1"/>
                </a:cxn>
                <a:cxn ang="0">
                  <a:pos x="T2" y="T3"/>
                </a:cxn>
                <a:cxn ang="0">
                  <a:pos x="T4" y="T5"/>
                </a:cxn>
              </a:cxnLst>
              <a:rect l="0" t="0" r="r" b="b"/>
              <a:pathLst>
                <a:path w="142" h="122">
                  <a:moveTo>
                    <a:pt x="74" y="9"/>
                  </a:moveTo>
                  <a:cubicBezTo>
                    <a:pt x="74" y="9"/>
                    <a:pt x="23" y="44"/>
                    <a:pt x="3" y="90"/>
                  </a:cubicBezTo>
                  <a:cubicBezTo>
                    <a:pt x="0" y="122"/>
                    <a:pt x="142" y="0"/>
                    <a:pt x="74" y="9"/>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5" name="Freeform 73">
              <a:extLst>
                <a:ext uri="{FF2B5EF4-FFF2-40B4-BE49-F238E27FC236}">
                  <a16:creationId xmlns:a16="http://schemas.microsoft.com/office/drawing/2014/main" id="{74E995AA-91A7-A5EC-AFF1-EF59EF6556FD}"/>
                </a:ext>
              </a:extLst>
            </p:cNvPr>
            <p:cNvSpPr>
              <a:spLocks/>
            </p:cNvSpPr>
            <p:nvPr/>
          </p:nvSpPr>
          <p:spPr bwMode="auto">
            <a:xfrm>
              <a:off x="8417296" y="6001776"/>
              <a:ext cx="36513" cy="30163"/>
            </a:xfrm>
            <a:custGeom>
              <a:avLst/>
              <a:gdLst>
                <a:gd name="T0" fmla="*/ 63 w 122"/>
                <a:gd name="T1" fmla="*/ 7 h 107"/>
                <a:gd name="T2" fmla="*/ 3 w 122"/>
                <a:gd name="T3" fmla="*/ 79 h 107"/>
                <a:gd name="T4" fmla="*/ 63 w 122"/>
                <a:gd name="T5" fmla="*/ 7 h 107"/>
              </a:gdLst>
              <a:ahLst/>
              <a:cxnLst>
                <a:cxn ang="0">
                  <a:pos x="T0" y="T1"/>
                </a:cxn>
                <a:cxn ang="0">
                  <a:pos x="T2" y="T3"/>
                </a:cxn>
                <a:cxn ang="0">
                  <a:pos x="T4" y="T5"/>
                </a:cxn>
              </a:cxnLst>
              <a:rect l="0" t="0" r="r" b="b"/>
              <a:pathLst>
                <a:path w="122" h="107">
                  <a:moveTo>
                    <a:pt x="63" y="7"/>
                  </a:moveTo>
                  <a:cubicBezTo>
                    <a:pt x="63" y="7"/>
                    <a:pt x="20" y="38"/>
                    <a:pt x="3" y="79"/>
                  </a:cubicBezTo>
                  <a:cubicBezTo>
                    <a:pt x="0" y="107"/>
                    <a:pt x="122" y="0"/>
                    <a:pt x="63" y="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6" name="Freeform 74">
              <a:extLst>
                <a:ext uri="{FF2B5EF4-FFF2-40B4-BE49-F238E27FC236}">
                  <a16:creationId xmlns:a16="http://schemas.microsoft.com/office/drawing/2014/main" id="{24905BD5-5F7F-AE8A-988F-360BC65528B1}"/>
                </a:ext>
              </a:extLst>
            </p:cNvPr>
            <p:cNvSpPr>
              <a:spLocks/>
            </p:cNvSpPr>
            <p:nvPr/>
          </p:nvSpPr>
          <p:spPr bwMode="auto">
            <a:xfrm>
              <a:off x="7653709" y="5273114"/>
              <a:ext cx="787400" cy="796925"/>
            </a:xfrm>
            <a:custGeom>
              <a:avLst/>
              <a:gdLst>
                <a:gd name="T0" fmla="*/ 156 w 2712"/>
                <a:gd name="T1" fmla="*/ 1546 h 2746"/>
                <a:gd name="T2" fmla="*/ 2092 w 2712"/>
                <a:gd name="T3" fmla="*/ 2 h 2746"/>
                <a:gd name="T4" fmla="*/ 2586 w 2712"/>
                <a:gd name="T5" fmla="*/ 296 h 2746"/>
                <a:gd name="T6" fmla="*/ 2550 w 2712"/>
                <a:gd name="T7" fmla="*/ 2243 h 2746"/>
                <a:gd name="T8" fmla="*/ 2159 w 2712"/>
                <a:gd name="T9" fmla="*/ 2266 h 2746"/>
                <a:gd name="T10" fmla="*/ 1951 w 2712"/>
                <a:gd name="T11" fmla="*/ 1063 h 2746"/>
                <a:gd name="T12" fmla="*/ 614 w 2712"/>
                <a:gd name="T13" fmla="*/ 2531 h 2746"/>
                <a:gd name="T14" fmla="*/ 156 w 2712"/>
                <a:gd name="T15" fmla="*/ 1546 h 27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2" h="2746">
                  <a:moveTo>
                    <a:pt x="156" y="1546"/>
                  </a:moveTo>
                  <a:cubicBezTo>
                    <a:pt x="156" y="1546"/>
                    <a:pt x="1737" y="8"/>
                    <a:pt x="2092" y="2"/>
                  </a:cubicBezTo>
                  <a:cubicBezTo>
                    <a:pt x="2239" y="0"/>
                    <a:pt x="2484" y="76"/>
                    <a:pt x="2586" y="296"/>
                  </a:cubicBezTo>
                  <a:cubicBezTo>
                    <a:pt x="2712" y="567"/>
                    <a:pt x="2672" y="1514"/>
                    <a:pt x="2550" y="2243"/>
                  </a:cubicBezTo>
                  <a:cubicBezTo>
                    <a:pt x="2408" y="2295"/>
                    <a:pt x="2179" y="2291"/>
                    <a:pt x="2159" y="2266"/>
                  </a:cubicBezTo>
                  <a:cubicBezTo>
                    <a:pt x="2106" y="2199"/>
                    <a:pt x="1951" y="1063"/>
                    <a:pt x="1951" y="1063"/>
                  </a:cubicBezTo>
                  <a:cubicBezTo>
                    <a:pt x="1951" y="1063"/>
                    <a:pt x="1172" y="2316"/>
                    <a:pt x="614" y="2531"/>
                  </a:cubicBezTo>
                  <a:cubicBezTo>
                    <a:pt x="55" y="2746"/>
                    <a:pt x="0" y="1746"/>
                    <a:pt x="156" y="1546"/>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7" name="Freeform 75">
              <a:extLst>
                <a:ext uri="{FF2B5EF4-FFF2-40B4-BE49-F238E27FC236}">
                  <a16:creationId xmlns:a16="http://schemas.microsoft.com/office/drawing/2014/main" id="{762F6DFD-AEC9-B1A0-55ED-0BF7BAB76D24}"/>
                </a:ext>
              </a:extLst>
            </p:cNvPr>
            <p:cNvSpPr>
              <a:spLocks/>
            </p:cNvSpPr>
            <p:nvPr/>
          </p:nvSpPr>
          <p:spPr bwMode="auto">
            <a:xfrm>
              <a:off x="8718921" y="5904939"/>
              <a:ext cx="263525" cy="166688"/>
            </a:xfrm>
            <a:custGeom>
              <a:avLst/>
              <a:gdLst>
                <a:gd name="T0" fmla="*/ 36 w 906"/>
                <a:gd name="T1" fmla="*/ 297 h 578"/>
                <a:gd name="T2" fmla="*/ 537 w 906"/>
                <a:gd name="T3" fmla="*/ 456 h 578"/>
                <a:gd name="T4" fmla="*/ 712 w 906"/>
                <a:gd name="T5" fmla="*/ 498 h 578"/>
                <a:gd name="T6" fmla="*/ 901 w 906"/>
                <a:gd name="T7" fmla="*/ 122 h 578"/>
                <a:gd name="T8" fmla="*/ 621 w 906"/>
                <a:gd name="T9" fmla="*/ 287 h 578"/>
                <a:gd name="T10" fmla="*/ 0 w 906"/>
                <a:gd name="T11" fmla="*/ 93 h 578"/>
                <a:gd name="T12" fmla="*/ 36 w 906"/>
                <a:gd name="T13" fmla="*/ 297 h 578"/>
              </a:gdLst>
              <a:ahLst/>
              <a:cxnLst>
                <a:cxn ang="0">
                  <a:pos x="T0" y="T1"/>
                </a:cxn>
                <a:cxn ang="0">
                  <a:pos x="T2" y="T3"/>
                </a:cxn>
                <a:cxn ang="0">
                  <a:pos x="T4" y="T5"/>
                </a:cxn>
                <a:cxn ang="0">
                  <a:pos x="T6" y="T7"/>
                </a:cxn>
                <a:cxn ang="0">
                  <a:pos x="T8" y="T9"/>
                </a:cxn>
                <a:cxn ang="0">
                  <a:pos x="T10" y="T11"/>
                </a:cxn>
                <a:cxn ang="0">
                  <a:pos x="T12" y="T13"/>
                </a:cxn>
              </a:cxnLst>
              <a:rect l="0" t="0" r="r" b="b"/>
              <a:pathLst>
                <a:path w="906" h="578">
                  <a:moveTo>
                    <a:pt x="36" y="297"/>
                  </a:moveTo>
                  <a:lnTo>
                    <a:pt x="537" y="456"/>
                  </a:lnTo>
                  <a:cubicBezTo>
                    <a:pt x="537" y="456"/>
                    <a:pt x="601" y="578"/>
                    <a:pt x="712" y="498"/>
                  </a:cubicBezTo>
                  <a:cubicBezTo>
                    <a:pt x="823" y="418"/>
                    <a:pt x="906" y="180"/>
                    <a:pt x="901" y="122"/>
                  </a:cubicBezTo>
                  <a:cubicBezTo>
                    <a:pt x="889" y="0"/>
                    <a:pt x="621" y="287"/>
                    <a:pt x="621" y="287"/>
                  </a:cubicBezTo>
                  <a:lnTo>
                    <a:pt x="0" y="93"/>
                  </a:lnTo>
                  <a:lnTo>
                    <a:pt x="36" y="297"/>
                  </a:lnTo>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8" name="Freeform 76">
              <a:extLst>
                <a:ext uri="{FF2B5EF4-FFF2-40B4-BE49-F238E27FC236}">
                  <a16:creationId xmlns:a16="http://schemas.microsoft.com/office/drawing/2014/main" id="{E220FCB5-B214-4A71-863D-E564F890A378}"/>
                </a:ext>
              </a:extLst>
            </p:cNvPr>
            <p:cNvSpPr>
              <a:spLocks/>
            </p:cNvSpPr>
            <p:nvPr/>
          </p:nvSpPr>
          <p:spPr bwMode="auto">
            <a:xfrm>
              <a:off x="8877671" y="5866839"/>
              <a:ext cx="188913" cy="222250"/>
            </a:xfrm>
            <a:custGeom>
              <a:avLst/>
              <a:gdLst>
                <a:gd name="T0" fmla="*/ 75 w 650"/>
                <a:gd name="T1" fmla="*/ 399 h 765"/>
                <a:gd name="T2" fmla="*/ 478 w 650"/>
                <a:gd name="T3" fmla="*/ 18 h 765"/>
                <a:gd name="T4" fmla="*/ 185 w 650"/>
                <a:gd name="T5" fmla="*/ 724 h 765"/>
                <a:gd name="T6" fmla="*/ 0 w 650"/>
                <a:gd name="T7" fmla="*/ 618 h 765"/>
                <a:gd name="T8" fmla="*/ 75 w 650"/>
                <a:gd name="T9" fmla="*/ 399 h 765"/>
              </a:gdLst>
              <a:ahLst/>
              <a:cxnLst>
                <a:cxn ang="0">
                  <a:pos x="T0" y="T1"/>
                </a:cxn>
                <a:cxn ang="0">
                  <a:pos x="T2" y="T3"/>
                </a:cxn>
                <a:cxn ang="0">
                  <a:pos x="T4" y="T5"/>
                </a:cxn>
                <a:cxn ang="0">
                  <a:pos x="T6" y="T7"/>
                </a:cxn>
                <a:cxn ang="0">
                  <a:pos x="T8" y="T9"/>
                </a:cxn>
              </a:cxnLst>
              <a:rect l="0" t="0" r="r" b="b"/>
              <a:pathLst>
                <a:path w="650" h="765">
                  <a:moveTo>
                    <a:pt x="75" y="399"/>
                  </a:moveTo>
                  <a:cubicBezTo>
                    <a:pt x="75" y="399"/>
                    <a:pt x="371" y="0"/>
                    <a:pt x="478" y="18"/>
                  </a:cubicBezTo>
                  <a:cubicBezTo>
                    <a:pt x="650" y="46"/>
                    <a:pt x="306" y="681"/>
                    <a:pt x="185" y="724"/>
                  </a:cubicBezTo>
                  <a:cubicBezTo>
                    <a:pt x="69" y="765"/>
                    <a:pt x="0" y="618"/>
                    <a:pt x="0" y="618"/>
                  </a:cubicBezTo>
                  <a:cubicBezTo>
                    <a:pt x="0" y="618"/>
                    <a:pt x="114" y="573"/>
                    <a:pt x="75" y="399"/>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9" name="Freeform 77">
              <a:extLst>
                <a:ext uri="{FF2B5EF4-FFF2-40B4-BE49-F238E27FC236}">
                  <a16:creationId xmlns:a16="http://schemas.microsoft.com/office/drawing/2014/main" id="{93FBCA97-BA44-C37C-9C8E-E59840F21DD5}"/>
                </a:ext>
              </a:extLst>
            </p:cNvPr>
            <p:cNvSpPr>
              <a:spLocks/>
            </p:cNvSpPr>
            <p:nvPr/>
          </p:nvSpPr>
          <p:spPr bwMode="auto">
            <a:xfrm>
              <a:off x="8911009" y="5955739"/>
              <a:ext cx="23813" cy="50800"/>
            </a:xfrm>
            <a:custGeom>
              <a:avLst/>
              <a:gdLst>
                <a:gd name="T0" fmla="*/ 0 w 82"/>
                <a:gd name="T1" fmla="*/ 67 h 176"/>
                <a:gd name="T2" fmla="*/ 53 w 82"/>
                <a:gd name="T3" fmla="*/ 162 h 176"/>
                <a:gd name="T4" fmla="*/ 0 w 82"/>
                <a:gd name="T5" fmla="*/ 67 h 176"/>
              </a:gdLst>
              <a:ahLst/>
              <a:cxnLst>
                <a:cxn ang="0">
                  <a:pos x="T0" y="T1"/>
                </a:cxn>
                <a:cxn ang="0">
                  <a:pos x="T2" y="T3"/>
                </a:cxn>
                <a:cxn ang="0">
                  <a:pos x="T4" y="T5"/>
                </a:cxn>
              </a:cxnLst>
              <a:rect l="0" t="0" r="r" b="b"/>
              <a:pathLst>
                <a:path w="82" h="176">
                  <a:moveTo>
                    <a:pt x="0" y="67"/>
                  </a:moveTo>
                  <a:cubicBezTo>
                    <a:pt x="0" y="67"/>
                    <a:pt x="16" y="128"/>
                    <a:pt x="53" y="162"/>
                  </a:cubicBezTo>
                  <a:cubicBezTo>
                    <a:pt x="82" y="176"/>
                    <a:pt x="15" y="0"/>
                    <a:pt x="0" y="6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0" name="Freeform 78">
              <a:extLst>
                <a:ext uri="{FF2B5EF4-FFF2-40B4-BE49-F238E27FC236}">
                  <a16:creationId xmlns:a16="http://schemas.microsoft.com/office/drawing/2014/main" id="{CFFE8A25-5D6B-C29C-AF8E-FDEA464026CB}"/>
                </a:ext>
              </a:extLst>
            </p:cNvPr>
            <p:cNvSpPr>
              <a:spLocks/>
            </p:cNvSpPr>
            <p:nvPr/>
          </p:nvSpPr>
          <p:spPr bwMode="auto">
            <a:xfrm>
              <a:off x="8931646" y="5933514"/>
              <a:ext cx="23813" cy="50800"/>
            </a:xfrm>
            <a:custGeom>
              <a:avLst/>
              <a:gdLst>
                <a:gd name="T0" fmla="*/ 0 w 81"/>
                <a:gd name="T1" fmla="*/ 66 h 175"/>
                <a:gd name="T2" fmla="*/ 53 w 81"/>
                <a:gd name="T3" fmla="*/ 161 h 175"/>
                <a:gd name="T4" fmla="*/ 0 w 81"/>
                <a:gd name="T5" fmla="*/ 66 h 175"/>
              </a:gdLst>
              <a:ahLst/>
              <a:cxnLst>
                <a:cxn ang="0">
                  <a:pos x="T0" y="T1"/>
                </a:cxn>
                <a:cxn ang="0">
                  <a:pos x="T2" y="T3"/>
                </a:cxn>
                <a:cxn ang="0">
                  <a:pos x="T4" y="T5"/>
                </a:cxn>
              </a:cxnLst>
              <a:rect l="0" t="0" r="r" b="b"/>
              <a:pathLst>
                <a:path w="81" h="175">
                  <a:moveTo>
                    <a:pt x="0" y="66"/>
                  </a:moveTo>
                  <a:cubicBezTo>
                    <a:pt x="0" y="66"/>
                    <a:pt x="16" y="126"/>
                    <a:pt x="53" y="161"/>
                  </a:cubicBezTo>
                  <a:cubicBezTo>
                    <a:pt x="81" y="175"/>
                    <a:pt x="14" y="0"/>
                    <a:pt x="0" y="66"/>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1" name="Freeform 79">
              <a:extLst>
                <a:ext uri="{FF2B5EF4-FFF2-40B4-BE49-F238E27FC236}">
                  <a16:creationId xmlns:a16="http://schemas.microsoft.com/office/drawing/2014/main" id="{99B882C8-5045-A877-3D34-0C9E425BC11C}"/>
                </a:ext>
              </a:extLst>
            </p:cNvPr>
            <p:cNvSpPr>
              <a:spLocks/>
            </p:cNvSpPr>
            <p:nvPr/>
          </p:nvSpPr>
          <p:spPr bwMode="auto">
            <a:xfrm>
              <a:off x="8949109" y="5914464"/>
              <a:ext cx="20638" cy="42863"/>
            </a:xfrm>
            <a:custGeom>
              <a:avLst/>
              <a:gdLst>
                <a:gd name="T0" fmla="*/ 0 w 73"/>
                <a:gd name="T1" fmla="*/ 57 h 150"/>
                <a:gd name="T2" fmla="*/ 47 w 73"/>
                <a:gd name="T3" fmla="*/ 138 h 150"/>
                <a:gd name="T4" fmla="*/ 0 w 73"/>
                <a:gd name="T5" fmla="*/ 57 h 150"/>
              </a:gdLst>
              <a:ahLst/>
              <a:cxnLst>
                <a:cxn ang="0">
                  <a:pos x="T0" y="T1"/>
                </a:cxn>
                <a:cxn ang="0">
                  <a:pos x="T2" y="T3"/>
                </a:cxn>
                <a:cxn ang="0">
                  <a:pos x="T4" y="T5"/>
                </a:cxn>
              </a:cxnLst>
              <a:rect l="0" t="0" r="r" b="b"/>
              <a:pathLst>
                <a:path w="73" h="150">
                  <a:moveTo>
                    <a:pt x="0" y="57"/>
                  </a:moveTo>
                  <a:cubicBezTo>
                    <a:pt x="0" y="57"/>
                    <a:pt x="14" y="108"/>
                    <a:pt x="47" y="138"/>
                  </a:cubicBezTo>
                  <a:cubicBezTo>
                    <a:pt x="73" y="150"/>
                    <a:pt x="13" y="0"/>
                    <a:pt x="0" y="57"/>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2" name="Freeform 80">
              <a:extLst>
                <a:ext uri="{FF2B5EF4-FFF2-40B4-BE49-F238E27FC236}">
                  <a16:creationId xmlns:a16="http://schemas.microsoft.com/office/drawing/2014/main" id="{BC16BB4D-1905-755A-2F61-5276E0B6779C}"/>
                </a:ext>
              </a:extLst>
            </p:cNvPr>
            <p:cNvSpPr>
              <a:spLocks/>
            </p:cNvSpPr>
            <p:nvPr/>
          </p:nvSpPr>
          <p:spPr bwMode="auto">
            <a:xfrm>
              <a:off x="7366371" y="4960376"/>
              <a:ext cx="242888" cy="338138"/>
            </a:xfrm>
            <a:custGeom>
              <a:avLst/>
              <a:gdLst>
                <a:gd name="T0" fmla="*/ 0 w 838"/>
                <a:gd name="T1" fmla="*/ 88 h 1164"/>
                <a:gd name="T2" fmla="*/ 86 w 838"/>
                <a:gd name="T3" fmla="*/ 896 h 1164"/>
                <a:gd name="T4" fmla="*/ 634 w 838"/>
                <a:gd name="T5" fmla="*/ 1127 h 1164"/>
                <a:gd name="T6" fmla="*/ 328 w 838"/>
                <a:gd name="T7" fmla="*/ 0 h 1164"/>
                <a:gd name="T8" fmla="*/ 0 w 838"/>
                <a:gd name="T9" fmla="*/ 88 h 1164"/>
              </a:gdLst>
              <a:ahLst/>
              <a:cxnLst>
                <a:cxn ang="0">
                  <a:pos x="T0" y="T1"/>
                </a:cxn>
                <a:cxn ang="0">
                  <a:pos x="T2" y="T3"/>
                </a:cxn>
                <a:cxn ang="0">
                  <a:pos x="T4" y="T5"/>
                </a:cxn>
                <a:cxn ang="0">
                  <a:pos x="T6" y="T7"/>
                </a:cxn>
                <a:cxn ang="0">
                  <a:pos x="T8" y="T9"/>
                </a:cxn>
              </a:cxnLst>
              <a:rect l="0" t="0" r="r" b="b"/>
              <a:pathLst>
                <a:path w="838" h="1164">
                  <a:moveTo>
                    <a:pt x="0" y="88"/>
                  </a:moveTo>
                  <a:lnTo>
                    <a:pt x="86" y="896"/>
                  </a:lnTo>
                  <a:cubicBezTo>
                    <a:pt x="86" y="896"/>
                    <a:pt x="458" y="1164"/>
                    <a:pt x="634" y="1127"/>
                  </a:cubicBezTo>
                  <a:cubicBezTo>
                    <a:pt x="838" y="1083"/>
                    <a:pt x="328" y="0"/>
                    <a:pt x="328" y="0"/>
                  </a:cubicBezTo>
                  <a:lnTo>
                    <a:pt x="0" y="88"/>
                  </a:lnTo>
                  <a:close/>
                </a:path>
              </a:pathLst>
            </a:custGeom>
            <a:solidFill>
              <a:srgbClr val="DDA4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3" name="Freeform 81">
              <a:extLst>
                <a:ext uri="{FF2B5EF4-FFF2-40B4-BE49-F238E27FC236}">
                  <a16:creationId xmlns:a16="http://schemas.microsoft.com/office/drawing/2014/main" id="{8E34FEA8-A812-6886-883E-948480C3B93C}"/>
                </a:ext>
              </a:extLst>
            </p:cNvPr>
            <p:cNvSpPr>
              <a:spLocks/>
            </p:cNvSpPr>
            <p:nvPr/>
          </p:nvSpPr>
          <p:spPr bwMode="auto">
            <a:xfrm>
              <a:off x="7544171" y="5596964"/>
              <a:ext cx="1316038" cy="631825"/>
            </a:xfrm>
            <a:custGeom>
              <a:avLst/>
              <a:gdLst>
                <a:gd name="T0" fmla="*/ 0 w 4536"/>
                <a:gd name="T1" fmla="*/ 1514 h 2180"/>
                <a:gd name="T2" fmla="*/ 2509 w 4536"/>
                <a:gd name="T3" fmla="*/ 895 h 2180"/>
                <a:gd name="T4" fmla="*/ 4373 w 4536"/>
                <a:gd name="T5" fmla="*/ 1564 h 2180"/>
                <a:gd name="T6" fmla="*/ 4536 w 4536"/>
                <a:gd name="T7" fmla="*/ 1241 h 2180"/>
                <a:gd name="T8" fmla="*/ 2632 w 4536"/>
                <a:gd name="T9" fmla="*/ 61 h 2180"/>
                <a:gd name="T10" fmla="*/ 762 w 4536"/>
                <a:gd name="T11" fmla="*/ 702 h 2180"/>
                <a:gd name="T12" fmla="*/ 0 w 4536"/>
                <a:gd name="T13" fmla="*/ 1514 h 2180"/>
              </a:gdLst>
              <a:ahLst/>
              <a:cxnLst>
                <a:cxn ang="0">
                  <a:pos x="T0" y="T1"/>
                </a:cxn>
                <a:cxn ang="0">
                  <a:pos x="T2" y="T3"/>
                </a:cxn>
                <a:cxn ang="0">
                  <a:pos x="T4" y="T5"/>
                </a:cxn>
                <a:cxn ang="0">
                  <a:pos x="T6" y="T7"/>
                </a:cxn>
                <a:cxn ang="0">
                  <a:pos x="T8" y="T9"/>
                </a:cxn>
                <a:cxn ang="0">
                  <a:pos x="T10" y="T11"/>
                </a:cxn>
                <a:cxn ang="0">
                  <a:pos x="T12" y="T13"/>
                </a:cxn>
              </a:cxnLst>
              <a:rect l="0" t="0" r="r" b="b"/>
              <a:pathLst>
                <a:path w="4536" h="2180">
                  <a:moveTo>
                    <a:pt x="0" y="1514"/>
                  </a:moveTo>
                  <a:cubicBezTo>
                    <a:pt x="0" y="1514"/>
                    <a:pt x="740" y="2180"/>
                    <a:pt x="2509" y="895"/>
                  </a:cubicBezTo>
                  <a:cubicBezTo>
                    <a:pt x="2642" y="826"/>
                    <a:pt x="3119" y="1274"/>
                    <a:pt x="4373" y="1564"/>
                  </a:cubicBezTo>
                  <a:cubicBezTo>
                    <a:pt x="4513" y="1410"/>
                    <a:pt x="4536" y="1241"/>
                    <a:pt x="4536" y="1241"/>
                  </a:cubicBezTo>
                  <a:cubicBezTo>
                    <a:pt x="4536" y="1241"/>
                    <a:pt x="2938" y="121"/>
                    <a:pt x="2632" y="61"/>
                  </a:cubicBezTo>
                  <a:cubicBezTo>
                    <a:pt x="2326" y="0"/>
                    <a:pt x="838" y="628"/>
                    <a:pt x="762" y="702"/>
                  </a:cubicBezTo>
                  <a:cubicBezTo>
                    <a:pt x="686" y="777"/>
                    <a:pt x="0" y="1514"/>
                    <a:pt x="0" y="1514"/>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4" name="Freeform 82">
              <a:extLst>
                <a:ext uri="{FF2B5EF4-FFF2-40B4-BE49-F238E27FC236}">
                  <a16:creationId xmlns:a16="http://schemas.microsoft.com/office/drawing/2014/main" id="{DC5EFB4F-9BE9-7361-9A31-3363F5438436}"/>
                </a:ext>
              </a:extLst>
            </p:cNvPr>
            <p:cNvSpPr>
              <a:spLocks/>
            </p:cNvSpPr>
            <p:nvPr/>
          </p:nvSpPr>
          <p:spPr bwMode="auto">
            <a:xfrm>
              <a:off x="7212384" y="5150876"/>
              <a:ext cx="698500" cy="995363"/>
            </a:xfrm>
            <a:custGeom>
              <a:avLst/>
              <a:gdLst>
                <a:gd name="T0" fmla="*/ 578 w 2404"/>
                <a:gd name="T1" fmla="*/ 41 h 3431"/>
                <a:gd name="T2" fmla="*/ 164 w 2404"/>
                <a:gd name="T3" fmla="*/ 1122 h 3431"/>
                <a:gd name="T4" fmla="*/ 1337 w 2404"/>
                <a:gd name="T5" fmla="*/ 3332 h 3431"/>
                <a:gd name="T6" fmla="*/ 2391 w 2404"/>
                <a:gd name="T7" fmla="*/ 2006 h 3431"/>
                <a:gd name="T8" fmla="*/ 1142 w 2404"/>
                <a:gd name="T9" fmla="*/ 23 h 3431"/>
                <a:gd name="T10" fmla="*/ 578 w 2404"/>
                <a:gd name="T11" fmla="*/ 41 h 3431"/>
              </a:gdLst>
              <a:ahLst/>
              <a:cxnLst>
                <a:cxn ang="0">
                  <a:pos x="T0" y="T1"/>
                </a:cxn>
                <a:cxn ang="0">
                  <a:pos x="T2" y="T3"/>
                </a:cxn>
                <a:cxn ang="0">
                  <a:pos x="T4" y="T5"/>
                </a:cxn>
                <a:cxn ang="0">
                  <a:pos x="T6" y="T7"/>
                </a:cxn>
                <a:cxn ang="0">
                  <a:pos x="T8" y="T9"/>
                </a:cxn>
                <a:cxn ang="0">
                  <a:pos x="T10" y="T11"/>
                </a:cxn>
              </a:cxnLst>
              <a:rect l="0" t="0" r="r" b="b"/>
              <a:pathLst>
                <a:path w="2404" h="3431">
                  <a:moveTo>
                    <a:pt x="578" y="41"/>
                  </a:moveTo>
                  <a:cubicBezTo>
                    <a:pt x="578" y="41"/>
                    <a:pt x="0" y="200"/>
                    <a:pt x="164" y="1122"/>
                  </a:cubicBezTo>
                  <a:cubicBezTo>
                    <a:pt x="271" y="1754"/>
                    <a:pt x="715" y="2954"/>
                    <a:pt x="1337" y="3332"/>
                  </a:cubicBezTo>
                  <a:cubicBezTo>
                    <a:pt x="1475" y="3431"/>
                    <a:pt x="2308" y="2927"/>
                    <a:pt x="2391" y="2006"/>
                  </a:cubicBezTo>
                  <a:cubicBezTo>
                    <a:pt x="2404" y="1860"/>
                    <a:pt x="1731" y="0"/>
                    <a:pt x="1142" y="23"/>
                  </a:cubicBezTo>
                  <a:cubicBezTo>
                    <a:pt x="1107" y="193"/>
                    <a:pt x="661" y="137"/>
                    <a:pt x="578" y="41"/>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5" name="Freeform 83">
              <a:extLst>
                <a:ext uri="{FF2B5EF4-FFF2-40B4-BE49-F238E27FC236}">
                  <a16:creationId xmlns:a16="http://schemas.microsoft.com/office/drawing/2014/main" id="{41D42527-06D5-E991-26CA-C06F92755949}"/>
                </a:ext>
              </a:extLst>
            </p:cNvPr>
            <p:cNvSpPr>
              <a:spLocks/>
            </p:cNvSpPr>
            <p:nvPr/>
          </p:nvSpPr>
          <p:spPr bwMode="auto">
            <a:xfrm>
              <a:off x="7290171" y="4779401"/>
              <a:ext cx="246063" cy="419100"/>
            </a:xfrm>
            <a:custGeom>
              <a:avLst/>
              <a:gdLst>
                <a:gd name="T0" fmla="*/ 360 w 847"/>
                <a:gd name="T1" fmla="*/ 238 h 1448"/>
                <a:gd name="T2" fmla="*/ 246 w 847"/>
                <a:gd name="T3" fmla="*/ 978 h 1448"/>
                <a:gd name="T4" fmla="*/ 842 w 847"/>
                <a:gd name="T5" fmla="*/ 858 h 1448"/>
                <a:gd name="T6" fmla="*/ 360 w 847"/>
                <a:gd name="T7" fmla="*/ 238 h 1448"/>
              </a:gdLst>
              <a:ahLst/>
              <a:cxnLst>
                <a:cxn ang="0">
                  <a:pos x="T0" y="T1"/>
                </a:cxn>
                <a:cxn ang="0">
                  <a:pos x="T2" y="T3"/>
                </a:cxn>
                <a:cxn ang="0">
                  <a:pos x="T4" y="T5"/>
                </a:cxn>
                <a:cxn ang="0">
                  <a:pos x="T6" y="T7"/>
                </a:cxn>
              </a:cxnLst>
              <a:rect l="0" t="0" r="r" b="b"/>
              <a:pathLst>
                <a:path w="847" h="1448">
                  <a:moveTo>
                    <a:pt x="360" y="238"/>
                  </a:moveTo>
                  <a:cubicBezTo>
                    <a:pt x="336" y="260"/>
                    <a:pt x="0" y="513"/>
                    <a:pt x="246" y="978"/>
                  </a:cubicBezTo>
                  <a:cubicBezTo>
                    <a:pt x="291" y="1088"/>
                    <a:pt x="836" y="1448"/>
                    <a:pt x="842" y="858"/>
                  </a:cubicBezTo>
                  <a:cubicBezTo>
                    <a:pt x="847" y="367"/>
                    <a:pt x="625" y="0"/>
                    <a:pt x="360" y="238"/>
                  </a:cubicBezTo>
                  <a:close/>
                </a:path>
              </a:pathLst>
            </a:custGeom>
            <a:solidFill>
              <a:srgbClr val="F5B7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6" name="Freeform 84">
              <a:extLst>
                <a:ext uri="{FF2B5EF4-FFF2-40B4-BE49-F238E27FC236}">
                  <a16:creationId xmlns:a16="http://schemas.microsoft.com/office/drawing/2014/main" id="{78072773-19C3-ADB3-4FA5-1815668C8626}"/>
                </a:ext>
              </a:extLst>
            </p:cNvPr>
            <p:cNvSpPr>
              <a:spLocks/>
            </p:cNvSpPr>
            <p:nvPr/>
          </p:nvSpPr>
          <p:spPr bwMode="auto">
            <a:xfrm>
              <a:off x="7285409" y="4720664"/>
              <a:ext cx="239713" cy="360363"/>
            </a:xfrm>
            <a:custGeom>
              <a:avLst/>
              <a:gdLst>
                <a:gd name="T0" fmla="*/ 803 w 825"/>
                <a:gd name="T1" fmla="*/ 489 h 1244"/>
                <a:gd name="T2" fmla="*/ 788 w 825"/>
                <a:gd name="T3" fmla="*/ 418 h 1244"/>
                <a:gd name="T4" fmla="*/ 779 w 825"/>
                <a:gd name="T5" fmla="*/ 409 h 1244"/>
                <a:gd name="T6" fmla="*/ 758 w 825"/>
                <a:gd name="T7" fmla="*/ 392 h 1244"/>
                <a:gd name="T8" fmla="*/ 762 w 825"/>
                <a:gd name="T9" fmla="*/ 373 h 1244"/>
                <a:gd name="T10" fmla="*/ 737 w 825"/>
                <a:gd name="T11" fmla="*/ 291 h 1244"/>
                <a:gd name="T12" fmla="*/ 691 w 825"/>
                <a:gd name="T13" fmla="*/ 257 h 1244"/>
                <a:gd name="T14" fmla="*/ 689 w 825"/>
                <a:gd name="T15" fmla="*/ 231 h 1244"/>
                <a:gd name="T16" fmla="*/ 596 w 825"/>
                <a:gd name="T17" fmla="*/ 130 h 1244"/>
                <a:gd name="T18" fmla="*/ 580 w 825"/>
                <a:gd name="T19" fmla="*/ 81 h 1244"/>
                <a:gd name="T20" fmla="*/ 443 w 825"/>
                <a:gd name="T21" fmla="*/ 26 h 1244"/>
                <a:gd name="T22" fmla="*/ 404 w 825"/>
                <a:gd name="T23" fmla="*/ 64 h 1244"/>
                <a:gd name="T24" fmla="*/ 346 w 825"/>
                <a:gd name="T25" fmla="*/ 47 h 1244"/>
                <a:gd name="T26" fmla="*/ 288 w 825"/>
                <a:gd name="T27" fmla="*/ 137 h 1244"/>
                <a:gd name="T28" fmla="*/ 292 w 825"/>
                <a:gd name="T29" fmla="*/ 158 h 1244"/>
                <a:gd name="T30" fmla="*/ 192 w 825"/>
                <a:gd name="T31" fmla="*/ 177 h 1244"/>
                <a:gd name="T32" fmla="*/ 188 w 825"/>
                <a:gd name="T33" fmla="*/ 256 h 1244"/>
                <a:gd name="T34" fmla="*/ 186 w 825"/>
                <a:gd name="T35" fmla="*/ 255 h 1244"/>
                <a:gd name="T36" fmla="*/ 107 w 825"/>
                <a:gd name="T37" fmla="*/ 325 h 1244"/>
                <a:gd name="T38" fmla="*/ 123 w 825"/>
                <a:gd name="T39" fmla="*/ 381 h 1244"/>
                <a:gd name="T40" fmla="*/ 117 w 825"/>
                <a:gd name="T41" fmla="*/ 397 h 1244"/>
                <a:gd name="T42" fmla="*/ 89 w 825"/>
                <a:gd name="T43" fmla="*/ 403 h 1244"/>
                <a:gd name="T44" fmla="*/ 52 w 825"/>
                <a:gd name="T45" fmla="*/ 446 h 1244"/>
                <a:gd name="T46" fmla="*/ 89 w 825"/>
                <a:gd name="T47" fmla="*/ 545 h 1244"/>
                <a:gd name="T48" fmla="*/ 89 w 825"/>
                <a:gd name="T49" fmla="*/ 558 h 1244"/>
                <a:gd name="T50" fmla="*/ 53 w 825"/>
                <a:gd name="T51" fmla="*/ 640 h 1244"/>
                <a:gd name="T52" fmla="*/ 102 w 825"/>
                <a:gd name="T53" fmla="*/ 700 h 1244"/>
                <a:gd name="T54" fmla="*/ 38 w 825"/>
                <a:gd name="T55" fmla="*/ 864 h 1244"/>
                <a:gd name="T56" fmla="*/ 42 w 825"/>
                <a:gd name="T57" fmla="*/ 878 h 1244"/>
                <a:gd name="T58" fmla="*/ 29 w 825"/>
                <a:gd name="T59" fmla="*/ 923 h 1244"/>
                <a:gd name="T60" fmla="*/ 47 w 825"/>
                <a:gd name="T61" fmla="*/ 981 h 1244"/>
                <a:gd name="T62" fmla="*/ 96 w 825"/>
                <a:gd name="T63" fmla="*/ 1010 h 1244"/>
                <a:gd name="T64" fmla="*/ 104 w 825"/>
                <a:gd name="T65" fmla="*/ 1009 h 1244"/>
                <a:gd name="T66" fmla="*/ 95 w 825"/>
                <a:gd name="T67" fmla="*/ 1049 h 1244"/>
                <a:gd name="T68" fmla="*/ 106 w 825"/>
                <a:gd name="T69" fmla="*/ 1089 h 1244"/>
                <a:gd name="T70" fmla="*/ 117 w 825"/>
                <a:gd name="T71" fmla="*/ 1100 h 1244"/>
                <a:gd name="T72" fmla="*/ 167 w 825"/>
                <a:gd name="T73" fmla="*/ 1134 h 1244"/>
                <a:gd name="T74" fmla="*/ 175 w 825"/>
                <a:gd name="T75" fmla="*/ 1133 h 1244"/>
                <a:gd name="T76" fmla="*/ 174 w 825"/>
                <a:gd name="T77" fmla="*/ 1146 h 1244"/>
                <a:gd name="T78" fmla="*/ 204 w 825"/>
                <a:gd name="T79" fmla="*/ 1208 h 1244"/>
                <a:gd name="T80" fmla="*/ 232 w 825"/>
                <a:gd name="T81" fmla="*/ 1225 h 1244"/>
                <a:gd name="T82" fmla="*/ 253 w 825"/>
                <a:gd name="T83" fmla="*/ 1241 h 1244"/>
                <a:gd name="T84" fmla="*/ 278 w 825"/>
                <a:gd name="T85" fmla="*/ 1235 h 1244"/>
                <a:gd name="T86" fmla="*/ 284 w 825"/>
                <a:gd name="T87" fmla="*/ 1205 h 1244"/>
                <a:gd name="T88" fmla="*/ 266 w 825"/>
                <a:gd name="T89" fmla="*/ 967 h 1244"/>
                <a:gd name="T90" fmla="*/ 216 w 825"/>
                <a:gd name="T91" fmla="*/ 827 h 1244"/>
                <a:gd name="T92" fmla="*/ 334 w 825"/>
                <a:gd name="T93" fmla="*/ 796 h 1244"/>
                <a:gd name="T94" fmla="*/ 361 w 825"/>
                <a:gd name="T95" fmla="*/ 838 h 1244"/>
                <a:gd name="T96" fmla="*/ 378 w 825"/>
                <a:gd name="T97" fmla="*/ 835 h 1244"/>
                <a:gd name="T98" fmla="*/ 383 w 825"/>
                <a:gd name="T99" fmla="*/ 711 h 1244"/>
                <a:gd name="T100" fmla="*/ 417 w 825"/>
                <a:gd name="T101" fmla="*/ 684 h 1244"/>
                <a:gd name="T102" fmla="*/ 415 w 825"/>
                <a:gd name="T103" fmla="*/ 610 h 1244"/>
                <a:gd name="T104" fmla="*/ 460 w 825"/>
                <a:gd name="T105" fmla="*/ 587 h 1244"/>
                <a:gd name="T106" fmla="*/ 484 w 825"/>
                <a:gd name="T107" fmla="*/ 540 h 1244"/>
                <a:gd name="T108" fmla="*/ 519 w 825"/>
                <a:gd name="T109" fmla="*/ 535 h 1244"/>
                <a:gd name="T110" fmla="*/ 564 w 825"/>
                <a:gd name="T111" fmla="*/ 511 h 1244"/>
                <a:gd name="T112" fmla="*/ 601 w 825"/>
                <a:gd name="T113" fmla="*/ 538 h 1244"/>
                <a:gd name="T114" fmla="*/ 687 w 825"/>
                <a:gd name="T115" fmla="*/ 536 h 1244"/>
                <a:gd name="T116" fmla="*/ 774 w 825"/>
                <a:gd name="T117" fmla="*/ 596 h 1244"/>
                <a:gd name="T118" fmla="*/ 823 w 825"/>
                <a:gd name="T119" fmla="*/ 548 h 1244"/>
                <a:gd name="T120" fmla="*/ 803 w 825"/>
                <a:gd name="T121" fmla="*/ 489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1244">
                  <a:moveTo>
                    <a:pt x="803" y="489"/>
                  </a:moveTo>
                  <a:cubicBezTo>
                    <a:pt x="809" y="464"/>
                    <a:pt x="806" y="437"/>
                    <a:pt x="788" y="418"/>
                  </a:cubicBezTo>
                  <a:cubicBezTo>
                    <a:pt x="785" y="415"/>
                    <a:pt x="782" y="412"/>
                    <a:pt x="779" y="409"/>
                  </a:cubicBezTo>
                  <a:cubicBezTo>
                    <a:pt x="772" y="402"/>
                    <a:pt x="765" y="396"/>
                    <a:pt x="758" y="392"/>
                  </a:cubicBezTo>
                  <a:cubicBezTo>
                    <a:pt x="760" y="385"/>
                    <a:pt x="761" y="379"/>
                    <a:pt x="762" y="373"/>
                  </a:cubicBezTo>
                  <a:cubicBezTo>
                    <a:pt x="764" y="346"/>
                    <a:pt x="755" y="311"/>
                    <a:pt x="737" y="291"/>
                  </a:cubicBezTo>
                  <a:cubicBezTo>
                    <a:pt x="724" y="276"/>
                    <a:pt x="709" y="264"/>
                    <a:pt x="691" y="257"/>
                  </a:cubicBezTo>
                  <a:cubicBezTo>
                    <a:pt x="691" y="248"/>
                    <a:pt x="691" y="240"/>
                    <a:pt x="689" y="231"/>
                  </a:cubicBezTo>
                  <a:cubicBezTo>
                    <a:pt x="680" y="179"/>
                    <a:pt x="641" y="143"/>
                    <a:pt x="596" y="130"/>
                  </a:cubicBezTo>
                  <a:cubicBezTo>
                    <a:pt x="592" y="114"/>
                    <a:pt x="587" y="97"/>
                    <a:pt x="580" y="81"/>
                  </a:cubicBezTo>
                  <a:cubicBezTo>
                    <a:pt x="559" y="27"/>
                    <a:pt x="490" y="0"/>
                    <a:pt x="443" y="26"/>
                  </a:cubicBezTo>
                  <a:cubicBezTo>
                    <a:pt x="426" y="36"/>
                    <a:pt x="413" y="49"/>
                    <a:pt x="404" y="64"/>
                  </a:cubicBezTo>
                  <a:cubicBezTo>
                    <a:pt x="388" y="50"/>
                    <a:pt x="367" y="42"/>
                    <a:pt x="346" y="47"/>
                  </a:cubicBezTo>
                  <a:cubicBezTo>
                    <a:pt x="307" y="56"/>
                    <a:pt x="282" y="93"/>
                    <a:pt x="288" y="137"/>
                  </a:cubicBezTo>
                  <a:cubicBezTo>
                    <a:pt x="289" y="144"/>
                    <a:pt x="290" y="151"/>
                    <a:pt x="292" y="158"/>
                  </a:cubicBezTo>
                  <a:cubicBezTo>
                    <a:pt x="261" y="133"/>
                    <a:pt x="212" y="143"/>
                    <a:pt x="192" y="177"/>
                  </a:cubicBezTo>
                  <a:cubicBezTo>
                    <a:pt x="177" y="202"/>
                    <a:pt x="177" y="231"/>
                    <a:pt x="188" y="256"/>
                  </a:cubicBezTo>
                  <a:lnTo>
                    <a:pt x="186" y="255"/>
                  </a:lnTo>
                  <a:cubicBezTo>
                    <a:pt x="148" y="254"/>
                    <a:pt x="109" y="280"/>
                    <a:pt x="107" y="325"/>
                  </a:cubicBezTo>
                  <a:cubicBezTo>
                    <a:pt x="107" y="344"/>
                    <a:pt x="113" y="364"/>
                    <a:pt x="123" y="381"/>
                  </a:cubicBezTo>
                  <a:cubicBezTo>
                    <a:pt x="121" y="386"/>
                    <a:pt x="119" y="391"/>
                    <a:pt x="117" y="397"/>
                  </a:cubicBezTo>
                  <a:cubicBezTo>
                    <a:pt x="108" y="397"/>
                    <a:pt x="98" y="399"/>
                    <a:pt x="89" y="403"/>
                  </a:cubicBezTo>
                  <a:cubicBezTo>
                    <a:pt x="73" y="411"/>
                    <a:pt x="58" y="428"/>
                    <a:pt x="52" y="446"/>
                  </a:cubicBezTo>
                  <a:cubicBezTo>
                    <a:pt x="42" y="481"/>
                    <a:pt x="56" y="529"/>
                    <a:pt x="89" y="545"/>
                  </a:cubicBezTo>
                  <a:cubicBezTo>
                    <a:pt x="89" y="549"/>
                    <a:pt x="89" y="554"/>
                    <a:pt x="89" y="558"/>
                  </a:cubicBezTo>
                  <a:cubicBezTo>
                    <a:pt x="63" y="574"/>
                    <a:pt x="46" y="609"/>
                    <a:pt x="53" y="640"/>
                  </a:cubicBezTo>
                  <a:cubicBezTo>
                    <a:pt x="60" y="670"/>
                    <a:pt x="78" y="691"/>
                    <a:pt x="102" y="700"/>
                  </a:cubicBezTo>
                  <a:cubicBezTo>
                    <a:pt x="80" y="706"/>
                    <a:pt x="0" y="736"/>
                    <a:pt x="38" y="864"/>
                  </a:cubicBezTo>
                  <a:cubicBezTo>
                    <a:pt x="39" y="869"/>
                    <a:pt x="41" y="874"/>
                    <a:pt x="42" y="878"/>
                  </a:cubicBezTo>
                  <a:cubicBezTo>
                    <a:pt x="34" y="891"/>
                    <a:pt x="29" y="906"/>
                    <a:pt x="29" y="923"/>
                  </a:cubicBezTo>
                  <a:cubicBezTo>
                    <a:pt x="29" y="944"/>
                    <a:pt x="33" y="964"/>
                    <a:pt x="47" y="981"/>
                  </a:cubicBezTo>
                  <a:cubicBezTo>
                    <a:pt x="58" y="996"/>
                    <a:pt x="78" y="1008"/>
                    <a:pt x="96" y="1010"/>
                  </a:cubicBezTo>
                  <a:cubicBezTo>
                    <a:pt x="98" y="1010"/>
                    <a:pt x="101" y="1010"/>
                    <a:pt x="104" y="1009"/>
                  </a:cubicBezTo>
                  <a:cubicBezTo>
                    <a:pt x="96" y="1020"/>
                    <a:pt x="93" y="1035"/>
                    <a:pt x="95" y="1049"/>
                  </a:cubicBezTo>
                  <a:cubicBezTo>
                    <a:pt x="94" y="1063"/>
                    <a:pt x="98" y="1078"/>
                    <a:pt x="106" y="1089"/>
                  </a:cubicBezTo>
                  <a:cubicBezTo>
                    <a:pt x="110" y="1094"/>
                    <a:pt x="113" y="1097"/>
                    <a:pt x="117" y="1100"/>
                  </a:cubicBezTo>
                  <a:cubicBezTo>
                    <a:pt x="128" y="1119"/>
                    <a:pt x="146" y="1133"/>
                    <a:pt x="167" y="1134"/>
                  </a:cubicBezTo>
                  <a:cubicBezTo>
                    <a:pt x="170" y="1134"/>
                    <a:pt x="173" y="1133"/>
                    <a:pt x="175" y="1133"/>
                  </a:cubicBezTo>
                  <a:cubicBezTo>
                    <a:pt x="174" y="1137"/>
                    <a:pt x="174" y="1141"/>
                    <a:pt x="174" y="1146"/>
                  </a:cubicBezTo>
                  <a:cubicBezTo>
                    <a:pt x="175" y="1170"/>
                    <a:pt x="187" y="1192"/>
                    <a:pt x="204" y="1208"/>
                  </a:cubicBezTo>
                  <a:cubicBezTo>
                    <a:pt x="213" y="1216"/>
                    <a:pt x="222" y="1219"/>
                    <a:pt x="232" y="1225"/>
                  </a:cubicBezTo>
                  <a:cubicBezTo>
                    <a:pt x="239" y="1230"/>
                    <a:pt x="245" y="1237"/>
                    <a:pt x="253" y="1241"/>
                  </a:cubicBezTo>
                  <a:cubicBezTo>
                    <a:pt x="262" y="1244"/>
                    <a:pt x="272" y="1243"/>
                    <a:pt x="278" y="1235"/>
                  </a:cubicBezTo>
                  <a:cubicBezTo>
                    <a:pt x="285" y="1228"/>
                    <a:pt x="284" y="1215"/>
                    <a:pt x="284" y="1205"/>
                  </a:cubicBezTo>
                  <a:cubicBezTo>
                    <a:pt x="282" y="1174"/>
                    <a:pt x="286" y="1014"/>
                    <a:pt x="266" y="967"/>
                  </a:cubicBezTo>
                  <a:cubicBezTo>
                    <a:pt x="248" y="926"/>
                    <a:pt x="211" y="872"/>
                    <a:pt x="216" y="827"/>
                  </a:cubicBezTo>
                  <a:cubicBezTo>
                    <a:pt x="227" y="733"/>
                    <a:pt x="306" y="723"/>
                    <a:pt x="334" y="796"/>
                  </a:cubicBezTo>
                  <a:cubicBezTo>
                    <a:pt x="344" y="820"/>
                    <a:pt x="338" y="839"/>
                    <a:pt x="361" y="838"/>
                  </a:cubicBezTo>
                  <a:cubicBezTo>
                    <a:pt x="366" y="838"/>
                    <a:pt x="372" y="837"/>
                    <a:pt x="378" y="835"/>
                  </a:cubicBezTo>
                  <a:cubicBezTo>
                    <a:pt x="426" y="816"/>
                    <a:pt x="404" y="754"/>
                    <a:pt x="383" y="711"/>
                  </a:cubicBezTo>
                  <a:cubicBezTo>
                    <a:pt x="397" y="707"/>
                    <a:pt x="410" y="700"/>
                    <a:pt x="417" y="684"/>
                  </a:cubicBezTo>
                  <a:cubicBezTo>
                    <a:pt x="426" y="663"/>
                    <a:pt x="422" y="635"/>
                    <a:pt x="415" y="610"/>
                  </a:cubicBezTo>
                  <a:cubicBezTo>
                    <a:pt x="432" y="604"/>
                    <a:pt x="448" y="597"/>
                    <a:pt x="460" y="587"/>
                  </a:cubicBezTo>
                  <a:cubicBezTo>
                    <a:pt x="476" y="574"/>
                    <a:pt x="483" y="558"/>
                    <a:pt x="484" y="540"/>
                  </a:cubicBezTo>
                  <a:cubicBezTo>
                    <a:pt x="495" y="540"/>
                    <a:pt x="507" y="539"/>
                    <a:pt x="519" y="535"/>
                  </a:cubicBezTo>
                  <a:cubicBezTo>
                    <a:pt x="535" y="529"/>
                    <a:pt x="551" y="522"/>
                    <a:pt x="564" y="511"/>
                  </a:cubicBezTo>
                  <a:cubicBezTo>
                    <a:pt x="574" y="522"/>
                    <a:pt x="586" y="531"/>
                    <a:pt x="601" y="538"/>
                  </a:cubicBezTo>
                  <a:cubicBezTo>
                    <a:pt x="630" y="551"/>
                    <a:pt x="661" y="551"/>
                    <a:pt x="687" y="536"/>
                  </a:cubicBezTo>
                  <a:cubicBezTo>
                    <a:pt x="707" y="570"/>
                    <a:pt x="733" y="601"/>
                    <a:pt x="774" y="596"/>
                  </a:cubicBezTo>
                  <a:cubicBezTo>
                    <a:pt x="798" y="593"/>
                    <a:pt x="821" y="575"/>
                    <a:pt x="823" y="548"/>
                  </a:cubicBezTo>
                  <a:cubicBezTo>
                    <a:pt x="825" y="527"/>
                    <a:pt x="815" y="506"/>
                    <a:pt x="803" y="489"/>
                  </a:cubicBezTo>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7" name="Freeform 85">
              <a:extLst>
                <a:ext uri="{FF2B5EF4-FFF2-40B4-BE49-F238E27FC236}">
                  <a16:creationId xmlns:a16="http://schemas.microsoft.com/office/drawing/2014/main" id="{A8734789-E8E9-7038-AB3D-0CC5EE096B87}"/>
                </a:ext>
              </a:extLst>
            </p:cNvPr>
            <p:cNvSpPr>
              <a:spLocks/>
            </p:cNvSpPr>
            <p:nvPr/>
          </p:nvSpPr>
          <p:spPr bwMode="auto">
            <a:xfrm>
              <a:off x="6967909" y="5181039"/>
              <a:ext cx="500063" cy="858838"/>
            </a:xfrm>
            <a:custGeom>
              <a:avLst/>
              <a:gdLst>
                <a:gd name="T0" fmla="*/ 1019 w 1722"/>
                <a:gd name="T1" fmla="*/ 230 h 2956"/>
                <a:gd name="T2" fmla="*/ 0 w 1722"/>
                <a:gd name="T3" fmla="*/ 2798 h 2956"/>
                <a:gd name="T4" fmla="*/ 303 w 1722"/>
                <a:gd name="T5" fmla="*/ 2938 h 2956"/>
                <a:gd name="T6" fmla="*/ 1374 w 1722"/>
                <a:gd name="T7" fmla="*/ 1406 h 2956"/>
                <a:gd name="T8" fmla="*/ 1318 w 1722"/>
                <a:gd name="T9" fmla="*/ 17 h 2956"/>
                <a:gd name="T10" fmla="*/ 1019 w 1722"/>
                <a:gd name="T11" fmla="*/ 230 h 2956"/>
              </a:gdLst>
              <a:ahLst/>
              <a:cxnLst>
                <a:cxn ang="0">
                  <a:pos x="T0" y="T1"/>
                </a:cxn>
                <a:cxn ang="0">
                  <a:pos x="T2" y="T3"/>
                </a:cxn>
                <a:cxn ang="0">
                  <a:pos x="T4" y="T5"/>
                </a:cxn>
                <a:cxn ang="0">
                  <a:pos x="T6" y="T7"/>
                </a:cxn>
                <a:cxn ang="0">
                  <a:pos x="T8" y="T9"/>
                </a:cxn>
                <a:cxn ang="0">
                  <a:pos x="T10" y="T11"/>
                </a:cxn>
              </a:cxnLst>
              <a:rect l="0" t="0" r="r" b="b"/>
              <a:pathLst>
                <a:path w="1722" h="2956">
                  <a:moveTo>
                    <a:pt x="1019" y="230"/>
                  </a:moveTo>
                  <a:cubicBezTo>
                    <a:pt x="860" y="759"/>
                    <a:pt x="368" y="2276"/>
                    <a:pt x="0" y="2798"/>
                  </a:cubicBezTo>
                  <a:cubicBezTo>
                    <a:pt x="34" y="2856"/>
                    <a:pt x="173" y="2956"/>
                    <a:pt x="303" y="2938"/>
                  </a:cubicBezTo>
                  <a:cubicBezTo>
                    <a:pt x="373" y="2929"/>
                    <a:pt x="1060" y="2032"/>
                    <a:pt x="1374" y="1406"/>
                  </a:cubicBezTo>
                  <a:cubicBezTo>
                    <a:pt x="1678" y="802"/>
                    <a:pt x="1722" y="76"/>
                    <a:pt x="1318" y="17"/>
                  </a:cubicBezTo>
                  <a:cubicBezTo>
                    <a:pt x="1198" y="0"/>
                    <a:pt x="1053" y="115"/>
                    <a:pt x="1019" y="23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28" name="Dia számának helye 3">
            <a:extLst>
              <a:ext uri="{FF2B5EF4-FFF2-40B4-BE49-F238E27FC236}">
                <a16:creationId xmlns:a16="http://schemas.microsoft.com/office/drawing/2014/main" id="{C9F6927F-2795-F220-F464-485BFDA2F75C}"/>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88</a:t>
            </a:fld>
            <a:endParaRPr lang="hu-HU">
              <a:solidFill>
                <a:schemeClr val="tx1"/>
              </a:solidFill>
            </a:endParaRPr>
          </a:p>
        </p:txBody>
      </p:sp>
      <p:pic>
        <p:nvPicPr>
          <p:cNvPr id="31" name="Picture 14">
            <a:extLst>
              <a:ext uri="{FF2B5EF4-FFF2-40B4-BE49-F238E27FC236}">
                <a16:creationId xmlns:a16="http://schemas.microsoft.com/office/drawing/2014/main" id="{D00D692D-3554-9B04-F7E1-DAF691B7ED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32" name="Kép 31">
            <a:extLst>
              <a:ext uri="{FF2B5EF4-FFF2-40B4-BE49-F238E27FC236}">
                <a16:creationId xmlns:a16="http://schemas.microsoft.com/office/drawing/2014/main" id="{15955CE7-B3C8-A7ED-FAAE-846F566DA9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33" name="Kép 32" descr="A képen aláírás, rajz, étel látható&#10;&#10;Automatikusan generált leírás">
            <a:extLst>
              <a:ext uri="{FF2B5EF4-FFF2-40B4-BE49-F238E27FC236}">
                <a16:creationId xmlns:a16="http://schemas.microsoft.com/office/drawing/2014/main" id="{82FB3C45-155E-0423-5310-75DEF86EFD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858360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8240612" cy="843780"/>
          </a:xfrm>
        </p:spPr>
        <p:txBody>
          <a:bodyPr>
            <a:normAutofit fontScale="90000"/>
          </a:bodyPr>
          <a:lstStyle/>
          <a:p>
            <a:r>
              <a:rPr lang="hu-HU" sz="3200" b="1">
                <a:solidFill>
                  <a:srgbClr val="265373"/>
                </a:solidFill>
              </a:rPr>
              <a:t>Lineáris tévé nézettség III. – a figyelem minősége</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5301195"/>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Bár nincsenek széleskörűen elfogadott adatok a televíziós hirdetések kontaktus-minőségére vonatkozóan, a szakemberek egyöntetűen hisznek a tévéreklám hatékonyságában és márkaépítő szerepében. A tévéreklámokat döntő többségében nagyképernyőn fogyasztják, ami egy minőségi megjelenést tesz lehetővé. Ehhez képest a legnagyobb versenytárnak számító online videóhirdetések esetében sok esetben okostelefon képernyőn, kétséges körülmények között történik a megtekintés.</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Ugyanakkor a lineáris tévé esetében a figyelem szintje sok tényezőtől függ, úgymint a napszak, a tartalom és esetleg további más szempontok.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figyelem szempontjából a legmagasabbra a fizetős streaming szolgáltatásokat értékelték a megkérdezettek. Jelenleg ezeket tekintik a szórakoztatás szempontjából legmagasabb minőségű platformnak, amely a műsorfigyelem szintjén is meglátszódik. Ugyanakkor ez még hirdetési eszközként jelenleg nem funkcionál.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De nem minden streaming vagy online megtekintett videó szolgáltatás esetében vélelmeznek magasabb nézői figyelmet. Például a YouTube-hoz némileg alacsonyabb figyelmet kötnek, főleg, ha nem valamilyen aktívan keresett tartalmat fogyaszt a néző, hanem esetleg már különböző algoritmus által javasolt és talán inkább időkitöltési céllal megtekintett tartalmakat.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További előny a lineáris tévével kapcsolatban, hogy a fogyasztók hozzászoktak a sok reklámhoz, így nagyobb a türelmük, míg online felületeken alig várják, hogy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továbbléphessenek</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esetleg reklám megjelenése esetén meg is szűntetik az adott videótartalom megtekintését.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02848" y="1131408"/>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„Mivel tömegmédia, mivel ugye audiovizuális élményt nyújt, … ezért a hatásossága nagy általánosságban nem megkérdőjelezhető.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Nem mindegy, hogy mekkorában látod azt a …márkajelzést vagy terméket, … Nem mindegy, hogy egy telefonképernyőn, … vagy tényleg harminc másodpercig, hanggal, képi izével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„Ez a koktélparti jelenség, ez működik, tehát, hogy kimondják azt, vagy nem tudom, bármi,, hogy visszér, és akkor, hogyha éppen az érinti az ott lévőt, akkor felkapja a fejét”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„…attól függ, milyen időszakban, melyik napszakban nézed ezt a tévét, hogy milyen programot nézel adott esetben”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„Én úgy gondolom, hogy a streaminget talán azt te választod ki, és lehet, hogy nagyobb figyelmet fordítasz a megtekintésre.”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 digitálisban az embereknek az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ingerküszöbe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sokkal alacsonyabb. Tehát már két spot is idegesítő tud lenni. Tehát … hogyha nagy tévén fogják nézni ezt, és tényleg úgy, mint egy tévé, akkor itt jobban elviselik”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 name="Dia számának helye 3">
            <a:extLst>
              <a:ext uri="{FF2B5EF4-FFF2-40B4-BE49-F238E27FC236}">
                <a16:creationId xmlns:a16="http://schemas.microsoft.com/office/drawing/2014/main" id="{8E0E4A09-0180-B866-15D7-C7B89E7EFDED}"/>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89</a:t>
            </a:fld>
            <a:endParaRPr lang="hu-HU">
              <a:solidFill>
                <a:schemeClr val="tx1"/>
              </a:solidFill>
            </a:endParaRPr>
          </a:p>
        </p:txBody>
      </p:sp>
      <p:pic>
        <p:nvPicPr>
          <p:cNvPr id="2" name="Picture 14">
            <a:extLst>
              <a:ext uri="{FF2B5EF4-FFF2-40B4-BE49-F238E27FC236}">
                <a16:creationId xmlns:a16="http://schemas.microsoft.com/office/drawing/2014/main" id="{D8D23FDC-556B-6F3B-EC24-37C7F70286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1161" y="323017"/>
            <a:ext cx="2034452" cy="296578"/>
          </a:xfrm>
          <a:prstGeom prst="rect">
            <a:avLst/>
          </a:prstGeom>
          <a:noFill/>
          <a:ln>
            <a:noFill/>
          </a:ln>
        </p:spPr>
      </p:pic>
      <p:pic>
        <p:nvPicPr>
          <p:cNvPr id="6" name="Kép 5">
            <a:extLst>
              <a:ext uri="{FF2B5EF4-FFF2-40B4-BE49-F238E27FC236}">
                <a16:creationId xmlns:a16="http://schemas.microsoft.com/office/drawing/2014/main" id="{68480F5E-6A86-BEE5-2A85-CA147328C4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462022" y="133216"/>
            <a:ext cx="1396127" cy="733932"/>
          </a:xfrm>
          <a:prstGeom prst="rect">
            <a:avLst/>
          </a:prstGeom>
          <a:noFill/>
        </p:spPr>
      </p:pic>
      <p:pic>
        <p:nvPicPr>
          <p:cNvPr id="7" name="Kép 6" descr="A képen aláírás, rajz, étel látható&#10;&#10;Automatikusan generált leírás">
            <a:extLst>
              <a:ext uri="{FF2B5EF4-FFF2-40B4-BE49-F238E27FC236}">
                <a16:creationId xmlns:a16="http://schemas.microsoft.com/office/drawing/2014/main" id="{30F384DF-FD65-C5BA-1F52-035F363B35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18" y="6147220"/>
            <a:ext cx="1748207" cy="632039"/>
          </a:xfrm>
          <a:prstGeom prst="rect">
            <a:avLst/>
          </a:prstGeom>
        </p:spPr>
      </p:pic>
    </p:spTree>
    <p:extLst>
      <p:ext uri="{BB962C8B-B14F-4D97-AF65-F5344CB8AC3E}">
        <p14:creationId xmlns:p14="http://schemas.microsoft.com/office/powerpoint/2010/main" val="374718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lgn="l" rtl="0"/>
            <a:r>
              <a:rPr lang="hu" b="0" i="1" u="none" baseline="0"/>
              <a:t>Jelenlegi használati szokások</a:t>
            </a:r>
            <a:endParaRPr lang="hu"/>
          </a:p>
        </p:txBody>
      </p:sp>
      <p:pic>
        <p:nvPicPr>
          <p:cNvPr id="5" name="Kép helye 4"/>
          <p:cNvPicPr>
            <a:picLocks noGrp="1" noChangeAspect="1"/>
          </p:cNvPicPr>
          <p:nvPr>
            <p:ph type="pic" sz="quarter" idx="4294967295"/>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a:xfrm>
            <a:off x="8359685" y="1494333"/>
            <a:ext cx="2841889" cy="3432984"/>
          </a:xfrm>
          <a:custGeom>
            <a:avLst/>
            <a:gdLst>
              <a:gd name="connsiteX0" fmla="*/ 1527808 w 1527808"/>
              <a:gd name="connsiteY0" fmla="*/ 0 h 1765300"/>
              <a:gd name="connsiteX1" fmla="*/ 1527808 w 1527808"/>
              <a:gd name="connsiteY1" fmla="*/ 882650 h 1765300"/>
              <a:gd name="connsiteX2" fmla="*/ 1527808 w 1527808"/>
              <a:gd name="connsiteY2" fmla="*/ 1765300 h 1765300"/>
              <a:gd name="connsiteX3" fmla="*/ 763267 w 1527808"/>
              <a:gd name="connsiteY3" fmla="*/ 1323321 h 1765300"/>
              <a:gd name="connsiteX4" fmla="*/ 0 w 1527808"/>
              <a:gd name="connsiteY4" fmla="*/ 882650 h 1765300"/>
              <a:gd name="connsiteX5" fmla="*/ 763267 w 1527808"/>
              <a:gd name="connsiteY5" fmla="*/ 441979 h 17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08" h="1765300">
                <a:moveTo>
                  <a:pt x="1527808" y="0"/>
                </a:moveTo>
                <a:lnTo>
                  <a:pt x="1527808" y="882650"/>
                </a:lnTo>
                <a:lnTo>
                  <a:pt x="1527808" y="1765300"/>
                </a:lnTo>
                <a:lnTo>
                  <a:pt x="763267" y="1323321"/>
                </a:lnTo>
                <a:lnTo>
                  <a:pt x="0" y="882650"/>
                </a:lnTo>
                <a:lnTo>
                  <a:pt x="763267" y="441979"/>
                </a:lnTo>
                <a:close/>
              </a:path>
            </a:pathLst>
          </a:custGeom>
        </p:spPr>
      </p:pic>
    </p:spTree>
    <p:extLst>
      <p:ext uri="{BB962C8B-B14F-4D97-AF65-F5344CB8AC3E}">
        <p14:creationId xmlns:p14="http://schemas.microsoft.com/office/powerpoint/2010/main" val="26121712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7191518" cy="843780"/>
          </a:xfrm>
        </p:spPr>
        <p:txBody>
          <a:bodyPr>
            <a:normAutofit fontScale="90000"/>
          </a:bodyPr>
          <a:lstStyle/>
          <a:p>
            <a:r>
              <a:rPr lang="hu-HU" sz="3200" b="1" dirty="0">
                <a:solidFill>
                  <a:srgbClr val="265373"/>
                </a:solidFill>
              </a:rPr>
              <a:t>Lineáris tévé nézettség IV. – prémium </a:t>
            </a:r>
            <a:r>
              <a:rPr lang="hu-HU" sz="3200" b="1" dirty="0" err="1">
                <a:solidFill>
                  <a:srgbClr val="265373"/>
                </a:solidFill>
              </a:rPr>
              <a:t>vs</a:t>
            </a:r>
            <a:r>
              <a:rPr lang="hu-HU" sz="3200" b="1" dirty="0">
                <a:solidFill>
                  <a:srgbClr val="265373"/>
                </a:solidFill>
              </a:rPr>
              <a:t>. más tartalom </a:t>
            </a:r>
            <a:endParaRPr lang="en-GB"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918812"/>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koncepcióban elérhető csatornák kizárólag régi (nem új gyártású) tartalomra épülnek. Fontos lehet, hogy a hirdetők mennyire tesznek különbséget a kommunikációs hatékonyság szempontjából új, prémium tartalom környezetében vásárolt reklámhelyek és egyéb műsorkörnyezetben található reklámhelyek között.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interjúk alapján ez nem igazán téma a jelenlegi tervezési és vásárlási gyakorlatban. Bár hajlanak a megkérdezettek arra (ha nem is mindenki), hogy lehet különbség a „minőségi reklámidő”, azaz főleg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prime-time</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és a népszerűbb saját gyártású tartalmak javára, ugyanakkor ezt számszerűen nem tudják alátámasztani, másrészt pedig a televíziós reklámértékesítés gyakorlata sem támogatja azt, hogy valaki reális költségek mellett olyan kampányt futtasson, ami ezekre a helyekre fókuszál.</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Ez alapján összességében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koncepció jellemzői elvileg nem jelentenek hátrányt a reklámpiacon.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5" name="Szövegdoboz 4">
            <a:extLst>
              <a:ext uri="{FF2B5EF4-FFF2-40B4-BE49-F238E27FC236}">
                <a16:creationId xmlns:a16="http://schemas.microsoft.com/office/drawing/2014/main" id="{E4E9DE6E-C2D0-6E91-631D-5F4EA8796865}"/>
              </a:ext>
            </a:extLst>
          </p:cNvPr>
          <p:cNvSpPr txBox="1"/>
          <p:nvPr/>
        </p:nvSpPr>
        <p:spPr>
          <a:xfrm>
            <a:off x="8374272" y="1117122"/>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biztos, hogy van közötte különbség az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attention</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-ben, de ugye semmi mérés nincsen rá, amivel ezt igazából nagyon alá tudnád támasztani”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„Nem tudjuk ezt megalapozni kutatással, de azt gondoljuk hogy egy főműsoridős megjelenés az többet ér, mint egy délelőtti vagy kora délutáni, merthogy abban az időben bármit is adnak, az emberek inkább megnézik, és bevonódnak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nem az számít feltétlenül, hogy az X-Faktor környezetében lát egy spotot, vagy a nem tudom,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NatGeo</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 csak egy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rating</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mennyiséget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megvásárolunk</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az adott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sales</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house-</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tól</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és ő szórja szét a csatornák között, semmilyen befolyásom nincs arra, hogy milyen csatorna mixet használ, és hogy az adott mixen belül hol helyezi el.”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„Kiválogatom a csatornákat, a legtutibb műsorkörnyezetet, azaz a TOP 10 csatornának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prime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time-jában</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hirdetek. És hogyha azt kell megnéznem, hogy hány százalékát értem el egy adott célcsoportnak, akkor ezzel szemben sokkal jobban teljesít az a kampány, ahol meg úgy a 78 csatornán szétszórta ugyanazt a GRP mennyiséget.”</a:t>
            </a:r>
          </a:p>
        </p:txBody>
      </p:sp>
      <p:sp>
        <p:nvSpPr>
          <p:cNvPr id="3" name="Dia számának helye 3">
            <a:extLst>
              <a:ext uri="{FF2B5EF4-FFF2-40B4-BE49-F238E27FC236}">
                <a16:creationId xmlns:a16="http://schemas.microsoft.com/office/drawing/2014/main" id="{38FC7F34-8AD8-F425-9707-34499DCEE6BF}"/>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90</a:t>
            </a:fld>
            <a:endParaRPr lang="hu-HU">
              <a:solidFill>
                <a:schemeClr val="tx1"/>
              </a:solidFill>
            </a:endParaRPr>
          </a:p>
        </p:txBody>
      </p:sp>
      <p:pic>
        <p:nvPicPr>
          <p:cNvPr id="9" name="Picture 14">
            <a:extLst>
              <a:ext uri="{FF2B5EF4-FFF2-40B4-BE49-F238E27FC236}">
                <a16:creationId xmlns:a16="http://schemas.microsoft.com/office/drawing/2014/main" id="{82232C24-2BBD-C075-34B2-5DE9CA18E7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8C31EC2F-1BE2-04EF-A073-CEBDCA7647D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88156E52-1C97-36BB-AFD5-F360BC3E4D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2128405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a:t> A koncepció</a:t>
            </a:r>
            <a:endParaRPr lang="hu-HU"/>
          </a:p>
        </p:txBody>
      </p:sp>
      <p:pic>
        <p:nvPicPr>
          <p:cNvPr id="5" name="Kép helye 4"/>
          <p:cNvPicPr>
            <a:picLocks noGrp="1" noChangeAspect="1"/>
          </p:cNvPicPr>
          <p:nvPr>
            <p:ph type="pic" sz="quarter" idx="17"/>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p:pic>
    </p:spTree>
    <p:extLst>
      <p:ext uri="{BB962C8B-B14F-4D97-AF65-F5344CB8AC3E}">
        <p14:creationId xmlns:p14="http://schemas.microsoft.com/office/powerpoint/2010/main" val="3910007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A free ad-</a:t>
            </a:r>
            <a:r>
              <a:rPr lang="hu-HU" sz="3200" b="1" err="1">
                <a:solidFill>
                  <a:srgbClr val="265373"/>
                </a:solidFill>
              </a:rPr>
              <a:t>supported</a:t>
            </a:r>
            <a:r>
              <a:rPr lang="hu-HU" sz="3200" b="1">
                <a:solidFill>
                  <a:srgbClr val="265373"/>
                </a:solidFill>
              </a:rPr>
              <a:t> TV </a:t>
            </a:r>
            <a:r>
              <a:rPr lang="hu-HU" sz="3200" b="1" err="1">
                <a:solidFill>
                  <a:srgbClr val="265373"/>
                </a:solidFill>
              </a:rPr>
              <a:t>koncepió</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55693" y="2061079"/>
            <a:ext cx="11361386" cy="3450395"/>
          </a:xfrm>
          <a:prstGeom prst="rect">
            <a:avLst/>
          </a:prstGeom>
          <a:solidFill>
            <a:schemeClr val="accent3">
              <a:lumMod val="20000"/>
              <a:lumOff val="80000"/>
            </a:schemeClr>
          </a:solidFill>
        </p:spPr>
        <p:txBody>
          <a:bodyPr wrap="square" lIns="144000" tIns="144000" rIns="144000" bIns="144000">
            <a:spAutoFit/>
          </a:bodyPr>
          <a:lstStyle/>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Ez az új megoldás egy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digitálisan elérhető</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televíziós szolgáltatás. Egy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applikáción vagy böngészőn keresztül</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egy elektronikus műsorújsághoz hasonló felületet érünk el, ahol számtalan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virtuális csatorna</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műsorát találjuk meg, amelyek jellemzően nem a kábeltévé szolgáltatók kínálatában elérhető csatornák. Ezek közül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bármelyiknek a nézésébe bármikor belekapcsolódhatunk</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Csak ezek közül választhatunk,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 csatornákon futó műsorok fixek</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mint ahogyan a hagyományos televízió csatornákon is.</a:t>
            </a:r>
            <a:endParaRPr kumimoji="0" lang="hu-HU" sz="14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 műsorok elérése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ingyenes</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de a műsorfolyamban ugyanúgy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reklámok vannak</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elhelyezve, mint a hagyományos televízióban.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Ezeket nem lehet átugrani</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a:t>
            </a:r>
            <a:endParaRPr kumimoji="0" lang="hu-HU" sz="14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Egy-egy ilyen „csomagban”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akár több száz csatorna</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is található.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 csatornák</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általában egy-egy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speciális tematika köré szerveződnek</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Ezek között lehetnek akár egészen speciális érdeklődési kört kielégítő csatornák is, például, krimiket, egy-egy korábbi sorozat részeit (pl.: CSI, </a:t>
            </a:r>
            <a:r>
              <a:rPr kumimoji="0" lang="hu-HU" sz="1400" b="0" i="0" u="none" strike="noStrike" kern="1200" cap="none" spc="0" normalizeH="0" baseline="0" noProof="0" err="1">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Baywatch</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vetítő csatornák, de akár jóga műsorokat, kandi-kamera jeleneteket, vetélkedőket, főzős műsorokat, állatgondozással foglalkozókat, vallási műsorokat, életrajzi filmeket, klasszikus rajzfilmeket sugárzók is.</a:t>
            </a:r>
            <a:endParaRPr kumimoji="0" lang="hu-HU" sz="14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 tartalom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jellemzően nem újonnan gyártott</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 hanem már korábban valahol vetített anyagok tematikusan rendszerezett </a:t>
            </a:r>
            <a:r>
              <a:rPr kumimoji="0" lang="hu-HU" sz="1400" b="0" i="0" u="none" strike="noStrike" kern="1200" cap="none" spc="0" normalizeH="0" baseline="0" noProof="0" err="1">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műsorfolyama</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t>
            </a:r>
            <a:endParaRPr kumimoji="0" lang="hu-HU" sz="1400" b="0" i="0" u="none" strike="noStrike" kern="1200" cap="none" spc="0" normalizeH="0" baseline="0" noProof="0">
              <a:ln>
                <a:noFill/>
              </a:ln>
              <a:solidFill>
                <a:srgbClr val="18181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377" rtl="0" eaLnBrk="1" fontAlgn="auto" latinLnBrk="0" hangingPunct="1">
              <a:lnSpc>
                <a:spcPct val="107000"/>
              </a:lnSpc>
              <a:spcBef>
                <a:spcPts val="0"/>
              </a:spcBef>
              <a:spcAft>
                <a:spcPts val="800"/>
              </a:spcAft>
              <a:buClrTx/>
              <a:buSzTx/>
              <a:buFontTx/>
              <a:buNone/>
              <a:tabLst/>
              <a:defRPr/>
            </a:pP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 szolgáltatáshoz </a:t>
            </a:r>
            <a:r>
              <a:rPr kumimoji="0" lang="hu-HU" sz="1400" b="1" i="0" u="sng"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internet elérés szükséges</a:t>
            </a:r>
            <a:r>
              <a:rPr kumimoji="0" lang="hu-HU" sz="1400" b="0" i="0" u="none" strike="noStrike" kern="1200" cap="none" spc="0" normalizeH="0" baseline="0" noProof="0">
                <a:ln>
                  <a:noFill/>
                </a:ln>
                <a:solidFill>
                  <a:srgbClr val="181818"/>
                </a:solidFill>
                <a:effectLst/>
                <a:uLnTx/>
                <a:uFillTx/>
                <a:latin typeface="Segoe UI Light" panose="020B0502040204020203" pitchFamily="34" charset="0"/>
                <a:ea typeface="Calibri" panose="020F0502020204030204" pitchFamily="34" charset="0"/>
                <a:cs typeface="Times New Roman" panose="02020603050405020304" pitchFamily="18" charset="0"/>
              </a:rPr>
              <a:t>.</a:t>
            </a:r>
            <a:endPar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p:txBody>
      </p:sp>
      <p:sp>
        <p:nvSpPr>
          <p:cNvPr id="3" name="Szövegdoboz 2">
            <a:extLst>
              <a:ext uri="{FF2B5EF4-FFF2-40B4-BE49-F238E27FC236}">
                <a16:creationId xmlns:a16="http://schemas.microsoft.com/office/drawing/2014/main" id="{5F792F10-7355-8D00-79C7-FB4DD142657B}"/>
              </a:ext>
            </a:extLst>
          </p:cNvPr>
          <p:cNvSpPr txBox="1"/>
          <p:nvPr/>
        </p:nvSpPr>
        <p:spPr>
          <a:xfrm>
            <a:off x="355694" y="1295535"/>
            <a:ext cx="11361385" cy="536429"/>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megkérdezett ügynökségi vezetők közül még senki nem hallott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üzleti modellről. Az interjúk során az alábbi koncepcióleírást mutattuk be, tehát a véleményeket e rövid tájékoztatás után fogalmazták meg a résztvevők.</a:t>
            </a:r>
          </a:p>
        </p:txBody>
      </p:sp>
      <p:sp>
        <p:nvSpPr>
          <p:cNvPr id="5" name="Dia számának helye 3">
            <a:extLst>
              <a:ext uri="{FF2B5EF4-FFF2-40B4-BE49-F238E27FC236}">
                <a16:creationId xmlns:a16="http://schemas.microsoft.com/office/drawing/2014/main" id="{C0730F88-DC58-296D-4B24-5983EA82EBC7}"/>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92</a:t>
            </a:fld>
            <a:endParaRPr lang="hu-HU">
              <a:solidFill>
                <a:schemeClr val="tx1"/>
              </a:solidFill>
            </a:endParaRPr>
          </a:p>
        </p:txBody>
      </p:sp>
      <p:pic>
        <p:nvPicPr>
          <p:cNvPr id="9" name="Picture 14">
            <a:extLst>
              <a:ext uri="{FF2B5EF4-FFF2-40B4-BE49-F238E27FC236}">
                <a16:creationId xmlns:a16="http://schemas.microsoft.com/office/drawing/2014/main" id="{F9DAA5A0-31BD-7F2F-2844-23CFB8AAF5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E0AF3512-6651-82C8-799F-AB608F2688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FC721DB9-0869-0F76-86C0-C30FAD4945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38720080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A free ad-</a:t>
            </a:r>
            <a:r>
              <a:rPr lang="hu-HU" sz="3200" b="1" err="1">
                <a:solidFill>
                  <a:srgbClr val="265373"/>
                </a:solidFill>
              </a:rPr>
              <a:t>supported</a:t>
            </a:r>
            <a:r>
              <a:rPr lang="hu-HU" sz="3200" b="1">
                <a:solidFill>
                  <a:srgbClr val="265373"/>
                </a:solidFill>
              </a:rPr>
              <a:t> TV </a:t>
            </a:r>
            <a:r>
              <a:rPr lang="hu-HU" sz="3200" b="1" err="1">
                <a:solidFill>
                  <a:srgbClr val="265373"/>
                </a:solidFill>
              </a:rPr>
              <a:t>koncepió</a:t>
            </a:r>
            <a:endParaRPr lang="en-GB" sz="3200" b="1">
              <a:solidFill>
                <a:srgbClr val="265373"/>
              </a:solidFill>
            </a:endParaRPr>
          </a:p>
        </p:txBody>
      </p:sp>
      <p:pic>
        <p:nvPicPr>
          <p:cNvPr id="5" name="Kép 4" descr="A képen szöveg, monitor, képernyőkép, televízió látható&#10;&#10;Automatikusan generált leírás">
            <a:extLst>
              <a:ext uri="{FF2B5EF4-FFF2-40B4-BE49-F238E27FC236}">
                <a16:creationId xmlns:a16="http://schemas.microsoft.com/office/drawing/2014/main" id="{76D2E0BE-4B6C-29E2-C1A2-656BF8030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008" y="1504031"/>
            <a:ext cx="9335387" cy="5251156"/>
          </a:xfrm>
          <a:prstGeom prst="rect">
            <a:avLst/>
          </a:prstGeom>
        </p:spPr>
      </p:pic>
      <p:sp>
        <p:nvSpPr>
          <p:cNvPr id="6" name="Szövegdoboz 5">
            <a:extLst>
              <a:ext uri="{FF2B5EF4-FFF2-40B4-BE49-F238E27FC236}">
                <a16:creationId xmlns:a16="http://schemas.microsoft.com/office/drawing/2014/main" id="{3C727111-073B-43E4-6A9C-9B7B522A279B}"/>
              </a:ext>
            </a:extLst>
          </p:cNvPr>
          <p:cNvSpPr txBox="1"/>
          <p:nvPr/>
        </p:nvSpPr>
        <p:spPr>
          <a:xfrm>
            <a:off x="355694" y="1295535"/>
            <a:ext cx="11361385" cy="30591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vizuális megértést egy képi példa,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pluto</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applikációjának képernyőképe segítette.</a:t>
            </a:r>
          </a:p>
        </p:txBody>
      </p:sp>
      <p:sp>
        <p:nvSpPr>
          <p:cNvPr id="3" name="Dia számának helye 3">
            <a:extLst>
              <a:ext uri="{FF2B5EF4-FFF2-40B4-BE49-F238E27FC236}">
                <a16:creationId xmlns:a16="http://schemas.microsoft.com/office/drawing/2014/main" id="{4A9B19E6-7244-8273-6D54-7148D3DB8DAF}"/>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93</a:t>
            </a:fld>
            <a:endParaRPr lang="hu-HU">
              <a:solidFill>
                <a:schemeClr val="tx1"/>
              </a:solidFill>
            </a:endParaRPr>
          </a:p>
        </p:txBody>
      </p:sp>
      <p:pic>
        <p:nvPicPr>
          <p:cNvPr id="9" name="Picture 14">
            <a:extLst>
              <a:ext uri="{FF2B5EF4-FFF2-40B4-BE49-F238E27FC236}">
                <a16:creationId xmlns:a16="http://schemas.microsoft.com/office/drawing/2014/main" id="{323728F1-AB30-57FF-FAFB-C2DD0F43B6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1111C79A-CE90-E470-AD2A-307697A535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2AB2FAB4-652D-C4F0-9E52-4E69DDD533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14546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Első benyomás</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457789"/>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megkérdezettek első benyomása alapvetően pozitív volt a koncepcióval kapcsolatban.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elsőként kiemelt pozitívumok között az ingyenesség mint jó hívószó jelent meg leginkább.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Emellett előkerült az üzleti modell kapcsán, hogy a tartalomgyártóknak rengeteg olyan tartalmuk van, amit a jelenlegi lineáris tévés felületeken nem tudnak teljes mértékben eljuttatni a potenciális nézők számára, melyre ez kiváló lehetőséget biztosít.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Ugyanakkor volt olyan kritikus hang, aki nem érezte teljesen indokoltnak, hogy a jelenleg népszerű streaming felületekhez képest, ahol a fogyasztó maga választhatja meg pontosan, hogy mit szeretne nézni, itt miért kell „műsorújsághoz” kötni a fogyasztókat. Ezzel a megoldással a tartalomhoz való hozzáférés korlátozottabb és ezáltal potenciális nézettség veszhet el.</a:t>
            </a:r>
          </a:p>
        </p:txBody>
      </p:sp>
      <p:sp>
        <p:nvSpPr>
          <p:cNvPr id="3" name="Szövegdoboz 2">
            <a:extLst>
              <a:ext uri="{FF2B5EF4-FFF2-40B4-BE49-F238E27FC236}">
                <a16:creationId xmlns:a16="http://schemas.microsoft.com/office/drawing/2014/main" id="{F3F84839-63A5-1AF4-FAD6-319FCC9FCA51}"/>
              </a:ext>
            </a:extLst>
          </p:cNvPr>
          <p:cNvSpPr txBox="1"/>
          <p:nvPr/>
        </p:nvSpPr>
        <p:spPr>
          <a:xfrm>
            <a:off x="8274261" y="1117124"/>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„Mint tartalomfogyasztó, azt mondom, hogy tök jó. Másrészt hirdetés szempontból szerintem úgyis tök jó. Szerintem ez rendben van.”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teljesen értem, és van létjogosultsága, azt is értem, hogy Amerikában miért működik.”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érdekes jópofa megközelítés. Biztos, hogy vannak olyan célcsoportok, akiknek ez érdekes lehet. … tehát biztos hozzá lehet szoktatni a fogyasztókat”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„Ízlelgetem, hogy ez egyáltalán miben más, hogy miben jobb, tehát az csak annyi, hogy ingyenes, nem? Nálunk elméletileg mindenképpen egy jó hívószó az, hogy ingyen van.”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„Okos az ötlet, mert ugye ezek a média-konglomerátumok irgalmatlan tartalommal rendelkeznek, és nincsen hol ezeket sugározni.”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1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„Én nagyon-nagyon csodálkoznék azon, hogyha ezzel Magyarországon kellő számban tudnának folyamatos nézőket csiholni maguknak. És egyszerűen azért, mert ez pont kétféle részét ötvözi két alaptípusnak. Ugye egyik a lineáris tévé, folyamatosan megy, megszabott műsorterv alapján a műsor. A másik pedig a szabadon választható tartalomfogyasztás.  Tekintjük ezt streaming platformoknak, én döntöm el, hogy mit, hogyan akarok. Ebből pont azokat a dolgokat ötvözi, ami szerintem egy nagyon nehezen emészthető, felfogható kombót állít elő.”</a:t>
            </a:r>
          </a:p>
        </p:txBody>
      </p:sp>
      <p:grpSp>
        <p:nvGrpSpPr>
          <p:cNvPr id="5" name="그룹 568">
            <a:extLst>
              <a:ext uri="{FF2B5EF4-FFF2-40B4-BE49-F238E27FC236}">
                <a16:creationId xmlns:a16="http://schemas.microsoft.com/office/drawing/2014/main" id="{0EEBDE1B-0E8A-321E-F8B8-8CB77F8DB074}"/>
              </a:ext>
            </a:extLst>
          </p:cNvPr>
          <p:cNvGrpSpPr>
            <a:grpSpLocks noChangeAspect="1"/>
          </p:cNvGrpSpPr>
          <p:nvPr/>
        </p:nvGrpSpPr>
        <p:grpSpPr>
          <a:xfrm>
            <a:off x="3914561" y="4272810"/>
            <a:ext cx="1049616" cy="446196"/>
            <a:chOff x="1317707" y="500638"/>
            <a:chExt cx="1791626" cy="761628"/>
          </a:xfrm>
          <a:gradFill flip="none" rotWithShape="1">
            <a:gsLst>
              <a:gs pos="67000">
                <a:schemeClr val="accent6"/>
              </a:gs>
              <a:gs pos="100000">
                <a:schemeClr val="accent6">
                  <a:alpha val="0"/>
                </a:schemeClr>
              </a:gs>
            </a:gsLst>
            <a:lin ang="5400000" scaled="1"/>
            <a:tileRect/>
          </a:gradFill>
        </p:grpSpPr>
        <p:sp>
          <p:nvSpPr>
            <p:cNvPr id="6" name="직사각형 569">
              <a:extLst>
                <a:ext uri="{FF2B5EF4-FFF2-40B4-BE49-F238E27FC236}">
                  <a16:creationId xmlns:a16="http://schemas.microsoft.com/office/drawing/2014/main" id="{68936A6C-DC3C-7DF1-0AA1-C2C6801A93CE}"/>
                </a:ext>
              </a:extLst>
            </p:cNvPr>
            <p:cNvSpPr/>
            <p:nvPr/>
          </p:nvSpPr>
          <p:spPr>
            <a:xfrm>
              <a:off x="1317707" y="1120619"/>
              <a:ext cx="72767" cy="1416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7" name="직사각형 570">
              <a:extLst>
                <a:ext uri="{FF2B5EF4-FFF2-40B4-BE49-F238E27FC236}">
                  <a16:creationId xmlns:a16="http://schemas.microsoft.com/office/drawing/2014/main" id="{834C3714-73DD-B438-80ED-9F2692A56825}"/>
                </a:ext>
              </a:extLst>
            </p:cNvPr>
            <p:cNvSpPr/>
            <p:nvPr/>
          </p:nvSpPr>
          <p:spPr>
            <a:xfrm>
              <a:off x="1418816" y="1143905"/>
              <a:ext cx="72767" cy="118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9" name="직사각형 571">
              <a:extLst>
                <a:ext uri="{FF2B5EF4-FFF2-40B4-BE49-F238E27FC236}">
                  <a16:creationId xmlns:a16="http://schemas.microsoft.com/office/drawing/2014/main" id="{DFF487DE-FAEA-E1BC-0180-2D7FFCBF6158}"/>
                </a:ext>
              </a:extLst>
            </p:cNvPr>
            <p:cNvSpPr/>
            <p:nvPr/>
          </p:nvSpPr>
          <p:spPr>
            <a:xfrm>
              <a:off x="1519925" y="1007102"/>
              <a:ext cx="72767" cy="255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0" name="직사각형 572">
              <a:extLst>
                <a:ext uri="{FF2B5EF4-FFF2-40B4-BE49-F238E27FC236}">
                  <a16:creationId xmlns:a16="http://schemas.microsoft.com/office/drawing/2014/main" id="{161E5633-60C8-F5A8-39B3-0D46006452D3}"/>
                </a:ext>
              </a:extLst>
            </p:cNvPr>
            <p:cNvSpPr/>
            <p:nvPr/>
          </p:nvSpPr>
          <p:spPr>
            <a:xfrm>
              <a:off x="1621034" y="979286"/>
              <a:ext cx="72767" cy="2829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1" name="직사각형 573">
              <a:extLst>
                <a:ext uri="{FF2B5EF4-FFF2-40B4-BE49-F238E27FC236}">
                  <a16:creationId xmlns:a16="http://schemas.microsoft.com/office/drawing/2014/main" id="{213D9D57-AEE9-DCC3-CDAA-5320FF1CD482}"/>
                </a:ext>
              </a:extLst>
            </p:cNvPr>
            <p:cNvSpPr/>
            <p:nvPr/>
          </p:nvSpPr>
          <p:spPr>
            <a:xfrm>
              <a:off x="1722143" y="919782"/>
              <a:ext cx="72767" cy="3424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직사각형 574">
              <a:extLst>
                <a:ext uri="{FF2B5EF4-FFF2-40B4-BE49-F238E27FC236}">
                  <a16:creationId xmlns:a16="http://schemas.microsoft.com/office/drawing/2014/main" id="{13F6D18A-EF92-7307-E5AF-C7951A4B7B32}"/>
                </a:ext>
              </a:extLst>
            </p:cNvPr>
            <p:cNvSpPr/>
            <p:nvPr/>
          </p:nvSpPr>
          <p:spPr>
            <a:xfrm>
              <a:off x="1823252" y="997390"/>
              <a:ext cx="72767" cy="2648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3" name="직사각형 575">
              <a:extLst>
                <a:ext uri="{FF2B5EF4-FFF2-40B4-BE49-F238E27FC236}">
                  <a16:creationId xmlns:a16="http://schemas.microsoft.com/office/drawing/2014/main" id="{55439625-7E8D-7BC3-5ED7-8E0DA63E9C32}"/>
                </a:ext>
              </a:extLst>
            </p:cNvPr>
            <p:cNvSpPr/>
            <p:nvPr/>
          </p:nvSpPr>
          <p:spPr>
            <a:xfrm>
              <a:off x="1924361" y="975083"/>
              <a:ext cx="72767" cy="2871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4" name="직사각형 576">
              <a:extLst>
                <a:ext uri="{FF2B5EF4-FFF2-40B4-BE49-F238E27FC236}">
                  <a16:creationId xmlns:a16="http://schemas.microsoft.com/office/drawing/2014/main" id="{4D8AAA3E-4BF4-C611-4F38-8FA1222A56DE}"/>
                </a:ext>
              </a:extLst>
            </p:cNvPr>
            <p:cNvSpPr/>
            <p:nvPr/>
          </p:nvSpPr>
          <p:spPr>
            <a:xfrm>
              <a:off x="2025470" y="797531"/>
              <a:ext cx="72767" cy="4647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5" name="직사각형 577">
              <a:extLst>
                <a:ext uri="{FF2B5EF4-FFF2-40B4-BE49-F238E27FC236}">
                  <a16:creationId xmlns:a16="http://schemas.microsoft.com/office/drawing/2014/main" id="{D676E81D-4930-F29F-1261-9FF7B758A6FB}"/>
                </a:ext>
              </a:extLst>
            </p:cNvPr>
            <p:cNvSpPr/>
            <p:nvPr/>
          </p:nvSpPr>
          <p:spPr>
            <a:xfrm>
              <a:off x="2126579" y="878681"/>
              <a:ext cx="72767" cy="383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6" name="직사각형 578">
              <a:extLst>
                <a:ext uri="{FF2B5EF4-FFF2-40B4-BE49-F238E27FC236}">
                  <a16:creationId xmlns:a16="http://schemas.microsoft.com/office/drawing/2014/main" id="{301B55BD-119F-4DE2-0343-4EF7EF322B0B}"/>
                </a:ext>
              </a:extLst>
            </p:cNvPr>
            <p:cNvSpPr/>
            <p:nvPr/>
          </p:nvSpPr>
          <p:spPr>
            <a:xfrm>
              <a:off x="2227688" y="631619"/>
              <a:ext cx="72767" cy="630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7" name="직사각형 579">
              <a:extLst>
                <a:ext uri="{FF2B5EF4-FFF2-40B4-BE49-F238E27FC236}">
                  <a16:creationId xmlns:a16="http://schemas.microsoft.com/office/drawing/2014/main" id="{EEBCDA35-7918-3314-B9FD-367AC7882834}"/>
                </a:ext>
              </a:extLst>
            </p:cNvPr>
            <p:cNvSpPr/>
            <p:nvPr/>
          </p:nvSpPr>
          <p:spPr>
            <a:xfrm>
              <a:off x="2328797" y="785888"/>
              <a:ext cx="72767" cy="476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직사각형 580">
              <a:extLst>
                <a:ext uri="{FF2B5EF4-FFF2-40B4-BE49-F238E27FC236}">
                  <a16:creationId xmlns:a16="http://schemas.microsoft.com/office/drawing/2014/main" id="{05680FB5-E1BD-9A69-4A53-B9FFAAA440D5}"/>
                </a:ext>
              </a:extLst>
            </p:cNvPr>
            <p:cNvSpPr/>
            <p:nvPr/>
          </p:nvSpPr>
          <p:spPr>
            <a:xfrm>
              <a:off x="2429906" y="823726"/>
              <a:ext cx="72767" cy="438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9" name="직사각형 581">
              <a:extLst>
                <a:ext uri="{FF2B5EF4-FFF2-40B4-BE49-F238E27FC236}">
                  <a16:creationId xmlns:a16="http://schemas.microsoft.com/office/drawing/2014/main" id="{F70A353C-A8D9-95FC-A2B4-9A299FA93FF8}"/>
                </a:ext>
              </a:extLst>
            </p:cNvPr>
            <p:cNvSpPr/>
            <p:nvPr/>
          </p:nvSpPr>
          <p:spPr>
            <a:xfrm>
              <a:off x="2531015" y="945356"/>
              <a:ext cx="72767" cy="3169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0" name="직사각형 582">
              <a:extLst>
                <a:ext uri="{FF2B5EF4-FFF2-40B4-BE49-F238E27FC236}">
                  <a16:creationId xmlns:a16="http://schemas.microsoft.com/office/drawing/2014/main" id="{D56CCB80-7393-67B6-9EAB-E5063958F3EC}"/>
                </a:ext>
              </a:extLst>
            </p:cNvPr>
            <p:cNvSpPr/>
            <p:nvPr/>
          </p:nvSpPr>
          <p:spPr>
            <a:xfrm>
              <a:off x="2632124" y="896286"/>
              <a:ext cx="72767" cy="365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1" name="직사각형 583">
              <a:extLst>
                <a:ext uri="{FF2B5EF4-FFF2-40B4-BE49-F238E27FC236}">
                  <a16:creationId xmlns:a16="http://schemas.microsoft.com/office/drawing/2014/main" id="{4F9A3757-FB56-45A6-78EA-F9EB1390A40C}"/>
                </a:ext>
              </a:extLst>
            </p:cNvPr>
            <p:cNvSpPr/>
            <p:nvPr/>
          </p:nvSpPr>
          <p:spPr>
            <a:xfrm>
              <a:off x="2733233" y="727674"/>
              <a:ext cx="72767" cy="5345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2" name="직사각형 584">
              <a:extLst>
                <a:ext uri="{FF2B5EF4-FFF2-40B4-BE49-F238E27FC236}">
                  <a16:creationId xmlns:a16="http://schemas.microsoft.com/office/drawing/2014/main" id="{3923D335-8937-A2FE-5FC6-6AEE0D73F5D3}"/>
                </a:ext>
              </a:extLst>
            </p:cNvPr>
            <p:cNvSpPr/>
            <p:nvPr/>
          </p:nvSpPr>
          <p:spPr>
            <a:xfrm>
              <a:off x="2834342" y="795640"/>
              <a:ext cx="72767" cy="466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3" name="직사각형 585">
              <a:extLst>
                <a:ext uri="{FF2B5EF4-FFF2-40B4-BE49-F238E27FC236}">
                  <a16:creationId xmlns:a16="http://schemas.microsoft.com/office/drawing/2014/main" id="{76418D65-CB04-6B13-8F17-693D71A9A301}"/>
                </a:ext>
              </a:extLst>
            </p:cNvPr>
            <p:cNvSpPr/>
            <p:nvPr/>
          </p:nvSpPr>
          <p:spPr>
            <a:xfrm>
              <a:off x="2935451" y="622888"/>
              <a:ext cx="72767" cy="639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4" name="직사각형 586">
              <a:extLst>
                <a:ext uri="{FF2B5EF4-FFF2-40B4-BE49-F238E27FC236}">
                  <a16:creationId xmlns:a16="http://schemas.microsoft.com/office/drawing/2014/main" id="{851F115A-0A69-BF2D-D363-B301625373CF}"/>
                </a:ext>
              </a:extLst>
            </p:cNvPr>
            <p:cNvSpPr/>
            <p:nvPr/>
          </p:nvSpPr>
          <p:spPr>
            <a:xfrm>
              <a:off x="3036566" y="500638"/>
              <a:ext cx="72767" cy="761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Segoe UI Light"/>
                <a:ea typeface="+mn-ea"/>
                <a:cs typeface="+mn-cs"/>
              </a:endParaRPr>
            </a:p>
          </p:txBody>
        </p:sp>
      </p:grpSp>
      <p:grpSp>
        <p:nvGrpSpPr>
          <p:cNvPr id="25" name="그룹 6">
            <a:extLst>
              <a:ext uri="{FF2B5EF4-FFF2-40B4-BE49-F238E27FC236}">
                <a16:creationId xmlns:a16="http://schemas.microsoft.com/office/drawing/2014/main" id="{0D0CF0E7-8FF6-7C76-F6C3-A64C1E1B429D}"/>
              </a:ext>
            </a:extLst>
          </p:cNvPr>
          <p:cNvGrpSpPr>
            <a:grpSpLocks noChangeAspect="1"/>
          </p:cNvGrpSpPr>
          <p:nvPr/>
        </p:nvGrpSpPr>
        <p:grpSpPr>
          <a:xfrm flipH="1">
            <a:off x="2613708" y="4542255"/>
            <a:ext cx="1821721" cy="2110807"/>
            <a:chOff x="2328862" y="2414588"/>
            <a:chExt cx="1160463" cy="1344613"/>
          </a:xfrm>
        </p:grpSpPr>
        <p:sp>
          <p:nvSpPr>
            <p:cNvPr id="26" name="Freeform 15927">
              <a:extLst>
                <a:ext uri="{FF2B5EF4-FFF2-40B4-BE49-F238E27FC236}">
                  <a16:creationId xmlns:a16="http://schemas.microsoft.com/office/drawing/2014/main" id="{ECD7C669-64C1-707A-2B0D-52F077F3A00B}"/>
                </a:ext>
              </a:extLst>
            </p:cNvPr>
            <p:cNvSpPr>
              <a:spLocks/>
            </p:cNvSpPr>
            <p:nvPr/>
          </p:nvSpPr>
          <p:spPr bwMode="auto">
            <a:xfrm>
              <a:off x="2439987" y="2676525"/>
              <a:ext cx="290512" cy="280988"/>
            </a:xfrm>
            <a:custGeom>
              <a:avLst/>
              <a:gdLst>
                <a:gd name="T0" fmla="*/ 1103 w 1912"/>
                <a:gd name="T1" fmla="*/ 1248 h 1847"/>
                <a:gd name="T2" fmla="*/ 194 w 1912"/>
                <a:gd name="T3" fmla="*/ 260 h 1847"/>
                <a:gd name="T4" fmla="*/ 105 w 1912"/>
                <a:gd name="T5" fmla="*/ 589 h 1847"/>
                <a:gd name="T6" fmla="*/ 1286 w 1912"/>
                <a:gd name="T7" fmla="*/ 1639 h 1847"/>
                <a:gd name="T8" fmla="*/ 1103 w 1912"/>
                <a:gd name="T9" fmla="*/ 1248 h 1847"/>
              </a:gdLst>
              <a:ahLst/>
              <a:cxnLst>
                <a:cxn ang="0">
                  <a:pos x="T0" y="T1"/>
                </a:cxn>
                <a:cxn ang="0">
                  <a:pos x="T2" y="T3"/>
                </a:cxn>
                <a:cxn ang="0">
                  <a:pos x="T4" y="T5"/>
                </a:cxn>
                <a:cxn ang="0">
                  <a:pos x="T6" y="T7"/>
                </a:cxn>
                <a:cxn ang="0">
                  <a:pos x="T8" y="T9"/>
                </a:cxn>
              </a:cxnLst>
              <a:rect l="0" t="0" r="r" b="b"/>
              <a:pathLst>
                <a:path w="1912" h="1847">
                  <a:moveTo>
                    <a:pt x="1103" y="1248"/>
                  </a:moveTo>
                  <a:cubicBezTo>
                    <a:pt x="1103" y="1248"/>
                    <a:pt x="769" y="1029"/>
                    <a:pt x="194" y="260"/>
                  </a:cubicBezTo>
                  <a:cubicBezTo>
                    <a:pt x="0" y="0"/>
                    <a:pt x="87" y="275"/>
                    <a:pt x="105" y="589"/>
                  </a:cubicBezTo>
                  <a:cubicBezTo>
                    <a:pt x="123" y="902"/>
                    <a:pt x="661" y="1432"/>
                    <a:pt x="1286" y="1639"/>
                  </a:cubicBezTo>
                  <a:cubicBezTo>
                    <a:pt x="1912" y="1847"/>
                    <a:pt x="1103" y="1248"/>
                    <a:pt x="1103" y="1248"/>
                  </a:cubicBez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7" name="Freeform 15928">
              <a:extLst>
                <a:ext uri="{FF2B5EF4-FFF2-40B4-BE49-F238E27FC236}">
                  <a16:creationId xmlns:a16="http://schemas.microsoft.com/office/drawing/2014/main" id="{4AAE38E0-C040-33AD-C096-19963579128F}"/>
                </a:ext>
              </a:extLst>
            </p:cNvPr>
            <p:cNvSpPr>
              <a:spLocks/>
            </p:cNvSpPr>
            <p:nvPr/>
          </p:nvSpPr>
          <p:spPr bwMode="auto">
            <a:xfrm>
              <a:off x="2328862" y="2606675"/>
              <a:ext cx="163512" cy="152400"/>
            </a:xfrm>
            <a:custGeom>
              <a:avLst/>
              <a:gdLst>
                <a:gd name="T0" fmla="*/ 959 w 1076"/>
                <a:gd name="T1" fmla="*/ 922 h 1001"/>
                <a:gd name="T2" fmla="*/ 1029 w 1076"/>
                <a:gd name="T3" fmla="*/ 507 h 1001"/>
                <a:gd name="T4" fmla="*/ 794 w 1076"/>
                <a:gd name="T5" fmla="*/ 118 h 1001"/>
                <a:gd name="T6" fmla="*/ 738 w 1076"/>
                <a:gd name="T7" fmla="*/ 46 h 1001"/>
                <a:gd name="T8" fmla="*/ 760 w 1076"/>
                <a:gd name="T9" fmla="*/ 269 h 1001"/>
                <a:gd name="T10" fmla="*/ 776 w 1076"/>
                <a:gd name="T11" fmla="*/ 410 h 1001"/>
                <a:gd name="T12" fmla="*/ 593 w 1076"/>
                <a:gd name="T13" fmla="*/ 276 h 1001"/>
                <a:gd name="T14" fmla="*/ 358 w 1076"/>
                <a:gd name="T15" fmla="*/ 130 h 1001"/>
                <a:gd name="T16" fmla="*/ 261 w 1076"/>
                <a:gd name="T17" fmla="*/ 51 h 1001"/>
                <a:gd name="T18" fmla="*/ 187 w 1076"/>
                <a:gd name="T19" fmla="*/ 1 h 1001"/>
                <a:gd name="T20" fmla="*/ 147 w 1076"/>
                <a:gd name="T21" fmla="*/ 52 h 1001"/>
                <a:gd name="T22" fmla="*/ 499 w 1076"/>
                <a:gd name="T23" fmla="*/ 394 h 1001"/>
                <a:gd name="T24" fmla="*/ 94 w 1076"/>
                <a:gd name="T25" fmla="*/ 174 h 1001"/>
                <a:gd name="T26" fmla="*/ 18 w 1076"/>
                <a:gd name="T27" fmla="*/ 181 h 1001"/>
                <a:gd name="T28" fmla="*/ 16 w 1076"/>
                <a:gd name="T29" fmla="*/ 216 h 1001"/>
                <a:gd name="T30" fmla="*/ 419 w 1076"/>
                <a:gd name="T31" fmla="*/ 582 h 1001"/>
                <a:gd name="T32" fmla="*/ 198 w 1076"/>
                <a:gd name="T33" fmla="*/ 493 h 1001"/>
                <a:gd name="T34" fmla="*/ 122 w 1076"/>
                <a:gd name="T35" fmla="*/ 501 h 1001"/>
                <a:gd name="T36" fmla="*/ 93 w 1076"/>
                <a:gd name="T37" fmla="*/ 534 h 1001"/>
                <a:gd name="T38" fmla="*/ 900 w 1076"/>
                <a:gd name="T39" fmla="*/ 1001 h 1001"/>
                <a:gd name="T40" fmla="*/ 959 w 1076"/>
                <a:gd name="T41" fmla="*/ 92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6" h="1001">
                  <a:moveTo>
                    <a:pt x="959" y="922"/>
                  </a:moveTo>
                  <a:cubicBezTo>
                    <a:pt x="959" y="922"/>
                    <a:pt x="1076" y="593"/>
                    <a:pt x="1029" y="507"/>
                  </a:cubicBezTo>
                  <a:cubicBezTo>
                    <a:pt x="983" y="421"/>
                    <a:pt x="794" y="118"/>
                    <a:pt x="794" y="118"/>
                  </a:cubicBezTo>
                  <a:lnTo>
                    <a:pt x="738" y="46"/>
                  </a:lnTo>
                  <a:cubicBezTo>
                    <a:pt x="738" y="46"/>
                    <a:pt x="630" y="67"/>
                    <a:pt x="760" y="269"/>
                  </a:cubicBezTo>
                  <a:cubicBezTo>
                    <a:pt x="889" y="471"/>
                    <a:pt x="776" y="410"/>
                    <a:pt x="776" y="410"/>
                  </a:cubicBezTo>
                  <a:lnTo>
                    <a:pt x="593" y="276"/>
                  </a:lnTo>
                  <a:lnTo>
                    <a:pt x="358" y="130"/>
                  </a:lnTo>
                  <a:lnTo>
                    <a:pt x="261" y="51"/>
                  </a:lnTo>
                  <a:cubicBezTo>
                    <a:pt x="261" y="51"/>
                    <a:pt x="209" y="1"/>
                    <a:pt x="187" y="1"/>
                  </a:cubicBezTo>
                  <a:cubicBezTo>
                    <a:pt x="125" y="0"/>
                    <a:pt x="147" y="52"/>
                    <a:pt x="147" y="52"/>
                  </a:cubicBezTo>
                  <a:lnTo>
                    <a:pt x="499" y="394"/>
                  </a:lnTo>
                  <a:lnTo>
                    <a:pt x="94" y="174"/>
                  </a:lnTo>
                  <a:cubicBezTo>
                    <a:pt x="94" y="174"/>
                    <a:pt x="37" y="155"/>
                    <a:pt x="18" y="181"/>
                  </a:cubicBezTo>
                  <a:cubicBezTo>
                    <a:pt x="0" y="206"/>
                    <a:pt x="16" y="216"/>
                    <a:pt x="16" y="216"/>
                  </a:cubicBezTo>
                  <a:lnTo>
                    <a:pt x="419" y="582"/>
                  </a:lnTo>
                  <a:lnTo>
                    <a:pt x="198" y="493"/>
                  </a:lnTo>
                  <a:cubicBezTo>
                    <a:pt x="198" y="493"/>
                    <a:pt x="142" y="477"/>
                    <a:pt x="122" y="501"/>
                  </a:cubicBezTo>
                  <a:cubicBezTo>
                    <a:pt x="100" y="528"/>
                    <a:pt x="93" y="534"/>
                    <a:pt x="93" y="534"/>
                  </a:cubicBezTo>
                  <a:lnTo>
                    <a:pt x="900" y="1001"/>
                  </a:lnTo>
                  <a:lnTo>
                    <a:pt x="959" y="922"/>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8" name="Freeform 15929">
              <a:extLst>
                <a:ext uri="{FF2B5EF4-FFF2-40B4-BE49-F238E27FC236}">
                  <a16:creationId xmlns:a16="http://schemas.microsoft.com/office/drawing/2014/main" id="{09814F4A-A582-97E0-97BC-4291E1837710}"/>
                </a:ext>
              </a:extLst>
            </p:cNvPr>
            <p:cNvSpPr>
              <a:spLocks/>
            </p:cNvSpPr>
            <p:nvPr/>
          </p:nvSpPr>
          <p:spPr bwMode="auto">
            <a:xfrm>
              <a:off x="2439987" y="2733675"/>
              <a:ext cx="84137" cy="80963"/>
            </a:xfrm>
            <a:custGeom>
              <a:avLst/>
              <a:gdLst>
                <a:gd name="T0" fmla="*/ 18 w 53"/>
                <a:gd name="T1" fmla="*/ 51 h 51"/>
                <a:gd name="T2" fmla="*/ 0 w 53"/>
                <a:gd name="T3" fmla="*/ 23 h 51"/>
                <a:gd name="T4" fmla="*/ 34 w 53"/>
                <a:gd name="T5" fmla="*/ 0 h 51"/>
                <a:gd name="T6" fmla="*/ 53 w 53"/>
                <a:gd name="T7" fmla="*/ 28 h 51"/>
                <a:gd name="T8" fmla="*/ 18 w 53"/>
                <a:gd name="T9" fmla="*/ 51 h 51"/>
              </a:gdLst>
              <a:ahLst/>
              <a:cxnLst>
                <a:cxn ang="0">
                  <a:pos x="T0" y="T1"/>
                </a:cxn>
                <a:cxn ang="0">
                  <a:pos x="T2" y="T3"/>
                </a:cxn>
                <a:cxn ang="0">
                  <a:pos x="T4" y="T5"/>
                </a:cxn>
                <a:cxn ang="0">
                  <a:pos x="T6" y="T7"/>
                </a:cxn>
                <a:cxn ang="0">
                  <a:pos x="T8" y="T9"/>
                </a:cxn>
              </a:cxnLst>
              <a:rect l="0" t="0" r="r" b="b"/>
              <a:pathLst>
                <a:path w="53" h="51">
                  <a:moveTo>
                    <a:pt x="18" y="51"/>
                  </a:moveTo>
                  <a:lnTo>
                    <a:pt x="0" y="23"/>
                  </a:lnTo>
                  <a:lnTo>
                    <a:pt x="34" y="0"/>
                  </a:lnTo>
                  <a:lnTo>
                    <a:pt x="53" y="28"/>
                  </a:lnTo>
                  <a:lnTo>
                    <a:pt x="18"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9" name="Freeform 15930">
              <a:extLst>
                <a:ext uri="{FF2B5EF4-FFF2-40B4-BE49-F238E27FC236}">
                  <a16:creationId xmlns:a16="http://schemas.microsoft.com/office/drawing/2014/main" id="{3C5A23A3-0237-0467-73F1-7C0AA60C71BA}"/>
                </a:ext>
              </a:extLst>
            </p:cNvPr>
            <p:cNvSpPr>
              <a:spLocks/>
            </p:cNvSpPr>
            <p:nvPr/>
          </p:nvSpPr>
          <p:spPr bwMode="auto">
            <a:xfrm>
              <a:off x="2328862" y="2649538"/>
              <a:ext cx="66675" cy="46038"/>
            </a:xfrm>
            <a:custGeom>
              <a:avLst/>
              <a:gdLst>
                <a:gd name="T0" fmla="*/ 440 w 440"/>
                <a:gd name="T1" fmla="*/ 176 h 300"/>
                <a:gd name="T2" fmla="*/ 147 w 440"/>
                <a:gd name="T3" fmla="*/ 39 h 300"/>
                <a:gd name="T4" fmla="*/ 45 w 440"/>
                <a:gd name="T5" fmla="*/ 2 h 300"/>
                <a:gd name="T6" fmla="*/ 0 w 440"/>
                <a:gd name="T7" fmla="*/ 46 h 300"/>
                <a:gd name="T8" fmla="*/ 423 w 440"/>
                <a:gd name="T9" fmla="*/ 300 h 300"/>
                <a:gd name="T10" fmla="*/ 440 w 440"/>
                <a:gd name="T11" fmla="*/ 176 h 300"/>
              </a:gdLst>
              <a:ahLst/>
              <a:cxnLst>
                <a:cxn ang="0">
                  <a:pos x="T0" y="T1"/>
                </a:cxn>
                <a:cxn ang="0">
                  <a:pos x="T2" y="T3"/>
                </a:cxn>
                <a:cxn ang="0">
                  <a:pos x="T4" y="T5"/>
                </a:cxn>
                <a:cxn ang="0">
                  <a:pos x="T6" y="T7"/>
                </a:cxn>
                <a:cxn ang="0">
                  <a:pos x="T8" y="T9"/>
                </a:cxn>
                <a:cxn ang="0">
                  <a:pos x="T10" y="T11"/>
                </a:cxn>
              </a:cxnLst>
              <a:rect l="0" t="0" r="r" b="b"/>
              <a:pathLst>
                <a:path w="440" h="300">
                  <a:moveTo>
                    <a:pt x="440" y="176"/>
                  </a:moveTo>
                  <a:lnTo>
                    <a:pt x="147" y="39"/>
                  </a:lnTo>
                  <a:cubicBezTo>
                    <a:pt x="147" y="39"/>
                    <a:pt x="85" y="0"/>
                    <a:pt x="45" y="2"/>
                  </a:cubicBezTo>
                  <a:cubicBezTo>
                    <a:pt x="0" y="4"/>
                    <a:pt x="0" y="46"/>
                    <a:pt x="0" y="46"/>
                  </a:cubicBezTo>
                  <a:lnTo>
                    <a:pt x="423" y="300"/>
                  </a:lnTo>
                  <a:lnTo>
                    <a:pt x="440" y="176"/>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0" name="Freeform 15931">
              <a:extLst>
                <a:ext uri="{FF2B5EF4-FFF2-40B4-BE49-F238E27FC236}">
                  <a16:creationId xmlns:a16="http://schemas.microsoft.com/office/drawing/2014/main" id="{DF368D7E-E656-0CCF-49C4-031E9D85483B}"/>
                </a:ext>
              </a:extLst>
            </p:cNvPr>
            <p:cNvSpPr>
              <a:spLocks/>
            </p:cNvSpPr>
            <p:nvPr/>
          </p:nvSpPr>
          <p:spPr bwMode="auto">
            <a:xfrm>
              <a:off x="2435225" y="2673350"/>
              <a:ext cx="587375" cy="441325"/>
            </a:xfrm>
            <a:custGeom>
              <a:avLst/>
              <a:gdLst>
                <a:gd name="T0" fmla="*/ 3830 w 3870"/>
                <a:gd name="T1" fmla="*/ 703 h 2899"/>
                <a:gd name="T2" fmla="*/ 2859 w 3870"/>
                <a:gd name="T3" fmla="*/ 1973 h 2899"/>
                <a:gd name="T4" fmla="*/ 1621 w 3870"/>
                <a:gd name="T5" fmla="*/ 2788 h 2899"/>
                <a:gd name="T6" fmla="*/ 0 w 3870"/>
                <a:gd name="T7" fmla="*/ 1027 h 2899"/>
                <a:gd name="T8" fmla="*/ 532 w 3870"/>
                <a:gd name="T9" fmla="*/ 460 h 2899"/>
                <a:gd name="T10" fmla="*/ 1766 w 3870"/>
                <a:gd name="T11" fmla="*/ 1459 h 2899"/>
                <a:gd name="T12" fmla="*/ 2967 w 3870"/>
                <a:gd name="T13" fmla="*/ 266 h 2899"/>
                <a:gd name="T14" fmla="*/ 3830 w 3870"/>
                <a:gd name="T15" fmla="*/ 703 h 28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0" h="2899">
                  <a:moveTo>
                    <a:pt x="3830" y="703"/>
                  </a:moveTo>
                  <a:cubicBezTo>
                    <a:pt x="3830" y="703"/>
                    <a:pt x="3870" y="968"/>
                    <a:pt x="2859" y="1973"/>
                  </a:cubicBezTo>
                  <a:cubicBezTo>
                    <a:pt x="2295" y="2535"/>
                    <a:pt x="1955" y="2899"/>
                    <a:pt x="1621" y="2788"/>
                  </a:cubicBezTo>
                  <a:cubicBezTo>
                    <a:pt x="1049" y="2598"/>
                    <a:pt x="0" y="1027"/>
                    <a:pt x="0" y="1027"/>
                  </a:cubicBezTo>
                  <a:lnTo>
                    <a:pt x="532" y="460"/>
                  </a:lnTo>
                  <a:cubicBezTo>
                    <a:pt x="532" y="460"/>
                    <a:pt x="1382" y="1466"/>
                    <a:pt x="1766" y="1459"/>
                  </a:cubicBezTo>
                  <a:cubicBezTo>
                    <a:pt x="1856" y="1458"/>
                    <a:pt x="2440" y="969"/>
                    <a:pt x="2967" y="266"/>
                  </a:cubicBezTo>
                  <a:cubicBezTo>
                    <a:pt x="3167" y="0"/>
                    <a:pt x="3769" y="627"/>
                    <a:pt x="3830" y="70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1" name="Freeform 15933">
              <a:extLst>
                <a:ext uri="{FF2B5EF4-FFF2-40B4-BE49-F238E27FC236}">
                  <a16:creationId xmlns:a16="http://schemas.microsoft.com/office/drawing/2014/main" id="{812C88E9-E5CD-ED61-5DFA-B9EAA72E55A1}"/>
                </a:ext>
              </a:extLst>
            </p:cNvPr>
            <p:cNvSpPr>
              <a:spLocks/>
            </p:cNvSpPr>
            <p:nvPr/>
          </p:nvSpPr>
          <p:spPr bwMode="auto">
            <a:xfrm>
              <a:off x="2738437" y="2703513"/>
              <a:ext cx="600075" cy="1055688"/>
            </a:xfrm>
            <a:custGeom>
              <a:avLst/>
              <a:gdLst>
                <a:gd name="T0" fmla="*/ 553 w 3942"/>
                <a:gd name="T1" fmla="*/ 6419 h 6942"/>
                <a:gd name="T2" fmla="*/ 825 w 3942"/>
                <a:gd name="T3" fmla="*/ 6942 h 6942"/>
                <a:gd name="T4" fmla="*/ 934 w 3942"/>
                <a:gd name="T5" fmla="*/ 5581 h 6942"/>
                <a:gd name="T6" fmla="*/ 1287 w 3942"/>
                <a:gd name="T7" fmla="*/ 6822 h 6942"/>
                <a:gd name="T8" fmla="*/ 3325 w 3942"/>
                <a:gd name="T9" fmla="*/ 6547 h 6942"/>
                <a:gd name="T10" fmla="*/ 2731 w 3942"/>
                <a:gd name="T11" fmla="*/ 3715 h 6942"/>
                <a:gd name="T12" fmla="*/ 3386 w 3942"/>
                <a:gd name="T13" fmla="*/ 1651 h 6942"/>
                <a:gd name="T14" fmla="*/ 3034 w 3942"/>
                <a:gd name="T15" fmla="*/ 127 h 6942"/>
                <a:gd name="T16" fmla="*/ 1077 w 3942"/>
                <a:gd name="T17" fmla="*/ 0 h 6942"/>
                <a:gd name="T18" fmla="*/ 553 w 3942"/>
                <a:gd name="T19" fmla="*/ 6419 h 6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2" h="6942">
                  <a:moveTo>
                    <a:pt x="553" y="6419"/>
                  </a:moveTo>
                  <a:lnTo>
                    <a:pt x="825" y="6942"/>
                  </a:lnTo>
                  <a:lnTo>
                    <a:pt x="934" y="5581"/>
                  </a:lnTo>
                  <a:lnTo>
                    <a:pt x="1287" y="6822"/>
                  </a:lnTo>
                  <a:lnTo>
                    <a:pt x="3325" y="6547"/>
                  </a:lnTo>
                  <a:cubicBezTo>
                    <a:pt x="3325" y="6547"/>
                    <a:pt x="2925" y="4537"/>
                    <a:pt x="2731" y="3715"/>
                  </a:cubicBezTo>
                  <a:lnTo>
                    <a:pt x="3386" y="1651"/>
                  </a:lnTo>
                  <a:cubicBezTo>
                    <a:pt x="3386" y="1651"/>
                    <a:pt x="3942" y="196"/>
                    <a:pt x="3034" y="127"/>
                  </a:cubicBezTo>
                  <a:cubicBezTo>
                    <a:pt x="2125" y="58"/>
                    <a:pt x="1077" y="0"/>
                    <a:pt x="1077" y="0"/>
                  </a:cubicBezTo>
                  <a:cubicBezTo>
                    <a:pt x="1077" y="0"/>
                    <a:pt x="0" y="3756"/>
                    <a:pt x="553" y="6419"/>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2" name="Freeform 15934">
              <a:extLst>
                <a:ext uri="{FF2B5EF4-FFF2-40B4-BE49-F238E27FC236}">
                  <a16:creationId xmlns:a16="http://schemas.microsoft.com/office/drawing/2014/main" id="{B9852AF8-E03B-53D0-06EF-605EF2DE8D9A}"/>
                </a:ext>
              </a:extLst>
            </p:cNvPr>
            <p:cNvSpPr>
              <a:spLocks/>
            </p:cNvSpPr>
            <p:nvPr/>
          </p:nvSpPr>
          <p:spPr bwMode="auto">
            <a:xfrm>
              <a:off x="2971800" y="2711450"/>
              <a:ext cx="153987" cy="292100"/>
            </a:xfrm>
            <a:custGeom>
              <a:avLst/>
              <a:gdLst>
                <a:gd name="T0" fmla="*/ 20 w 97"/>
                <a:gd name="T1" fmla="*/ 0 h 184"/>
                <a:gd name="T2" fmla="*/ 0 w 97"/>
                <a:gd name="T3" fmla="*/ 184 h 184"/>
                <a:gd name="T4" fmla="*/ 96 w 97"/>
                <a:gd name="T5" fmla="*/ 31 h 184"/>
                <a:gd name="T6" fmla="*/ 97 w 97"/>
                <a:gd name="T7" fmla="*/ 7 h 184"/>
                <a:gd name="T8" fmla="*/ 20 w 97"/>
                <a:gd name="T9" fmla="*/ 0 h 184"/>
              </a:gdLst>
              <a:ahLst/>
              <a:cxnLst>
                <a:cxn ang="0">
                  <a:pos x="T0" y="T1"/>
                </a:cxn>
                <a:cxn ang="0">
                  <a:pos x="T2" y="T3"/>
                </a:cxn>
                <a:cxn ang="0">
                  <a:pos x="T4" y="T5"/>
                </a:cxn>
                <a:cxn ang="0">
                  <a:pos x="T6" y="T7"/>
                </a:cxn>
                <a:cxn ang="0">
                  <a:pos x="T8" y="T9"/>
                </a:cxn>
              </a:cxnLst>
              <a:rect l="0" t="0" r="r" b="b"/>
              <a:pathLst>
                <a:path w="97" h="184">
                  <a:moveTo>
                    <a:pt x="20" y="0"/>
                  </a:moveTo>
                  <a:lnTo>
                    <a:pt x="0" y="184"/>
                  </a:lnTo>
                  <a:lnTo>
                    <a:pt x="96" y="31"/>
                  </a:lnTo>
                  <a:lnTo>
                    <a:pt x="97" y="7"/>
                  </a:lnTo>
                  <a:lnTo>
                    <a:pt x="2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3" name="Freeform 15935">
              <a:extLst>
                <a:ext uri="{FF2B5EF4-FFF2-40B4-BE49-F238E27FC236}">
                  <a16:creationId xmlns:a16="http://schemas.microsoft.com/office/drawing/2014/main" id="{D6704C51-C734-41D1-11A8-D84AF9868556}"/>
                </a:ext>
              </a:extLst>
            </p:cNvPr>
            <p:cNvSpPr>
              <a:spLocks/>
            </p:cNvSpPr>
            <p:nvPr/>
          </p:nvSpPr>
          <p:spPr bwMode="auto">
            <a:xfrm>
              <a:off x="3157537" y="3228975"/>
              <a:ext cx="284162" cy="222250"/>
            </a:xfrm>
            <a:custGeom>
              <a:avLst/>
              <a:gdLst>
                <a:gd name="T0" fmla="*/ 1158 w 1864"/>
                <a:gd name="T1" fmla="*/ 0 h 1455"/>
                <a:gd name="T2" fmla="*/ 0 w 1864"/>
                <a:gd name="T3" fmla="*/ 1261 h 1455"/>
                <a:gd name="T4" fmla="*/ 121 w 1864"/>
                <a:gd name="T5" fmla="*/ 1358 h 1455"/>
                <a:gd name="T6" fmla="*/ 150 w 1864"/>
                <a:gd name="T7" fmla="*/ 1272 h 1455"/>
                <a:gd name="T8" fmla="*/ 1308 w 1864"/>
                <a:gd name="T9" fmla="*/ 741 h 1455"/>
                <a:gd name="T10" fmla="*/ 1864 w 1864"/>
                <a:gd name="T11" fmla="*/ 129 h 1455"/>
                <a:gd name="T12" fmla="*/ 1158 w 1864"/>
                <a:gd name="T13" fmla="*/ 0 h 1455"/>
              </a:gdLst>
              <a:ahLst/>
              <a:cxnLst>
                <a:cxn ang="0">
                  <a:pos x="T0" y="T1"/>
                </a:cxn>
                <a:cxn ang="0">
                  <a:pos x="T2" y="T3"/>
                </a:cxn>
                <a:cxn ang="0">
                  <a:pos x="T4" y="T5"/>
                </a:cxn>
                <a:cxn ang="0">
                  <a:pos x="T6" y="T7"/>
                </a:cxn>
                <a:cxn ang="0">
                  <a:pos x="T8" y="T9"/>
                </a:cxn>
                <a:cxn ang="0">
                  <a:pos x="T10" y="T11"/>
                </a:cxn>
                <a:cxn ang="0">
                  <a:pos x="T12" y="T13"/>
                </a:cxn>
              </a:cxnLst>
              <a:rect l="0" t="0" r="r" b="b"/>
              <a:pathLst>
                <a:path w="1864" h="1455">
                  <a:moveTo>
                    <a:pt x="1158" y="0"/>
                  </a:moveTo>
                  <a:lnTo>
                    <a:pt x="0" y="1261"/>
                  </a:lnTo>
                  <a:cubicBezTo>
                    <a:pt x="0" y="1261"/>
                    <a:pt x="29" y="1455"/>
                    <a:pt x="121" y="1358"/>
                  </a:cubicBezTo>
                  <a:cubicBezTo>
                    <a:pt x="133" y="1346"/>
                    <a:pt x="82" y="1305"/>
                    <a:pt x="150" y="1272"/>
                  </a:cubicBezTo>
                  <a:cubicBezTo>
                    <a:pt x="425" y="1141"/>
                    <a:pt x="1063" y="952"/>
                    <a:pt x="1308" y="741"/>
                  </a:cubicBezTo>
                  <a:cubicBezTo>
                    <a:pt x="1628" y="463"/>
                    <a:pt x="1864" y="129"/>
                    <a:pt x="1864" y="129"/>
                  </a:cubicBezTo>
                  <a:lnTo>
                    <a:pt x="1158" y="0"/>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4" name="Freeform 15936">
              <a:extLst>
                <a:ext uri="{FF2B5EF4-FFF2-40B4-BE49-F238E27FC236}">
                  <a16:creationId xmlns:a16="http://schemas.microsoft.com/office/drawing/2014/main" id="{A768DEAD-627E-2997-044C-5EB591B43D85}"/>
                </a:ext>
              </a:extLst>
            </p:cNvPr>
            <p:cNvSpPr>
              <a:spLocks/>
            </p:cNvSpPr>
            <p:nvPr/>
          </p:nvSpPr>
          <p:spPr bwMode="auto">
            <a:xfrm>
              <a:off x="3195637" y="3327400"/>
              <a:ext cx="87312" cy="87313"/>
            </a:xfrm>
            <a:custGeom>
              <a:avLst/>
              <a:gdLst>
                <a:gd name="T0" fmla="*/ 26 w 55"/>
                <a:gd name="T1" fmla="*/ 55 h 55"/>
                <a:gd name="T2" fmla="*/ 0 w 55"/>
                <a:gd name="T3" fmla="*/ 28 h 55"/>
                <a:gd name="T4" fmla="*/ 30 w 55"/>
                <a:gd name="T5" fmla="*/ 0 h 55"/>
                <a:gd name="T6" fmla="*/ 55 w 55"/>
                <a:gd name="T7" fmla="*/ 27 h 55"/>
                <a:gd name="T8" fmla="*/ 26 w 55"/>
                <a:gd name="T9" fmla="*/ 55 h 55"/>
              </a:gdLst>
              <a:ahLst/>
              <a:cxnLst>
                <a:cxn ang="0">
                  <a:pos x="T0" y="T1"/>
                </a:cxn>
                <a:cxn ang="0">
                  <a:pos x="T2" y="T3"/>
                </a:cxn>
                <a:cxn ang="0">
                  <a:pos x="T4" y="T5"/>
                </a:cxn>
                <a:cxn ang="0">
                  <a:pos x="T6" y="T7"/>
                </a:cxn>
                <a:cxn ang="0">
                  <a:pos x="T8" y="T9"/>
                </a:cxn>
              </a:cxnLst>
              <a:rect l="0" t="0" r="r" b="b"/>
              <a:pathLst>
                <a:path w="55" h="55">
                  <a:moveTo>
                    <a:pt x="26" y="55"/>
                  </a:moveTo>
                  <a:lnTo>
                    <a:pt x="0" y="28"/>
                  </a:lnTo>
                  <a:lnTo>
                    <a:pt x="30" y="0"/>
                  </a:lnTo>
                  <a:lnTo>
                    <a:pt x="55" y="27"/>
                  </a:lnTo>
                  <a:lnTo>
                    <a:pt x="26" y="55"/>
                  </a:lnTo>
                  <a:close/>
                </a:path>
              </a:pathLst>
            </a:custGeom>
            <a:solidFill>
              <a:srgbClr val="E7F5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5" name="Freeform 15937">
              <a:extLst>
                <a:ext uri="{FF2B5EF4-FFF2-40B4-BE49-F238E27FC236}">
                  <a16:creationId xmlns:a16="http://schemas.microsoft.com/office/drawing/2014/main" id="{347FCAE6-B597-7059-0E74-9ACB3F456DFA}"/>
                </a:ext>
              </a:extLst>
            </p:cNvPr>
            <p:cNvSpPr>
              <a:spLocks/>
            </p:cNvSpPr>
            <p:nvPr/>
          </p:nvSpPr>
          <p:spPr bwMode="auto">
            <a:xfrm>
              <a:off x="2924175" y="2768600"/>
              <a:ext cx="114300" cy="476250"/>
            </a:xfrm>
            <a:custGeom>
              <a:avLst/>
              <a:gdLst>
                <a:gd name="T0" fmla="*/ 640 w 754"/>
                <a:gd name="T1" fmla="*/ 0 h 3132"/>
                <a:gd name="T2" fmla="*/ 395 w 754"/>
                <a:gd name="T3" fmla="*/ 2946 h 3132"/>
                <a:gd name="T4" fmla="*/ 578 w 754"/>
                <a:gd name="T5" fmla="*/ 3132 h 3132"/>
                <a:gd name="T6" fmla="*/ 754 w 754"/>
                <a:gd name="T7" fmla="*/ 2940 h 3132"/>
                <a:gd name="T8" fmla="*/ 640 w 754"/>
                <a:gd name="T9" fmla="*/ 0 h 3132"/>
              </a:gdLst>
              <a:ahLst/>
              <a:cxnLst>
                <a:cxn ang="0">
                  <a:pos x="T0" y="T1"/>
                </a:cxn>
                <a:cxn ang="0">
                  <a:pos x="T2" y="T3"/>
                </a:cxn>
                <a:cxn ang="0">
                  <a:pos x="T4" y="T5"/>
                </a:cxn>
                <a:cxn ang="0">
                  <a:pos x="T6" y="T7"/>
                </a:cxn>
                <a:cxn ang="0">
                  <a:pos x="T8" y="T9"/>
                </a:cxn>
              </a:cxnLst>
              <a:rect l="0" t="0" r="r" b="b"/>
              <a:pathLst>
                <a:path w="754" h="3132">
                  <a:moveTo>
                    <a:pt x="640" y="0"/>
                  </a:moveTo>
                  <a:cubicBezTo>
                    <a:pt x="640" y="0"/>
                    <a:pt x="0" y="1457"/>
                    <a:pt x="395" y="2946"/>
                  </a:cubicBezTo>
                  <a:cubicBezTo>
                    <a:pt x="427" y="3063"/>
                    <a:pt x="578" y="3132"/>
                    <a:pt x="578" y="3132"/>
                  </a:cubicBezTo>
                  <a:lnTo>
                    <a:pt x="754" y="2940"/>
                  </a:lnTo>
                  <a:cubicBezTo>
                    <a:pt x="754" y="2940"/>
                    <a:pt x="546" y="1228"/>
                    <a:pt x="64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6" name="Freeform 15938">
              <a:extLst>
                <a:ext uri="{FF2B5EF4-FFF2-40B4-BE49-F238E27FC236}">
                  <a16:creationId xmlns:a16="http://schemas.microsoft.com/office/drawing/2014/main" id="{98869F1F-B9EF-BC07-32E5-E4B5D33DDACD}"/>
                </a:ext>
              </a:extLst>
            </p:cNvPr>
            <p:cNvSpPr>
              <a:spLocks/>
            </p:cNvSpPr>
            <p:nvPr/>
          </p:nvSpPr>
          <p:spPr bwMode="auto">
            <a:xfrm>
              <a:off x="3033712" y="2722563"/>
              <a:ext cx="92075" cy="80963"/>
            </a:xfrm>
            <a:custGeom>
              <a:avLst/>
              <a:gdLst>
                <a:gd name="T0" fmla="*/ 0 w 58"/>
                <a:gd name="T1" fmla="*/ 22 h 51"/>
                <a:gd name="T2" fmla="*/ 5 w 58"/>
                <a:gd name="T3" fmla="*/ 51 h 51"/>
                <a:gd name="T4" fmla="*/ 58 w 58"/>
                <a:gd name="T5" fmla="*/ 7 h 51"/>
                <a:gd name="T6" fmla="*/ 58 w 58"/>
                <a:gd name="T7" fmla="*/ 0 h 51"/>
                <a:gd name="T8" fmla="*/ 0 w 58"/>
                <a:gd name="T9" fmla="*/ 22 h 51"/>
              </a:gdLst>
              <a:ahLst/>
              <a:cxnLst>
                <a:cxn ang="0">
                  <a:pos x="T0" y="T1"/>
                </a:cxn>
                <a:cxn ang="0">
                  <a:pos x="T2" y="T3"/>
                </a:cxn>
                <a:cxn ang="0">
                  <a:pos x="T4" y="T5"/>
                </a:cxn>
                <a:cxn ang="0">
                  <a:pos x="T6" y="T7"/>
                </a:cxn>
                <a:cxn ang="0">
                  <a:pos x="T8" y="T9"/>
                </a:cxn>
              </a:cxnLst>
              <a:rect l="0" t="0" r="r" b="b"/>
              <a:pathLst>
                <a:path w="58" h="51">
                  <a:moveTo>
                    <a:pt x="0" y="22"/>
                  </a:moveTo>
                  <a:lnTo>
                    <a:pt x="5" y="51"/>
                  </a:lnTo>
                  <a:lnTo>
                    <a:pt x="58" y="7"/>
                  </a:lnTo>
                  <a:lnTo>
                    <a:pt x="58" y="0"/>
                  </a:lnTo>
                  <a:lnTo>
                    <a:pt x="0" y="22"/>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7" name="Freeform 15939">
              <a:extLst>
                <a:ext uri="{FF2B5EF4-FFF2-40B4-BE49-F238E27FC236}">
                  <a16:creationId xmlns:a16="http://schemas.microsoft.com/office/drawing/2014/main" id="{125FA014-9439-16F1-16BE-6D663C26416F}"/>
                </a:ext>
              </a:extLst>
            </p:cNvPr>
            <p:cNvSpPr>
              <a:spLocks/>
            </p:cNvSpPr>
            <p:nvPr/>
          </p:nvSpPr>
          <p:spPr bwMode="auto">
            <a:xfrm>
              <a:off x="2992437" y="2713038"/>
              <a:ext cx="31750" cy="85725"/>
            </a:xfrm>
            <a:custGeom>
              <a:avLst/>
              <a:gdLst>
                <a:gd name="T0" fmla="*/ 17 w 20"/>
                <a:gd name="T1" fmla="*/ 0 h 54"/>
                <a:gd name="T2" fmla="*/ 0 w 20"/>
                <a:gd name="T3" fmla="*/ 54 h 54"/>
                <a:gd name="T4" fmla="*/ 20 w 20"/>
                <a:gd name="T5" fmla="*/ 32 h 54"/>
                <a:gd name="T6" fmla="*/ 17 w 20"/>
                <a:gd name="T7" fmla="*/ 0 h 54"/>
              </a:gdLst>
              <a:ahLst/>
              <a:cxnLst>
                <a:cxn ang="0">
                  <a:pos x="T0" y="T1"/>
                </a:cxn>
                <a:cxn ang="0">
                  <a:pos x="T2" y="T3"/>
                </a:cxn>
                <a:cxn ang="0">
                  <a:pos x="T4" y="T5"/>
                </a:cxn>
                <a:cxn ang="0">
                  <a:pos x="T6" y="T7"/>
                </a:cxn>
              </a:cxnLst>
              <a:rect l="0" t="0" r="r" b="b"/>
              <a:pathLst>
                <a:path w="20" h="54">
                  <a:moveTo>
                    <a:pt x="17" y="0"/>
                  </a:moveTo>
                  <a:lnTo>
                    <a:pt x="0" y="54"/>
                  </a:lnTo>
                  <a:lnTo>
                    <a:pt x="20" y="32"/>
                  </a:lnTo>
                  <a:lnTo>
                    <a:pt x="17" y="0"/>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8" name="Freeform 15940">
              <a:extLst>
                <a:ext uri="{FF2B5EF4-FFF2-40B4-BE49-F238E27FC236}">
                  <a16:creationId xmlns:a16="http://schemas.microsoft.com/office/drawing/2014/main" id="{33748097-BD86-47C4-A3E2-1E8655BAD031}"/>
                </a:ext>
              </a:extLst>
            </p:cNvPr>
            <p:cNvSpPr>
              <a:spLocks/>
            </p:cNvSpPr>
            <p:nvPr/>
          </p:nvSpPr>
          <p:spPr bwMode="auto">
            <a:xfrm>
              <a:off x="3140075" y="2711450"/>
              <a:ext cx="349250" cy="704850"/>
            </a:xfrm>
            <a:custGeom>
              <a:avLst/>
              <a:gdLst>
                <a:gd name="T0" fmla="*/ 670 w 2301"/>
                <a:gd name="T1" fmla="*/ 1551 h 4637"/>
                <a:gd name="T2" fmla="*/ 1171 w 2301"/>
                <a:gd name="T3" fmla="*/ 3300 h 4637"/>
                <a:gd name="T4" fmla="*/ 459 w 2301"/>
                <a:gd name="T5" fmla="*/ 4221 h 4637"/>
                <a:gd name="T6" fmla="*/ 857 w 2301"/>
                <a:gd name="T7" fmla="*/ 4589 h 4637"/>
                <a:gd name="T8" fmla="*/ 2301 w 2301"/>
                <a:gd name="T9" fmla="*/ 3094 h 4637"/>
                <a:gd name="T10" fmla="*/ 1572 w 2301"/>
                <a:gd name="T11" fmla="*/ 718 h 4637"/>
                <a:gd name="T12" fmla="*/ 532 w 2301"/>
                <a:gd name="T13" fmla="*/ 88 h 4637"/>
                <a:gd name="T14" fmla="*/ 670 w 2301"/>
                <a:gd name="T15" fmla="*/ 1551 h 46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1" h="4637">
                  <a:moveTo>
                    <a:pt x="670" y="1551"/>
                  </a:moveTo>
                  <a:lnTo>
                    <a:pt x="1171" y="3300"/>
                  </a:lnTo>
                  <a:lnTo>
                    <a:pt x="459" y="4221"/>
                  </a:lnTo>
                  <a:cubicBezTo>
                    <a:pt x="459" y="4221"/>
                    <a:pt x="740" y="4637"/>
                    <a:pt x="857" y="4589"/>
                  </a:cubicBezTo>
                  <a:cubicBezTo>
                    <a:pt x="1663" y="4251"/>
                    <a:pt x="2301" y="3094"/>
                    <a:pt x="2301" y="3094"/>
                  </a:cubicBezTo>
                  <a:lnTo>
                    <a:pt x="1572" y="718"/>
                  </a:lnTo>
                  <a:cubicBezTo>
                    <a:pt x="1572" y="718"/>
                    <a:pt x="1267" y="210"/>
                    <a:pt x="532" y="88"/>
                  </a:cubicBezTo>
                  <a:cubicBezTo>
                    <a:pt x="0" y="0"/>
                    <a:pt x="635" y="1406"/>
                    <a:pt x="670" y="1551"/>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9" name="Freeform 15941">
              <a:extLst>
                <a:ext uri="{FF2B5EF4-FFF2-40B4-BE49-F238E27FC236}">
                  <a16:creationId xmlns:a16="http://schemas.microsoft.com/office/drawing/2014/main" id="{F7EF5416-DB41-9C9E-1263-A1724701D342}"/>
                </a:ext>
              </a:extLst>
            </p:cNvPr>
            <p:cNvSpPr>
              <a:spLocks/>
            </p:cNvSpPr>
            <p:nvPr/>
          </p:nvSpPr>
          <p:spPr bwMode="auto">
            <a:xfrm>
              <a:off x="3008312" y="2660650"/>
              <a:ext cx="130175" cy="100013"/>
            </a:xfrm>
            <a:custGeom>
              <a:avLst/>
              <a:gdLst>
                <a:gd name="T0" fmla="*/ 861 w 861"/>
                <a:gd name="T1" fmla="*/ 41 h 662"/>
                <a:gd name="T2" fmla="*/ 751 w 861"/>
                <a:gd name="T3" fmla="*/ 361 h 662"/>
                <a:gd name="T4" fmla="*/ 80 w 861"/>
                <a:gd name="T5" fmla="*/ 647 h 662"/>
                <a:gd name="T6" fmla="*/ 128 w 861"/>
                <a:gd name="T7" fmla="*/ 155 h 662"/>
                <a:gd name="T8" fmla="*/ 126 w 861"/>
                <a:gd name="T9" fmla="*/ 0 h 662"/>
                <a:gd name="T10" fmla="*/ 861 w 861"/>
                <a:gd name="T11" fmla="*/ 41 h 662"/>
              </a:gdLst>
              <a:ahLst/>
              <a:cxnLst>
                <a:cxn ang="0">
                  <a:pos x="T0" y="T1"/>
                </a:cxn>
                <a:cxn ang="0">
                  <a:pos x="T2" y="T3"/>
                </a:cxn>
                <a:cxn ang="0">
                  <a:pos x="T4" y="T5"/>
                </a:cxn>
                <a:cxn ang="0">
                  <a:pos x="T6" y="T7"/>
                </a:cxn>
                <a:cxn ang="0">
                  <a:pos x="T8" y="T9"/>
                </a:cxn>
                <a:cxn ang="0">
                  <a:pos x="T10" y="T11"/>
                </a:cxn>
              </a:cxnLst>
              <a:rect l="0" t="0" r="r" b="b"/>
              <a:pathLst>
                <a:path w="861" h="662">
                  <a:moveTo>
                    <a:pt x="861" y="41"/>
                  </a:moveTo>
                  <a:cubicBezTo>
                    <a:pt x="836" y="134"/>
                    <a:pt x="793" y="278"/>
                    <a:pt x="751" y="361"/>
                  </a:cubicBezTo>
                  <a:cubicBezTo>
                    <a:pt x="684" y="490"/>
                    <a:pt x="160" y="633"/>
                    <a:pt x="80" y="647"/>
                  </a:cubicBezTo>
                  <a:cubicBezTo>
                    <a:pt x="0" y="662"/>
                    <a:pt x="122" y="250"/>
                    <a:pt x="128" y="155"/>
                  </a:cubicBezTo>
                  <a:cubicBezTo>
                    <a:pt x="131" y="82"/>
                    <a:pt x="177" y="108"/>
                    <a:pt x="126" y="0"/>
                  </a:cubicBezTo>
                  <a:lnTo>
                    <a:pt x="861" y="41"/>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0" name="Freeform 15942">
              <a:extLst>
                <a:ext uri="{FF2B5EF4-FFF2-40B4-BE49-F238E27FC236}">
                  <a16:creationId xmlns:a16="http://schemas.microsoft.com/office/drawing/2014/main" id="{23D19C1D-A1C5-F41C-4117-4C276D840A0F}"/>
                </a:ext>
              </a:extLst>
            </p:cNvPr>
            <p:cNvSpPr>
              <a:spLocks/>
            </p:cNvSpPr>
            <p:nvPr/>
          </p:nvSpPr>
          <p:spPr bwMode="auto">
            <a:xfrm>
              <a:off x="2924175" y="2706688"/>
              <a:ext cx="96837" cy="319088"/>
            </a:xfrm>
            <a:custGeom>
              <a:avLst/>
              <a:gdLst>
                <a:gd name="T0" fmla="*/ 61 w 61"/>
                <a:gd name="T1" fmla="*/ 0 h 201"/>
                <a:gd name="T2" fmla="*/ 47 w 61"/>
                <a:gd name="T3" fmla="*/ 42 h 201"/>
                <a:gd name="T4" fmla="*/ 28 w 61"/>
                <a:gd name="T5" fmla="*/ 201 h 201"/>
                <a:gd name="T6" fmla="*/ 0 w 61"/>
                <a:gd name="T7" fmla="*/ 76 h 201"/>
                <a:gd name="T8" fmla="*/ 23 w 61"/>
                <a:gd name="T9" fmla="*/ 54 h 201"/>
                <a:gd name="T10" fmla="*/ 10 w 61"/>
                <a:gd name="T11" fmla="*/ 34 h 201"/>
                <a:gd name="T12" fmla="*/ 37 w 61"/>
                <a:gd name="T13" fmla="*/ 1 h 201"/>
                <a:gd name="T14" fmla="*/ 61 w 61"/>
                <a:gd name="T15" fmla="*/ 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01">
                  <a:moveTo>
                    <a:pt x="61" y="0"/>
                  </a:moveTo>
                  <a:lnTo>
                    <a:pt x="47" y="42"/>
                  </a:lnTo>
                  <a:lnTo>
                    <a:pt x="28" y="201"/>
                  </a:lnTo>
                  <a:lnTo>
                    <a:pt x="0" y="76"/>
                  </a:lnTo>
                  <a:lnTo>
                    <a:pt x="23" y="54"/>
                  </a:lnTo>
                  <a:lnTo>
                    <a:pt x="10" y="34"/>
                  </a:lnTo>
                  <a:lnTo>
                    <a:pt x="37" y="1"/>
                  </a:lnTo>
                  <a:lnTo>
                    <a:pt x="61"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1" name="Freeform 15943">
              <a:extLst>
                <a:ext uri="{FF2B5EF4-FFF2-40B4-BE49-F238E27FC236}">
                  <a16:creationId xmlns:a16="http://schemas.microsoft.com/office/drawing/2014/main" id="{90017F00-A2B4-ADFB-A186-9018B6FD75CE}"/>
                </a:ext>
              </a:extLst>
            </p:cNvPr>
            <p:cNvSpPr>
              <a:spLocks/>
            </p:cNvSpPr>
            <p:nvPr/>
          </p:nvSpPr>
          <p:spPr bwMode="auto">
            <a:xfrm>
              <a:off x="2881312" y="2716213"/>
              <a:ext cx="457200" cy="865188"/>
            </a:xfrm>
            <a:custGeom>
              <a:avLst/>
              <a:gdLst>
                <a:gd name="T0" fmla="*/ 0 w 3001"/>
                <a:gd name="T1" fmla="*/ 4509 h 5685"/>
                <a:gd name="T2" fmla="*/ 266 w 3001"/>
                <a:gd name="T3" fmla="*/ 5311 h 5685"/>
                <a:gd name="T4" fmla="*/ 1844 w 3001"/>
                <a:gd name="T5" fmla="*/ 5685 h 5685"/>
                <a:gd name="T6" fmla="*/ 1791 w 3001"/>
                <a:gd name="T7" fmla="*/ 3629 h 5685"/>
                <a:gd name="T8" fmla="*/ 2445 w 3001"/>
                <a:gd name="T9" fmla="*/ 1565 h 5685"/>
                <a:gd name="T10" fmla="*/ 2093 w 3001"/>
                <a:gd name="T11" fmla="*/ 41 h 5685"/>
                <a:gd name="T12" fmla="*/ 1704 w 3001"/>
                <a:gd name="T13" fmla="*/ 12 h 5685"/>
                <a:gd name="T14" fmla="*/ 1094 w 3001"/>
                <a:gd name="T15" fmla="*/ 679 h 5685"/>
                <a:gd name="T16" fmla="*/ 458 w 3001"/>
                <a:gd name="T17" fmla="*/ 2293 h 5685"/>
                <a:gd name="T18" fmla="*/ 0 w 3001"/>
                <a:gd name="T19" fmla="*/ 4509 h 5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1" h="5685">
                  <a:moveTo>
                    <a:pt x="0" y="4509"/>
                  </a:moveTo>
                  <a:lnTo>
                    <a:pt x="266" y="5311"/>
                  </a:lnTo>
                  <a:lnTo>
                    <a:pt x="1844" y="5685"/>
                  </a:lnTo>
                  <a:cubicBezTo>
                    <a:pt x="1844" y="5685"/>
                    <a:pt x="1984" y="4451"/>
                    <a:pt x="1791" y="3629"/>
                  </a:cubicBezTo>
                  <a:lnTo>
                    <a:pt x="2445" y="1565"/>
                  </a:lnTo>
                  <a:cubicBezTo>
                    <a:pt x="2445" y="1565"/>
                    <a:pt x="3001" y="110"/>
                    <a:pt x="2093" y="41"/>
                  </a:cubicBezTo>
                  <a:cubicBezTo>
                    <a:pt x="1965" y="31"/>
                    <a:pt x="1834" y="22"/>
                    <a:pt x="1704" y="12"/>
                  </a:cubicBezTo>
                  <a:cubicBezTo>
                    <a:pt x="1520" y="0"/>
                    <a:pt x="1177" y="527"/>
                    <a:pt x="1094" y="679"/>
                  </a:cubicBezTo>
                  <a:cubicBezTo>
                    <a:pt x="1006" y="841"/>
                    <a:pt x="458" y="2293"/>
                    <a:pt x="458" y="2293"/>
                  </a:cubicBezTo>
                  <a:lnTo>
                    <a:pt x="0" y="450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2" name="Freeform 15944">
              <a:extLst>
                <a:ext uri="{FF2B5EF4-FFF2-40B4-BE49-F238E27FC236}">
                  <a16:creationId xmlns:a16="http://schemas.microsoft.com/office/drawing/2014/main" id="{A089B6D3-3D64-5DFD-9DB1-7E04D260A880}"/>
                </a:ext>
              </a:extLst>
            </p:cNvPr>
            <p:cNvSpPr>
              <a:spLocks/>
            </p:cNvSpPr>
            <p:nvPr/>
          </p:nvSpPr>
          <p:spPr bwMode="auto">
            <a:xfrm>
              <a:off x="2946400" y="2713038"/>
              <a:ext cx="234950" cy="363538"/>
            </a:xfrm>
            <a:custGeom>
              <a:avLst/>
              <a:gdLst>
                <a:gd name="T0" fmla="*/ 117 w 148"/>
                <a:gd name="T1" fmla="*/ 0 h 229"/>
                <a:gd name="T2" fmla="*/ 148 w 148"/>
                <a:gd name="T3" fmla="*/ 6 h 229"/>
                <a:gd name="T4" fmla="*/ 122 w 148"/>
                <a:gd name="T5" fmla="*/ 50 h 229"/>
                <a:gd name="T6" fmla="*/ 89 w 148"/>
                <a:gd name="T7" fmla="*/ 69 h 229"/>
                <a:gd name="T8" fmla="*/ 88 w 148"/>
                <a:gd name="T9" fmla="*/ 112 h 229"/>
                <a:gd name="T10" fmla="*/ 0 w 148"/>
                <a:gd name="T11" fmla="*/ 229 h 229"/>
                <a:gd name="T12" fmla="*/ 60 w 148"/>
                <a:gd name="T13" fmla="*/ 68 h 229"/>
                <a:gd name="T14" fmla="*/ 117 w 148"/>
                <a:gd name="T15" fmla="*/ 0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229">
                  <a:moveTo>
                    <a:pt x="117" y="0"/>
                  </a:moveTo>
                  <a:lnTo>
                    <a:pt x="148" y="6"/>
                  </a:lnTo>
                  <a:lnTo>
                    <a:pt x="122" y="50"/>
                  </a:lnTo>
                  <a:lnTo>
                    <a:pt x="89" y="69"/>
                  </a:lnTo>
                  <a:lnTo>
                    <a:pt x="88" y="112"/>
                  </a:lnTo>
                  <a:lnTo>
                    <a:pt x="0" y="229"/>
                  </a:lnTo>
                  <a:lnTo>
                    <a:pt x="60" y="68"/>
                  </a:lnTo>
                  <a:lnTo>
                    <a:pt x="117" y="0"/>
                  </a:lnTo>
                  <a:close/>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3" name="Freeform 15945">
              <a:extLst>
                <a:ext uri="{FF2B5EF4-FFF2-40B4-BE49-F238E27FC236}">
                  <a16:creationId xmlns:a16="http://schemas.microsoft.com/office/drawing/2014/main" id="{076C56EB-3FC7-D8B0-88FF-50071D4C3A10}"/>
                </a:ext>
              </a:extLst>
            </p:cNvPr>
            <p:cNvSpPr>
              <a:spLocks/>
            </p:cNvSpPr>
            <p:nvPr/>
          </p:nvSpPr>
          <p:spPr bwMode="auto">
            <a:xfrm>
              <a:off x="2952750" y="2711450"/>
              <a:ext cx="215900" cy="349250"/>
            </a:xfrm>
            <a:custGeom>
              <a:avLst/>
              <a:gdLst>
                <a:gd name="T0" fmla="*/ 109 w 136"/>
                <a:gd name="T1" fmla="*/ 0 h 220"/>
                <a:gd name="T2" fmla="*/ 136 w 136"/>
                <a:gd name="T3" fmla="*/ 7 h 220"/>
                <a:gd name="T4" fmla="*/ 118 w 136"/>
                <a:gd name="T5" fmla="*/ 48 h 220"/>
                <a:gd name="T6" fmla="*/ 85 w 136"/>
                <a:gd name="T7" fmla="*/ 67 h 220"/>
                <a:gd name="T8" fmla="*/ 86 w 136"/>
                <a:gd name="T9" fmla="*/ 103 h 220"/>
                <a:gd name="T10" fmla="*/ 0 w 136"/>
                <a:gd name="T11" fmla="*/ 220 h 220"/>
                <a:gd name="T12" fmla="*/ 56 w 136"/>
                <a:gd name="T13" fmla="*/ 66 h 220"/>
                <a:gd name="T14" fmla="*/ 109 w 136"/>
                <a:gd name="T15" fmla="*/ 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220">
                  <a:moveTo>
                    <a:pt x="109" y="0"/>
                  </a:moveTo>
                  <a:lnTo>
                    <a:pt x="136" y="7"/>
                  </a:lnTo>
                  <a:lnTo>
                    <a:pt x="118" y="48"/>
                  </a:lnTo>
                  <a:lnTo>
                    <a:pt x="85" y="67"/>
                  </a:lnTo>
                  <a:lnTo>
                    <a:pt x="86" y="103"/>
                  </a:lnTo>
                  <a:lnTo>
                    <a:pt x="0" y="220"/>
                  </a:lnTo>
                  <a:lnTo>
                    <a:pt x="56" y="66"/>
                  </a:lnTo>
                  <a:lnTo>
                    <a:pt x="10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4" name="Freeform 15946">
              <a:extLst>
                <a:ext uri="{FF2B5EF4-FFF2-40B4-BE49-F238E27FC236}">
                  <a16:creationId xmlns:a16="http://schemas.microsoft.com/office/drawing/2014/main" id="{E43FDD84-8091-7ECA-A2D8-A22C857F83BA}"/>
                </a:ext>
              </a:extLst>
            </p:cNvPr>
            <p:cNvSpPr>
              <a:spLocks/>
            </p:cNvSpPr>
            <p:nvPr/>
          </p:nvSpPr>
          <p:spPr bwMode="auto">
            <a:xfrm>
              <a:off x="3008312" y="2757488"/>
              <a:ext cx="25400" cy="47625"/>
            </a:xfrm>
            <a:custGeom>
              <a:avLst/>
              <a:gdLst>
                <a:gd name="T0" fmla="*/ 7 w 16"/>
                <a:gd name="T1" fmla="*/ 1 h 30"/>
                <a:gd name="T2" fmla="*/ 16 w 16"/>
                <a:gd name="T3" fmla="*/ 0 h 30"/>
                <a:gd name="T4" fmla="*/ 15 w 16"/>
                <a:gd name="T5" fmla="*/ 22 h 30"/>
                <a:gd name="T6" fmla="*/ 6 w 16"/>
                <a:gd name="T7" fmla="*/ 30 h 30"/>
                <a:gd name="T8" fmla="*/ 0 w 16"/>
                <a:gd name="T9" fmla="*/ 24 h 30"/>
                <a:gd name="T10" fmla="*/ 7 w 16"/>
                <a:gd name="T11" fmla="*/ 1 h 30"/>
              </a:gdLst>
              <a:ahLst/>
              <a:cxnLst>
                <a:cxn ang="0">
                  <a:pos x="T0" y="T1"/>
                </a:cxn>
                <a:cxn ang="0">
                  <a:pos x="T2" y="T3"/>
                </a:cxn>
                <a:cxn ang="0">
                  <a:pos x="T4" y="T5"/>
                </a:cxn>
                <a:cxn ang="0">
                  <a:pos x="T6" y="T7"/>
                </a:cxn>
                <a:cxn ang="0">
                  <a:pos x="T8" y="T9"/>
                </a:cxn>
                <a:cxn ang="0">
                  <a:pos x="T10" y="T11"/>
                </a:cxn>
              </a:cxnLst>
              <a:rect l="0" t="0" r="r" b="b"/>
              <a:pathLst>
                <a:path w="16" h="30">
                  <a:moveTo>
                    <a:pt x="7" y="1"/>
                  </a:moveTo>
                  <a:lnTo>
                    <a:pt x="16" y="0"/>
                  </a:lnTo>
                  <a:lnTo>
                    <a:pt x="15" y="22"/>
                  </a:lnTo>
                  <a:lnTo>
                    <a:pt x="6" y="30"/>
                  </a:lnTo>
                  <a:lnTo>
                    <a:pt x="0" y="24"/>
                  </a:lnTo>
                  <a:lnTo>
                    <a:pt x="7" y="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5" name="Freeform 15947">
              <a:extLst>
                <a:ext uri="{FF2B5EF4-FFF2-40B4-BE49-F238E27FC236}">
                  <a16:creationId xmlns:a16="http://schemas.microsoft.com/office/drawing/2014/main" id="{AC7FCB76-486E-8BAD-3885-E9BFF78A11FA}"/>
                </a:ext>
              </a:extLst>
            </p:cNvPr>
            <p:cNvSpPr>
              <a:spLocks/>
            </p:cNvSpPr>
            <p:nvPr/>
          </p:nvSpPr>
          <p:spPr bwMode="auto">
            <a:xfrm>
              <a:off x="3003550" y="2468563"/>
              <a:ext cx="182562" cy="220663"/>
            </a:xfrm>
            <a:custGeom>
              <a:avLst/>
              <a:gdLst>
                <a:gd name="T0" fmla="*/ 18 w 1197"/>
                <a:gd name="T1" fmla="*/ 1105 h 1444"/>
                <a:gd name="T2" fmla="*/ 132 w 1197"/>
                <a:gd name="T3" fmla="*/ 1283 h 1444"/>
                <a:gd name="T4" fmla="*/ 790 w 1197"/>
                <a:gd name="T5" fmla="*/ 1426 h 1444"/>
                <a:gd name="T6" fmla="*/ 967 w 1197"/>
                <a:gd name="T7" fmla="*/ 1312 h 1444"/>
                <a:gd name="T8" fmla="*/ 1179 w 1197"/>
                <a:gd name="T9" fmla="*/ 338 h 1444"/>
                <a:gd name="T10" fmla="*/ 1064 w 1197"/>
                <a:gd name="T11" fmla="*/ 160 h 1444"/>
                <a:gd name="T12" fmla="*/ 408 w 1197"/>
                <a:gd name="T13" fmla="*/ 18 h 1444"/>
                <a:gd name="T14" fmla="*/ 230 w 1197"/>
                <a:gd name="T15" fmla="*/ 132 h 1444"/>
                <a:gd name="T16" fmla="*/ 18 w 1197"/>
                <a:gd name="T17" fmla="*/ 1105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444">
                  <a:moveTo>
                    <a:pt x="18" y="1105"/>
                  </a:moveTo>
                  <a:cubicBezTo>
                    <a:pt x="0" y="1186"/>
                    <a:pt x="52" y="1265"/>
                    <a:pt x="132" y="1283"/>
                  </a:cubicBezTo>
                  <a:lnTo>
                    <a:pt x="790" y="1426"/>
                  </a:lnTo>
                  <a:cubicBezTo>
                    <a:pt x="870" y="1444"/>
                    <a:pt x="950" y="1392"/>
                    <a:pt x="967" y="1312"/>
                  </a:cubicBezTo>
                  <a:lnTo>
                    <a:pt x="1179" y="338"/>
                  </a:lnTo>
                  <a:cubicBezTo>
                    <a:pt x="1197" y="258"/>
                    <a:pt x="1145" y="178"/>
                    <a:pt x="1064" y="160"/>
                  </a:cubicBezTo>
                  <a:lnTo>
                    <a:pt x="408" y="18"/>
                  </a:lnTo>
                  <a:cubicBezTo>
                    <a:pt x="327" y="0"/>
                    <a:pt x="247" y="51"/>
                    <a:pt x="230" y="132"/>
                  </a:cubicBezTo>
                  <a:lnTo>
                    <a:pt x="18" y="1105"/>
                  </a:ln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6" name="Freeform 15948">
              <a:extLst>
                <a:ext uri="{FF2B5EF4-FFF2-40B4-BE49-F238E27FC236}">
                  <a16:creationId xmlns:a16="http://schemas.microsoft.com/office/drawing/2014/main" id="{C0DF50BC-05B6-2BD8-4E91-30B35205016B}"/>
                </a:ext>
              </a:extLst>
            </p:cNvPr>
            <p:cNvSpPr>
              <a:spLocks/>
            </p:cNvSpPr>
            <p:nvPr/>
          </p:nvSpPr>
          <p:spPr bwMode="auto">
            <a:xfrm>
              <a:off x="3021012" y="2463800"/>
              <a:ext cx="39687" cy="55563"/>
            </a:xfrm>
            <a:custGeom>
              <a:avLst/>
              <a:gdLst>
                <a:gd name="T0" fmla="*/ 73 w 261"/>
                <a:gd name="T1" fmla="*/ 363 h 363"/>
                <a:gd name="T2" fmla="*/ 2 w 261"/>
                <a:gd name="T3" fmla="*/ 188 h 363"/>
                <a:gd name="T4" fmla="*/ 135 w 261"/>
                <a:gd name="T5" fmla="*/ 26 h 363"/>
                <a:gd name="T6" fmla="*/ 261 w 261"/>
                <a:gd name="T7" fmla="*/ 92 h 363"/>
                <a:gd name="T8" fmla="*/ 119 w 261"/>
                <a:gd name="T9" fmla="*/ 154 h 363"/>
                <a:gd name="T10" fmla="*/ 73 w 261"/>
                <a:gd name="T11" fmla="*/ 363 h 363"/>
              </a:gdLst>
              <a:ahLst/>
              <a:cxnLst>
                <a:cxn ang="0">
                  <a:pos x="T0" y="T1"/>
                </a:cxn>
                <a:cxn ang="0">
                  <a:pos x="T2" y="T3"/>
                </a:cxn>
                <a:cxn ang="0">
                  <a:pos x="T4" y="T5"/>
                </a:cxn>
                <a:cxn ang="0">
                  <a:pos x="T6" y="T7"/>
                </a:cxn>
                <a:cxn ang="0">
                  <a:pos x="T8" y="T9"/>
                </a:cxn>
                <a:cxn ang="0">
                  <a:pos x="T10" y="T11"/>
                </a:cxn>
              </a:cxnLst>
              <a:rect l="0" t="0" r="r" b="b"/>
              <a:pathLst>
                <a:path w="261" h="363">
                  <a:moveTo>
                    <a:pt x="73" y="363"/>
                  </a:moveTo>
                  <a:cubicBezTo>
                    <a:pt x="73" y="363"/>
                    <a:pt x="5" y="250"/>
                    <a:pt x="2" y="188"/>
                  </a:cubicBezTo>
                  <a:cubicBezTo>
                    <a:pt x="0" y="158"/>
                    <a:pt x="52" y="53"/>
                    <a:pt x="135" y="26"/>
                  </a:cubicBezTo>
                  <a:cubicBezTo>
                    <a:pt x="217" y="0"/>
                    <a:pt x="261" y="92"/>
                    <a:pt x="261" y="92"/>
                  </a:cubicBezTo>
                  <a:cubicBezTo>
                    <a:pt x="261" y="92"/>
                    <a:pt x="130" y="131"/>
                    <a:pt x="119" y="154"/>
                  </a:cubicBezTo>
                  <a:cubicBezTo>
                    <a:pt x="107" y="178"/>
                    <a:pt x="73" y="363"/>
                    <a:pt x="73" y="363"/>
                  </a:cubicBezTo>
                </a:path>
              </a:pathLst>
            </a:custGeom>
            <a:solidFill>
              <a:srgbClr val="163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7" name="Freeform 15949">
              <a:extLst>
                <a:ext uri="{FF2B5EF4-FFF2-40B4-BE49-F238E27FC236}">
                  <a16:creationId xmlns:a16="http://schemas.microsoft.com/office/drawing/2014/main" id="{FD782A14-8A2C-FCDF-2227-4D046ED973CE}"/>
                </a:ext>
              </a:extLst>
            </p:cNvPr>
            <p:cNvSpPr>
              <a:spLocks/>
            </p:cNvSpPr>
            <p:nvPr/>
          </p:nvSpPr>
          <p:spPr bwMode="auto">
            <a:xfrm>
              <a:off x="3035300" y="2414588"/>
              <a:ext cx="173037" cy="177800"/>
            </a:xfrm>
            <a:custGeom>
              <a:avLst/>
              <a:gdLst>
                <a:gd name="T0" fmla="*/ 948 w 1144"/>
                <a:gd name="T1" fmla="*/ 1143 h 1161"/>
                <a:gd name="T2" fmla="*/ 1134 w 1144"/>
                <a:gd name="T3" fmla="*/ 677 h 1161"/>
                <a:gd name="T4" fmla="*/ 1013 w 1144"/>
                <a:gd name="T5" fmla="*/ 443 h 1161"/>
                <a:gd name="T6" fmla="*/ 721 w 1144"/>
                <a:gd name="T7" fmla="*/ 341 h 1161"/>
                <a:gd name="T8" fmla="*/ 436 w 1144"/>
                <a:gd name="T9" fmla="*/ 47 h 1161"/>
                <a:gd name="T10" fmla="*/ 130 w 1144"/>
                <a:gd name="T11" fmla="*/ 188 h 1161"/>
                <a:gd name="T12" fmla="*/ 1 w 1144"/>
                <a:gd name="T13" fmla="*/ 347 h 1161"/>
                <a:gd name="T14" fmla="*/ 95 w 1144"/>
                <a:gd name="T15" fmla="*/ 435 h 1161"/>
                <a:gd name="T16" fmla="*/ 511 w 1144"/>
                <a:gd name="T17" fmla="*/ 602 h 1161"/>
                <a:gd name="T18" fmla="*/ 945 w 1144"/>
                <a:gd name="T19" fmla="*/ 684 h 1161"/>
                <a:gd name="T20" fmla="*/ 878 w 1144"/>
                <a:gd name="T21" fmla="*/ 1134 h 1161"/>
                <a:gd name="T22" fmla="*/ 948 w 1144"/>
                <a:gd name="T23" fmla="*/ 114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4" h="1161">
                  <a:moveTo>
                    <a:pt x="948" y="1143"/>
                  </a:moveTo>
                  <a:cubicBezTo>
                    <a:pt x="948" y="1143"/>
                    <a:pt x="1128" y="790"/>
                    <a:pt x="1134" y="677"/>
                  </a:cubicBezTo>
                  <a:cubicBezTo>
                    <a:pt x="1139" y="563"/>
                    <a:pt x="1144" y="485"/>
                    <a:pt x="1013" y="443"/>
                  </a:cubicBezTo>
                  <a:cubicBezTo>
                    <a:pt x="817" y="382"/>
                    <a:pt x="805" y="424"/>
                    <a:pt x="721" y="341"/>
                  </a:cubicBezTo>
                  <a:cubicBezTo>
                    <a:pt x="636" y="260"/>
                    <a:pt x="493" y="75"/>
                    <a:pt x="436" y="47"/>
                  </a:cubicBezTo>
                  <a:cubicBezTo>
                    <a:pt x="341" y="1"/>
                    <a:pt x="177" y="0"/>
                    <a:pt x="130" y="188"/>
                  </a:cubicBezTo>
                  <a:cubicBezTo>
                    <a:pt x="95" y="326"/>
                    <a:pt x="0" y="341"/>
                    <a:pt x="1" y="347"/>
                  </a:cubicBezTo>
                  <a:cubicBezTo>
                    <a:pt x="5" y="365"/>
                    <a:pt x="38" y="389"/>
                    <a:pt x="95" y="435"/>
                  </a:cubicBezTo>
                  <a:cubicBezTo>
                    <a:pt x="258" y="566"/>
                    <a:pt x="363" y="608"/>
                    <a:pt x="511" y="602"/>
                  </a:cubicBezTo>
                  <a:cubicBezTo>
                    <a:pt x="659" y="596"/>
                    <a:pt x="937" y="573"/>
                    <a:pt x="945" y="684"/>
                  </a:cubicBezTo>
                  <a:cubicBezTo>
                    <a:pt x="952" y="794"/>
                    <a:pt x="872" y="1107"/>
                    <a:pt x="878" y="1134"/>
                  </a:cubicBezTo>
                  <a:cubicBezTo>
                    <a:pt x="885" y="1161"/>
                    <a:pt x="919" y="1156"/>
                    <a:pt x="948" y="1143"/>
                  </a:cubicBezTo>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8" name="Freeform 15950">
              <a:extLst>
                <a:ext uri="{FF2B5EF4-FFF2-40B4-BE49-F238E27FC236}">
                  <a16:creationId xmlns:a16="http://schemas.microsoft.com/office/drawing/2014/main" id="{DBB8EDBD-42DF-8E06-E6B6-4297D23EC25A}"/>
                </a:ext>
              </a:extLst>
            </p:cNvPr>
            <p:cNvSpPr>
              <a:spLocks/>
            </p:cNvSpPr>
            <p:nvPr/>
          </p:nvSpPr>
          <p:spPr bwMode="auto">
            <a:xfrm>
              <a:off x="3136900" y="2581275"/>
              <a:ext cx="47625" cy="60325"/>
            </a:xfrm>
            <a:custGeom>
              <a:avLst/>
              <a:gdLst>
                <a:gd name="T0" fmla="*/ 6 w 308"/>
                <a:gd name="T1" fmla="*/ 303 h 399"/>
                <a:gd name="T2" fmla="*/ 44 w 308"/>
                <a:gd name="T3" fmla="*/ 362 h 399"/>
                <a:gd name="T4" fmla="*/ 186 w 308"/>
                <a:gd name="T5" fmla="*/ 393 h 399"/>
                <a:gd name="T6" fmla="*/ 246 w 308"/>
                <a:gd name="T7" fmla="*/ 355 h 399"/>
                <a:gd name="T8" fmla="*/ 302 w 308"/>
                <a:gd name="T9" fmla="*/ 96 h 399"/>
                <a:gd name="T10" fmla="*/ 264 w 308"/>
                <a:gd name="T11" fmla="*/ 36 h 399"/>
                <a:gd name="T12" fmla="*/ 122 w 308"/>
                <a:gd name="T13" fmla="*/ 5 h 399"/>
                <a:gd name="T14" fmla="*/ 63 w 308"/>
                <a:gd name="T15" fmla="*/ 44 h 399"/>
                <a:gd name="T16" fmla="*/ 6 w 308"/>
                <a:gd name="T17" fmla="*/ 303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99">
                  <a:moveTo>
                    <a:pt x="6" y="303"/>
                  </a:moveTo>
                  <a:cubicBezTo>
                    <a:pt x="0" y="330"/>
                    <a:pt x="17" y="357"/>
                    <a:pt x="44" y="362"/>
                  </a:cubicBezTo>
                  <a:lnTo>
                    <a:pt x="186" y="393"/>
                  </a:lnTo>
                  <a:cubicBezTo>
                    <a:pt x="213" y="399"/>
                    <a:pt x="240" y="382"/>
                    <a:pt x="246" y="355"/>
                  </a:cubicBezTo>
                  <a:lnTo>
                    <a:pt x="302" y="96"/>
                  </a:lnTo>
                  <a:cubicBezTo>
                    <a:pt x="308" y="69"/>
                    <a:pt x="291" y="42"/>
                    <a:pt x="264" y="36"/>
                  </a:cubicBezTo>
                  <a:lnTo>
                    <a:pt x="122" y="5"/>
                  </a:lnTo>
                  <a:cubicBezTo>
                    <a:pt x="95" y="0"/>
                    <a:pt x="69" y="17"/>
                    <a:pt x="63" y="44"/>
                  </a:cubicBezTo>
                  <a:lnTo>
                    <a:pt x="6" y="303"/>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9" name="Freeform 15951">
              <a:extLst>
                <a:ext uri="{FF2B5EF4-FFF2-40B4-BE49-F238E27FC236}">
                  <a16:creationId xmlns:a16="http://schemas.microsoft.com/office/drawing/2014/main" id="{175F5327-D8E4-15BF-059F-8DFE8B26EC44}"/>
                </a:ext>
              </a:extLst>
            </p:cNvPr>
            <p:cNvSpPr>
              <a:spLocks/>
            </p:cNvSpPr>
            <p:nvPr/>
          </p:nvSpPr>
          <p:spPr bwMode="auto">
            <a:xfrm>
              <a:off x="3008312" y="2552700"/>
              <a:ext cx="47625" cy="60325"/>
            </a:xfrm>
            <a:custGeom>
              <a:avLst/>
              <a:gdLst>
                <a:gd name="T0" fmla="*/ 6 w 307"/>
                <a:gd name="T1" fmla="*/ 304 h 400"/>
                <a:gd name="T2" fmla="*/ 44 w 307"/>
                <a:gd name="T3" fmla="*/ 363 h 400"/>
                <a:gd name="T4" fmla="*/ 186 w 307"/>
                <a:gd name="T5" fmla="*/ 394 h 400"/>
                <a:gd name="T6" fmla="*/ 245 w 307"/>
                <a:gd name="T7" fmla="*/ 356 h 400"/>
                <a:gd name="T8" fmla="*/ 301 w 307"/>
                <a:gd name="T9" fmla="*/ 96 h 400"/>
                <a:gd name="T10" fmla="*/ 263 w 307"/>
                <a:gd name="T11" fmla="*/ 37 h 400"/>
                <a:gd name="T12" fmla="*/ 121 w 307"/>
                <a:gd name="T13" fmla="*/ 6 h 400"/>
                <a:gd name="T14" fmla="*/ 62 w 307"/>
                <a:gd name="T15" fmla="*/ 44 h 400"/>
                <a:gd name="T16" fmla="*/ 6 w 307"/>
                <a:gd name="T17" fmla="*/ 30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400">
                  <a:moveTo>
                    <a:pt x="6" y="304"/>
                  </a:moveTo>
                  <a:cubicBezTo>
                    <a:pt x="0" y="331"/>
                    <a:pt x="17" y="357"/>
                    <a:pt x="44" y="363"/>
                  </a:cubicBezTo>
                  <a:lnTo>
                    <a:pt x="186" y="394"/>
                  </a:lnTo>
                  <a:cubicBezTo>
                    <a:pt x="212" y="400"/>
                    <a:pt x="239" y="383"/>
                    <a:pt x="245" y="356"/>
                  </a:cubicBezTo>
                  <a:lnTo>
                    <a:pt x="301" y="96"/>
                  </a:lnTo>
                  <a:cubicBezTo>
                    <a:pt x="307" y="69"/>
                    <a:pt x="290" y="43"/>
                    <a:pt x="263" y="37"/>
                  </a:cubicBezTo>
                  <a:lnTo>
                    <a:pt x="121" y="6"/>
                  </a:lnTo>
                  <a:cubicBezTo>
                    <a:pt x="94" y="0"/>
                    <a:pt x="68" y="17"/>
                    <a:pt x="62" y="44"/>
                  </a:cubicBezTo>
                  <a:lnTo>
                    <a:pt x="6" y="304"/>
                  </a:lnTo>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0" name="Freeform 15952">
              <a:extLst>
                <a:ext uri="{FF2B5EF4-FFF2-40B4-BE49-F238E27FC236}">
                  <a16:creationId xmlns:a16="http://schemas.microsoft.com/office/drawing/2014/main" id="{DB0AB471-493A-3360-6290-A6473AC1209A}"/>
                </a:ext>
              </a:extLst>
            </p:cNvPr>
            <p:cNvSpPr>
              <a:spLocks/>
            </p:cNvSpPr>
            <p:nvPr/>
          </p:nvSpPr>
          <p:spPr bwMode="auto">
            <a:xfrm>
              <a:off x="2973387" y="2595563"/>
              <a:ext cx="193675" cy="136525"/>
            </a:xfrm>
            <a:custGeom>
              <a:avLst/>
              <a:gdLst>
                <a:gd name="T0" fmla="*/ 1276 w 1276"/>
                <a:gd name="T1" fmla="*/ 30 h 899"/>
                <a:gd name="T2" fmla="*/ 1165 w 1276"/>
                <a:gd name="T3" fmla="*/ 540 h 899"/>
                <a:gd name="T4" fmla="*/ 386 w 1276"/>
                <a:gd name="T5" fmla="*/ 757 h 899"/>
                <a:gd name="T6" fmla="*/ 96 w 1276"/>
                <a:gd name="T7" fmla="*/ 299 h 899"/>
                <a:gd name="T8" fmla="*/ 288 w 1276"/>
                <a:gd name="T9" fmla="*/ 1 h 899"/>
                <a:gd name="T10" fmla="*/ 253 w 1276"/>
                <a:gd name="T11" fmla="*/ 159 h 899"/>
                <a:gd name="T12" fmla="*/ 551 w 1276"/>
                <a:gd name="T13" fmla="*/ 63 h 899"/>
                <a:gd name="T14" fmla="*/ 1008 w 1276"/>
                <a:gd name="T15" fmla="*/ 341 h 899"/>
                <a:gd name="T16" fmla="*/ 1276 w 1276"/>
                <a:gd name="T17" fmla="*/ 3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6" h="899">
                  <a:moveTo>
                    <a:pt x="1276" y="30"/>
                  </a:moveTo>
                  <a:cubicBezTo>
                    <a:pt x="1276" y="30"/>
                    <a:pt x="1193" y="413"/>
                    <a:pt x="1165" y="540"/>
                  </a:cubicBezTo>
                  <a:cubicBezTo>
                    <a:pt x="1140" y="656"/>
                    <a:pt x="1039" y="899"/>
                    <a:pt x="386" y="757"/>
                  </a:cubicBezTo>
                  <a:cubicBezTo>
                    <a:pt x="0" y="673"/>
                    <a:pt x="76" y="393"/>
                    <a:pt x="96" y="299"/>
                  </a:cubicBezTo>
                  <a:cubicBezTo>
                    <a:pt x="111" y="228"/>
                    <a:pt x="238" y="33"/>
                    <a:pt x="288" y="1"/>
                  </a:cubicBezTo>
                  <a:cubicBezTo>
                    <a:pt x="289" y="0"/>
                    <a:pt x="253" y="159"/>
                    <a:pt x="253" y="159"/>
                  </a:cubicBezTo>
                  <a:cubicBezTo>
                    <a:pt x="253" y="159"/>
                    <a:pt x="367" y="23"/>
                    <a:pt x="551" y="63"/>
                  </a:cubicBezTo>
                  <a:cubicBezTo>
                    <a:pt x="847" y="127"/>
                    <a:pt x="877" y="315"/>
                    <a:pt x="1008" y="341"/>
                  </a:cubicBezTo>
                  <a:cubicBezTo>
                    <a:pt x="1109" y="360"/>
                    <a:pt x="1220" y="213"/>
                    <a:pt x="1276" y="30"/>
                  </a:cubicBezTo>
                  <a:close/>
                </a:path>
              </a:pathLst>
            </a:custGeom>
            <a:solidFill>
              <a:srgbClr val="19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1" name="Freeform 15953">
              <a:extLst>
                <a:ext uri="{FF2B5EF4-FFF2-40B4-BE49-F238E27FC236}">
                  <a16:creationId xmlns:a16="http://schemas.microsoft.com/office/drawing/2014/main" id="{8531A8E0-7B41-3ABE-CF50-38BFE6E2F457}"/>
                </a:ext>
              </a:extLst>
            </p:cNvPr>
            <p:cNvSpPr>
              <a:spLocks/>
            </p:cNvSpPr>
            <p:nvPr/>
          </p:nvSpPr>
          <p:spPr bwMode="auto">
            <a:xfrm>
              <a:off x="3028950" y="2627313"/>
              <a:ext cx="47625" cy="20638"/>
            </a:xfrm>
            <a:custGeom>
              <a:avLst/>
              <a:gdLst>
                <a:gd name="T0" fmla="*/ 247 w 312"/>
                <a:gd name="T1" fmla="*/ 132 h 138"/>
                <a:gd name="T2" fmla="*/ 44 w 312"/>
                <a:gd name="T3" fmla="*/ 88 h 138"/>
                <a:gd name="T4" fmla="*/ 6 w 312"/>
                <a:gd name="T5" fmla="*/ 28 h 138"/>
                <a:gd name="T6" fmla="*/ 12 w 312"/>
                <a:gd name="T7" fmla="*/ 0 h 138"/>
                <a:gd name="T8" fmla="*/ 312 w 312"/>
                <a:gd name="T9" fmla="*/ 66 h 138"/>
                <a:gd name="T10" fmla="*/ 306 w 312"/>
                <a:gd name="T11" fmla="*/ 94 h 138"/>
                <a:gd name="T12" fmla="*/ 247 w 312"/>
                <a:gd name="T13" fmla="*/ 132 h 138"/>
              </a:gdLst>
              <a:ahLst/>
              <a:cxnLst>
                <a:cxn ang="0">
                  <a:pos x="T0" y="T1"/>
                </a:cxn>
                <a:cxn ang="0">
                  <a:pos x="T2" y="T3"/>
                </a:cxn>
                <a:cxn ang="0">
                  <a:pos x="T4" y="T5"/>
                </a:cxn>
                <a:cxn ang="0">
                  <a:pos x="T6" y="T7"/>
                </a:cxn>
                <a:cxn ang="0">
                  <a:pos x="T8" y="T9"/>
                </a:cxn>
                <a:cxn ang="0">
                  <a:pos x="T10" y="T11"/>
                </a:cxn>
                <a:cxn ang="0">
                  <a:pos x="T12" y="T13"/>
                </a:cxn>
              </a:cxnLst>
              <a:rect l="0" t="0" r="r" b="b"/>
              <a:pathLst>
                <a:path w="312" h="138">
                  <a:moveTo>
                    <a:pt x="247" y="132"/>
                  </a:moveTo>
                  <a:lnTo>
                    <a:pt x="44" y="88"/>
                  </a:lnTo>
                  <a:cubicBezTo>
                    <a:pt x="17" y="82"/>
                    <a:pt x="0" y="55"/>
                    <a:pt x="6" y="28"/>
                  </a:cubicBezTo>
                  <a:lnTo>
                    <a:pt x="12" y="0"/>
                  </a:lnTo>
                  <a:lnTo>
                    <a:pt x="312" y="66"/>
                  </a:lnTo>
                  <a:lnTo>
                    <a:pt x="306" y="94"/>
                  </a:lnTo>
                  <a:cubicBezTo>
                    <a:pt x="300" y="121"/>
                    <a:pt x="274" y="138"/>
                    <a:pt x="247" y="132"/>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2" name="Freeform 15954">
              <a:extLst>
                <a:ext uri="{FF2B5EF4-FFF2-40B4-BE49-F238E27FC236}">
                  <a16:creationId xmlns:a16="http://schemas.microsoft.com/office/drawing/2014/main" id="{D189F8AA-95DE-93AE-EF9B-8C299F8D9047}"/>
                </a:ext>
              </a:extLst>
            </p:cNvPr>
            <p:cNvSpPr>
              <a:spLocks/>
            </p:cNvSpPr>
            <p:nvPr/>
          </p:nvSpPr>
          <p:spPr bwMode="auto">
            <a:xfrm>
              <a:off x="3097212" y="2927350"/>
              <a:ext cx="111125" cy="47625"/>
            </a:xfrm>
            <a:custGeom>
              <a:avLst/>
              <a:gdLst>
                <a:gd name="T0" fmla="*/ 67 w 70"/>
                <a:gd name="T1" fmla="*/ 30 h 30"/>
                <a:gd name="T2" fmla="*/ 0 w 70"/>
                <a:gd name="T3" fmla="*/ 21 h 30"/>
                <a:gd name="T4" fmla="*/ 3 w 70"/>
                <a:gd name="T5" fmla="*/ 0 h 30"/>
                <a:gd name="T6" fmla="*/ 70 w 70"/>
                <a:gd name="T7" fmla="*/ 10 h 30"/>
                <a:gd name="T8" fmla="*/ 67 w 70"/>
                <a:gd name="T9" fmla="*/ 30 h 30"/>
              </a:gdLst>
              <a:ahLst/>
              <a:cxnLst>
                <a:cxn ang="0">
                  <a:pos x="T0" y="T1"/>
                </a:cxn>
                <a:cxn ang="0">
                  <a:pos x="T2" y="T3"/>
                </a:cxn>
                <a:cxn ang="0">
                  <a:pos x="T4" y="T5"/>
                </a:cxn>
                <a:cxn ang="0">
                  <a:pos x="T6" y="T7"/>
                </a:cxn>
                <a:cxn ang="0">
                  <a:pos x="T8" y="T9"/>
                </a:cxn>
              </a:cxnLst>
              <a:rect l="0" t="0" r="r" b="b"/>
              <a:pathLst>
                <a:path w="70" h="30">
                  <a:moveTo>
                    <a:pt x="67" y="30"/>
                  </a:moveTo>
                  <a:lnTo>
                    <a:pt x="0" y="21"/>
                  </a:lnTo>
                  <a:lnTo>
                    <a:pt x="3" y="0"/>
                  </a:lnTo>
                  <a:lnTo>
                    <a:pt x="70" y="10"/>
                  </a:lnTo>
                  <a:lnTo>
                    <a:pt x="67" y="3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grpSp>
        <p:nvGrpSpPr>
          <p:cNvPr id="53" name="그룹 506">
            <a:extLst>
              <a:ext uri="{FF2B5EF4-FFF2-40B4-BE49-F238E27FC236}">
                <a16:creationId xmlns:a16="http://schemas.microsoft.com/office/drawing/2014/main" id="{01BAA6B7-9AA2-892F-5198-04A65118A982}"/>
              </a:ext>
            </a:extLst>
          </p:cNvPr>
          <p:cNvGrpSpPr>
            <a:grpSpLocks noChangeAspect="1"/>
          </p:cNvGrpSpPr>
          <p:nvPr/>
        </p:nvGrpSpPr>
        <p:grpSpPr>
          <a:xfrm rot="1288481">
            <a:off x="4638715" y="4925646"/>
            <a:ext cx="360860" cy="362137"/>
            <a:chOff x="7654378" y="2315066"/>
            <a:chExt cx="1614016" cy="1619720"/>
          </a:xfrm>
        </p:grpSpPr>
        <p:sp>
          <p:nvSpPr>
            <p:cNvPr id="54" name="Freeform 17078">
              <a:extLst>
                <a:ext uri="{FF2B5EF4-FFF2-40B4-BE49-F238E27FC236}">
                  <a16:creationId xmlns:a16="http://schemas.microsoft.com/office/drawing/2014/main" id="{87830410-360D-5B11-B80C-14B4444FA300}"/>
                </a:ext>
              </a:extLst>
            </p:cNvPr>
            <p:cNvSpPr>
              <a:spLocks/>
            </p:cNvSpPr>
            <p:nvPr/>
          </p:nvSpPr>
          <p:spPr bwMode="auto">
            <a:xfrm>
              <a:off x="8065012" y="3022268"/>
              <a:ext cx="365007" cy="262349"/>
            </a:xfrm>
            <a:custGeom>
              <a:avLst/>
              <a:gdLst>
                <a:gd name="T0" fmla="*/ 229 w 667"/>
                <a:gd name="T1" fmla="*/ 153 h 484"/>
                <a:gd name="T2" fmla="*/ 604 w 667"/>
                <a:gd name="T3" fmla="*/ 87 h 484"/>
                <a:gd name="T4" fmla="*/ 664 w 667"/>
                <a:gd name="T5" fmla="*/ 95 h 484"/>
                <a:gd name="T6" fmla="*/ 375 w 667"/>
                <a:gd name="T7" fmla="*/ 405 h 484"/>
                <a:gd name="T8" fmla="*/ 58 w 667"/>
                <a:gd name="T9" fmla="*/ 428 h 484"/>
                <a:gd name="T10" fmla="*/ 229 w 667"/>
                <a:gd name="T11" fmla="*/ 153 h 484"/>
              </a:gdLst>
              <a:ahLst/>
              <a:cxnLst>
                <a:cxn ang="0">
                  <a:pos x="T0" y="T1"/>
                </a:cxn>
                <a:cxn ang="0">
                  <a:pos x="T2" y="T3"/>
                </a:cxn>
                <a:cxn ang="0">
                  <a:pos x="T4" y="T5"/>
                </a:cxn>
                <a:cxn ang="0">
                  <a:pos x="T6" y="T7"/>
                </a:cxn>
                <a:cxn ang="0">
                  <a:pos x="T8" y="T9"/>
                </a:cxn>
                <a:cxn ang="0">
                  <a:pos x="T10" y="T11"/>
                </a:cxn>
              </a:cxnLst>
              <a:rect l="0" t="0" r="r" b="b"/>
              <a:pathLst>
                <a:path w="667" h="484">
                  <a:moveTo>
                    <a:pt x="229" y="153"/>
                  </a:moveTo>
                  <a:cubicBezTo>
                    <a:pt x="229" y="153"/>
                    <a:pt x="555" y="168"/>
                    <a:pt x="604" y="87"/>
                  </a:cubicBezTo>
                  <a:cubicBezTo>
                    <a:pt x="654" y="3"/>
                    <a:pt x="662" y="0"/>
                    <a:pt x="664" y="95"/>
                  </a:cubicBezTo>
                  <a:cubicBezTo>
                    <a:pt x="667" y="191"/>
                    <a:pt x="558" y="336"/>
                    <a:pt x="375" y="405"/>
                  </a:cubicBezTo>
                  <a:cubicBezTo>
                    <a:pt x="191" y="473"/>
                    <a:pt x="116" y="484"/>
                    <a:pt x="58" y="428"/>
                  </a:cubicBezTo>
                  <a:cubicBezTo>
                    <a:pt x="0" y="372"/>
                    <a:pt x="229" y="153"/>
                    <a:pt x="229" y="153"/>
                  </a:cubicBezTo>
                  <a:close/>
                </a:path>
              </a:pathLst>
            </a:custGeom>
            <a:solidFill>
              <a:srgbClr val="E9D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5" name="Freeform 17088">
              <a:extLst>
                <a:ext uri="{FF2B5EF4-FFF2-40B4-BE49-F238E27FC236}">
                  <a16:creationId xmlns:a16="http://schemas.microsoft.com/office/drawing/2014/main" id="{9ED6EE34-D05B-AB33-93DD-5AA2B557B5CE}"/>
                </a:ext>
              </a:extLst>
            </p:cNvPr>
            <p:cNvSpPr>
              <a:spLocks/>
            </p:cNvSpPr>
            <p:nvPr/>
          </p:nvSpPr>
          <p:spPr bwMode="auto">
            <a:xfrm>
              <a:off x="8042199" y="3056487"/>
              <a:ext cx="74144" cy="119770"/>
            </a:xfrm>
            <a:custGeom>
              <a:avLst/>
              <a:gdLst>
                <a:gd name="T0" fmla="*/ 18 w 132"/>
                <a:gd name="T1" fmla="*/ 89 h 216"/>
                <a:gd name="T2" fmla="*/ 70 w 132"/>
                <a:gd name="T3" fmla="*/ 24 h 216"/>
                <a:gd name="T4" fmla="*/ 93 w 132"/>
                <a:gd name="T5" fmla="*/ 0 h 216"/>
                <a:gd name="T6" fmla="*/ 132 w 132"/>
                <a:gd name="T7" fmla="*/ 21 h 216"/>
                <a:gd name="T8" fmla="*/ 84 w 132"/>
                <a:gd name="T9" fmla="*/ 61 h 216"/>
                <a:gd name="T10" fmla="*/ 37 w 132"/>
                <a:gd name="T11" fmla="*/ 119 h 216"/>
                <a:gd name="T12" fmla="*/ 0 w 132"/>
                <a:gd name="T13" fmla="*/ 216 h 216"/>
                <a:gd name="T14" fmla="*/ 18 w 132"/>
                <a:gd name="T15" fmla="*/ 89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216">
                  <a:moveTo>
                    <a:pt x="18" y="89"/>
                  </a:moveTo>
                  <a:lnTo>
                    <a:pt x="70" y="24"/>
                  </a:lnTo>
                  <a:lnTo>
                    <a:pt x="93" y="0"/>
                  </a:lnTo>
                  <a:cubicBezTo>
                    <a:pt x="108" y="18"/>
                    <a:pt x="132" y="21"/>
                    <a:pt x="132" y="21"/>
                  </a:cubicBezTo>
                  <a:lnTo>
                    <a:pt x="84" y="61"/>
                  </a:lnTo>
                  <a:lnTo>
                    <a:pt x="37" y="119"/>
                  </a:lnTo>
                  <a:lnTo>
                    <a:pt x="0" y="216"/>
                  </a:lnTo>
                  <a:lnTo>
                    <a:pt x="18" y="89"/>
                  </a:lnTo>
                  <a:close/>
                </a:path>
              </a:pathLst>
            </a:custGeom>
            <a:solidFill>
              <a:srgbClr val="D1DB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6" name="Freeform 17096">
              <a:extLst>
                <a:ext uri="{FF2B5EF4-FFF2-40B4-BE49-F238E27FC236}">
                  <a16:creationId xmlns:a16="http://schemas.microsoft.com/office/drawing/2014/main" id="{D1A73692-AB86-D2EE-3FB4-7004F92CE4E7}"/>
                </a:ext>
              </a:extLst>
            </p:cNvPr>
            <p:cNvSpPr>
              <a:spLocks/>
            </p:cNvSpPr>
            <p:nvPr/>
          </p:nvSpPr>
          <p:spPr bwMode="auto">
            <a:xfrm>
              <a:off x="7785551" y="2315066"/>
              <a:ext cx="1482843" cy="1488548"/>
            </a:xfrm>
            <a:custGeom>
              <a:avLst/>
              <a:gdLst>
                <a:gd name="T0" fmla="*/ 594 w 2710"/>
                <a:gd name="T1" fmla="*/ 563 h 2726"/>
                <a:gd name="T2" fmla="*/ 2204 w 2710"/>
                <a:gd name="T3" fmla="*/ 497 h 2726"/>
                <a:gd name="T4" fmla="*/ 2162 w 2710"/>
                <a:gd name="T5" fmla="*/ 2109 h 2726"/>
                <a:gd name="T6" fmla="*/ 919 w 2710"/>
                <a:gd name="T7" fmla="*/ 2434 h 2726"/>
                <a:gd name="T8" fmla="*/ 632 w 2710"/>
                <a:gd name="T9" fmla="*/ 2726 h 2726"/>
                <a:gd name="T10" fmla="*/ 0 w 2710"/>
                <a:gd name="T11" fmla="*/ 2103 h 2726"/>
                <a:gd name="T12" fmla="*/ 287 w 2710"/>
                <a:gd name="T13" fmla="*/ 1811 h 2726"/>
                <a:gd name="T14" fmla="*/ 594 w 2710"/>
                <a:gd name="T15" fmla="*/ 563 h 2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2726">
                  <a:moveTo>
                    <a:pt x="594" y="563"/>
                  </a:moveTo>
                  <a:cubicBezTo>
                    <a:pt x="1050" y="100"/>
                    <a:pt x="1699" y="0"/>
                    <a:pt x="2204" y="497"/>
                  </a:cubicBezTo>
                  <a:cubicBezTo>
                    <a:pt x="2710" y="995"/>
                    <a:pt x="2619" y="1645"/>
                    <a:pt x="2162" y="2109"/>
                  </a:cubicBezTo>
                  <a:cubicBezTo>
                    <a:pt x="1806" y="2470"/>
                    <a:pt x="1430" y="2346"/>
                    <a:pt x="919" y="2434"/>
                  </a:cubicBezTo>
                  <a:cubicBezTo>
                    <a:pt x="818" y="2451"/>
                    <a:pt x="632" y="2726"/>
                    <a:pt x="632" y="2726"/>
                  </a:cubicBezTo>
                  <a:lnTo>
                    <a:pt x="0" y="2103"/>
                  </a:lnTo>
                  <a:cubicBezTo>
                    <a:pt x="0" y="2103"/>
                    <a:pt x="272" y="1913"/>
                    <a:pt x="287" y="1811"/>
                  </a:cubicBezTo>
                  <a:cubicBezTo>
                    <a:pt x="368" y="1300"/>
                    <a:pt x="238" y="925"/>
                    <a:pt x="594" y="563"/>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7" name="Freeform 17097">
              <a:extLst>
                <a:ext uri="{FF2B5EF4-FFF2-40B4-BE49-F238E27FC236}">
                  <a16:creationId xmlns:a16="http://schemas.microsoft.com/office/drawing/2014/main" id="{D1D6B4B8-1FB7-0561-25A1-00709FE0D4C5}"/>
                </a:ext>
              </a:extLst>
            </p:cNvPr>
            <p:cNvSpPr>
              <a:spLocks/>
            </p:cNvSpPr>
            <p:nvPr/>
          </p:nvSpPr>
          <p:spPr bwMode="auto">
            <a:xfrm>
              <a:off x="7973760" y="3142034"/>
              <a:ext cx="1186274" cy="661576"/>
            </a:xfrm>
            <a:custGeom>
              <a:avLst/>
              <a:gdLst>
                <a:gd name="T0" fmla="*/ 178 w 2169"/>
                <a:gd name="T1" fmla="*/ 791 h 1206"/>
                <a:gd name="T2" fmla="*/ 1896 w 2169"/>
                <a:gd name="T3" fmla="*/ 342 h 1206"/>
                <a:gd name="T4" fmla="*/ 2169 w 2169"/>
                <a:gd name="T5" fmla="*/ 0 h 1206"/>
                <a:gd name="T6" fmla="*/ 1820 w 2169"/>
                <a:gd name="T7" fmla="*/ 589 h 1206"/>
                <a:gd name="T8" fmla="*/ 577 w 2169"/>
                <a:gd name="T9" fmla="*/ 914 h 1206"/>
                <a:gd name="T10" fmla="*/ 290 w 2169"/>
                <a:gd name="T11" fmla="*/ 1206 h 1206"/>
                <a:gd name="T12" fmla="*/ 0 w 2169"/>
                <a:gd name="T13" fmla="*/ 920 h 1206"/>
                <a:gd name="T14" fmla="*/ 178 w 2169"/>
                <a:gd name="T15" fmla="*/ 791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9" h="1206">
                  <a:moveTo>
                    <a:pt x="178" y="791"/>
                  </a:moveTo>
                  <a:cubicBezTo>
                    <a:pt x="883" y="670"/>
                    <a:pt x="1404" y="841"/>
                    <a:pt x="1896" y="342"/>
                  </a:cubicBezTo>
                  <a:cubicBezTo>
                    <a:pt x="2001" y="235"/>
                    <a:pt x="2093" y="120"/>
                    <a:pt x="2169" y="0"/>
                  </a:cubicBezTo>
                  <a:cubicBezTo>
                    <a:pt x="2113" y="211"/>
                    <a:pt x="1993" y="413"/>
                    <a:pt x="1820" y="589"/>
                  </a:cubicBezTo>
                  <a:cubicBezTo>
                    <a:pt x="1464" y="950"/>
                    <a:pt x="1088" y="826"/>
                    <a:pt x="577" y="914"/>
                  </a:cubicBezTo>
                  <a:cubicBezTo>
                    <a:pt x="476" y="931"/>
                    <a:pt x="290" y="1206"/>
                    <a:pt x="290" y="1206"/>
                  </a:cubicBezTo>
                  <a:lnTo>
                    <a:pt x="0" y="920"/>
                  </a:lnTo>
                  <a:cubicBezTo>
                    <a:pt x="63" y="854"/>
                    <a:pt x="128" y="800"/>
                    <a:pt x="178" y="791"/>
                  </a:cubicBezTo>
                </a:path>
              </a:pathLst>
            </a:custGeom>
            <a:solidFill>
              <a:srgbClr val="FFA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8" name="Freeform 17098">
              <a:extLst>
                <a:ext uri="{FF2B5EF4-FFF2-40B4-BE49-F238E27FC236}">
                  <a16:creationId xmlns:a16="http://schemas.microsoft.com/office/drawing/2014/main" id="{6D99951B-5FA9-A2F5-913E-D16C1CB61DCF}"/>
                </a:ext>
              </a:extLst>
            </p:cNvPr>
            <p:cNvSpPr>
              <a:spLocks/>
            </p:cNvSpPr>
            <p:nvPr/>
          </p:nvSpPr>
          <p:spPr bwMode="auto">
            <a:xfrm>
              <a:off x="7654378" y="3455714"/>
              <a:ext cx="484777" cy="479072"/>
            </a:xfrm>
            <a:custGeom>
              <a:avLst/>
              <a:gdLst>
                <a:gd name="T0" fmla="*/ 881 w 881"/>
                <a:gd name="T1" fmla="*/ 643 h 877"/>
                <a:gd name="T2" fmla="*/ 796 w 881"/>
                <a:gd name="T3" fmla="*/ 731 h 877"/>
                <a:gd name="T4" fmla="*/ 277 w 881"/>
                <a:gd name="T5" fmla="*/ 734 h 877"/>
                <a:gd name="T6" fmla="*/ 146 w 881"/>
                <a:gd name="T7" fmla="*/ 606 h 877"/>
                <a:gd name="T8" fmla="*/ 142 w 881"/>
                <a:gd name="T9" fmla="*/ 87 h 877"/>
                <a:gd name="T10" fmla="*/ 228 w 881"/>
                <a:gd name="T11" fmla="*/ 0 h 877"/>
                <a:gd name="T12" fmla="*/ 881 w 881"/>
                <a:gd name="T13" fmla="*/ 643 h 877"/>
              </a:gdLst>
              <a:ahLst/>
              <a:cxnLst>
                <a:cxn ang="0">
                  <a:pos x="T0" y="T1"/>
                </a:cxn>
                <a:cxn ang="0">
                  <a:pos x="T2" y="T3"/>
                </a:cxn>
                <a:cxn ang="0">
                  <a:pos x="T4" y="T5"/>
                </a:cxn>
                <a:cxn ang="0">
                  <a:pos x="T6" y="T7"/>
                </a:cxn>
                <a:cxn ang="0">
                  <a:pos x="T8" y="T9"/>
                </a:cxn>
                <a:cxn ang="0">
                  <a:pos x="T10" y="T11"/>
                </a:cxn>
                <a:cxn ang="0">
                  <a:pos x="T12" y="T13"/>
                </a:cxn>
              </a:cxnLst>
              <a:rect l="0" t="0" r="r" b="b"/>
              <a:pathLst>
                <a:path w="881" h="877">
                  <a:moveTo>
                    <a:pt x="881" y="643"/>
                  </a:moveTo>
                  <a:lnTo>
                    <a:pt x="796" y="731"/>
                  </a:lnTo>
                  <a:cubicBezTo>
                    <a:pt x="653" y="875"/>
                    <a:pt x="421" y="877"/>
                    <a:pt x="277" y="734"/>
                  </a:cubicBezTo>
                  <a:lnTo>
                    <a:pt x="146" y="606"/>
                  </a:lnTo>
                  <a:cubicBezTo>
                    <a:pt x="2" y="463"/>
                    <a:pt x="0" y="231"/>
                    <a:pt x="142" y="87"/>
                  </a:cubicBezTo>
                  <a:lnTo>
                    <a:pt x="228" y="0"/>
                  </a:lnTo>
                  <a:lnTo>
                    <a:pt x="881" y="643"/>
                  </a:lnTo>
                </a:path>
              </a:pathLst>
            </a:custGeom>
            <a:solidFill>
              <a:srgbClr val="3D7A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9" name="Freeform 17099">
              <a:extLst>
                <a:ext uri="{FF2B5EF4-FFF2-40B4-BE49-F238E27FC236}">
                  <a16:creationId xmlns:a16="http://schemas.microsoft.com/office/drawing/2014/main" id="{7CF012BD-770D-95CD-3920-A7CC9D744AC6}"/>
                </a:ext>
              </a:extLst>
            </p:cNvPr>
            <p:cNvSpPr>
              <a:spLocks/>
            </p:cNvSpPr>
            <p:nvPr/>
          </p:nvSpPr>
          <p:spPr bwMode="auto">
            <a:xfrm>
              <a:off x="8304548" y="2737106"/>
              <a:ext cx="484777" cy="479072"/>
            </a:xfrm>
            <a:custGeom>
              <a:avLst/>
              <a:gdLst>
                <a:gd name="T0" fmla="*/ 81 w 85"/>
                <a:gd name="T1" fmla="*/ 84 h 84"/>
                <a:gd name="T2" fmla="*/ 85 w 85"/>
                <a:gd name="T3" fmla="*/ 57 h 84"/>
                <a:gd name="T4" fmla="*/ 63 w 85"/>
                <a:gd name="T5" fmla="*/ 60 h 84"/>
                <a:gd name="T6" fmla="*/ 66 w 85"/>
                <a:gd name="T7" fmla="*/ 38 h 84"/>
                <a:gd name="T8" fmla="*/ 44 w 85"/>
                <a:gd name="T9" fmla="*/ 41 h 84"/>
                <a:gd name="T10" fmla="*/ 46 w 85"/>
                <a:gd name="T11" fmla="*/ 19 h 84"/>
                <a:gd name="T12" fmla="*/ 24 w 85"/>
                <a:gd name="T13" fmla="*/ 22 h 84"/>
                <a:gd name="T14" fmla="*/ 27 w 85"/>
                <a:gd name="T15" fmla="*/ 0 h 84"/>
                <a:gd name="T16" fmla="*/ 0 w 85"/>
                <a:gd name="T17" fmla="*/ 4 h 84"/>
                <a:gd name="T18" fmla="*/ 1 w 85"/>
                <a:gd name="T19" fmla="*/ 12 h 84"/>
                <a:gd name="T20" fmla="*/ 17 w 85"/>
                <a:gd name="T21" fmla="*/ 10 h 84"/>
                <a:gd name="T22" fmla="*/ 14 w 85"/>
                <a:gd name="T23" fmla="*/ 32 h 84"/>
                <a:gd name="T24" fmla="*/ 36 w 85"/>
                <a:gd name="T25" fmla="*/ 29 h 84"/>
                <a:gd name="T26" fmla="*/ 34 w 85"/>
                <a:gd name="T27" fmla="*/ 51 h 84"/>
                <a:gd name="T28" fmla="*/ 56 w 85"/>
                <a:gd name="T29" fmla="*/ 48 h 84"/>
                <a:gd name="T30" fmla="*/ 53 w 85"/>
                <a:gd name="T31" fmla="*/ 70 h 84"/>
                <a:gd name="T32" fmla="*/ 75 w 85"/>
                <a:gd name="T33" fmla="*/ 67 h 84"/>
                <a:gd name="T34" fmla="*/ 73 w 85"/>
                <a:gd name="T35" fmla="*/ 83 h 84"/>
                <a:gd name="T36" fmla="*/ 81 w 85"/>
                <a:gd name="T3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84">
                  <a:moveTo>
                    <a:pt x="81" y="84"/>
                  </a:moveTo>
                  <a:lnTo>
                    <a:pt x="85" y="57"/>
                  </a:lnTo>
                  <a:lnTo>
                    <a:pt x="63" y="60"/>
                  </a:lnTo>
                  <a:lnTo>
                    <a:pt x="66" y="38"/>
                  </a:lnTo>
                  <a:lnTo>
                    <a:pt x="44" y="41"/>
                  </a:lnTo>
                  <a:lnTo>
                    <a:pt x="46" y="19"/>
                  </a:lnTo>
                  <a:lnTo>
                    <a:pt x="24" y="22"/>
                  </a:lnTo>
                  <a:lnTo>
                    <a:pt x="27" y="0"/>
                  </a:lnTo>
                  <a:lnTo>
                    <a:pt x="0" y="4"/>
                  </a:lnTo>
                  <a:lnTo>
                    <a:pt x="1" y="12"/>
                  </a:lnTo>
                  <a:lnTo>
                    <a:pt x="17" y="10"/>
                  </a:lnTo>
                  <a:lnTo>
                    <a:pt x="14" y="32"/>
                  </a:lnTo>
                  <a:lnTo>
                    <a:pt x="36" y="29"/>
                  </a:lnTo>
                  <a:lnTo>
                    <a:pt x="34" y="51"/>
                  </a:lnTo>
                  <a:lnTo>
                    <a:pt x="56" y="48"/>
                  </a:lnTo>
                  <a:lnTo>
                    <a:pt x="53" y="70"/>
                  </a:lnTo>
                  <a:lnTo>
                    <a:pt x="75" y="67"/>
                  </a:lnTo>
                  <a:lnTo>
                    <a:pt x="73" y="83"/>
                  </a:lnTo>
                  <a:lnTo>
                    <a:pt x="81" y="84"/>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0" name="Freeform 17100">
              <a:extLst>
                <a:ext uri="{FF2B5EF4-FFF2-40B4-BE49-F238E27FC236}">
                  <a16:creationId xmlns:a16="http://schemas.microsoft.com/office/drawing/2014/main" id="{7242E5B7-43DE-1B29-9C6E-46D8F669B820}"/>
                </a:ext>
              </a:extLst>
            </p:cNvPr>
            <p:cNvSpPr>
              <a:spLocks/>
            </p:cNvSpPr>
            <p:nvPr/>
          </p:nvSpPr>
          <p:spPr bwMode="auto">
            <a:xfrm>
              <a:off x="7996573" y="3193365"/>
              <a:ext cx="633062" cy="496184"/>
            </a:xfrm>
            <a:custGeom>
              <a:avLst/>
              <a:gdLst>
                <a:gd name="T0" fmla="*/ 107 w 111"/>
                <a:gd name="T1" fmla="*/ 0 h 87"/>
                <a:gd name="T2" fmla="*/ 52 w 111"/>
                <a:gd name="T3" fmla="*/ 28 h 87"/>
                <a:gd name="T4" fmla="*/ 0 w 111"/>
                <a:gd name="T5" fmla="*/ 81 h 87"/>
                <a:gd name="T6" fmla="*/ 6 w 111"/>
                <a:gd name="T7" fmla="*/ 87 h 87"/>
                <a:gd name="T8" fmla="*/ 57 w 111"/>
                <a:gd name="T9" fmla="*/ 35 h 87"/>
                <a:gd name="T10" fmla="*/ 111 w 111"/>
                <a:gd name="T11" fmla="*/ 8 h 87"/>
                <a:gd name="T12" fmla="*/ 107 w 111"/>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11" h="87">
                  <a:moveTo>
                    <a:pt x="107" y="0"/>
                  </a:moveTo>
                  <a:lnTo>
                    <a:pt x="52" y="28"/>
                  </a:lnTo>
                  <a:lnTo>
                    <a:pt x="0" y="81"/>
                  </a:lnTo>
                  <a:lnTo>
                    <a:pt x="6" y="87"/>
                  </a:lnTo>
                  <a:lnTo>
                    <a:pt x="57" y="35"/>
                  </a:lnTo>
                  <a:lnTo>
                    <a:pt x="111" y="8"/>
                  </a:lnTo>
                  <a:lnTo>
                    <a:pt x="107"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1" name="Freeform 17101">
              <a:extLst>
                <a:ext uri="{FF2B5EF4-FFF2-40B4-BE49-F238E27FC236}">
                  <a16:creationId xmlns:a16="http://schemas.microsoft.com/office/drawing/2014/main" id="{E6DDD4DA-C797-56CC-062E-D7625669432E}"/>
                </a:ext>
              </a:extLst>
            </p:cNvPr>
            <p:cNvSpPr>
              <a:spLocks/>
            </p:cNvSpPr>
            <p:nvPr/>
          </p:nvSpPr>
          <p:spPr bwMode="auto">
            <a:xfrm>
              <a:off x="7882508" y="2942423"/>
              <a:ext cx="490479" cy="638763"/>
            </a:xfrm>
            <a:custGeom>
              <a:avLst/>
              <a:gdLst>
                <a:gd name="T0" fmla="*/ 78 w 86"/>
                <a:gd name="T1" fmla="*/ 0 h 112"/>
                <a:gd name="T2" fmla="*/ 52 w 86"/>
                <a:gd name="T3" fmla="*/ 54 h 112"/>
                <a:gd name="T4" fmla="*/ 0 w 86"/>
                <a:gd name="T5" fmla="*/ 106 h 112"/>
                <a:gd name="T6" fmla="*/ 7 w 86"/>
                <a:gd name="T7" fmla="*/ 112 h 112"/>
                <a:gd name="T8" fmla="*/ 59 w 86"/>
                <a:gd name="T9" fmla="*/ 59 h 112"/>
                <a:gd name="T10" fmla="*/ 86 w 86"/>
                <a:gd name="T11" fmla="*/ 4 h 112"/>
                <a:gd name="T12" fmla="*/ 78 w 86"/>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86" h="112">
                  <a:moveTo>
                    <a:pt x="78" y="0"/>
                  </a:moveTo>
                  <a:lnTo>
                    <a:pt x="52" y="54"/>
                  </a:lnTo>
                  <a:lnTo>
                    <a:pt x="0" y="106"/>
                  </a:lnTo>
                  <a:lnTo>
                    <a:pt x="7" y="112"/>
                  </a:lnTo>
                  <a:lnTo>
                    <a:pt x="59" y="59"/>
                  </a:lnTo>
                  <a:lnTo>
                    <a:pt x="86" y="4"/>
                  </a:lnTo>
                  <a:lnTo>
                    <a:pt x="78" y="0"/>
                  </a:ln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2" name="Freeform 17102">
              <a:extLst>
                <a:ext uri="{FF2B5EF4-FFF2-40B4-BE49-F238E27FC236}">
                  <a16:creationId xmlns:a16="http://schemas.microsoft.com/office/drawing/2014/main" id="{EC0377B5-110A-29D6-BD82-BBC100073BA2}"/>
                </a:ext>
              </a:extLst>
            </p:cNvPr>
            <p:cNvSpPr>
              <a:spLocks/>
            </p:cNvSpPr>
            <p:nvPr/>
          </p:nvSpPr>
          <p:spPr bwMode="auto">
            <a:xfrm>
              <a:off x="7757037" y="3518448"/>
              <a:ext cx="262349" cy="256648"/>
            </a:xfrm>
            <a:custGeom>
              <a:avLst/>
              <a:gdLst>
                <a:gd name="T0" fmla="*/ 0 w 46"/>
                <a:gd name="T1" fmla="*/ 7 h 45"/>
                <a:gd name="T2" fmla="*/ 39 w 46"/>
                <a:gd name="T3" fmla="*/ 45 h 45"/>
                <a:gd name="T4" fmla="*/ 46 w 46"/>
                <a:gd name="T5" fmla="*/ 39 h 45"/>
                <a:gd name="T6" fmla="*/ 6 w 46"/>
                <a:gd name="T7" fmla="*/ 0 h 45"/>
                <a:gd name="T8" fmla="*/ 0 w 46"/>
                <a:gd name="T9" fmla="*/ 7 h 45"/>
              </a:gdLst>
              <a:ahLst/>
              <a:cxnLst>
                <a:cxn ang="0">
                  <a:pos x="T0" y="T1"/>
                </a:cxn>
                <a:cxn ang="0">
                  <a:pos x="T2" y="T3"/>
                </a:cxn>
                <a:cxn ang="0">
                  <a:pos x="T4" y="T5"/>
                </a:cxn>
                <a:cxn ang="0">
                  <a:pos x="T6" y="T7"/>
                </a:cxn>
                <a:cxn ang="0">
                  <a:pos x="T8" y="T9"/>
                </a:cxn>
              </a:cxnLst>
              <a:rect l="0" t="0" r="r" b="b"/>
              <a:pathLst>
                <a:path w="46" h="45">
                  <a:moveTo>
                    <a:pt x="0" y="7"/>
                  </a:moveTo>
                  <a:lnTo>
                    <a:pt x="39" y="45"/>
                  </a:lnTo>
                  <a:lnTo>
                    <a:pt x="46" y="39"/>
                  </a:lnTo>
                  <a:lnTo>
                    <a:pt x="6" y="0"/>
                  </a:lnTo>
                  <a:lnTo>
                    <a:pt x="0" y="7"/>
                  </a:lnTo>
                  <a:close/>
                </a:path>
              </a:pathLst>
            </a:custGeom>
            <a:solidFill>
              <a:srgbClr val="346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3" name="Freeform 17103">
              <a:extLst>
                <a:ext uri="{FF2B5EF4-FFF2-40B4-BE49-F238E27FC236}">
                  <a16:creationId xmlns:a16="http://schemas.microsoft.com/office/drawing/2014/main" id="{E24489FC-C54F-9C87-7AB1-AA358EA649E9}"/>
                </a:ext>
              </a:extLst>
            </p:cNvPr>
            <p:cNvSpPr>
              <a:spLocks/>
            </p:cNvSpPr>
            <p:nvPr/>
          </p:nvSpPr>
          <p:spPr bwMode="auto">
            <a:xfrm>
              <a:off x="7751332" y="3649624"/>
              <a:ext cx="199615" cy="193910"/>
            </a:xfrm>
            <a:custGeom>
              <a:avLst/>
              <a:gdLst>
                <a:gd name="T0" fmla="*/ 0 w 35"/>
                <a:gd name="T1" fmla="*/ 6 h 34"/>
                <a:gd name="T2" fmla="*/ 29 w 35"/>
                <a:gd name="T3" fmla="*/ 34 h 34"/>
                <a:gd name="T4" fmla="*/ 35 w 35"/>
                <a:gd name="T5" fmla="*/ 27 h 34"/>
                <a:gd name="T6" fmla="*/ 7 w 35"/>
                <a:gd name="T7" fmla="*/ 0 h 34"/>
                <a:gd name="T8" fmla="*/ 0 w 35"/>
                <a:gd name="T9" fmla="*/ 6 h 34"/>
              </a:gdLst>
              <a:ahLst/>
              <a:cxnLst>
                <a:cxn ang="0">
                  <a:pos x="T0" y="T1"/>
                </a:cxn>
                <a:cxn ang="0">
                  <a:pos x="T2" y="T3"/>
                </a:cxn>
                <a:cxn ang="0">
                  <a:pos x="T4" y="T5"/>
                </a:cxn>
                <a:cxn ang="0">
                  <a:pos x="T6" y="T7"/>
                </a:cxn>
                <a:cxn ang="0">
                  <a:pos x="T8" y="T9"/>
                </a:cxn>
              </a:cxnLst>
              <a:rect l="0" t="0" r="r" b="b"/>
              <a:pathLst>
                <a:path w="35" h="34">
                  <a:moveTo>
                    <a:pt x="0" y="6"/>
                  </a:moveTo>
                  <a:lnTo>
                    <a:pt x="29" y="34"/>
                  </a:lnTo>
                  <a:lnTo>
                    <a:pt x="35" y="27"/>
                  </a:lnTo>
                  <a:lnTo>
                    <a:pt x="7" y="0"/>
                  </a:lnTo>
                  <a:lnTo>
                    <a:pt x="0" y="6"/>
                  </a:lnTo>
                  <a:close/>
                </a:path>
              </a:pathLst>
            </a:custGeom>
            <a:solidFill>
              <a:srgbClr val="346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64" name="Dia számának helye 3">
            <a:extLst>
              <a:ext uri="{FF2B5EF4-FFF2-40B4-BE49-F238E27FC236}">
                <a16:creationId xmlns:a16="http://schemas.microsoft.com/office/drawing/2014/main" id="{47F2ED47-3805-C73D-E3EC-E29AC44CF90F}"/>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94</a:t>
            </a:fld>
            <a:endParaRPr lang="hu-HU">
              <a:solidFill>
                <a:schemeClr val="tx1"/>
              </a:solidFill>
            </a:endParaRPr>
          </a:p>
        </p:txBody>
      </p:sp>
      <p:pic>
        <p:nvPicPr>
          <p:cNvPr id="67" name="Picture 14">
            <a:extLst>
              <a:ext uri="{FF2B5EF4-FFF2-40B4-BE49-F238E27FC236}">
                <a16:creationId xmlns:a16="http://schemas.microsoft.com/office/drawing/2014/main" id="{F5D7A841-3674-6876-9F86-D4857297D2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68" name="Kép 67">
            <a:extLst>
              <a:ext uri="{FF2B5EF4-FFF2-40B4-BE49-F238E27FC236}">
                <a16:creationId xmlns:a16="http://schemas.microsoft.com/office/drawing/2014/main" id="{163E1A8E-2EDA-20B3-725E-2DD5C10631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69" name="Kép 68" descr="A képen aláírás, rajz, étel látható&#10;&#10;Automatikusan generált leírás">
            <a:extLst>
              <a:ext uri="{FF2B5EF4-FFF2-40B4-BE49-F238E27FC236}">
                <a16:creationId xmlns:a16="http://schemas.microsoft.com/office/drawing/2014/main" id="{EBD194BB-4516-2733-3276-BCABC17ACA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774354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a:extLst>
              <a:ext uri="{FF2B5EF4-FFF2-40B4-BE49-F238E27FC236}">
                <a16:creationId xmlns:a16="http://schemas.microsoft.com/office/drawing/2014/main" id="{5394A382-61D8-4DF7-80DE-143123641A28}"/>
              </a:ext>
            </a:extLst>
          </p:cNvPr>
          <p:cNvSpPr>
            <a:spLocks noGrp="1"/>
          </p:cNvSpPr>
          <p:nvPr>
            <p:ph type="title"/>
          </p:nvPr>
        </p:nvSpPr>
        <p:spPr/>
        <p:txBody>
          <a:bodyPr/>
          <a:lstStyle/>
          <a:p>
            <a:pPr lvl="0"/>
            <a:r>
              <a:rPr lang="hu-HU" i="1" err="1"/>
              <a:t>FAsT</a:t>
            </a:r>
            <a:r>
              <a:rPr lang="hu-HU" i="1"/>
              <a:t> TV a nézői piacon</a:t>
            </a:r>
            <a:endParaRPr lang="hu-HU"/>
          </a:p>
        </p:txBody>
      </p:sp>
      <p:pic>
        <p:nvPicPr>
          <p:cNvPr id="5" name="Kép helye 4"/>
          <p:cNvPicPr>
            <a:picLocks noGrp="1" noChangeAspect="1"/>
          </p:cNvPicPr>
          <p:nvPr>
            <p:ph type="pic" sz="quarter" idx="17"/>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25982" r="25982"/>
          <a:stretch>
            <a:fillRect/>
          </a:stretch>
        </p:blipFill>
        <p:spPr/>
      </p:pic>
    </p:spTree>
    <p:extLst>
      <p:ext uri="{BB962C8B-B14F-4D97-AF65-F5344CB8AC3E}">
        <p14:creationId xmlns:p14="http://schemas.microsoft.com/office/powerpoint/2010/main" val="8967052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7855467" cy="843780"/>
          </a:xfrm>
        </p:spPr>
        <p:txBody>
          <a:bodyPr>
            <a:normAutofit fontScale="90000"/>
          </a:bodyPr>
          <a:lstStyle/>
          <a:p>
            <a:r>
              <a:rPr lang="hu-HU" sz="3200" b="1" dirty="0">
                <a:solidFill>
                  <a:srgbClr val="265373"/>
                </a:solidFill>
              </a:rPr>
              <a:t>Ki indíthat ilyen szolgáltatást Magyarországon?</a:t>
            </a:r>
            <a:endParaRPr lang="en-GB"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23427" y="1117120"/>
            <a:ext cx="7920000" cy="5326523"/>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Az első benyomás után sok interjúban felmerült, hogy ki indíthatna egyáltalán ilyen szolgáltatást Magyarországon. A külföldi tartalomgyártók tartalmainak jelentős része elérhető valamilyen csatornán Magyarországon. Ezekkel kapcsolatban sugárzási jogi kérdések merülhetnek fel. Másrészt e tartalomgyártók közül soknak van is csatornája hazánkban, ahol ők maguk sugározzák ezeket a tartalmakat. Kérdés, hogy a kábelszolgáltatók mennyire raknának be a csomagokba olyan adókat, melyek műsorai valamilyen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megoldáson keresztül is nagyrészt elérhetőek. Miért fizetne valamiért egy fogyasztó, amit ingyen is megkaphat?</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külföldi tartalmakkal kapcsolatban még elvárás lenne a szinkronizálás is, mert Magyarországon csak ilyen műsorokkal lehet nagyobb tömeget elérni. Kérdéses lehet régi tartalmak szinkronizálásának üzleti megtérülése.</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Emellett a legtöbb magyar tartalommal rendelkező RTL és TV2 is felmerülhetne még potenciális szolgáltatóként, de a szakértők szerint ők más irányba indultak el és a rendelkezésre álló „konzerv” tartalmaikat vagy kisebb csatornákon (pl. RTL Gold) terjesztik, vagy pedig a saját streaming platformjaikon, más üzleti modellben teszik elérhetővé. A magyar tartalomgyártók kapcsán is előkerült az esetleges konfliktus a kábelszolgáltatókkal, amennyiben a kábelcsomagokban elérhető csatornákkal megegyező műsorokat sugárzó adókat indítanának ingyenesen az interneten keresztül.</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Szóba jöhet esetleg még a közmédia is, de ott is számos csatornán látható nem frissen gyártott tartalom, így kérdéses, hogy hány csatornát tudna megtölteni a közmédia olyan tartalommal, ami a jelenlegi csatornákon nem látható.</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Összességében a válaszadók elég szkeptikusak voltak a tekintetben, hogy mennyire realitás egyáltalán egy ilyen szolgáltatás elindulása Magyarországon.</a:t>
            </a:r>
          </a:p>
        </p:txBody>
      </p:sp>
      <p:sp>
        <p:nvSpPr>
          <p:cNvPr id="9" name="Szövegdoboz 8">
            <a:extLst>
              <a:ext uri="{FF2B5EF4-FFF2-40B4-BE49-F238E27FC236}">
                <a16:creationId xmlns:a16="http://schemas.microsoft.com/office/drawing/2014/main" id="{21E3910C-9169-D33A-B21F-452F88F183F7}"/>
              </a:ext>
            </a:extLst>
          </p:cNvPr>
          <p:cNvSpPr txBox="1"/>
          <p:nvPr/>
        </p:nvSpPr>
        <p:spPr>
          <a:xfrm>
            <a:off x="8402848" y="1117120"/>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 tartalom előállítóknak, akik akár az RTL is, hogyha nézem, a lineáris tévé nézését erodálhatná egy ilyen típus”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De ők (TV2 / RTL) mondjuk pont a másik irányba indultak el mind a kettő, hogy egy olyan fizetős streaming platformot csinál, ahova gyárt igazából műsorokat.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„…innentől kezdve kérdés, hogy a kábelszolgáltatók az ő egyéb csatornáikat, meg ugyanúgy befogadják-e”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a magyar csatornák nem fognak ebbe belemenni Mind a ketten most ugye elkezdtek fókuszálni a saját streaming platformjukra, ráadásul előfizetéses tartalmat indít mind a TV2, mind az RTL Klub.”</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„Tehát igazából az összes olyan szolgáltató bent van, akinek van egy prémium előfizetéses OTT szolgáltatása. Ugyanaz nem tudja megcsinálni ugyanazt ingyen, mert akkor saját magát megölné.”</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„Mert ugye őszintén, Magyarországon, szerintem kb. minden is fut. Azokon a kis kábelcsatornákon, amik léteznek.”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p:txBody>
      </p:sp>
      <p:sp>
        <p:nvSpPr>
          <p:cNvPr id="3" name="Dia számának helye 3">
            <a:extLst>
              <a:ext uri="{FF2B5EF4-FFF2-40B4-BE49-F238E27FC236}">
                <a16:creationId xmlns:a16="http://schemas.microsoft.com/office/drawing/2014/main" id="{4FA55C12-828F-106A-50C9-B821B3F35CE1}"/>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96</a:t>
            </a:fld>
            <a:endParaRPr lang="hu-HU">
              <a:solidFill>
                <a:schemeClr val="tx1"/>
              </a:solidFill>
            </a:endParaRPr>
          </a:p>
        </p:txBody>
      </p:sp>
      <p:pic>
        <p:nvPicPr>
          <p:cNvPr id="7" name="Picture 14">
            <a:extLst>
              <a:ext uri="{FF2B5EF4-FFF2-40B4-BE49-F238E27FC236}">
                <a16:creationId xmlns:a16="http://schemas.microsoft.com/office/drawing/2014/main" id="{34DE4CB4-DCC7-71EA-FFCB-CAB18BAA3A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B77DE8A4-705C-FC06-4DE6-288D13D14F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53A65133-07AD-5647-D8CE-A390243B1D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40598428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4" y="204938"/>
            <a:ext cx="9149813" cy="843780"/>
          </a:xfrm>
        </p:spPr>
        <p:txBody>
          <a:bodyPr>
            <a:normAutofit/>
          </a:bodyPr>
          <a:lstStyle/>
          <a:p>
            <a:r>
              <a:rPr lang="hu-HU" sz="3200" b="1">
                <a:solidFill>
                  <a:srgbClr val="265373"/>
                </a:solidFill>
              </a:rPr>
              <a:t>Várható fogyasztói fogadtatás </a:t>
            </a:r>
            <a:r>
              <a:rPr lang="hu-HU" b="1">
                <a:solidFill>
                  <a:srgbClr val="265373"/>
                </a:solidFill>
              </a:rPr>
              <a:t>- előfizetések</a:t>
            </a:r>
            <a:endParaRPr lang="en-GB" sz="3200" b="1">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348242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Nehezen merték megbecsülni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(piacra lépés esetén) várható fogyasztói fogadtatását a szakemberek. Mivel az új szolgáltatás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vonzereje</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erősen függ az azon keresztül elérhető tartalomtól, így annak pontos ismerete nélkül nem igazán becsülhető meg, mennyire lehet népszerű a szolgáltatás. </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Abban egyetértés mutatkozik, hogy vélhetően a magyar háztartások nem változtatnának az előfizetett szolgáltatásaik rendszerén, azaz nem mondanák le jelenlegi tévés előfizetésüket. Ennek magyarázata leginkább 3 okra vezethető vissza:</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kábelcsomagok ára Magyarországon nem annyira jelentős, jellemzően néhány ezer forint, ráadásul a háztartások többségében az internet-előfizetéssel csomagban kerül megvásárlásra. Ez utóbbi viszont akár drágább is lehet, ha tévészolgáltatást nem vásárolnak mellé. Így jelentős költségmegtakarítás nem lenne elérhető. További gátló tényező a szolgáltatók felé vállalt hűségidők megléte.</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fizetős streaming szolgáltatások igénybe vétele sem csökkentette érdemben a kábeltévés előfizetéseket, így egy ingyenes szolgáltatástól (ami nem jelent addicionális kiadást) sem várható ez.</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nézők azért ragaszkodnak lineáris tévéken futó műsorokhoz, melyeket az előfizetés lemondása esetében nem (vagy nem teljes mértékben) tudnának a továbbiakban nézni. </a:t>
            </a: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31424" y="1131407"/>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„Ha ő szeretne csak tízet nézni, vagy 20-at mondjuk, ami élő sport, hírcsatorna, olyan filmek, amit nem kapna itt meg, vagy máshol, nem lenne neki sokkal olcsóbb valószínűleg a csomagja”</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„Én ezt inkább a streamingnek a konkurenciájaként fogom fel, mint a kábeltévé, a lineáris tévé konkurenciájaként. … az, hogy valaki lemondja a lineáris tévé előfizetését, ennek szerintem kicsi az esélye”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„Szerintem alapvetően a meglévő csomagok mellé fogják az első években az emberek kipróbálni.”</a:t>
            </a:r>
          </a:p>
        </p:txBody>
      </p:sp>
      <p:grpSp>
        <p:nvGrpSpPr>
          <p:cNvPr id="109" name="그룹 73">
            <a:extLst>
              <a:ext uri="{FF2B5EF4-FFF2-40B4-BE49-F238E27FC236}">
                <a16:creationId xmlns:a16="http://schemas.microsoft.com/office/drawing/2014/main" id="{E621FCB2-ED06-BE17-172B-F48927A71467}"/>
              </a:ext>
            </a:extLst>
          </p:cNvPr>
          <p:cNvGrpSpPr>
            <a:grpSpLocks noChangeAspect="1"/>
          </p:cNvGrpSpPr>
          <p:nvPr/>
        </p:nvGrpSpPr>
        <p:grpSpPr>
          <a:xfrm>
            <a:off x="7996477" y="4779582"/>
            <a:ext cx="933273" cy="1808531"/>
            <a:chOff x="2651126" y="3222625"/>
            <a:chExt cx="1174750" cy="2276475"/>
          </a:xfrm>
        </p:grpSpPr>
        <p:sp>
          <p:nvSpPr>
            <p:cNvPr id="110" name="Freeform 70575">
              <a:extLst>
                <a:ext uri="{FF2B5EF4-FFF2-40B4-BE49-F238E27FC236}">
                  <a16:creationId xmlns:a16="http://schemas.microsoft.com/office/drawing/2014/main" id="{068E2FA6-2BD7-02C6-F019-3A02282DFAFE}"/>
                </a:ext>
              </a:extLst>
            </p:cNvPr>
            <p:cNvSpPr>
              <a:spLocks/>
            </p:cNvSpPr>
            <p:nvPr/>
          </p:nvSpPr>
          <p:spPr bwMode="auto">
            <a:xfrm>
              <a:off x="2686051" y="3802063"/>
              <a:ext cx="131763" cy="111125"/>
            </a:xfrm>
            <a:custGeom>
              <a:avLst/>
              <a:gdLst>
                <a:gd name="T0" fmla="*/ 136 w 1025"/>
                <a:gd name="T1" fmla="*/ 855 h 855"/>
                <a:gd name="T2" fmla="*/ 513 w 1025"/>
                <a:gd name="T3" fmla="*/ 785 h 855"/>
                <a:gd name="T4" fmla="*/ 596 w 1025"/>
                <a:gd name="T5" fmla="*/ 748 h 855"/>
                <a:gd name="T6" fmla="*/ 958 w 1025"/>
                <a:gd name="T7" fmla="*/ 492 h 855"/>
                <a:gd name="T8" fmla="*/ 1015 w 1025"/>
                <a:gd name="T9" fmla="*/ 168 h 855"/>
                <a:gd name="T10" fmla="*/ 823 w 1025"/>
                <a:gd name="T11" fmla="*/ 47 h 855"/>
                <a:gd name="T12" fmla="*/ 387 w 1025"/>
                <a:gd name="T13" fmla="*/ 152 h 855"/>
                <a:gd name="T14" fmla="*/ 411 w 1025"/>
                <a:gd name="T15" fmla="*/ 93 h 855"/>
                <a:gd name="T16" fmla="*/ 362 w 1025"/>
                <a:gd name="T17" fmla="*/ 12 h 855"/>
                <a:gd name="T18" fmla="*/ 93 w 1025"/>
                <a:gd name="T19" fmla="*/ 130 h 855"/>
                <a:gd name="T20" fmla="*/ 32 w 1025"/>
                <a:gd name="T21" fmla="*/ 213 h 855"/>
                <a:gd name="T22" fmla="*/ 0 w 1025"/>
                <a:gd name="T23" fmla="*/ 458 h 855"/>
                <a:gd name="T24" fmla="*/ 136 w 1025"/>
                <a:gd name="T25" fmla="*/ 85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5" h="855">
                  <a:moveTo>
                    <a:pt x="136" y="855"/>
                  </a:moveTo>
                  <a:lnTo>
                    <a:pt x="513" y="785"/>
                  </a:lnTo>
                  <a:cubicBezTo>
                    <a:pt x="543" y="778"/>
                    <a:pt x="571" y="766"/>
                    <a:pt x="596" y="748"/>
                  </a:cubicBezTo>
                  <a:lnTo>
                    <a:pt x="958" y="492"/>
                  </a:lnTo>
                  <a:cubicBezTo>
                    <a:pt x="984" y="456"/>
                    <a:pt x="1025" y="212"/>
                    <a:pt x="1015" y="168"/>
                  </a:cubicBezTo>
                  <a:cubicBezTo>
                    <a:pt x="996" y="81"/>
                    <a:pt x="910" y="26"/>
                    <a:pt x="823" y="47"/>
                  </a:cubicBezTo>
                  <a:lnTo>
                    <a:pt x="387" y="152"/>
                  </a:lnTo>
                  <a:lnTo>
                    <a:pt x="411" y="93"/>
                  </a:lnTo>
                  <a:cubicBezTo>
                    <a:pt x="426" y="56"/>
                    <a:pt x="402" y="16"/>
                    <a:pt x="362" y="12"/>
                  </a:cubicBezTo>
                  <a:cubicBezTo>
                    <a:pt x="258" y="0"/>
                    <a:pt x="155" y="46"/>
                    <a:pt x="93" y="130"/>
                  </a:cubicBezTo>
                  <a:lnTo>
                    <a:pt x="32" y="213"/>
                  </a:lnTo>
                  <a:lnTo>
                    <a:pt x="0" y="458"/>
                  </a:lnTo>
                  <a:lnTo>
                    <a:pt x="136" y="855"/>
                  </a:lnTo>
                </a:path>
              </a:pathLst>
            </a:custGeom>
            <a:solidFill>
              <a:srgbClr val="F68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1" name="Rectangle 70578">
              <a:extLst>
                <a:ext uri="{FF2B5EF4-FFF2-40B4-BE49-F238E27FC236}">
                  <a16:creationId xmlns:a16="http://schemas.microsoft.com/office/drawing/2014/main" id="{AA5FC41F-D06D-60C7-6CD4-7E3A8AFEF539}"/>
                </a:ext>
              </a:extLst>
            </p:cNvPr>
            <p:cNvSpPr>
              <a:spLocks noChangeArrowheads="1"/>
            </p:cNvSpPr>
            <p:nvPr/>
          </p:nvSpPr>
          <p:spPr bwMode="auto">
            <a:xfrm>
              <a:off x="2784476" y="4002088"/>
              <a:ext cx="992188" cy="138113"/>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2" name="Freeform 70579">
              <a:extLst>
                <a:ext uri="{FF2B5EF4-FFF2-40B4-BE49-F238E27FC236}">
                  <a16:creationId xmlns:a16="http://schemas.microsoft.com/office/drawing/2014/main" id="{2EB7A2E9-CA82-229B-D809-B8DA0F44ECF6}"/>
                </a:ext>
              </a:extLst>
            </p:cNvPr>
            <p:cNvSpPr>
              <a:spLocks/>
            </p:cNvSpPr>
            <p:nvPr/>
          </p:nvSpPr>
          <p:spPr bwMode="auto">
            <a:xfrm>
              <a:off x="2735263" y="3836988"/>
              <a:ext cx="1090613" cy="628650"/>
            </a:xfrm>
            <a:custGeom>
              <a:avLst/>
              <a:gdLst>
                <a:gd name="T0" fmla="*/ 1508 w 8480"/>
                <a:gd name="T1" fmla="*/ 871 h 4896"/>
                <a:gd name="T2" fmla="*/ 6971 w 8480"/>
                <a:gd name="T3" fmla="*/ 871 h 4896"/>
                <a:gd name="T4" fmla="*/ 6971 w 8480"/>
                <a:gd name="T5" fmla="*/ 4025 h 4896"/>
                <a:gd name="T6" fmla="*/ 1508 w 8480"/>
                <a:gd name="T7" fmla="*/ 4025 h 4896"/>
                <a:gd name="T8" fmla="*/ 1508 w 8480"/>
                <a:gd name="T9" fmla="*/ 871 h 4896"/>
              </a:gdLst>
              <a:ahLst/>
              <a:cxnLst>
                <a:cxn ang="0">
                  <a:pos x="T0" y="T1"/>
                </a:cxn>
                <a:cxn ang="0">
                  <a:pos x="T2" y="T3"/>
                </a:cxn>
                <a:cxn ang="0">
                  <a:pos x="T4" y="T5"/>
                </a:cxn>
                <a:cxn ang="0">
                  <a:pos x="T6" y="T7"/>
                </a:cxn>
                <a:cxn ang="0">
                  <a:pos x="T8" y="T9"/>
                </a:cxn>
              </a:cxnLst>
              <a:rect l="0" t="0" r="r" b="b"/>
              <a:pathLst>
                <a:path w="8480" h="4896">
                  <a:moveTo>
                    <a:pt x="1508" y="871"/>
                  </a:moveTo>
                  <a:cubicBezTo>
                    <a:pt x="3017" y="0"/>
                    <a:pt x="5463" y="0"/>
                    <a:pt x="6971" y="871"/>
                  </a:cubicBezTo>
                  <a:cubicBezTo>
                    <a:pt x="8480" y="1742"/>
                    <a:pt x="8480" y="3154"/>
                    <a:pt x="6971" y="4025"/>
                  </a:cubicBezTo>
                  <a:cubicBezTo>
                    <a:pt x="5463" y="4896"/>
                    <a:pt x="3017" y="4896"/>
                    <a:pt x="1508" y="4025"/>
                  </a:cubicBezTo>
                  <a:cubicBezTo>
                    <a:pt x="0" y="3154"/>
                    <a:pt x="0" y="1742"/>
                    <a:pt x="1508"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3" name="Freeform 70580">
              <a:extLst>
                <a:ext uri="{FF2B5EF4-FFF2-40B4-BE49-F238E27FC236}">
                  <a16:creationId xmlns:a16="http://schemas.microsoft.com/office/drawing/2014/main" id="{BED3F08B-8171-2B27-4558-200F695D30C2}"/>
                </a:ext>
              </a:extLst>
            </p:cNvPr>
            <p:cNvSpPr>
              <a:spLocks/>
            </p:cNvSpPr>
            <p:nvPr/>
          </p:nvSpPr>
          <p:spPr bwMode="auto">
            <a:xfrm>
              <a:off x="2735263" y="3700463"/>
              <a:ext cx="1090613" cy="630238"/>
            </a:xfrm>
            <a:custGeom>
              <a:avLst/>
              <a:gdLst>
                <a:gd name="T0" fmla="*/ 1508 w 8480"/>
                <a:gd name="T1" fmla="*/ 871 h 4897"/>
                <a:gd name="T2" fmla="*/ 6971 w 8480"/>
                <a:gd name="T3" fmla="*/ 871 h 4897"/>
                <a:gd name="T4" fmla="*/ 6971 w 8480"/>
                <a:gd name="T5" fmla="*/ 4026 h 4897"/>
                <a:gd name="T6" fmla="*/ 1508 w 8480"/>
                <a:gd name="T7" fmla="*/ 4025 h 4897"/>
                <a:gd name="T8" fmla="*/ 1508 w 8480"/>
                <a:gd name="T9" fmla="*/ 871 h 4897"/>
              </a:gdLst>
              <a:ahLst/>
              <a:cxnLst>
                <a:cxn ang="0">
                  <a:pos x="T0" y="T1"/>
                </a:cxn>
                <a:cxn ang="0">
                  <a:pos x="T2" y="T3"/>
                </a:cxn>
                <a:cxn ang="0">
                  <a:pos x="T4" y="T5"/>
                </a:cxn>
                <a:cxn ang="0">
                  <a:pos x="T6" y="T7"/>
                </a:cxn>
                <a:cxn ang="0">
                  <a:pos x="T8" y="T9"/>
                </a:cxn>
              </a:cxnLst>
              <a:rect l="0" t="0" r="r" b="b"/>
              <a:pathLst>
                <a:path w="8480" h="4897">
                  <a:moveTo>
                    <a:pt x="1508" y="871"/>
                  </a:moveTo>
                  <a:cubicBezTo>
                    <a:pt x="3017" y="0"/>
                    <a:pt x="5463" y="0"/>
                    <a:pt x="6971" y="871"/>
                  </a:cubicBezTo>
                  <a:cubicBezTo>
                    <a:pt x="8480" y="1742"/>
                    <a:pt x="8480" y="3155"/>
                    <a:pt x="6971" y="4026"/>
                  </a:cubicBezTo>
                  <a:cubicBezTo>
                    <a:pt x="5463" y="4897"/>
                    <a:pt x="3017" y="4897"/>
                    <a:pt x="1508" y="4025"/>
                  </a:cubicBezTo>
                  <a:cubicBezTo>
                    <a:pt x="0" y="3155"/>
                    <a:pt x="0" y="1742"/>
                    <a:pt x="1508"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4" name="Freeform 70581">
              <a:extLst>
                <a:ext uri="{FF2B5EF4-FFF2-40B4-BE49-F238E27FC236}">
                  <a16:creationId xmlns:a16="http://schemas.microsoft.com/office/drawing/2014/main" id="{A49B782E-DD9E-A975-E7AB-D540E917935A}"/>
                </a:ext>
              </a:extLst>
            </p:cNvPr>
            <p:cNvSpPr>
              <a:spLocks noEditPoints="1"/>
            </p:cNvSpPr>
            <p:nvPr/>
          </p:nvSpPr>
          <p:spPr bwMode="auto">
            <a:xfrm>
              <a:off x="2801938" y="3744913"/>
              <a:ext cx="947738" cy="546100"/>
            </a:xfrm>
            <a:custGeom>
              <a:avLst/>
              <a:gdLst>
                <a:gd name="T0" fmla="*/ 5907 w 7370"/>
                <a:gd name="T1" fmla="*/ 844 h 4254"/>
                <a:gd name="T2" fmla="*/ 1463 w 7370"/>
                <a:gd name="T3" fmla="*/ 844 h 4254"/>
                <a:gd name="T4" fmla="*/ 1463 w 7370"/>
                <a:gd name="T5" fmla="*/ 3410 h 4254"/>
                <a:gd name="T6" fmla="*/ 5907 w 7370"/>
                <a:gd name="T7" fmla="*/ 3410 h 4254"/>
                <a:gd name="T8" fmla="*/ 5907 w 7370"/>
                <a:gd name="T9" fmla="*/ 844 h 4254"/>
                <a:gd name="T10" fmla="*/ 1310 w 7370"/>
                <a:gd name="T11" fmla="*/ 3498 h 4254"/>
                <a:gd name="T12" fmla="*/ 1310 w 7370"/>
                <a:gd name="T13" fmla="*/ 756 h 4254"/>
                <a:gd name="T14" fmla="*/ 6060 w 7370"/>
                <a:gd name="T15" fmla="*/ 756 h 4254"/>
                <a:gd name="T16" fmla="*/ 6060 w 7370"/>
                <a:gd name="T17" fmla="*/ 3498 h 4254"/>
                <a:gd name="T18" fmla="*/ 1310 w 7370"/>
                <a:gd name="T19" fmla="*/ 3498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0" h="4254">
                  <a:moveTo>
                    <a:pt x="5907" y="844"/>
                  </a:moveTo>
                  <a:cubicBezTo>
                    <a:pt x="4682" y="136"/>
                    <a:pt x="2688" y="136"/>
                    <a:pt x="1463" y="844"/>
                  </a:cubicBezTo>
                  <a:cubicBezTo>
                    <a:pt x="237" y="1551"/>
                    <a:pt x="237" y="2702"/>
                    <a:pt x="1463" y="3410"/>
                  </a:cubicBezTo>
                  <a:cubicBezTo>
                    <a:pt x="2688" y="4117"/>
                    <a:pt x="4682" y="4117"/>
                    <a:pt x="5907" y="3410"/>
                  </a:cubicBezTo>
                  <a:cubicBezTo>
                    <a:pt x="7132" y="2702"/>
                    <a:pt x="7132" y="1551"/>
                    <a:pt x="5907" y="844"/>
                  </a:cubicBezTo>
                  <a:close/>
                  <a:moveTo>
                    <a:pt x="1310" y="3498"/>
                  </a:moveTo>
                  <a:cubicBezTo>
                    <a:pt x="0" y="2742"/>
                    <a:pt x="0" y="1512"/>
                    <a:pt x="1310" y="756"/>
                  </a:cubicBezTo>
                  <a:cubicBezTo>
                    <a:pt x="2619" y="0"/>
                    <a:pt x="4750" y="0"/>
                    <a:pt x="6060" y="756"/>
                  </a:cubicBezTo>
                  <a:cubicBezTo>
                    <a:pt x="7370" y="1512"/>
                    <a:pt x="7370" y="2742"/>
                    <a:pt x="6060" y="3498"/>
                  </a:cubicBezTo>
                  <a:cubicBezTo>
                    <a:pt x="4750" y="4254"/>
                    <a:pt x="2619" y="4254"/>
                    <a:pt x="1310" y="3498"/>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5" name="Freeform 70582">
              <a:extLst>
                <a:ext uri="{FF2B5EF4-FFF2-40B4-BE49-F238E27FC236}">
                  <a16:creationId xmlns:a16="http://schemas.microsoft.com/office/drawing/2014/main" id="{D80E42F1-97A4-21B7-BAA4-BAF2F50641C4}"/>
                </a:ext>
              </a:extLst>
            </p:cNvPr>
            <p:cNvSpPr>
              <a:spLocks noEditPoints="1"/>
            </p:cNvSpPr>
            <p:nvPr/>
          </p:nvSpPr>
          <p:spPr bwMode="auto">
            <a:xfrm>
              <a:off x="2954338" y="3829050"/>
              <a:ext cx="636588" cy="382588"/>
            </a:xfrm>
            <a:custGeom>
              <a:avLst/>
              <a:gdLst>
                <a:gd name="T0" fmla="*/ 2367 w 4945"/>
                <a:gd name="T1" fmla="*/ 1789 h 2978"/>
                <a:gd name="T2" fmla="*/ 1517 w 4945"/>
                <a:gd name="T3" fmla="*/ 2280 h 2978"/>
                <a:gd name="T4" fmla="*/ 2321 w 4945"/>
                <a:gd name="T5" fmla="*/ 2254 h 2978"/>
                <a:gd name="T6" fmla="*/ 2412 w 4945"/>
                <a:gd name="T7" fmla="*/ 1816 h 2978"/>
                <a:gd name="T8" fmla="*/ 2367 w 4945"/>
                <a:gd name="T9" fmla="*/ 1789 h 2978"/>
                <a:gd name="T10" fmla="*/ 2731 w 4945"/>
                <a:gd name="T11" fmla="*/ 1176 h 2978"/>
                <a:gd name="T12" fmla="*/ 3535 w 4945"/>
                <a:gd name="T13" fmla="*/ 712 h 2978"/>
                <a:gd name="T14" fmla="*/ 2761 w 4945"/>
                <a:gd name="T15" fmla="*/ 703 h 2978"/>
                <a:gd name="T16" fmla="*/ 2731 w 4945"/>
                <a:gd name="T17" fmla="*/ 1176 h 2978"/>
                <a:gd name="T18" fmla="*/ 986 w 4945"/>
                <a:gd name="T19" fmla="*/ 2586 h 2978"/>
                <a:gd name="T20" fmla="*/ 592 w 4945"/>
                <a:gd name="T21" fmla="*/ 2814 h 2978"/>
                <a:gd name="T22" fmla="*/ 243 w 4945"/>
                <a:gd name="T23" fmla="*/ 2613 h 2978"/>
                <a:gd name="T24" fmla="*/ 638 w 4945"/>
                <a:gd name="T25" fmla="*/ 2385 h 2978"/>
                <a:gd name="T26" fmla="*/ 577 w 4945"/>
                <a:gd name="T27" fmla="*/ 1071 h 2978"/>
                <a:gd name="T28" fmla="*/ 1381 w 4945"/>
                <a:gd name="T29" fmla="*/ 1343 h 2978"/>
                <a:gd name="T30" fmla="*/ 1184 w 4945"/>
                <a:gd name="T31" fmla="*/ 2070 h 2978"/>
                <a:gd name="T32" fmla="*/ 2139 w 4945"/>
                <a:gd name="T33" fmla="*/ 1518 h 2978"/>
                <a:gd name="T34" fmla="*/ 1927 w 4945"/>
                <a:gd name="T35" fmla="*/ 1290 h 2978"/>
                <a:gd name="T36" fmla="*/ 2109 w 4945"/>
                <a:gd name="T37" fmla="*/ 292 h 2978"/>
                <a:gd name="T38" fmla="*/ 4081 w 4945"/>
                <a:gd name="T39" fmla="*/ 397 h 2978"/>
                <a:gd name="T40" fmla="*/ 4475 w 4945"/>
                <a:gd name="T41" fmla="*/ 169 h 2978"/>
                <a:gd name="T42" fmla="*/ 4824 w 4945"/>
                <a:gd name="T43" fmla="*/ 371 h 2978"/>
                <a:gd name="T44" fmla="*/ 4415 w 4945"/>
                <a:gd name="T45" fmla="*/ 607 h 2978"/>
                <a:gd name="T46" fmla="*/ 4551 w 4945"/>
                <a:gd name="T47" fmla="*/ 1667 h 2978"/>
                <a:gd name="T48" fmla="*/ 3762 w 4945"/>
                <a:gd name="T49" fmla="*/ 1404 h 2978"/>
                <a:gd name="T50" fmla="*/ 3838 w 4945"/>
                <a:gd name="T51" fmla="*/ 940 h 2978"/>
                <a:gd name="T52" fmla="*/ 2974 w 4945"/>
                <a:gd name="T53" fmla="*/ 1439 h 2978"/>
                <a:gd name="T54" fmla="*/ 3140 w 4945"/>
                <a:gd name="T55" fmla="*/ 1641 h 2978"/>
                <a:gd name="T56" fmla="*/ 3247 w 4945"/>
                <a:gd name="T57" fmla="*/ 1772 h 2978"/>
                <a:gd name="T58" fmla="*/ 3080 w 4945"/>
                <a:gd name="T59" fmla="*/ 2639 h 2978"/>
                <a:gd name="T60" fmla="*/ 986 w 4945"/>
                <a:gd name="T61" fmla="*/ 2586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8">
                  <a:moveTo>
                    <a:pt x="2367" y="1789"/>
                  </a:moveTo>
                  <a:lnTo>
                    <a:pt x="1517" y="2280"/>
                  </a:lnTo>
                  <a:cubicBezTo>
                    <a:pt x="1841" y="2385"/>
                    <a:pt x="2109" y="2376"/>
                    <a:pt x="2321" y="2254"/>
                  </a:cubicBezTo>
                  <a:cubicBezTo>
                    <a:pt x="2523" y="2149"/>
                    <a:pt x="2554" y="2003"/>
                    <a:pt x="2412" y="1816"/>
                  </a:cubicBezTo>
                  <a:cubicBezTo>
                    <a:pt x="2402" y="1810"/>
                    <a:pt x="2387" y="1801"/>
                    <a:pt x="2367" y="1789"/>
                  </a:cubicBezTo>
                  <a:close/>
                  <a:moveTo>
                    <a:pt x="2731" y="1176"/>
                  </a:moveTo>
                  <a:lnTo>
                    <a:pt x="3535" y="712"/>
                  </a:lnTo>
                  <a:cubicBezTo>
                    <a:pt x="3241" y="613"/>
                    <a:pt x="2984" y="610"/>
                    <a:pt x="2761" y="703"/>
                  </a:cubicBezTo>
                  <a:cubicBezTo>
                    <a:pt x="2539" y="820"/>
                    <a:pt x="2528" y="978"/>
                    <a:pt x="2731" y="1176"/>
                  </a:cubicBezTo>
                  <a:moveTo>
                    <a:pt x="986" y="2586"/>
                  </a:moveTo>
                  <a:lnTo>
                    <a:pt x="592" y="2814"/>
                  </a:lnTo>
                  <a:lnTo>
                    <a:pt x="243" y="2613"/>
                  </a:lnTo>
                  <a:lnTo>
                    <a:pt x="638" y="2385"/>
                  </a:lnTo>
                  <a:cubicBezTo>
                    <a:pt x="21" y="1970"/>
                    <a:pt x="0" y="1533"/>
                    <a:pt x="577" y="1071"/>
                  </a:cubicBezTo>
                  <a:lnTo>
                    <a:pt x="1381" y="1343"/>
                  </a:lnTo>
                  <a:cubicBezTo>
                    <a:pt x="996" y="1611"/>
                    <a:pt x="931" y="1854"/>
                    <a:pt x="1184" y="2070"/>
                  </a:cubicBezTo>
                  <a:lnTo>
                    <a:pt x="2139" y="1518"/>
                  </a:lnTo>
                  <a:cubicBezTo>
                    <a:pt x="2058" y="1436"/>
                    <a:pt x="1988" y="1360"/>
                    <a:pt x="1927" y="1290"/>
                  </a:cubicBezTo>
                  <a:cubicBezTo>
                    <a:pt x="1542" y="905"/>
                    <a:pt x="1603" y="572"/>
                    <a:pt x="2109" y="292"/>
                  </a:cubicBezTo>
                  <a:cubicBezTo>
                    <a:pt x="2695" y="0"/>
                    <a:pt x="3353" y="35"/>
                    <a:pt x="4081" y="397"/>
                  </a:cubicBezTo>
                  <a:lnTo>
                    <a:pt x="4475" y="169"/>
                  </a:lnTo>
                  <a:lnTo>
                    <a:pt x="4824" y="371"/>
                  </a:lnTo>
                  <a:lnTo>
                    <a:pt x="4415" y="607"/>
                  </a:lnTo>
                  <a:cubicBezTo>
                    <a:pt x="4900" y="934"/>
                    <a:pt x="4945" y="1287"/>
                    <a:pt x="4551" y="1667"/>
                  </a:cubicBezTo>
                  <a:lnTo>
                    <a:pt x="3762" y="1404"/>
                  </a:lnTo>
                  <a:cubicBezTo>
                    <a:pt x="3944" y="1264"/>
                    <a:pt x="3970" y="1109"/>
                    <a:pt x="3838" y="940"/>
                  </a:cubicBezTo>
                  <a:lnTo>
                    <a:pt x="2974" y="1439"/>
                  </a:lnTo>
                  <a:cubicBezTo>
                    <a:pt x="3014" y="1486"/>
                    <a:pt x="3069" y="1553"/>
                    <a:pt x="3140" y="1641"/>
                  </a:cubicBezTo>
                  <a:cubicBezTo>
                    <a:pt x="3181" y="1699"/>
                    <a:pt x="3216" y="1743"/>
                    <a:pt x="3247" y="1772"/>
                  </a:cubicBezTo>
                  <a:cubicBezTo>
                    <a:pt x="3509" y="2146"/>
                    <a:pt x="3454" y="2435"/>
                    <a:pt x="3080" y="2639"/>
                  </a:cubicBezTo>
                  <a:cubicBezTo>
                    <a:pt x="2453" y="2978"/>
                    <a:pt x="1755" y="2960"/>
                    <a:pt x="986" y="2586"/>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6" name="Rectangle 70583">
              <a:extLst>
                <a:ext uri="{FF2B5EF4-FFF2-40B4-BE49-F238E27FC236}">
                  <a16:creationId xmlns:a16="http://schemas.microsoft.com/office/drawing/2014/main" id="{A1C97030-E84C-9841-5C84-20549600FF32}"/>
                </a:ext>
              </a:extLst>
            </p:cNvPr>
            <p:cNvSpPr>
              <a:spLocks noChangeArrowheads="1"/>
            </p:cNvSpPr>
            <p:nvPr/>
          </p:nvSpPr>
          <p:spPr bwMode="auto">
            <a:xfrm>
              <a:off x="2784476" y="3833813"/>
              <a:ext cx="992188" cy="136525"/>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7" name="Freeform 70584">
              <a:extLst>
                <a:ext uri="{FF2B5EF4-FFF2-40B4-BE49-F238E27FC236}">
                  <a16:creationId xmlns:a16="http://schemas.microsoft.com/office/drawing/2014/main" id="{C71AE5B3-5379-2555-9DDA-CA36BA6021CC}"/>
                </a:ext>
              </a:extLst>
            </p:cNvPr>
            <p:cNvSpPr>
              <a:spLocks/>
            </p:cNvSpPr>
            <p:nvPr/>
          </p:nvSpPr>
          <p:spPr bwMode="auto">
            <a:xfrm>
              <a:off x="2735263" y="3667125"/>
              <a:ext cx="1090613" cy="630238"/>
            </a:xfrm>
            <a:custGeom>
              <a:avLst/>
              <a:gdLst>
                <a:gd name="T0" fmla="*/ 1508 w 8480"/>
                <a:gd name="T1" fmla="*/ 871 h 4897"/>
                <a:gd name="T2" fmla="*/ 6971 w 8480"/>
                <a:gd name="T3" fmla="*/ 871 h 4897"/>
                <a:gd name="T4" fmla="*/ 6971 w 8480"/>
                <a:gd name="T5" fmla="*/ 4026 h 4897"/>
                <a:gd name="T6" fmla="*/ 1508 w 8480"/>
                <a:gd name="T7" fmla="*/ 4026 h 4897"/>
                <a:gd name="T8" fmla="*/ 1508 w 8480"/>
                <a:gd name="T9" fmla="*/ 871 h 4897"/>
              </a:gdLst>
              <a:ahLst/>
              <a:cxnLst>
                <a:cxn ang="0">
                  <a:pos x="T0" y="T1"/>
                </a:cxn>
                <a:cxn ang="0">
                  <a:pos x="T2" y="T3"/>
                </a:cxn>
                <a:cxn ang="0">
                  <a:pos x="T4" y="T5"/>
                </a:cxn>
                <a:cxn ang="0">
                  <a:pos x="T6" y="T7"/>
                </a:cxn>
                <a:cxn ang="0">
                  <a:pos x="T8" y="T9"/>
                </a:cxn>
              </a:cxnLst>
              <a:rect l="0" t="0" r="r" b="b"/>
              <a:pathLst>
                <a:path w="8480" h="4897">
                  <a:moveTo>
                    <a:pt x="1508" y="871"/>
                  </a:moveTo>
                  <a:cubicBezTo>
                    <a:pt x="3017" y="0"/>
                    <a:pt x="5463" y="0"/>
                    <a:pt x="6971" y="871"/>
                  </a:cubicBezTo>
                  <a:cubicBezTo>
                    <a:pt x="8480" y="1742"/>
                    <a:pt x="8480" y="3155"/>
                    <a:pt x="6971" y="4026"/>
                  </a:cubicBezTo>
                  <a:cubicBezTo>
                    <a:pt x="5463" y="4897"/>
                    <a:pt x="3017" y="4897"/>
                    <a:pt x="1508" y="4026"/>
                  </a:cubicBezTo>
                  <a:cubicBezTo>
                    <a:pt x="0" y="3155"/>
                    <a:pt x="0" y="1742"/>
                    <a:pt x="1508"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8" name="Freeform 70585">
              <a:extLst>
                <a:ext uri="{FF2B5EF4-FFF2-40B4-BE49-F238E27FC236}">
                  <a16:creationId xmlns:a16="http://schemas.microsoft.com/office/drawing/2014/main" id="{E04A6B37-81E5-75E8-CC46-9276811A803F}"/>
                </a:ext>
              </a:extLst>
            </p:cNvPr>
            <p:cNvSpPr>
              <a:spLocks/>
            </p:cNvSpPr>
            <p:nvPr/>
          </p:nvSpPr>
          <p:spPr bwMode="auto">
            <a:xfrm>
              <a:off x="2735263" y="3532188"/>
              <a:ext cx="1090613" cy="628650"/>
            </a:xfrm>
            <a:custGeom>
              <a:avLst/>
              <a:gdLst>
                <a:gd name="T0" fmla="*/ 1508 w 8480"/>
                <a:gd name="T1" fmla="*/ 871 h 4896"/>
                <a:gd name="T2" fmla="*/ 6971 w 8480"/>
                <a:gd name="T3" fmla="*/ 871 h 4896"/>
                <a:gd name="T4" fmla="*/ 6971 w 8480"/>
                <a:gd name="T5" fmla="*/ 4025 h 4896"/>
                <a:gd name="T6" fmla="*/ 1508 w 8480"/>
                <a:gd name="T7" fmla="*/ 4025 h 4896"/>
                <a:gd name="T8" fmla="*/ 1508 w 8480"/>
                <a:gd name="T9" fmla="*/ 871 h 4896"/>
              </a:gdLst>
              <a:ahLst/>
              <a:cxnLst>
                <a:cxn ang="0">
                  <a:pos x="T0" y="T1"/>
                </a:cxn>
                <a:cxn ang="0">
                  <a:pos x="T2" y="T3"/>
                </a:cxn>
                <a:cxn ang="0">
                  <a:pos x="T4" y="T5"/>
                </a:cxn>
                <a:cxn ang="0">
                  <a:pos x="T6" y="T7"/>
                </a:cxn>
                <a:cxn ang="0">
                  <a:pos x="T8" y="T9"/>
                </a:cxn>
              </a:cxnLst>
              <a:rect l="0" t="0" r="r" b="b"/>
              <a:pathLst>
                <a:path w="8480" h="4896">
                  <a:moveTo>
                    <a:pt x="1508" y="871"/>
                  </a:moveTo>
                  <a:cubicBezTo>
                    <a:pt x="3017" y="0"/>
                    <a:pt x="5463" y="0"/>
                    <a:pt x="6971" y="871"/>
                  </a:cubicBezTo>
                  <a:cubicBezTo>
                    <a:pt x="8480" y="1742"/>
                    <a:pt x="8480" y="3154"/>
                    <a:pt x="6971" y="4025"/>
                  </a:cubicBezTo>
                  <a:cubicBezTo>
                    <a:pt x="5463" y="4896"/>
                    <a:pt x="3017" y="4896"/>
                    <a:pt x="1508" y="4025"/>
                  </a:cubicBezTo>
                  <a:cubicBezTo>
                    <a:pt x="0" y="3154"/>
                    <a:pt x="0" y="1742"/>
                    <a:pt x="1508"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9" name="Freeform 70586">
              <a:extLst>
                <a:ext uri="{FF2B5EF4-FFF2-40B4-BE49-F238E27FC236}">
                  <a16:creationId xmlns:a16="http://schemas.microsoft.com/office/drawing/2014/main" id="{8BAC5EEE-4EB6-DBFB-759E-1FC60C5F321B}"/>
                </a:ext>
              </a:extLst>
            </p:cNvPr>
            <p:cNvSpPr>
              <a:spLocks noEditPoints="1"/>
            </p:cNvSpPr>
            <p:nvPr/>
          </p:nvSpPr>
          <p:spPr bwMode="auto">
            <a:xfrm>
              <a:off x="2801938" y="3575050"/>
              <a:ext cx="947738" cy="547688"/>
            </a:xfrm>
            <a:custGeom>
              <a:avLst/>
              <a:gdLst>
                <a:gd name="T0" fmla="*/ 5907 w 7370"/>
                <a:gd name="T1" fmla="*/ 844 h 4255"/>
                <a:gd name="T2" fmla="*/ 1463 w 7370"/>
                <a:gd name="T3" fmla="*/ 844 h 4255"/>
                <a:gd name="T4" fmla="*/ 1463 w 7370"/>
                <a:gd name="T5" fmla="*/ 3410 h 4255"/>
                <a:gd name="T6" fmla="*/ 5907 w 7370"/>
                <a:gd name="T7" fmla="*/ 3410 h 4255"/>
                <a:gd name="T8" fmla="*/ 5907 w 7370"/>
                <a:gd name="T9" fmla="*/ 844 h 4255"/>
                <a:gd name="T10" fmla="*/ 1310 w 7370"/>
                <a:gd name="T11" fmla="*/ 3498 h 4255"/>
                <a:gd name="T12" fmla="*/ 1310 w 7370"/>
                <a:gd name="T13" fmla="*/ 756 h 4255"/>
                <a:gd name="T14" fmla="*/ 6060 w 7370"/>
                <a:gd name="T15" fmla="*/ 756 h 4255"/>
                <a:gd name="T16" fmla="*/ 6060 w 7370"/>
                <a:gd name="T17" fmla="*/ 3498 h 4255"/>
                <a:gd name="T18" fmla="*/ 1310 w 7370"/>
                <a:gd name="T19" fmla="*/ 3498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0" h="4255">
                  <a:moveTo>
                    <a:pt x="5907" y="844"/>
                  </a:moveTo>
                  <a:cubicBezTo>
                    <a:pt x="4682" y="137"/>
                    <a:pt x="2688" y="137"/>
                    <a:pt x="1463" y="844"/>
                  </a:cubicBezTo>
                  <a:cubicBezTo>
                    <a:pt x="237" y="1552"/>
                    <a:pt x="237" y="2703"/>
                    <a:pt x="1463" y="3410"/>
                  </a:cubicBezTo>
                  <a:cubicBezTo>
                    <a:pt x="2688" y="4118"/>
                    <a:pt x="4682" y="4118"/>
                    <a:pt x="5907" y="3410"/>
                  </a:cubicBezTo>
                  <a:cubicBezTo>
                    <a:pt x="7132" y="2703"/>
                    <a:pt x="7132" y="1552"/>
                    <a:pt x="5907" y="844"/>
                  </a:cubicBezTo>
                  <a:close/>
                  <a:moveTo>
                    <a:pt x="1310" y="3498"/>
                  </a:moveTo>
                  <a:cubicBezTo>
                    <a:pt x="0" y="2742"/>
                    <a:pt x="0" y="1512"/>
                    <a:pt x="1310" y="756"/>
                  </a:cubicBezTo>
                  <a:cubicBezTo>
                    <a:pt x="2619" y="0"/>
                    <a:pt x="4750" y="0"/>
                    <a:pt x="6060" y="756"/>
                  </a:cubicBezTo>
                  <a:cubicBezTo>
                    <a:pt x="7370" y="1512"/>
                    <a:pt x="7370" y="2742"/>
                    <a:pt x="6060" y="3498"/>
                  </a:cubicBezTo>
                  <a:cubicBezTo>
                    <a:pt x="4750" y="4255"/>
                    <a:pt x="2619" y="4255"/>
                    <a:pt x="1310" y="3498"/>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0" name="Freeform 70587">
              <a:extLst>
                <a:ext uri="{FF2B5EF4-FFF2-40B4-BE49-F238E27FC236}">
                  <a16:creationId xmlns:a16="http://schemas.microsoft.com/office/drawing/2014/main" id="{491CDEA1-3597-7DBF-1143-FDE14B0152BA}"/>
                </a:ext>
              </a:extLst>
            </p:cNvPr>
            <p:cNvSpPr>
              <a:spLocks noEditPoints="1"/>
            </p:cNvSpPr>
            <p:nvPr/>
          </p:nvSpPr>
          <p:spPr bwMode="auto">
            <a:xfrm>
              <a:off x="2954338" y="3660775"/>
              <a:ext cx="636588" cy="382588"/>
            </a:xfrm>
            <a:custGeom>
              <a:avLst/>
              <a:gdLst>
                <a:gd name="T0" fmla="*/ 2367 w 4945"/>
                <a:gd name="T1" fmla="*/ 1790 h 2978"/>
                <a:gd name="T2" fmla="*/ 1517 w 4945"/>
                <a:gd name="T3" fmla="*/ 2280 h 2978"/>
                <a:gd name="T4" fmla="*/ 2321 w 4945"/>
                <a:gd name="T5" fmla="*/ 2254 h 2978"/>
                <a:gd name="T6" fmla="*/ 2412 w 4945"/>
                <a:gd name="T7" fmla="*/ 1816 h 2978"/>
                <a:gd name="T8" fmla="*/ 2367 w 4945"/>
                <a:gd name="T9" fmla="*/ 1790 h 2978"/>
                <a:gd name="T10" fmla="*/ 2731 w 4945"/>
                <a:gd name="T11" fmla="*/ 1177 h 2978"/>
                <a:gd name="T12" fmla="*/ 3535 w 4945"/>
                <a:gd name="T13" fmla="*/ 713 h 2978"/>
                <a:gd name="T14" fmla="*/ 2761 w 4945"/>
                <a:gd name="T15" fmla="*/ 704 h 2978"/>
                <a:gd name="T16" fmla="*/ 2731 w 4945"/>
                <a:gd name="T17" fmla="*/ 1177 h 2978"/>
                <a:gd name="T18" fmla="*/ 986 w 4945"/>
                <a:gd name="T19" fmla="*/ 2587 h 2978"/>
                <a:gd name="T20" fmla="*/ 592 w 4945"/>
                <a:gd name="T21" fmla="*/ 2815 h 2978"/>
                <a:gd name="T22" fmla="*/ 243 w 4945"/>
                <a:gd name="T23" fmla="*/ 2613 h 2978"/>
                <a:gd name="T24" fmla="*/ 638 w 4945"/>
                <a:gd name="T25" fmla="*/ 2385 h 2978"/>
                <a:gd name="T26" fmla="*/ 577 w 4945"/>
                <a:gd name="T27" fmla="*/ 1072 h 2978"/>
                <a:gd name="T28" fmla="*/ 1381 w 4945"/>
                <a:gd name="T29" fmla="*/ 1343 h 2978"/>
                <a:gd name="T30" fmla="*/ 1184 w 4945"/>
                <a:gd name="T31" fmla="*/ 2070 h 2978"/>
                <a:gd name="T32" fmla="*/ 2139 w 4945"/>
                <a:gd name="T33" fmla="*/ 1518 h 2978"/>
                <a:gd name="T34" fmla="*/ 1927 w 4945"/>
                <a:gd name="T35" fmla="*/ 1291 h 2978"/>
                <a:gd name="T36" fmla="*/ 2109 w 4945"/>
                <a:gd name="T37" fmla="*/ 292 h 2978"/>
                <a:gd name="T38" fmla="*/ 4081 w 4945"/>
                <a:gd name="T39" fmla="*/ 397 h 2978"/>
                <a:gd name="T40" fmla="*/ 4475 w 4945"/>
                <a:gd name="T41" fmla="*/ 170 h 2978"/>
                <a:gd name="T42" fmla="*/ 4824 w 4945"/>
                <a:gd name="T43" fmla="*/ 371 h 2978"/>
                <a:gd name="T44" fmla="*/ 4415 w 4945"/>
                <a:gd name="T45" fmla="*/ 608 h 2978"/>
                <a:gd name="T46" fmla="*/ 4551 w 4945"/>
                <a:gd name="T47" fmla="*/ 1667 h 2978"/>
                <a:gd name="T48" fmla="*/ 3762 w 4945"/>
                <a:gd name="T49" fmla="*/ 1404 h 2978"/>
                <a:gd name="T50" fmla="*/ 3838 w 4945"/>
                <a:gd name="T51" fmla="*/ 940 h 2978"/>
                <a:gd name="T52" fmla="*/ 2974 w 4945"/>
                <a:gd name="T53" fmla="*/ 1440 h 2978"/>
                <a:gd name="T54" fmla="*/ 3140 w 4945"/>
                <a:gd name="T55" fmla="*/ 1641 h 2978"/>
                <a:gd name="T56" fmla="*/ 3247 w 4945"/>
                <a:gd name="T57" fmla="*/ 1772 h 2978"/>
                <a:gd name="T58" fmla="*/ 3080 w 4945"/>
                <a:gd name="T59" fmla="*/ 2639 h 2978"/>
                <a:gd name="T60" fmla="*/ 986 w 4945"/>
                <a:gd name="T61" fmla="*/ 2587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8">
                  <a:moveTo>
                    <a:pt x="2367" y="1790"/>
                  </a:moveTo>
                  <a:lnTo>
                    <a:pt x="1517" y="2280"/>
                  </a:lnTo>
                  <a:cubicBezTo>
                    <a:pt x="1841" y="2385"/>
                    <a:pt x="2109" y="2377"/>
                    <a:pt x="2321" y="2254"/>
                  </a:cubicBezTo>
                  <a:cubicBezTo>
                    <a:pt x="2523" y="2149"/>
                    <a:pt x="2554" y="2003"/>
                    <a:pt x="2412" y="1816"/>
                  </a:cubicBezTo>
                  <a:cubicBezTo>
                    <a:pt x="2402" y="1810"/>
                    <a:pt x="2387" y="1801"/>
                    <a:pt x="2367" y="1790"/>
                  </a:cubicBezTo>
                  <a:close/>
                  <a:moveTo>
                    <a:pt x="2731" y="1177"/>
                  </a:moveTo>
                  <a:lnTo>
                    <a:pt x="3535" y="713"/>
                  </a:lnTo>
                  <a:cubicBezTo>
                    <a:pt x="3241" y="613"/>
                    <a:pt x="2984" y="611"/>
                    <a:pt x="2761" y="704"/>
                  </a:cubicBezTo>
                  <a:cubicBezTo>
                    <a:pt x="2539" y="821"/>
                    <a:pt x="2528" y="978"/>
                    <a:pt x="2731" y="1177"/>
                  </a:cubicBezTo>
                  <a:close/>
                  <a:moveTo>
                    <a:pt x="986" y="2587"/>
                  </a:moveTo>
                  <a:lnTo>
                    <a:pt x="592" y="2815"/>
                  </a:lnTo>
                  <a:lnTo>
                    <a:pt x="243" y="2613"/>
                  </a:lnTo>
                  <a:lnTo>
                    <a:pt x="638" y="2385"/>
                  </a:lnTo>
                  <a:cubicBezTo>
                    <a:pt x="21" y="1971"/>
                    <a:pt x="0" y="1533"/>
                    <a:pt x="577" y="1072"/>
                  </a:cubicBezTo>
                  <a:lnTo>
                    <a:pt x="1381" y="1343"/>
                  </a:lnTo>
                  <a:cubicBezTo>
                    <a:pt x="996" y="1612"/>
                    <a:pt x="931" y="1854"/>
                    <a:pt x="1184" y="2070"/>
                  </a:cubicBezTo>
                  <a:lnTo>
                    <a:pt x="2139" y="1518"/>
                  </a:lnTo>
                  <a:cubicBezTo>
                    <a:pt x="2058" y="1437"/>
                    <a:pt x="1988" y="1361"/>
                    <a:pt x="1927" y="1291"/>
                  </a:cubicBezTo>
                  <a:cubicBezTo>
                    <a:pt x="1542" y="905"/>
                    <a:pt x="1603" y="572"/>
                    <a:pt x="2109" y="292"/>
                  </a:cubicBezTo>
                  <a:cubicBezTo>
                    <a:pt x="2695" y="0"/>
                    <a:pt x="3353" y="35"/>
                    <a:pt x="4081" y="397"/>
                  </a:cubicBezTo>
                  <a:lnTo>
                    <a:pt x="4475" y="170"/>
                  </a:lnTo>
                  <a:lnTo>
                    <a:pt x="4824" y="371"/>
                  </a:lnTo>
                  <a:lnTo>
                    <a:pt x="4415" y="608"/>
                  </a:lnTo>
                  <a:cubicBezTo>
                    <a:pt x="4900" y="934"/>
                    <a:pt x="4945" y="1288"/>
                    <a:pt x="4551" y="1667"/>
                  </a:cubicBezTo>
                  <a:lnTo>
                    <a:pt x="3762" y="1404"/>
                  </a:lnTo>
                  <a:cubicBezTo>
                    <a:pt x="3944" y="1264"/>
                    <a:pt x="3970" y="1110"/>
                    <a:pt x="3838" y="940"/>
                  </a:cubicBezTo>
                  <a:lnTo>
                    <a:pt x="2974" y="1440"/>
                  </a:lnTo>
                  <a:cubicBezTo>
                    <a:pt x="3014" y="1486"/>
                    <a:pt x="3069" y="1553"/>
                    <a:pt x="3140" y="1641"/>
                  </a:cubicBezTo>
                  <a:cubicBezTo>
                    <a:pt x="3181" y="1699"/>
                    <a:pt x="3216" y="1743"/>
                    <a:pt x="3247" y="1772"/>
                  </a:cubicBezTo>
                  <a:cubicBezTo>
                    <a:pt x="3509" y="2146"/>
                    <a:pt x="3454" y="2435"/>
                    <a:pt x="3080" y="2639"/>
                  </a:cubicBezTo>
                  <a:cubicBezTo>
                    <a:pt x="2453" y="2978"/>
                    <a:pt x="1755" y="2960"/>
                    <a:pt x="986" y="2587"/>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1" name="Rectangle 70588">
              <a:extLst>
                <a:ext uri="{FF2B5EF4-FFF2-40B4-BE49-F238E27FC236}">
                  <a16:creationId xmlns:a16="http://schemas.microsoft.com/office/drawing/2014/main" id="{03719E09-F419-B2DB-BE55-37A7770F63A0}"/>
                </a:ext>
              </a:extLst>
            </p:cNvPr>
            <p:cNvSpPr>
              <a:spLocks noChangeArrowheads="1"/>
            </p:cNvSpPr>
            <p:nvPr/>
          </p:nvSpPr>
          <p:spPr bwMode="auto">
            <a:xfrm>
              <a:off x="2716213" y="3694113"/>
              <a:ext cx="993775" cy="136525"/>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2" name="Freeform 70589">
              <a:extLst>
                <a:ext uri="{FF2B5EF4-FFF2-40B4-BE49-F238E27FC236}">
                  <a16:creationId xmlns:a16="http://schemas.microsoft.com/office/drawing/2014/main" id="{942EE4C7-00CD-39E7-1F93-BBD04D6E7C28}"/>
                </a:ext>
              </a:extLst>
            </p:cNvPr>
            <p:cNvSpPr>
              <a:spLocks/>
            </p:cNvSpPr>
            <p:nvPr/>
          </p:nvSpPr>
          <p:spPr bwMode="auto">
            <a:xfrm>
              <a:off x="2667001" y="3527425"/>
              <a:ext cx="1090613" cy="630238"/>
            </a:xfrm>
            <a:custGeom>
              <a:avLst/>
              <a:gdLst>
                <a:gd name="T0" fmla="*/ 1509 w 8481"/>
                <a:gd name="T1" fmla="*/ 871 h 4896"/>
                <a:gd name="T2" fmla="*/ 6972 w 8481"/>
                <a:gd name="T3" fmla="*/ 871 h 4896"/>
                <a:gd name="T4" fmla="*/ 6972 w 8481"/>
                <a:gd name="T5" fmla="*/ 4025 h 4896"/>
                <a:gd name="T6" fmla="*/ 1509 w 8481"/>
                <a:gd name="T7" fmla="*/ 4025 h 4896"/>
                <a:gd name="T8" fmla="*/ 1509 w 8481"/>
                <a:gd name="T9" fmla="*/ 871 h 4896"/>
              </a:gdLst>
              <a:ahLst/>
              <a:cxnLst>
                <a:cxn ang="0">
                  <a:pos x="T0" y="T1"/>
                </a:cxn>
                <a:cxn ang="0">
                  <a:pos x="T2" y="T3"/>
                </a:cxn>
                <a:cxn ang="0">
                  <a:pos x="T4" y="T5"/>
                </a:cxn>
                <a:cxn ang="0">
                  <a:pos x="T6" y="T7"/>
                </a:cxn>
                <a:cxn ang="0">
                  <a:pos x="T8" y="T9"/>
                </a:cxn>
              </a:cxnLst>
              <a:rect l="0" t="0" r="r" b="b"/>
              <a:pathLst>
                <a:path w="8481" h="4896">
                  <a:moveTo>
                    <a:pt x="1509" y="871"/>
                  </a:moveTo>
                  <a:cubicBezTo>
                    <a:pt x="3017" y="0"/>
                    <a:pt x="5463" y="0"/>
                    <a:pt x="6972" y="871"/>
                  </a:cubicBezTo>
                  <a:cubicBezTo>
                    <a:pt x="8481" y="1742"/>
                    <a:pt x="8481" y="3154"/>
                    <a:pt x="6972" y="4025"/>
                  </a:cubicBezTo>
                  <a:cubicBezTo>
                    <a:pt x="5463" y="4896"/>
                    <a:pt x="3018" y="4896"/>
                    <a:pt x="1509" y="4025"/>
                  </a:cubicBezTo>
                  <a:cubicBezTo>
                    <a:pt x="0" y="3154"/>
                    <a:pt x="0" y="1742"/>
                    <a:pt x="1509"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3" name="Freeform 70590">
              <a:extLst>
                <a:ext uri="{FF2B5EF4-FFF2-40B4-BE49-F238E27FC236}">
                  <a16:creationId xmlns:a16="http://schemas.microsoft.com/office/drawing/2014/main" id="{4366EA73-ECC0-BAC1-8B58-AB68C9FD973D}"/>
                </a:ext>
              </a:extLst>
            </p:cNvPr>
            <p:cNvSpPr>
              <a:spLocks/>
            </p:cNvSpPr>
            <p:nvPr/>
          </p:nvSpPr>
          <p:spPr bwMode="auto">
            <a:xfrm>
              <a:off x="2667001" y="3392488"/>
              <a:ext cx="1090613" cy="628650"/>
            </a:xfrm>
            <a:custGeom>
              <a:avLst/>
              <a:gdLst>
                <a:gd name="T0" fmla="*/ 1509 w 8481"/>
                <a:gd name="T1" fmla="*/ 871 h 4896"/>
                <a:gd name="T2" fmla="*/ 6972 w 8481"/>
                <a:gd name="T3" fmla="*/ 871 h 4896"/>
                <a:gd name="T4" fmla="*/ 6972 w 8481"/>
                <a:gd name="T5" fmla="*/ 4025 h 4896"/>
                <a:gd name="T6" fmla="*/ 1509 w 8481"/>
                <a:gd name="T7" fmla="*/ 4025 h 4896"/>
                <a:gd name="T8" fmla="*/ 1509 w 8481"/>
                <a:gd name="T9" fmla="*/ 871 h 4896"/>
              </a:gdLst>
              <a:ahLst/>
              <a:cxnLst>
                <a:cxn ang="0">
                  <a:pos x="T0" y="T1"/>
                </a:cxn>
                <a:cxn ang="0">
                  <a:pos x="T2" y="T3"/>
                </a:cxn>
                <a:cxn ang="0">
                  <a:pos x="T4" y="T5"/>
                </a:cxn>
                <a:cxn ang="0">
                  <a:pos x="T6" y="T7"/>
                </a:cxn>
                <a:cxn ang="0">
                  <a:pos x="T8" y="T9"/>
                </a:cxn>
              </a:cxnLst>
              <a:rect l="0" t="0" r="r" b="b"/>
              <a:pathLst>
                <a:path w="8481" h="4896">
                  <a:moveTo>
                    <a:pt x="1509" y="871"/>
                  </a:moveTo>
                  <a:cubicBezTo>
                    <a:pt x="3017" y="0"/>
                    <a:pt x="5463" y="0"/>
                    <a:pt x="6972" y="871"/>
                  </a:cubicBezTo>
                  <a:cubicBezTo>
                    <a:pt x="8481" y="1742"/>
                    <a:pt x="8481" y="3154"/>
                    <a:pt x="6972" y="4025"/>
                  </a:cubicBezTo>
                  <a:cubicBezTo>
                    <a:pt x="5463" y="4896"/>
                    <a:pt x="3018" y="4896"/>
                    <a:pt x="1509" y="4025"/>
                  </a:cubicBezTo>
                  <a:cubicBezTo>
                    <a:pt x="0" y="3154"/>
                    <a:pt x="0" y="1742"/>
                    <a:pt x="1509"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4" name="Freeform 70591">
              <a:extLst>
                <a:ext uri="{FF2B5EF4-FFF2-40B4-BE49-F238E27FC236}">
                  <a16:creationId xmlns:a16="http://schemas.microsoft.com/office/drawing/2014/main" id="{B7AE8B15-B084-F191-7053-0CD39B5D8205}"/>
                </a:ext>
              </a:extLst>
            </p:cNvPr>
            <p:cNvSpPr>
              <a:spLocks noEditPoints="1"/>
            </p:cNvSpPr>
            <p:nvPr/>
          </p:nvSpPr>
          <p:spPr bwMode="auto">
            <a:xfrm>
              <a:off x="2733676" y="3435350"/>
              <a:ext cx="947738" cy="547688"/>
            </a:xfrm>
            <a:custGeom>
              <a:avLst/>
              <a:gdLst>
                <a:gd name="T0" fmla="*/ 5907 w 7369"/>
                <a:gd name="T1" fmla="*/ 845 h 4255"/>
                <a:gd name="T2" fmla="*/ 1462 w 7369"/>
                <a:gd name="T3" fmla="*/ 845 h 4255"/>
                <a:gd name="T4" fmla="*/ 1462 w 7369"/>
                <a:gd name="T5" fmla="*/ 3411 h 4255"/>
                <a:gd name="T6" fmla="*/ 5907 w 7369"/>
                <a:gd name="T7" fmla="*/ 3411 h 4255"/>
                <a:gd name="T8" fmla="*/ 5907 w 7369"/>
                <a:gd name="T9" fmla="*/ 845 h 4255"/>
                <a:gd name="T10" fmla="*/ 1310 w 7369"/>
                <a:gd name="T11" fmla="*/ 3499 h 4255"/>
                <a:gd name="T12" fmla="*/ 1310 w 7369"/>
                <a:gd name="T13" fmla="*/ 757 h 4255"/>
                <a:gd name="T14" fmla="*/ 6060 w 7369"/>
                <a:gd name="T15" fmla="*/ 757 h 4255"/>
                <a:gd name="T16" fmla="*/ 6060 w 7369"/>
                <a:gd name="T17" fmla="*/ 3499 h 4255"/>
                <a:gd name="T18" fmla="*/ 1310 w 7369"/>
                <a:gd name="T19" fmla="*/ 3499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9" h="4255">
                  <a:moveTo>
                    <a:pt x="5907" y="845"/>
                  </a:moveTo>
                  <a:cubicBezTo>
                    <a:pt x="4681" y="137"/>
                    <a:pt x="2688" y="137"/>
                    <a:pt x="1462" y="845"/>
                  </a:cubicBezTo>
                  <a:cubicBezTo>
                    <a:pt x="237" y="1552"/>
                    <a:pt x="237" y="2703"/>
                    <a:pt x="1462" y="3411"/>
                  </a:cubicBezTo>
                  <a:cubicBezTo>
                    <a:pt x="2688" y="4118"/>
                    <a:pt x="4682" y="4118"/>
                    <a:pt x="5907" y="3411"/>
                  </a:cubicBezTo>
                  <a:cubicBezTo>
                    <a:pt x="7132" y="2703"/>
                    <a:pt x="7132" y="1552"/>
                    <a:pt x="5907" y="845"/>
                  </a:cubicBezTo>
                  <a:close/>
                  <a:moveTo>
                    <a:pt x="1310" y="3499"/>
                  </a:moveTo>
                  <a:cubicBezTo>
                    <a:pt x="0" y="2743"/>
                    <a:pt x="0" y="1513"/>
                    <a:pt x="1310" y="757"/>
                  </a:cubicBezTo>
                  <a:cubicBezTo>
                    <a:pt x="2619" y="0"/>
                    <a:pt x="4750" y="0"/>
                    <a:pt x="6060" y="757"/>
                  </a:cubicBezTo>
                  <a:cubicBezTo>
                    <a:pt x="7369" y="1513"/>
                    <a:pt x="7369" y="2743"/>
                    <a:pt x="6060" y="3499"/>
                  </a:cubicBezTo>
                  <a:cubicBezTo>
                    <a:pt x="4750" y="4255"/>
                    <a:pt x="2619" y="4255"/>
                    <a:pt x="1310" y="3499"/>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5" name="Freeform 70592">
              <a:extLst>
                <a:ext uri="{FF2B5EF4-FFF2-40B4-BE49-F238E27FC236}">
                  <a16:creationId xmlns:a16="http://schemas.microsoft.com/office/drawing/2014/main" id="{5A3B9FE1-AD41-8255-5657-09A9DD1616ED}"/>
                </a:ext>
              </a:extLst>
            </p:cNvPr>
            <p:cNvSpPr>
              <a:spLocks noEditPoints="1"/>
            </p:cNvSpPr>
            <p:nvPr/>
          </p:nvSpPr>
          <p:spPr bwMode="auto">
            <a:xfrm>
              <a:off x="2887663" y="3521075"/>
              <a:ext cx="635000" cy="382588"/>
            </a:xfrm>
            <a:custGeom>
              <a:avLst/>
              <a:gdLst>
                <a:gd name="T0" fmla="*/ 2367 w 4945"/>
                <a:gd name="T1" fmla="*/ 1789 h 2977"/>
                <a:gd name="T2" fmla="*/ 1517 w 4945"/>
                <a:gd name="T3" fmla="*/ 2280 h 2977"/>
                <a:gd name="T4" fmla="*/ 2321 w 4945"/>
                <a:gd name="T5" fmla="*/ 2254 h 2977"/>
                <a:gd name="T6" fmla="*/ 2412 w 4945"/>
                <a:gd name="T7" fmla="*/ 1816 h 2977"/>
                <a:gd name="T8" fmla="*/ 2367 w 4945"/>
                <a:gd name="T9" fmla="*/ 1789 h 2977"/>
                <a:gd name="T10" fmla="*/ 2731 w 4945"/>
                <a:gd name="T11" fmla="*/ 1176 h 2977"/>
                <a:gd name="T12" fmla="*/ 3535 w 4945"/>
                <a:gd name="T13" fmla="*/ 712 h 2977"/>
                <a:gd name="T14" fmla="*/ 2761 w 4945"/>
                <a:gd name="T15" fmla="*/ 703 h 2977"/>
                <a:gd name="T16" fmla="*/ 2731 w 4945"/>
                <a:gd name="T17" fmla="*/ 1176 h 2977"/>
                <a:gd name="T18" fmla="*/ 986 w 4945"/>
                <a:gd name="T19" fmla="*/ 2586 h 2977"/>
                <a:gd name="T20" fmla="*/ 592 w 4945"/>
                <a:gd name="T21" fmla="*/ 2814 h 2977"/>
                <a:gd name="T22" fmla="*/ 243 w 4945"/>
                <a:gd name="T23" fmla="*/ 2613 h 2977"/>
                <a:gd name="T24" fmla="*/ 637 w 4945"/>
                <a:gd name="T25" fmla="*/ 2385 h 2977"/>
                <a:gd name="T26" fmla="*/ 577 w 4945"/>
                <a:gd name="T27" fmla="*/ 1071 h 2977"/>
                <a:gd name="T28" fmla="*/ 1380 w 4945"/>
                <a:gd name="T29" fmla="*/ 1343 h 2977"/>
                <a:gd name="T30" fmla="*/ 1183 w 4945"/>
                <a:gd name="T31" fmla="*/ 2070 h 2977"/>
                <a:gd name="T32" fmla="*/ 2139 w 4945"/>
                <a:gd name="T33" fmla="*/ 1518 h 2977"/>
                <a:gd name="T34" fmla="*/ 1927 w 4945"/>
                <a:gd name="T35" fmla="*/ 1290 h 2977"/>
                <a:gd name="T36" fmla="*/ 2109 w 4945"/>
                <a:gd name="T37" fmla="*/ 292 h 2977"/>
                <a:gd name="T38" fmla="*/ 4081 w 4945"/>
                <a:gd name="T39" fmla="*/ 397 h 2977"/>
                <a:gd name="T40" fmla="*/ 4475 w 4945"/>
                <a:gd name="T41" fmla="*/ 169 h 2977"/>
                <a:gd name="T42" fmla="*/ 4824 w 4945"/>
                <a:gd name="T43" fmla="*/ 371 h 2977"/>
                <a:gd name="T44" fmla="*/ 4414 w 4945"/>
                <a:gd name="T45" fmla="*/ 607 h 2977"/>
                <a:gd name="T46" fmla="*/ 4551 w 4945"/>
                <a:gd name="T47" fmla="*/ 1667 h 2977"/>
                <a:gd name="T48" fmla="*/ 3762 w 4945"/>
                <a:gd name="T49" fmla="*/ 1404 h 2977"/>
                <a:gd name="T50" fmla="*/ 3838 w 4945"/>
                <a:gd name="T51" fmla="*/ 940 h 2977"/>
                <a:gd name="T52" fmla="*/ 2973 w 4945"/>
                <a:gd name="T53" fmla="*/ 1439 h 2977"/>
                <a:gd name="T54" fmla="*/ 3140 w 4945"/>
                <a:gd name="T55" fmla="*/ 1640 h 2977"/>
                <a:gd name="T56" fmla="*/ 3246 w 4945"/>
                <a:gd name="T57" fmla="*/ 1772 h 2977"/>
                <a:gd name="T58" fmla="*/ 3079 w 4945"/>
                <a:gd name="T59" fmla="*/ 2639 h 2977"/>
                <a:gd name="T60" fmla="*/ 986 w 4945"/>
                <a:gd name="T61" fmla="*/ 2586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7">
                  <a:moveTo>
                    <a:pt x="2367" y="1789"/>
                  </a:moveTo>
                  <a:lnTo>
                    <a:pt x="1517" y="2280"/>
                  </a:lnTo>
                  <a:cubicBezTo>
                    <a:pt x="1840" y="2385"/>
                    <a:pt x="2109" y="2376"/>
                    <a:pt x="2321" y="2254"/>
                  </a:cubicBezTo>
                  <a:cubicBezTo>
                    <a:pt x="2523" y="2148"/>
                    <a:pt x="2554" y="2002"/>
                    <a:pt x="2412" y="1816"/>
                  </a:cubicBezTo>
                  <a:cubicBezTo>
                    <a:pt x="2402" y="1810"/>
                    <a:pt x="2387" y="1801"/>
                    <a:pt x="2367" y="1789"/>
                  </a:cubicBezTo>
                  <a:close/>
                  <a:moveTo>
                    <a:pt x="2731" y="1176"/>
                  </a:moveTo>
                  <a:lnTo>
                    <a:pt x="3535" y="712"/>
                  </a:lnTo>
                  <a:cubicBezTo>
                    <a:pt x="3241" y="613"/>
                    <a:pt x="2983" y="610"/>
                    <a:pt x="2761" y="703"/>
                  </a:cubicBezTo>
                  <a:cubicBezTo>
                    <a:pt x="2538" y="820"/>
                    <a:pt x="2528" y="978"/>
                    <a:pt x="2731" y="1176"/>
                  </a:cubicBezTo>
                  <a:close/>
                  <a:moveTo>
                    <a:pt x="986" y="2586"/>
                  </a:moveTo>
                  <a:lnTo>
                    <a:pt x="592" y="2814"/>
                  </a:lnTo>
                  <a:lnTo>
                    <a:pt x="243" y="2613"/>
                  </a:lnTo>
                  <a:lnTo>
                    <a:pt x="637" y="2385"/>
                  </a:lnTo>
                  <a:cubicBezTo>
                    <a:pt x="20" y="1970"/>
                    <a:pt x="0" y="1532"/>
                    <a:pt x="577" y="1071"/>
                  </a:cubicBezTo>
                  <a:lnTo>
                    <a:pt x="1380" y="1343"/>
                  </a:lnTo>
                  <a:cubicBezTo>
                    <a:pt x="996" y="1611"/>
                    <a:pt x="930" y="1854"/>
                    <a:pt x="1183" y="2070"/>
                  </a:cubicBezTo>
                  <a:lnTo>
                    <a:pt x="2139" y="1518"/>
                  </a:lnTo>
                  <a:cubicBezTo>
                    <a:pt x="2058" y="1436"/>
                    <a:pt x="1987" y="1360"/>
                    <a:pt x="1927" y="1290"/>
                  </a:cubicBezTo>
                  <a:cubicBezTo>
                    <a:pt x="1542" y="905"/>
                    <a:pt x="1603" y="572"/>
                    <a:pt x="2109" y="292"/>
                  </a:cubicBezTo>
                  <a:cubicBezTo>
                    <a:pt x="2695" y="0"/>
                    <a:pt x="3352" y="35"/>
                    <a:pt x="4081" y="397"/>
                  </a:cubicBezTo>
                  <a:lnTo>
                    <a:pt x="4475" y="169"/>
                  </a:lnTo>
                  <a:lnTo>
                    <a:pt x="4824" y="371"/>
                  </a:lnTo>
                  <a:lnTo>
                    <a:pt x="4414" y="607"/>
                  </a:lnTo>
                  <a:cubicBezTo>
                    <a:pt x="4900" y="934"/>
                    <a:pt x="4945" y="1287"/>
                    <a:pt x="4551" y="1667"/>
                  </a:cubicBezTo>
                  <a:lnTo>
                    <a:pt x="3762" y="1404"/>
                  </a:lnTo>
                  <a:cubicBezTo>
                    <a:pt x="3944" y="1264"/>
                    <a:pt x="3969" y="1109"/>
                    <a:pt x="3838" y="940"/>
                  </a:cubicBezTo>
                  <a:lnTo>
                    <a:pt x="2973" y="1439"/>
                  </a:lnTo>
                  <a:cubicBezTo>
                    <a:pt x="3014" y="1486"/>
                    <a:pt x="3069" y="1553"/>
                    <a:pt x="3140" y="1640"/>
                  </a:cubicBezTo>
                  <a:cubicBezTo>
                    <a:pt x="3180" y="1699"/>
                    <a:pt x="3216" y="1743"/>
                    <a:pt x="3246" y="1772"/>
                  </a:cubicBezTo>
                  <a:cubicBezTo>
                    <a:pt x="3509" y="2146"/>
                    <a:pt x="3453" y="2434"/>
                    <a:pt x="3079" y="2639"/>
                  </a:cubicBezTo>
                  <a:cubicBezTo>
                    <a:pt x="2452" y="2977"/>
                    <a:pt x="1755" y="2960"/>
                    <a:pt x="986" y="2586"/>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6" name="Rectangle 70593">
              <a:extLst>
                <a:ext uri="{FF2B5EF4-FFF2-40B4-BE49-F238E27FC236}">
                  <a16:creationId xmlns:a16="http://schemas.microsoft.com/office/drawing/2014/main" id="{6906595D-57F8-602F-6D02-90A41812FA32}"/>
                </a:ext>
              </a:extLst>
            </p:cNvPr>
            <p:cNvSpPr>
              <a:spLocks noChangeArrowheads="1"/>
            </p:cNvSpPr>
            <p:nvPr/>
          </p:nvSpPr>
          <p:spPr bwMode="auto">
            <a:xfrm>
              <a:off x="2716213" y="3525838"/>
              <a:ext cx="993775" cy="136525"/>
            </a:xfrm>
            <a:prstGeom prst="rect">
              <a:avLst/>
            </a:prstGeom>
            <a:solidFill>
              <a:srgbClr val="ED9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7" name="Freeform 70594">
              <a:extLst>
                <a:ext uri="{FF2B5EF4-FFF2-40B4-BE49-F238E27FC236}">
                  <a16:creationId xmlns:a16="http://schemas.microsoft.com/office/drawing/2014/main" id="{727FA978-A44F-CBAC-370F-5BA22C0B57AB}"/>
                </a:ext>
              </a:extLst>
            </p:cNvPr>
            <p:cNvSpPr>
              <a:spLocks/>
            </p:cNvSpPr>
            <p:nvPr/>
          </p:nvSpPr>
          <p:spPr bwMode="auto">
            <a:xfrm>
              <a:off x="2667001" y="3359150"/>
              <a:ext cx="1090613" cy="630238"/>
            </a:xfrm>
            <a:custGeom>
              <a:avLst/>
              <a:gdLst>
                <a:gd name="T0" fmla="*/ 1509 w 8481"/>
                <a:gd name="T1" fmla="*/ 871 h 4897"/>
                <a:gd name="T2" fmla="*/ 6972 w 8481"/>
                <a:gd name="T3" fmla="*/ 871 h 4897"/>
                <a:gd name="T4" fmla="*/ 6972 w 8481"/>
                <a:gd name="T5" fmla="*/ 4026 h 4897"/>
                <a:gd name="T6" fmla="*/ 1509 w 8481"/>
                <a:gd name="T7" fmla="*/ 4026 h 4897"/>
                <a:gd name="T8" fmla="*/ 1509 w 8481"/>
                <a:gd name="T9" fmla="*/ 871 h 4897"/>
              </a:gdLst>
              <a:ahLst/>
              <a:cxnLst>
                <a:cxn ang="0">
                  <a:pos x="T0" y="T1"/>
                </a:cxn>
                <a:cxn ang="0">
                  <a:pos x="T2" y="T3"/>
                </a:cxn>
                <a:cxn ang="0">
                  <a:pos x="T4" y="T5"/>
                </a:cxn>
                <a:cxn ang="0">
                  <a:pos x="T6" y="T7"/>
                </a:cxn>
                <a:cxn ang="0">
                  <a:pos x="T8" y="T9"/>
                </a:cxn>
              </a:cxnLst>
              <a:rect l="0" t="0" r="r" b="b"/>
              <a:pathLst>
                <a:path w="8481" h="4897">
                  <a:moveTo>
                    <a:pt x="1509" y="871"/>
                  </a:moveTo>
                  <a:cubicBezTo>
                    <a:pt x="3017" y="0"/>
                    <a:pt x="5463" y="0"/>
                    <a:pt x="6972" y="871"/>
                  </a:cubicBezTo>
                  <a:cubicBezTo>
                    <a:pt x="8481" y="1742"/>
                    <a:pt x="8481" y="3155"/>
                    <a:pt x="6972" y="4026"/>
                  </a:cubicBezTo>
                  <a:cubicBezTo>
                    <a:pt x="5463" y="4897"/>
                    <a:pt x="3018" y="4897"/>
                    <a:pt x="1509" y="4026"/>
                  </a:cubicBezTo>
                  <a:cubicBezTo>
                    <a:pt x="0" y="3155"/>
                    <a:pt x="0" y="1742"/>
                    <a:pt x="1509" y="871"/>
                  </a:cubicBezTo>
                  <a:close/>
                </a:path>
              </a:pathLst>
            </a:custGeom>
            <a:solidFill>
              <a:srgbClr val="ED9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8" name="Freeform 70595">
              <a:extLst>
                <a:ext uri="{FF2B5EF4-FFF2-40B4-BE49-F238E27FC236}">
                  <a16:creationId xmlns:a16="http://schemas.microsoft.com/office/drawing/2014/main" id="{FFB494E9-8F86-028C-60A7-AA54DC55225E}"/>
                </a:ext>
              </a:extLst>
            </p:cNvPr>
            <p:cNvSpPr>
              <a:spLocks/>
            </p:cNvSpPr>
            <p:nvPr/>
          </p:nvSpPr>
          <p:spPr bwMode="auto">
            <a:xfrm>
              <a:off x="2667001" y="3222625"/>
              <a:ext cx="1090613" cy="630238"/>
            </a:xfrm>
            <a:custGeom>
              <a:avLst/>
              <a:gdLst>
                <a:gd name="T0" fmla="*/ 1509 w 8481"/>
                <a:gd name="T1" fmla="*/ 871 h 4896"/>
                <a:gd name="T2" fmla="*/ 6972 w 8481"/>
                <a:gd name="T3" fmla="*/ 871 h 4896"/>
                <a:gd name="T4" fmla="*/ 6972 w 8481"/>
                <a:gd name="T5" fmla="*/ 4025 h 4896"/>
                <a:gd name="T6" fmla="*/ 1509 w 8481"/>
                <a:gd name="T7" fmla="*/ 4025 h 4896"/>
                <a:gd name="T8" fmla="*/ 1509 w 8481"/>
                <a:gd name="T9" fmla="*/ 871 h 4896"/>
              </a:gdLst>
              <a:ahLst/>
              <a:cxnLst>
                <a:cxn ang="0">
                  <a:pos x="T0" y="T1"/>
                </a:cxn>
                <a:cxn ang="0">
                  <a:pos x="T2" y="T3"/>
                </a:cxn>
                <a:cxn ang="0">
                  <a:pos x="T4" y="T5"/>
                </a:cxn>
                <a:cxn ang="0">
                  <a:pos x="T6" y="T7"/>
                </a:cxn>
                <a:cxn ang="0">
                  <a:pos x="T8" y="T9"/>
                </a:cxn>
              </a:cxnLst>
              <a:rect l="0" t="0" r="r" b="b"/>
              <a:pathLst>
                <a:path w="8481" h="4896">
                  <a:moveTo>
                    <a:pt x="1509" y="871"/>
                  </a:moveTo>
                  <a:cubicBezTo>
                    <a:pt x="3017" y="0"/>
                    <a:pt x="5463" y="0"/>
                    <a:pt x="6972" y="871"/>
                  </a:cubicBezTo>
                  <a:cubicBezTo>
                    <a:pt x="8481" y="1742"/>
                    <a:pt x="8481" y="3154"/>
                    <a:pt x="6972" y="4025"/>
                  </a:cubicBezTo>
                  <a:cubicBezTo>
                    <a:pt x="5463" y="4896"/>
                    <a:pt x="3018" y="4896"/>
                    <a:pt x="1509" y="4025"/>
                  </a:cubicBezTo>
                  <a:cubicBezTo>
                    <a:pt x="0" y="3154"/>
                    <a:pt x="0" y="1742"/>
                    <a:pt x="1509" y="871"/>
                  </a:cubicBezTo>
                  <a:close/>
                </a:path>
              </a:pathLst>
            </a:custGeom>
            <a:solidFill>
              <a:srgbClr val="E7C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9" name="Freeform 70596">
              <a:extLst>
                <a:ext uri="{FF2B5EF4-FFF2-40B4-BE49-F238E27FC236}">
                  <a16:creationId xmlns:a16="http://schemas.microsoft.com/office/drawing/2014/main" id="{3F7223B4-8E23-CB48-0CAF-72D4B494D7AD}"/>
                </a:ext>
              </a:extLst>
            </p:cNvPr>
            <p:cNvSpPr>
              <a:spLocks noEditPoints="1"/>
            </p:cNvSpPr>
            <p:nvPr/>
          </p:nvSpPr>
          <p:spPr bwMode="auto">
            <a:xfrm>
              <a:off x="2733676" y="3267075"/>
              <a:ext cx="947738" cy="547688"/>
            </a:xfrm>
            <a:custGeom>
              <a:avLst/>
              <a:gdLst>
                <a:gd name="T0" fmla="*/ 5907 w 7369"/>
                <a:gd name="T1" fmla="*/ 844 h 4254"/>
                <a:gd name="T2" fmla="*/ 1462 w 7369"/>
                <a:gd name="T3" fmla="*/ 844 h 4254"/>
                <a:gd name="T4" fmla="*/ 1462 w 7369"/>
                <a:gd name="T5" fmla="*/ 3410 h 4254"/>
                <a:gd name="T6" fmla="*/ 5907 w 7369"/>
                <a:gd name="T7" fmla="*/ 3410 h 4254"/>
                <a:gd name="T8" fmla="*/ 5907 w 7369"/>
                <a:gd name="T9" fmla="*/ 844 h 4254"/>
                <a:gd name="T10" fmla="*/ 1310 w 7369"/>
                <a:gd name="T11" fmla="*/ 3498 h 4254"/>
                <a:gd name="T12" fmla="*/ 1310 w 7369"/>
                <a:gd name="T13" fmla="*/ 756 h 4254"/>
                <a:gd name="T14" fmla="*/ 6060 w 7369"/>
                <a:gd name="T15" fmla="*/ 756 h 4254"/>
                <a:gd name="T16" fmla="*/ 6060 w 7369"/>
                <a:gd name="T17" fmla="*/ 3498 h 4254"/>
                <a:gd name="T18" fmla="*/ 1310 w 7369"/>
                <a:gd name="T19" fmla="*/ 3498 h 4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9" h="4254">
                  <a:moveTo>
                    <a:pt x="5907" y="844"/>
                  </a:moveTo>
                  <a:cubicBezTo>
                    <a:pt x="4681" y="137"/>
                    <a:pt x="2688" y="137"/>
                    <a:pt x="1462" y="844"/>
                  </a:cubicBezTo>
                  <a:cubicBezTo>
                    <a:pt x="237" y="1552"/>
                    <a:pt x="237" y="2703"/>
                    <a:pt x="1462" y="3410"/>
                  </a:cubicBezTo>
                  <a:cubicBezTo>
                    <a:pt x="2688" y="4118"/>
                    <a:pt x="4682" y="4118"/>
                    <a:pt x="5907" y="3410"/>
                  </a:cubicBezTo>
                  <a:cubicBezTo>
                    <a:pt x="7132" y="2703"/>
                    <a:pt x="7132" y="1552"/>
                    <a:pt x="5907" y="844"/>
                  </a:cubicBezTo>
                  <a:close/>
                  <a:moveTo>
                    <a:pt x="1310" y="3498"/>
                  </a:moveTo>
                  <a:cubicBezTo>
                    <a:pt x="0" y="2742"/>
                    <a:pt x="0" y="1512"/>
                    <a:pt x="1310" y="756"/>
                  </a:cubicBezTo>
                  <a:cubicBezTo>
                    <a:pt x="2619" y="0"/>
                    <a:pt x="4750" y="0"/>
                    <a:pt x="6060" y="756"/>
                  </a:cubicBezTo>
                  <a:cubicBezTo>
                    <a:pt x="7369" y="1512"/>
                    <a:pt x="7369" y="2742"/>
                    <a:pt x="6060" y="3498"/>
                  </a:cubicBezTo>
                  <a:cubicBezTo>
                    <a:pt x="4750" y="4254"/>
                    <a:pt x="2619" y="4254"/>
                    <a:pt x="1310" y="3498"/>
                  </a:cubicBezTo>
                  <a:close/>
                </a:path>
              </a:pathLst>
            </a:custGeom>
            <a:solidFill>
              <a:srgbClr val="E8D1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0" name="Freeform 70597">
              <a:extLst>
                <a:ext uri="{FF2B5EF4-FFF2-40B4-BE49-F238E27FC236}">
                  <a16:creationId xmlns:a16="http://schemas.microsoft.com/office/drawing/2014/main" id="{A7A6D0BE-1117-733D-FD16-0A2BA1FAE4B2}"/>
                </a:ext>
              </a:extLst>
            </p:cNvPr>
            <p:cNvSpPr>
              <a:spLocks noEditPoints="1"/>
            </p:cNvSpPr>
            <p:nvPr/>
          </p:nvSpPr>
          <p:spPr bwMode="auto">
            <a:xfrm>
              <a:off x="2887663" y="3351213"/>
              <a:ext cx="635000" cy="384175"/>
            </a:xfrm>
            <a:custGeom>
              <a:avLst/>
              <a:gdLst>
                <a:gd name="T0" fmla="*/ 2367 w 4945"/>
                <a:gd name="T1" fmla="*/ 1790 h 2978"/>
                <a:gd name="T2" fmla="*/ 1517 w 4945"/>
                <a:gd name="T3" fmla="*/ 2280 h 2978"/>
                <a:gd name="T4" fmla="*/ 2321 w 4945"/>
                <a:gd name="T5" fmla="*/ 2254 h 2978"/>
                <a:gd name="T6" fmla="*/ 2412 w 4945"/>
                <a:gd name="T7" fmla="*/ 1816 h 2978"/>
                <a:gd name="T8" fmla="*/ 2367 w 4945"/>
                <a:gd name="T9" fmla="*/ 1790 h 2978"/>
                <a:gd name="T10" fmla="*/ 2731 w 4945"/>
                <a:gd name="T11" fmla="*/ 1177 h 2978"/>
                <a:gd name="T12" fmla="*/ 3535 w 4945"/>
                <a:gd name="T13" fmla="*/ 713 h 2978"/>
                <a:gd name="T14" fmla="*/ 2761 w 4945"/>
                <a:gd name="T15" fmla="*/ 704 h 2978"/>
                <a:gd name="T16" fmla="*/ 2731 w 4945"/>
                <a:gd name="T17" fmla="*/ 1177 h 2978"/>
                <a:gd name="T18" fmla="*/ 986 w 4945"/>
                <a:gd name="T19" fmla="*/ 2587 h 2978"/>
                <a:gd name="T20" fmla="*/ 592 w 4945"/>
                <a:gd name="T21" fmla="*/ 2814 h 2978"/>
                <a:gd name="T22" fmla="*/ 243 w 4945"/>
                <a:gd name="T23" fmla="*/ 2613 h 2978"/>
                <a:gd name="T24" fmla="*/ 637 w 4945"/>
                <a:gd name="T25" fmla="*/ 2385 h 2978"/>
                <a:gd name="T26" fmla="*/ 577 w 4945"/>
                <a:gd name="T27" fmla="*/ 1072 h 2978"/>
                <a:gd name="T28" fmla="*/ 1380 w 4945"/>
                <a:gd name="T29" fmla="*/ 1343 h 2978"/>
                <a:gd name="T30" fmla="*/ 1183 w 4945"/>
                <a:gd name="T31" fmla="*/ 2070 h 2978"/>
                <a:gd name="T32" fmla="*/ 2139 w 4945"/>
                <a:gd name="T33" fmla="*/ 1518 h 2978"/>
                <a:gd name="T34" fmla="*/ 1927 w 4945"/>
                <a:gd name="T35" fmla="*/ 1291 h 2978"/>
                <a:gd name="T36" fmla="*/ 2109 w 4945"/>
                <a:gd name="T37" fmla="*/ 292 h 2978"/>
                <a:gd name="T38" fmla="*/ 4081 w 4945"/>
                <a:gd name="T39" fmla="*/ 397 h 2978"/>
                <a:gd name="T40" fmla="*/ 4475 w 4945"/>
                <a:gd name="T41" fmla="*/ 170 h 2978"/>
                <a:gd name="T42" fmla="*/ 4824 w 4945"/>
                <a:gd name="T43" fmla="*/ 371 h 2978"/>
                <a:gd name="T44" fmla="*/ 4414 w 4945"/>
                <a:gd name="T45" fmla="*/ 607 h 2978"/>
                <a:gd name="T46" fmla="*/ 4551 w 4945"/>
                <a:gd name="T47" fmla="*/ 1667 h 2978"/>
                <a:gd name="T48" fmla="*/ 3762 w 4945"/>
                <a:gd name="T49" fmla="*/ 1404 h 2978"/>
                <a:gd name="T50" fmla="*/ 3838 w 4945"/>
                <a:gd name="T51" fmla="*/ 940 h 2978"/>
                <a:gd name="T52" fmla="*/ 2973 w 4945"/>
                <a:gd name="T53" fmla="*/ 1439 h 2978"/>
                <a:gd name="T54" fmla="*/ 3140 w 4945"/>
                <a:gd name="T55" fmla="*/ 1641 h 2978"/>
                <a:gd name="T56" fmla="*/ 3246 w 4945"/>
                <a:gd name="T57" fmla="*/ 1772 h 2978"/>
                <a:gd name="T58" fmla="*/ 3079 w 4945"/>
                <a:gd name="T59" fmla="*/ 2639 h 2978"/>
                <a:gd name="T60" fmla="*/ 986 w 4945"/>
                <a:gd name="T61" fmla="*/ 2587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5" h="2978">
                  <a:moveTo>
                    <a:pt x="2367" y="1790"/>
                  </a:moveTo>
                  <a:lnTo>
                    <a:pt x="1517" y="2280"/>
                  </a:lnTo>
                  <a:cubicBezTo>
                    <a:pt x="1840" y="2385"/>
                    <a:pt x="2109" y="2377"/>
                    <a:pt x="2321" y="2254"/>
                  </a:cubicBezTo>
                  <a:cubicBezTo>
                    <a:pt x="2523" y="2149"/>
                    <a:pt x="2554" y="2003"/>
                    <a:pt x="2412" y="1816"/>
                  </a:cubicBezTo>
                  <a:cubicBezTo>
                    <a:pt x="2402" y="1810"/>
                    <a:pt x="2387" y="1801"/>
                    <a:pt x="2367" y="1790"/>
                  </a:cubicBezTo>
                  <a:close/>
                  <a:moveTo>
                    <a:pt x="2731" y="1177"/>
                  </a:moveTo>
                  <a:lnTo>
                    <a:pt x="3535" y="713"/>
                  </a:lnTo>
                  <a:cubicBezTo>
                    <a:pt x="3241" y="613"/>
                    <a:pt x="2983" y="610"/>
                    <a:pt x="2761" y="704"/>
                  </a:cubicBezTo>
                  <a:cubicBezTo>
                    <a:pt x="2538" y="820"/>
                    <a:pt x="2528" y="978"/>
                    <a:pt x="2731" y="1177"/>
                  </a:cubicBezTo>
                  <a:close/>
                  <a:moveTo>
                    <a:pt x="986" y="2587"/>
                  </a:moveTo>
                  <a:lnTo>
                    <a:pt x="592" y="2814"/>
                  </a:lnTo>
                  <a:lnTo>
                    <a:pt x="243" y="2613"/>
                  </a:lnTo>
                  <a:lnTo>
                    <a:pt x="637" y="2385"/>
                  </a:lnTo>
                  <a:cubicBezTo>
                    <a:pt x="20" y="1971"/>
                    <a:pt x="0" y="1533"/>
                    <a:pt x="577" y="1072"/>
                  </a:cubicBezTo>
                  <a:lnTo>
                    <a:pt x="1380" y="1343"/>
                  </a:lnTo>
                  <a:cubicBezTo>
                    <a:pt x="996" y="1612"/>
                    <a:pt x="930" y="1854"/>
                    <a:pt x="1183" y="2070"/>
                  </a:cubicBezTo>
                  <a:lnTo>
                    <a:pt x="2139" y="1518"/>
                  </a:lnTo>
                  <a:cubicBezTo>
                    <a:pt x="2058" y="1436"/>
                    <a:pt x="1987" y="1361"/>
                    <a:pt x="1927" y="1291"/>
                  </a:cubicBezTo>
                  <a:cubicBezTo>
                    <a:pt x="1542" y="905"/>
                    <a:pt x="1603" y="572"/>
                    <a:pt x="2109" y="292"/>
                  </a:cubicBezTo>
                  <a:cubicBezTo>
                    <a:pt x="2695" y="0"/>
                    <a:pt x="3352" y="35"/>
                    <a:pt x="4081" y="397"/>
                  </a:cubicBezTo>
                  <a:lnTo>
                    <a:pt x="4475" y="170"/>
                  </a:lnTo>
                  <a:lnTo>
                    <a:pt x="4824" y="371"/>
                  </a:lnTo>
                  <a:lnTo>
                    <a:pt x="4414" y="607"/>
                  </a:lnTo>
                  <a:cubicBezTo>
                    <a:pt x="4900" y="934"/>
                    <a:pt x="4945" y="1288"/>
                    <a:pt x="4551" y="1667"/>
                  </a:cubicBezTo>
                  <a:lnTo>
                    <a:pt x="3762" y="1404"/>
                  </a:lnTo>
                  <a:cubicBezTo>
                    <a:pt x="3944" y="1264"/>
                    <a:pt x="3969" y="1110"/>
                    <a:pt x="3838" y="940"/>
                  </a:cubicBezTo>
                  <a:lnTo>
                    <a:pt x="2973" y="1439"/>
                  </a:lnTo>
                  <a:cubicBezTo>
                    <a:pt x="3014" y="1486"/>
                    <a:pt x="3069" y="1553"/>
                    <a:pt x="3140" y="1641"/>
                  </a:cubicBezTo>
                  <a:cubicBezTo>
                    <a:pt x="3180" y="1699"/>
                    <a:pt x="3216" y="1743"/>
                    <a:pt x="3246" y="1772"/>
                  </a:cubicBezTo>
                  <a:cubicBezTo>
                    <a:pt x="3509" y="2146"/>
                    <a:pt x="3453" y="2435"/>
                    <a:pt x="3079" y="2639"/>
                  </a:cubicBezTo>
                  <a:cubicBezTo>
                    <a:pt x="2452" y="2978"/>
                    <a:pt x="1755" y="2960"/>
                    <a:pt x="986" y="2587"/>
                  </a:cubicBezTo>
                </a:path>
              </a:pathLst>
            </a:custGeom>
            <a:solidFill>
              <a:srgbClr val="E4F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1" name="Freeform 70598">
              <a:extLst>
                <a:ext uri="{FF2B5EF4-FFF2-40B4-BE49-F238E27FC236}">
                  <a16:creationId xmlns:a16="http://schemas.microsoft.com/office/drawing/2014/main" id="{F1CBBA60-BA94-BBEE-1745-58D9AE65C303}"/>
                </a:ext>
              </a:extLst>
            </p:cNvPr>
            <p:cNvSpPr>
              <a:spLocks/>
            </p:cNvSpPr>
            <p:nvPr/>
          </p:nvSpPr>
          <p:spPr bwMode="auto">
            <a:xfrm>
              <a:off x="2971801" y="5422900"/>
              <a:ext cx="220663" cy="76200"/>
            </a:xfrm>
            <a:custGeom>
              <a:avLst/>
              <a:gdLst>
                <a:gd name="T0" fmla="*/ 270 w 1717"/>
                <a:gd name="T1" fmla="*/ 22 h 585"/>
                <a:gd name="T2" fmla="*/ 134 w 1717"/>
                <a:gd name="T3" fmla="*/ 12 h 585"/>
                <a:gd name="T4" fmla="*/ 4 w 1717"/>
                <a:gd name="T5" fmla="*/ 246 h 585"/>
                <a:gd name="T6" fmla="*/ 93 w 1717"/>
                <a:gd name="T7" fmla="*/ 526 h 585"/>
                <a:gd name="T8" fmla="*/ 446 w 1717"/>
                <a:gd name="T9" fmla="*/ 555 h 585"/>
                <a:gd name="T10" fmla="*/ 1017 w 1717"/>
                <a:gd name="T11" fmla="*/ 507 h 585"/>
                <a:gd name="T12" fmla="*/ 1584 w 1717"/>
                <a:gd name="T13" fmla="*/ 349 h 585"/>
                <a:gd name="T14" fmla="*/ 1367 w 1717"/>
                <a:gd name="T15" fmla="*/ 31 h 585"/>
                <a:gd name="T16" fmla="*/ 750 w 1717"/>
                <a:gd name="T17" fmla="*/ 6 h 585"/>
                <a:gd name="T18" fmla="*/ 534 w 1717"/>
                <a:gd name="T19" fmla="*/ 109 h 585"/>
                <a:gd name="T20" fmla="*/ 270 w 1717"/>
                <a:gd name="T21" fmla="*/ 22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7" h="585">
                  <a:moveTo>
                    <a:pt x="270" y="22"/>
                  </a:moveTo>
                  <a:cubicBezTo>
                    <a:pt x="270" y="22"/>
                    <a:pt x="180" y="20"/>
                    <a:pt x="134" y="12"/>
                  </a:cubicBezTo>
                  <a:cubicBezTo>
                    <a:pt x="87" y="5"/>
                    <a:pt x="7" y="171"/>
                    <a:pt x="4" y="246"/>
                  </a:cubicBezTo>
                  <a:cubicBezTo>
                    <a:pt x="0" y="321"/>
                    <a:pt x="41" y="494"/>
                    <a:pt x="93" y="526"/>
                  </a:cubicBezTo>
                  <a:cubicBezTo>
                    <a:pt x="93" y="526"/>
                    <a:pt x="391" y="585"/>
                    <a:pt x="446" y="555"/>
                  </a:cubicBezTo>
                  <a:cubicBezTo>
                    <a:pt x="674" y="430"/>
                    <a:pt x="971" y="510"/>
                    <a:pt x="1017" y="507"/>
                  </a:cubicBezTo>
                  <a:cubicBezTo>
                    <a:pt x="1063" y="504"/>
                    <a:pt x="1451" y="489"/>
                    <a:pt x="1584" y="349"/>
                  </a:cubicBezTo>
                  <a:cubicBezTo>
                    <a:pt x="1717" y="208"/>
                    <a:pt x="1596" y="27"/>
                    <a:pt x="1367" y="31"/>
                  </a:cubicBezTo>
                  <a:cubicBezTo>
                    <a:pt x="1139" y="35"/>
                    <a:pt x="799" y="11"/>
                    <a:pt x="750" y="6"/>
                  </a:cubicBezTo>
                  <a:cubicBezTo>
                    <a:pt x="701" y="0"/>
                    <a:pt x="670" y="120"/>
                    <a:pt x="534" y="109"/>
                  </a:cubicBezTo>
                  <a:cubicBezTo>
                    <a:pt x="398" y="97"/>
                    <a:pt x="310" y="109"/>
                    <a:pt x="270" y="22"/>
                  </a:cubicBezTo>
                  <a:close/>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2" name="Freeform 70599">
              <a:extLst>
                <a:ext uri="{FF2B5EF4-FFF2-40B4-BE49-F238E27FC236}">
                  <a16:creationId xmlns:a16="http://schemas.microsoft.com/office/drawing/2014/main" id="{FF155629-FA64-BC74-DF9D-6F67FE2B6AA6}"/>
                </a:ext>
              </a:extLst>
            </p:cNvPr>
            <p:cNvSpPr>
              <a:spLocks/>
            </p:cNvSpPr>
            <p:nvPr/>
          </p:nvSpPr>
          <p:spPr bwMode="auto">
            <a:xfrm>
              <a:off x="2994026" y="5316538"/>
              <a:ext cx="69850" cy="138113"/>
            </a:xfrm>
            <a:custGeom>
              <a:avLst/>
              <a:gdLst>
                <a:gd name="T0" fmla="*/ 550 w 550"/>
                <a:gd name="T1" fmla="*/ 0 h 1066"/>
                <a:gd name="T2" fmla="*/ 550 w 550"/>
                <a:gd name="T3" fmla="*/ 941 h 1066"/>
                <a:gd name="T4" fmla="*/ 275 w 550"/>
                <a:gd name="T5" fmla="*/ 1066 h 1066"/>
                <a:gd name="T6" fmla="*/ 0 w 550"/>
                <a:gd name="T7" fmla="*/ 941 h 1066"/>
                <a:gd name="T8" fmla="*/ 0 w 550"/>
                <a:gd name="T9" fmla="*/ 0 h 1066"/>
                <a:gd name="T10" fmla="*/ 550 w 550"/>
                <a:gd name="T11" fmla="*/ 0 h 1066"/>
              </a:gdLst>
              <a:ahLst/>
              <a:cxnLst>
                <a:cxn ang="0">
                  <a:pos x="T0" y="T1"/>
                </a:cxn>
                <a:cxn ang="0">
                  <a:pos x="T2" y="T3"/>
                </a:cxn>
                <a:cxn ang="0">
                  <a:pos x="T4" y="T5"/>
                </a:cxn>
                <a:cxn ang="0">
                  <a:pos x="T6" y="T7"/>
                </a:cxn>
                <a:cxn ang="0">
                  <a:pos x="T8" y="T9"/>
                </a:cxn>
                <a:cxn ang="0">
                  <a:pos x="T10" y="T11"/>
                </a:cxn>
              </a:cxnLst>
              <a:rect l="0" t="0" r="r" b="b"/>
              <a:pathLst>
                <a:path w="550" h="1066">
                  <a:moveTo>
                    <a:pt x="550" y="0"/>
                  </a:moveTo>
                  <a:lnTo>
                    <a:pt x="550" y="941"/>
                  </a:lnTo>
                  <a:cubicBezTo>
                    <a:pt x="550" y="1010"/>
                    <a:pt x="427" y="1066"/>
                    <a:pt x="275" y="1066"/>
                  </a:cubicBezTo>
                  <a:cubicBezTo>
                    <a:pt x="123" y="1066"/>
                    <a:pt x="0" y="1010"/>
                    <a:pt x="0" y="941"/>
                  </a:cubicBezTo>
                  <a:lnTo>
                    <a:pt x="0" y="0"/>
                  </a:lnTo>
                  <a:lnTo>
                    <a:pt x="550" y="0"/>
                  </a:lnTo>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3" name="Freeform 70600">
              <a:extLst>
                <a:ext uri="{FF2B5EF4-FFF2-40B4-BE49-F238E27FC236}">
                  <a16:creationId xmlns:a16="http://schemas.microsoft.com/office/drawing/2014/main" id="{D0E40417-6049-4CDC-0507-9D75F703A49B}"/>
                </a:ext>
              </a:extLst>
            </p:cNvPr>
            <p:cNvSpPr>
              <a:spLocks/>
            </p:cNvSpPr>
            <p:nvPr/>
          </p:nvSpPr>
          <p:spPr bwMode="auto">
            <a:xfrm>
              <a:off x="2716213" y="5378450"/>
              <a:ext cx="220663" cy="76200"/>
            </a:xfrm>
            <a:custGeom>
              <a:avLst/>
              <a:gdLst>
                <a:gd name="T0" fmla="*/ 270 w 1716"/>
                <a:gd name="T1" fmla="*/ 22 h 584"/>
                <a:gd name="T2" fmla="*/ 133 w 1716"/>
                <a:gd name="T3" fmla="*/ 12 h 584"/>
                <a:gd name="T4" fmla="*/ 3 w 1716"/>
                <a:gd name="T5" fmla="*/ 245 h 584"/>
                <a:gd name="T6" fmla="*/ 92 w 1716"/>
                <a:gd name="T7" fmla="*/ 525 h 584"/>
                <a:gd name="T8" fmla="*/ 446 w 1716"/>
                <a:gd name="T9" fmla="*/ 554 h 584"/>
                <a:gd name="T10" fmla="*/ 1017 w 1716"/>
                <a:gd name="T11" fmla="*/ 506 h 584"/>
                <a:gd name="T12" fmla="*/ 1583 w 1716"/>
                <a:gd name="T13" fmla="*/ 348 h 584"/>
                <a:gd name="T14" fmla="*/ 1366 w 1716"/>
                <a:gd name="T15" fmla="*/ 30 h 584"/>
                <a:gd name="T16" fmla="*/ 750 w 1716"/>
                <a:gd name="T17" fmla="*/ 5 h 584"/>
                <a:gd name="T18" fmla="*/ 534 w 1716"/>
                <a:gd name="T19" fmla="*/ 108 h 584"/>
                <a:gd name="T20" fmla="*/ 270 w 1716"/>
                <a:gd name="T21" fmla="*/ 2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6" h="584">
                  <a:moveTo>
                    <a:pt x="270" y="22"/>
                  </a:moveTo>
                  <a:cubicBezTo>
                    <a:pt x="270" y="22"/>
                    <a:pt x="180" y="19"/>
                    <a:pt x="133" y="12"/>
                  </a:cubicBezTo>
                  <a:cubicBezTo>
                    <a:pt x="87" y="4"/>
                    <a:pt x="7" y="170"/>
                    <a:pt x="3" y="245"/>
                  </a:cubicBezTo>
                  <a:cubicBezTo>
                    <a:pt x="0" y="320"/>
                    <a:pt x="41" y="494"/>
                    <a:pt x="92" y="525"/>
                  </a:cubicBezTo>
                  <a:cubicBezTo>
                    <a:pt x="92" y="525"/>
                    <a:pt x="390" y="584"/>
                    <a:pt x="446" y="554"/>
                  </a:cubicBezTo>
                  <a:cubicBezTo>
                    <a:pt x="673" y="430"/>
                    <a:pt x="971" y="509"/>
                    <a:pt x="1017" y="506"/>
                  </a:cubicBezTo>
                  <a:cubicBezTo>
                    <a:pt x="1063" y="503"/>
                    <a:pt x="1450" y="488"/>
                    <a:pt x="1583" y="348"/>
                  </a:cubicBezTo>
                  <a:cubicBezTo>
                    <a:pt x="1716" y="207"/>
                    <a:pt x="1596" y="26"/>
                    <a:pt x="1366" y="30"/>
                  </a:cubicBezTo>
                  <a:cubicBezTo>
                    <a:pt x="1138" y="34"/>
                    <a:pt x="799" y="10"/>
                    <a:pt x="750" y="5"/>
                  </a:cubicBezTo>
                  <a:cubicBezTo>
                    <a:pt x="700" y="0"/>
                    <a:pt x="670" y="119"/>
                    <a:pt x="534" y="108"/>
                  </a:cubicBezTo>
                  <a:cubicBezTo>
                    <a:pt x="398" y="97"/>
                    <a:pt x="309" y="108"/>
                    <a:pt x="270" y="22"/>
                  </a:cubicBezTo>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4" name="Freeform 70601">
              <a:extLst>
                <a:ext uri="{FF2B5EF4-FFF2-40B4-BE49-F238E27FC236}">
                  <a16:creationId xmlns:a16="http://schemas.microsoft.com/office/drawing/2014/main" id="{1D581E42-F0DB-5899-1114-96B6C27A4F18}"/>
                </a:ext>
              </a:extLst>
            </p:cNvPr>
            <p:cNvSpPr>
              <a:spLocks/>
            </p:cNvSpPr>
            <p:nvPr/>
          </p:nvSpPr>
          <p:spPr bwMode="auto">
            <a:xfrm>
              <a:off x="2738438" y="5272088"/>
              <a:ext cx="69850" cy="138113"/>
            </a:xfrm>
            <a:custGeom>
              <a:avLst/>
              <a:gdLst>
                <a:gd name="T0" fmla="*/ 551 w 551"/>
                <a:gd name="T1" fmla="*/ 0 h 1065"/>
                <a:gd name="T2" fmla="*/ 551 w 551"/>
                <a:gd name="T3" fmla="*/ 940 h 1065"/>
                <a:gd name="T4" fmla="*/ 276 w 551"/>
                <a:gd name="T5" fmla="*/ 1065 h 1065"/>
                <a:gd name="T6" fmla="*/ 0 w 551"/>
                <a:gd name="T7" fmla="*/ 940 h 1065"/>
                <a:gd name="T8" fmla="*/ 0 w 551"/>
                <a:gd name="T9" fmla="*/ 0 h 1065"/>
                <a:gd name="T10" fmla="*/ 551 w 551"/>
                <a:gd name="T11" fmla="*/ 0 h 1065"/>
              </a:gdLst>
              <a:ahLst/>
              <a:cxnLst>
                <a:cxn ang="0">
                  <a:pos x="T0" y="T1"/>
                </a:cxn>
                <a:cxn ang="0">
                  <a:pos x="T2" y="T3"/>
                </a:cxn>
                <a:cxn ang="0">
                  <a:pos x="T4" y="T5"/>
                </a:cxn>
                <a:cxn ang="0">
                  <a:pos x="T6" y="T7"/>
                </a:cxn>
                <a:cxn ang="0">
                  <a:pos x="T8" y="T9"/>
                </a:cxn>
                <a:cxn ang="0">
                  <a:pos x="T10" y="T11"/>
                </a:cxn>
              </a:cxnLst>
              <a:rect l="0" t="0" r="r" b="b"/>
              <a:pathLst>
                <a:path w="551" h="1065">
                  <a:moveTo>
                    <a:pt x="551" y="0"/>
                  </a:moveTo>
                  <a:lnTo>
                    <a:pt x="551" y="940"/>
                  </a:lnTo>
                  <a:cubicBezTo>
                    <a:pt x="551" y="1009"/>
                    <a:pt x="428" y="1065"/>
                    <a:pt x="276" y="1065"/>
                  </a:cubicBezTo>
                  <a:cubicBezTo>
                    <a:pt x="124" y="1065"/>
                    <a:pt x="0" y="1009"/>
                    <a:pt x="0" y="940"/>
                  </a:cubicBezTo>
                  <a:lnTo>
                    <a:pt x="0" y="0"/>
                  </a:lnTo>
                  <a:lnTo>
                    <a:pt x="551" y="0"/>
                  </a:lnTo>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5" name="Freeform 70602">
              <a:extLst>
                <a:ext uri="{FF2B5EF4-FFF2-40B4-BE49-F238E27FC236}">
                  <a16:creationId xmlns:a16="http://schemas.microsoft.com/office/drawing/2014/main" id="{D2E49E19-6E5E-BD58-7346-E98FFBBC6139}"/>
                </a:ext>
              </a:extLst>
            </p:cNvPr>
            <p:cNvSpPr>
              <a:spLocks/>
            </p:cNvSpPr>
            <p:nvPr/>
          </p:nvSpPr>
          <p:spPr bwMode="auto">
            <a:xfrm>
              <a:off x="2708276" y="4498975"/>
              <a:ext cx="415925" cy="919163"/>
            </a:xfrm>
            <a:custGeom>
              <a:avLst/>
              <a:gdLst>
                <a:gd name="T0" fmla="*/ 166 w 3235"/>
                <a:gd name="T1" fmla="*/ 0 h 7149"/>
                <a:gd name="T2" fmla="*/ 10 w 3235"/>
                <a:gd name="T3" fmla="*/ 858 h 7149"/>
                <a:gd name="T4" fmla="*/ 1336 w 3235"/>
                <a:gd name="T5" fmla="*/ 2301 h 7149"/>
                <a:gd name="T6" fmla="*/ 1900 w 3235"/>
                <a:gd name="T7" fmla="*/ 4235 h 7149"/>
                <a:gd name="T8" fmla="*/ 2146 w 3235"/>
                <a:gd name="T9" fmla="*/ 6999 h 7149"/>
                <a:gd name="T10" fmla="*/ 2809 w 3235"/>
                <a:gd name="T11" fmla="*/ 6974 h 7149"/>
                <a:gd name="T12" fmla="*/ 3232 w 3235"/>
                <a:gd name="T13" fmla="*/ 3551 h 7149"/>
                <a:gd name="T14" fmla="*/ 3022 w 3235"/>
                <a:gd name="T15" fmla="*/ 332 h 7149"/>
                <a:gd name="T16" fmla="*/ 166 w 3235"/>
                <a:gd name="T17" fmla="*/ 0 h 7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5" h="7149">
                  <a:moveTo>
                    <a:pt x="166" y="0"/>
                  </a:moveTo>
                  <a:cubicBezTo>
                    <a:pt x="166" y="0"/>
                    <a:pt x="0" y="527"/>
                    <a:pt x="10" y="858"/>
                  </a:cubicBezTo>
                  <a:cubicBezTo>
                    <a:pt x="19" y="1190"/>
                    <a:pt x="1336" y="2301"/>
                    <a:pt x="1336" y="2301"/>
                  </a:cubicBezTo>
                  <a:cubicBezTo>
                    <a:pt x="1336" y="2301"/>
                    <a:pt x="1871" y="3992"/>
                    <a:pt x="1900" y="4235"/>
                  </a:cubicBezTo>
                  <a:cubicBezTo>
                    <a:pt x="1929" y="4479"/>
                    <a:pt x="2117" y="6872"/>
                    <a:pt x="2146" y="6999"/>
                  </a:cubicBezTo>
                  <a:cubicBezTo>
                    <a:pt x="2176" y="7125"/>
                    <a:pt x="2568" y="7149"/>
                    <a:pt x="2809" y="6974"/>
                  </a:cubicBezTo>
                  <a:cubicBezTo>
                    <a:pt x="2809" y="6974"/>
                    <a:pt x="3227" y="4239"/>
                    <a:pt x="3232" y="3551"/>
                  </a:cubicBezTo>
                  <a:cubicBezTo>
                    <a:pt x="3235" y="3180"/>
                    <a:pt x="3022" y="332"/>
                    <a:pt x="3022" y="332"/>
                  </a:cubicBezTo>
                  <a:lnTo>
                    <a:pt x="166" y="0"/>
                  </a:lnTo>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6" name="Freeform 70603">
              <a:extLst>
                <a:ext uri="{FF2B5EF4-FFF2-40B4-BE49-F238E27FC236}">
                  <a16:creationId xmlns:a16="http://schemas.microsoft.com/office/drawing/2014/main" id="{B38C01AC-499D-E6CB-1FA1-2577D60D97A6}"/>
                </a:ext>
              </a:extLst>
            </p:cNvPr>
            <p:cNvSpPr>
              <a:spLocks/>
            </p:cNvSpPr>
            <p:nvPr/>
          </p:nvSpPr>
          <p:spPr bwMode="auto">
            <a:xfrm>
              <a:off x="2724151" y="4603750"/>
              <a:ext cx="176213" cy="792163"/>
            </a:xfrm>
            <a:custGeom>
              <a:avLst/>
              <a:gdLst>
                <a:gd name="T0" fmla="*/ 36 w 1374"/>
                <a:gd name="T1" fmla="*/ 0 h 6164"/>
                <a:gd name="T2" fmla="*/ 68 w 1374"/>
                <a:gd name="T3" fmla="*/ 2908 h 6164"/>
                <a:gd name="T4" fmla="*/ 0 w 1374"/>
                <a:gd name="T5" fmla="*/ 5959 h 6164"/>
                <a:gd name="T6" fmla="*/ 775 w 1374"/>
                <a:gd name="T7" fmla="*/ 5959 h 6164"/>
                <a:gd name="T8" fmla="*/ 1374 w 1374"/>
                <a:gd name="T9" fmla="*/ 366 h 6164"/>
                <a:gd name="T10" fmla="*/ 36 w 1374"/>
                <a:gd name="T11" fmla="*/ 0 h 6164"/>
              </a:gdLst>
              <a:ahLst/>
              <a:cxnLst>
                <a:cxn ang="0">
                  <a:pos x="T0" y="T1"/>
                </a:cxn>
                <a:cxn ang="0">
                  <a:pos x="T2" y="T3"/>
                </a:cxn>
                <a:cxn ang="0">
                  <a:pos x="T4" y="T5"/>
                </a:cxn>
                <a:cxn ang="0">
                  <a:pos x="T6" y="T7"/>
                </a:cxn>
                <a:cxn ang="0">
                  <a:pos x="T8" y="T9"/>
                </a:cxn>
                <a:cxn ang="0">
                  <a:pos x="T10" y="T11"/>
                </a:cxn>
              </a:cxnLst>
              <a:rect l="0" t="0" r="r" b="b"/>
              <a:pathLst>
                <a:path w="1374" h="6164">
                  <a:moveTo>
                    <a:pt x="36" y="0"/>
                  </a:moveTo>
                  <a:cubicBezTo>
                    <a:pt x="36" y="0"/>
                    <a:pt x="68" y="2508"/>
                    <a:pt x="68" y="2908"/>
                  </a:cubicBezTo>
                  <a:cubicBezTo>
                    <a:pt x="68" y="3307"/>
                    <a:pt x="0" y="5959"/>
                    <a:pt x="0" y="5959"/>
                  </a:cubicBezTo>
                  <a:cubicBezTo>
                    <a:pt x="0" y="5959"/>
                    <a:pt x="387" y="6164"/>
                    <a:pt x="775" y="5959"/>
                  </a:cubicBezTo>
                  <a:cubicBezTo>
                    <a:pt x="841" y="4936"/>
                    <a:pt x="1374" y="366"/>
                    <a:pt x="1374" y="366"/>
                  </a:cubicBezTo>
                  <a:lnTo>
                    <a:pt x="36" y="0"/>
                  </a:lnTo>
                </a:path>
              </a:pathLst>
            </a:custGeom>
            <a:solidFill>
              <a:srgbClr val="242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7" name="Freeform 70604">
              <a:extLst>
                <a:ext uri="{FF2B5EF4-FFF2-40B4-BE49-F238E27FC236}">
                  <a16:creationId xmlns:a16="http://schemas.microsoft.com/office/drawing/2014/main" id="{3C3ED5A2-C7DB-1303-7F75-17CA83EF5087}"/>
                </a:ext>
              </a:extLst>
            </p:cNvPr>
            <p:cNvSpPr>
              <a:spLocks/>
            </p:cNvSpPr>
            <p:nvPr/>
          </p:nvSpPr>
          <p:spPr bwMode="auto">
            <a:xfrm>
              <a:off x="2709863" y="3816350"/>
              <a:ext cx="390525" cy="782638"/>
            </a:xfrm>
            <a:custGeom>
              <a:avLst/>
              <a:gdLst>
                <a:gd name="T0" fmla="*/ 2687 w 3047"/>
                <a:gd name="T1" fmla="*/ 889 h 6087"/>
                <a:gd name="T2" fmla="*/ 1061 w 3047"/>
                <a:gd name="T3" fmla="*/ 0 h 6087"/>
                <a:gd name="T4" fmla="*/ 431 w 3047"/>
                <a:gd name="T5" fmla="*/ 355 h 6087"/>
                <a:gd name="T6" fmla="*/ 0 w 3047"/>
                <a:gd name="T7" fmla="*/ 1091 h 6087"/>
                <a:gd name="T8" fmla="*/ 0 w 3047"/>
                <a:gd name="T9" fmla="*/ 1958 h 6087"/>
                <a:gd name="T10" fmla="*/ 221 w 3047"/>
                <a:gd name="T11" fmla="*/ 3686 h 6087"/>
                <a:gd name="T12" fmla="*/ 26 w 3047"/>
                <a:gd name="T13" fmla="*/ 5261 h 6087"/>
                <a:gd name="T14" fmla="*/ 2096 w 3047"/>
                <a:gd name="T15" fmla="*/ 6087 h 6087"/>
                <a:gd name="T16" fmla="*/ 3047 w 3047"/>
                <a:gd name="T17" fmla="*/ 5733 h 6087"/>
                <a:gd name="T18" fmla="*/ 2899 w 3047"/>
                <a:gd name="T19" fmla="*/ 4755 h 6087"/>
                <a:gd name="T20" fmla="*/ 2990 w 3047"/>
                <a:gd name="T21" fmla="*/ 1077 h 6087"/>
                <a:gd name="T22" fmla="*/ 2687 w 3047"/>
                <a:gd name="T23" fmla="*/ 889 h 6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47" h="6087">
                  <a:moveTo>
                    <a:pt x="2687" y="889"/>
                  </a:moveTo>
                  <a:lnTo>
                    <a:pt x="1061" y="0"/>
                  </a:lnTo>
                  <a:lnTo>
                    <a:pt x="431" y="355"/>
                  </a:lnTo>
                  <a:cubicBezTo>
                    <a:pt x="165" y="504"/>
                    <a:pt x="0" y="786"/>
                    <a:pt x="0" y="1091"/>
                  </a:cubicBezTo>
                  <a:lnTo>
                    <a:pt x="0" y="1958"/>
                  </a:lnTo>
                  <a:lnTo>
                    <a:pt x="221" y="3686"/>
                  </a:lnTo>
                  <a:cubicBezTo>
                    <a:pt x="221" y="3686"/>
                    <a:pt x="34" y="4999"/>
                    <a:pt x="26" y="5261"/>
                  </a:cubicBezTo>
                  <a:cubicBezTo>
                    <a:pt x="17" y="5524"/>
                    <a:pt x="877" y="6078"/>
                    <a:pt x="2096" y="6087"/>
                  </a:cubicBezTo>
                  <a:cubicBezTo>
                    <a:pt x="2689" y="6053"/>
                    <a:pt x="3047" y="5733"/>
                    <a:pt x="3047" y="5733"/>
                  </a:cubicBezTo>
                  <a:lnTo>
                    <a:pt x="2899" y="4755"/>
                  </a:lnTo>
                  <a:lnTo>
                    <a:pt x="2990" y="1077"/>
                  </a:lnTo>
                  <a:lnTo>
                    <a:pt x="2687" y="889"/>
                  </a:ln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8" name="Freeform 70605">
              <a:extLst>
                <a:ext uri="{FF2B5EF4-FFF2-40B4-BE49-F238E27FC236}">
                  <a16:creationId xmlns:a16="http://schemas.microsoft.com/office/drawing/2014/main" id="{062BBDC7-0625-F35F-77C1-73E70717380A}"/>
                </a:ext>
              </a:extLst>
            </p:cNvPr>
            <p:cNvSpPr>
              <a:spLocks/>
            </p:cNvSpPr>
            <p:nvPr/>
          </p:nvSpPr>
          <p:spPr bwMode="auto">
            <a:xfrm>
              <a:off x="3541713" y="4305300"/>
              <a:ext cx="147638" cy="106363"/>
            </a:xfrm>
            <a:custGeom>
              <a:avLst/>
              <a:gdLst>
                <a:gd name="T0" fmla="*/ 0 w 1150"/>
                <a:gd name="T1" fmla="*/ 827 h 827"/>
                <a:gd name="T2" fmla="*/ 528 w 1150"/>
                <a:gd name="T3" fmla="*/ 821 h 827"/>
                <a:gd name="T4" fmla="*/ 618 w 1150"/>
                <a:gd name="T5" fmla="*/ 802 h 827"/>
                <a:gd name="T6" fmla="*/ 1025 w 1150"/>
                <a:gd name="T7" fmla="*/ 630 h 827"/>
                <a:gd name="T8" fmla="*/ 1150 w 1150"/>
                <a:gd name="T9" fmla="*/ 325 h 827"/>
                <a:gd name="T10" fmla="*/ 988 w 1150"/>
                <a:gd name="T11" fmla="*/ 166 h 827"/>
                <a:gd name="T12" fmla="*/ 540 w 1150"/>
                <a:gd name="T13" fmla="*/ 176 h 827"/>
                <a:gd name="T14" fmla="*/ 576 w 1150"/>
                <a:gd name="T15" fmla="*/ 123 h 827"/>
                <a:gd name="T16" fmla="*/ 546 w 1150"/>
                <a:gd name="T17" fmla="*/ 33 h 827"/>
                <a:gd name="T18" fmla="*/ 546 w 1150"/>
                <a:gd name="T19" fmla="*/ 33 h 827"/>
                <a:gd name="T20" fmla="*/ 257 w 1150"/>
                <a:gd name="T21" fmla="*/ 92 h 827"/>
                <a:gd name="T22" fmla="*/ 180 w 1150"/>
                <a:gd name="T23" fmla="*/ 160 h 827"/>
                <a:gd name="T24" fmla="*/ 37 w 1150"/>
                <a:gd name="T25" fmla="*/ 318 h 827"/>
                <a:gd name="T26" fmla="*/ 0 w 1150"/>
                <a:gd name="T27"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0" h="827">
                  <a:moveTo>
                    <a:pt x="0" y="827"/>
                  </a:moveTo>
                  <a:lnTo>
                    <a:pt x="528" y="821"/>
                  </a:lnTo>
                  <a:cubicBezTo>
                    <a:pt x="559" y="821"/>
                    <a:pt x="590" y="814"/>
                    <a:pt x="618" y="802"/>
                  </a:cubicBezTo>
                  <a:lnTo>
                    <a:pt x="1025" y="630"/>
                  </a:lnTo>
                  <a:cubicBezTo>
                    <a:pt x="1058" y="600"/>
                    <a:pt x="1150" y="369"/>
                    <a:pt x="1150" y="325"/>
                  </a:cubicBezTo>
                  <a:cubicBezTo>
                    <a:pt x="1150" y="236"/>
                    <a:pt x="1077" y="164"/>
                    <a:pt x="988" y="166"/>
                  </a:cubicBezTo>
                  <a:lnTo>
                    <a:pt x="540" y="176"/>
                  </a:lnTo>
                  <a:lnTo>
                    <a:pt x="576" y="123"/>
                  </a:lnTo>
                  <a:cubicBezTo>
                    <a:pt x="598" y="91"/>
                    <a:pt x="583" y="46"/>
                    <a:pt x="546" y="33"/>
                  </a:cubicBezTo>
                  <a:lnTo>
                    <a:pt x="546" y="33"/>
                  </a:lnTo>
                  <a:cubicBezTo>
                    <a:pt x="446" y="0"/>
                    <a:pt x="336" y="23"/>
                    <a:pt x="257" y="92"/>
                  </a:cubicBezTo>
                  <a:lnTo>
                    <a:pt x="180" y="160"/>
                  </a:lnTo>
                  <a:lnTo>
                    <a:pt x="37" y="318"/>
                  </a:lnTo>
                  <a:lnTo>
                    <a:pt x="0" y="827"/>
                  </a:lnTo>
                </a:path>
              </a:pathLst>
            </a:custGeom>
            <a:solidFill>
              <a:srgbClr val="F68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9" name="Freeform 70606">
              <a:extLst>
                <a:ext uri="{FF2B5EF4-FFF2-40B4-BE49-F238E27FC236}">
                  <a16:creationId xmlns:a16="http://schemas.microsoft.com/office/drawing/2014/main" id="{601804B4-3AD6-DF29-3EE8-DB2A4C2F2CFB}"/>
                </a:ext>
              </a:extLst>
            </p:cNvPr>
            <p:cNvSpPr>
              <a:spLocks/>
            </p:cNvSpPr>
            <p:nvPr/>
          </p:nvSpPr>
          <p:spPr bwMode="auto">
            <a:xfrm>
              <a:off x="3005138" y="3954463"/>
              <a:ext cx="541338" cy="458788"/>
            </a:xfrm>
            <a:custGeom>
              <a:avLst/>
              <a:gdLst>
                <a:gd name="T0" fmla="*/ 4210 w 4210"/>
                <a:gd name="T1" fmla="*/ 3570 h 3570"/>
                <a:gd name="T2" fmla="*/ 3774 w 4210"/>
                <a:gd name="T3" fmla="*/ 3552 h 3570"/>
                <a:gd name="T4" fmla="*/ 1456 w 4210"/>
                <a:gd name="T5" fmla="*/ 3164 h 3570"/>
                <a:gd name="T6" fmla="*/ 861 w 4210"/>
                <a:gd name="T7" fmla="*/ 2577 h 3570"/>
                <a:gd name="T8" fmla="*/ 628 w 4210"/>
                <a:gd name="T9" fmla="*/ 2295 h 3570"/>
                <a:gd name="T10" fmla="*/ 628 w 4210"/>
                <a:gd name="T11" fmla="*/ 2295 h 3570"/>
                <a:gd name="T12" fmla="*/ 628 w 4210"/>
                <a:gd name="T13" fmla="*/ 2280 h 3570"/>
                <a:gd name="T14" fmla="*/ 628 w 4210"/>
                <a:gd name="T15" fmla="*/ 2280 h 3570"/>
                <a:gd name="T16" fmla="*/ 627 w 4210"/>
                <a:gd name="T17" fmla="*/ 2278 h 3570"/>
                <a:gd name="T18" fmla="*/ 498 w 4210"/>
                <a:gd name="T19" fmla="*/ 2110 h 3570"/>
                <a:gd name="T20" fmla="*/ 470 w 4210"/>
                <a:gd name="T21" fmla="*/ 2073 h 3570"/>
                <a:gd name="T22" fmla="*/ 457 w 4210"/>
                <a:gd name="T23" fmla="*/ 2057 h 3570"/>
                <a:gd name="T24" fmla="*/ 434 w 4210"/>
                <a:gd name="T25" fmla="*/ 2027 h 3570"/>
                <a:gd name="T26" fmla="*/ 434 w 4210"/>
                <a:gd name="T27" fmla="*/ 2027 h 3570"/>
                <a:gd name="T28" fmla="*/ 271 w 4210"/>
                <a:gd name="T29" fmla="*/ 1815 h 3570"/>
                <a:gd name="T30" fmla="*/ 0 w 4210"/>
                <a:gd name="T31" fmla="*/ 1461 h 3570"/>
                <a:gd name="T32" fmla="*/ 0 w 4210"/>
                <a:gd name="T33" fmla="*/ 1461 h 3570"/>
                <a:gd name="T34" fmla="*/ 684 w 4210"/>
                <a:gd name="T35" fmla="*/ 0 h 3570"/>
                <a:gd name="T36" fmla="*/ 684 w 4210"/>
                <a:gd name="T37" fmla="*/ 0 h 3570"/>
                <a:gd name="T38" fmla="*/ 2139 w 4210"/>
                <a:gd name="T39" fmla="*/ 2252 h 3570"/>
                <a:gd name="T40" fmla="*/ 2479 w 4210"/>
                <a:gd name="T41" fmla="*/ 2439 h 3570"/>
                <a:gd name="T42" fmla="*/ 3011 w 4210"/>
                <a:gd name="T43" fmla="*/ 2644 h 3570"/>
                <a:gd name="T44" fmla="*/ 4203 w 4210"/>
                <a:gd name="T45" fmla="*/ 3041 h 3570"/>
                <a:gd name="T46" fmla="*/ 4208 w 4210"/>
                <a:gd name="T47" fmla="*/ 3414 h 3570"/>
                <a:gd name="T48" fmla="*/ 4210 w 4210"/>
                <a:gd name="T49" fmla="*/ 357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10" h="3570">
                  <a:moveTo>
                    <a:pt x="4210" y="3570"/>
                  </a:moveTo>
                  <a:cubicBezTo>
                    <a:pt x="4210" y="3570"/>
                    <a:pt x="4036" y="3566"/>
                    <a:pt x="3774" y="3552"/>
                  </a:cubicBezTo>
                  <a:cubicBezTo>
                    <a:pt x="3093" y="3515"/>
                    <a:pt x="1819" y="3414"/>
                    <a:pt x="1456" y="3164"/>
                  </a:cubicBezTo>
                  <a:cubicBezTo>
                    <a:pt x="1289" y="3050"/>
                    <a:pt x="1074" y="2826"/>
                    <a:pt x="861" y="2577"/>
                  </a:cubicBezTo>
                  <a:cubicBezTo>
                    <a:pt x="782" y="2485"/>
                    <a:pt x="704" y="2390"/>
                    <a:pt x="628" y="2295"/>
                  </a:cubicBezTo>
                  <a:lnTo>
                    <a:pt x="628" y="2295"/>
                  </a:lnTo>
                  <a:lnTo>
                    <a:pt x="628" y="2280"/>
                  </a:lnTo>
                  <a:lnTo>
                    <a:pt x="628" y="2280"/>
                  </a:lnTo>
                  <a:lnTo>
                    <a:pt x="627" y="2278"/>
                  </a:lnTo>
                  <a:lnTo>
                    <a:pt x="498" y="2110"/>
                  </a:lnTo>
                  <a:lnTo>
                    <a:pt x="470" y="2073"/>
                  </a:lnTo>
                  <a:lnTo>
                    <a:pt x="457" y="2057"/>
                  </a:lnTo>
                  <a:lnTo>
                    <a:pt x="434" y="2027"/>
                  </a:lnTo>
                  <a:lnTo>
                    <a:pt x="434" y="2027"/>
                  </a:lnTo>
                  <a:lnTo>
                    <a:pt x="271" y="1815"/>
                  </a:lnTo>
                  <a:lnTo>
                    <a:pt x="0" y="1461"/>
                  </a:lnTo>
                  <a:lnTo>
                    <a:pt x="0" y="1461"/>
                  </a:lnTo>
                  <a:lnTo>
                    <a:pt x="684" y="0"/>
                  </a:lnTo>
                  <a:lnTo>
                    <a:pt x="684" y="0"/>
                  </a:lnTo>
                  <a:cubicBezTo>
                    <a:pt x="835" y="120"/>
                    <a:pt x="1973" y="2049"/>
                    <a:pt x="2139" y="2252"/>
                  </a:cubicBezTo>
                  <a:cubicBezTo>
                    <a:pt x="2176" y="2299"/>
                    <a:pt x="2304" y="2365"/>
                    <a:pt x="2479" y="2439"/>
                  </a:cubicBezTo>
                  <a:cubicBezTo>
                    <a:pt x="2630" y="2504"/>
                    <a:pt x="2817" y="2575"/>
                    <a:pt x="3011" y="2644"/>
                  </a:cubicBezTo>
                  <a:cubicBezTo>
                    <a:pt x="3576" y="2848"/>
                    <a:pt x="4203" y="3041"/>
                    <a:pt x="4203" y="3041"/>
                  </a:cubicBezTo>
                  <a:lnTo>
                    <a:pt x="4208" y="3414"/>
                  </a:lnTo>
                  <a:lnTo>
                    <a:pt x="4210" y="3570"/>
                  </a:ln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0" name="Freeform 70607">
              <a:extLst>
                <a:ext uri="{FF2B5EF4-FFF2-40B4-BE49-F238E27FC236}">
                  <a16:creationId xmlns:a16="http://schemas.microsoft.com/office/drawing/2014/main" id="{A71571F3-5B6A-70D9-749A-6A3973B51D96}"/>
                </a:ext>
              </a:extLst>
            </p:cNvPr>
            <p:cNvSpPr>
              <a:spLocks/>
            </p:cNvSpPr>
            <p:nvPr/>
          </p:nvSpPr>
          <p:spPr bwMode="auto">
            <a:xfrm>
              <a:off x="2838451" y="3763963"/>
              <a:ext cx="142875" cy="146050"/>
            </a:xfrm>
            <a:custGeom>
              <a:avLst/>
              <a:gdLst>
                <a:gd name="T0" fmla="*/ 79 w 90"/>
                <a:gd name="T1" fmla="*/ 6 h 92"/>
                <a:gd name="T2" fmla="*/ 90 w 90"/>
                <a:gd name="T3" fmla="*/ 92 h 92"/>
                <a:gd name="T4" fmla="*/ 0 w 90"/>
                <a:gd name="T5" fmla="*/ 76 h 92"/>
                <a:gd name="T6" fmla="*/ 15 w 90"/>
                <a:gd name="T7" fmla="*/ 0 h 92"/>
                <a:gd name="T8" fmla="*/ 79 w 90"/>
                <a:gd name="T9" fmla="*/ 6 h 92"/>
              </a:gdLst>
              <a:ahLst/>
              <a:cxnLst>
                <a:cxn ang="0">
                  <a:pos x="T0" y="T1"/>
                </a:cxn>
                <a:cxn ang="0">
                  <a:pos x="T2" y="T3"/>
                </a:cxn>
                <a:cxn ang="0">
                  <a:pos x="T4" y="T5"/>
                </a:cxn>
                <a:cxn ang="0">
                  <a:pos x="T6" y="T7"/>
                </a:cxn>
                <a:cxn ang="0">
                  <a:pos x="T8" y="T9"/>
                </a:cxn>
              </a:cxnLst>
              <a:rect l="0" t="0" r="r" b="b"/>
              <a:pathLst>
                <a:path w="90" h="92">
                  <a:moveTo>
                    <a:pt x="79" y="6"/>
                  </a:moveTo>
                  <a:lnTo>
                    <a:pt x="90" y="92"/>
                  </a:lnTo>
                  <a:lnTo>
                    <a:pt x="0" y="76"/>
                  </a:lnTo>
                  <a:lnTo>
                    <a:pt x="15" y="0"/>
                  </a:lnTo>
                  <a:lnTo>
                    <a:pt x="79" y="6"/>
                  </a:lnTo>
                  <a:close/>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1" name="Freeform 70608">
              <a:extLst>
                <a:ext uri="{FF2B5EF4-FFF2-40B4-BE49-F238E27FC236}">
                  <a16:creationId xmlns:a16="http://schemas.microsoft.com/office/drawing/2014/main" id="{D08BA5BE-16D7-0334-FDCD-22E0457DB6BF}"/>
                </a:ext>
              </a:extLst>
            </p:cNvPr>
            <p:cNvSpPr>
              <a:spLocks/>
            </p:cNvSpPr>
            <p:nvPr/>
          </p:nvSpPr>
          <p:spPr bwMode="auto">
            <a:xfrm>
              <a:off x="2957513" y="3683000"/>
              <a:ext cx="57150" cy="184150"/>
            </a:xfrm>
            <a:custGeom>
              <a:avLst/>
              <a:gdLst>
                <a:gd name="T0" fmla="*/ 7 w 443"/>
                <a:gd name="T1" fmla="*/ 919 h 1429"/>
                <a:gd name="T2" fmla="*/ 49 w 443"/>
                <a:gd name="T3" fmla="*/ 976 h 1429"/>
                <a:gd name="T4" fmla="*/ 47 w 443"/>
                <a:gd name="T5" fmla="*/ 952 h 1429"/>
                <a:gd name="T6" fmla="*/ 47 w 443"/>
                <a:gd name="T7" fmla="*/ 107 h 1429"/>
                <a:gd name="T8" fmla="*/ 417 w 443"/>
                <a:gd name="T9" fmla="*/ 0 h 1429"/>
                <a:gd name="T10" fmla="*/ 437 w 443"/>
                <a:gd name="T11" fmla="*/ 953 h 1429"/>
                <a:gd name="T12" fmla="*/ 274 w 443"/>
                <a:gd name="T13" fmla="*/ 1279 h 1429"/>
                <a:gd name="T14" fmla="*/ 0 w 443"/>
                <a:gd name="T15" fmla="*/ 1429 h 1429"/>
                <a:gd name="T16" fmla="*/ 7 w 443"/>
                <a:gd name="T17" fmla="*/ 91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429">
                  <a:moveTo>
                    <a:pt x="7" y="919"/>
                  </a:moveTo>
                  <a:lnTo>
                    <a:pt x="49" y="976"/>
                  </a:lnTo>
                  <a:cubicBezTo>
                    <a:pt x="49" y="968"/>
                    <a:pt x="48" y="960"/>
                    <a:pt x="47" y="952"/>
                  </a:cubicBezTo>
                  <a:lnTo>
                    <a:pt x="47" y="107"/>
                  </a:lnTo>
                  <a:lnTo>
                    <a:pt x="417" y="0"/>
                  </a:lnTo>
                  <a:cubicBezTo>
                    <a:pt x="417" y="0"/>
                    <a:pt x="443" y="690"/>
                    <a:pt x="437" y="953"/>
                  </a:cubicBezTo>
                  <a:cubicBezTo>
                    <a:pt x="432" y="1216"/>
                    <a:pt x="274" y="1279"/>
                    <a:pt x="274" y="1279"/>
                  </a:cubicBezTo>
                  <a:lnTo>
                    <a:pt x="0" y="1429"/>
                  </a:lnTo>
                  <a:lnTo>
                    <a:pt x="7" y="919"/>
                  </a:lnTo>
                  <a:close/>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2" name="Freeform 70609">
              <a:extLst>
                <a:ext uri="{FF2B5EF4-FFF2-40B4-BE49-F238E27FC236}">
                  <a16:creationId xmlns:a16="http://schemas.microsoft.com/office/drawing/2014/main" id="{50493D56-480A-BBC3-BA5C-CE33C0355061}"/>
                </a:ext>
              </a:extLst>
            </p:cNvPr>
            <p:cNvSpPr>
              <a:spLocks/>
            </p:cNvSpPr>
            <p:nvPr/>
          </p:nvSpPr>
          <p:spPr bwMode="auto">
            <a:xfrm>
              <a:off x="2795588" y="3609975"/>
              <a:ext cx="223838" cy="238125"/>
            </a:xfrm>
            <a:custGeom>
              <a:avLst/>
              <a:gdLst>
                <a:gd name="T0" fmla="*/ 1746 w 1746"/>
                <a:gd name="T1" fmla="*/ 168 h 1853"/>
                <a:gd name="T2" fmla="*/ 1746 w 1746"/>
                <a:gd name="T3" fmla="*/ 576 h 1853"/>
                <a:gd name="T4" fmla="*/ 1556 w 1746"/>
                <a:gd name="T5" fmla="*/ 699 h 1853"/>
                <a:gd name="T6" fmla="*/ 1524 w 1746"/>
                <a:gd name="T7" fmla="*/ 1119 h 1853"/>
                <a:gd name="T8" fmla="*/ 1367 w 1746"/>
                <a:gd name="T9" fmla="*/ 1410 h 1853"/>
                <a:gd name="T10" fmla="*/ 1241 w 1746"/>
                <a:gd name="T11" fmla="*/ 1423 h 1853"/>
                <a:gd name="T12" fmla="*/ 1175 w 1746"/>
                <a:gd name="T13" fmla="*/ 1326 h 1853"/>
                <a:gd name="T14" fmla="*/ 727 w 1746"/>
                <a:gd name="T15" fmla="*/ 1845 h 1853"/>
                <a:gd name="T16" fmla="*/ 420 w 1746"/>
                <a:gd name="T17" fmla="*/ 1755 h 1853"/>
                <a:gd name="T18" fmla="*/ 251 w 1746"/>
                <a:gd name="T19" fmla="*/ 1483 h 1853"/>
                <a:gd name="T20" fmla="*/ 0 w 1746"/>
                <a:gd name="T21" fmla="*/ 733 h 1853"/>
                <a:gd name="T22" fmla="*/ 152 w 1746"/>
                <a:gd name="T23" fmla="*/ 507 h 1853"/>
                <a:gd name="T24" fmla="*/ 1183 w 1746"/>
                <a:gd name="T25" fmla="*/ 69 h 1853"/>
                <a:gd name="T26" fmla="*/ 1746 w 1746"/>
                <a:gd name="T27" fmla="*/ 168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6" h="1853">
                  <a:moveTo>
                    <a:pt x="1746" y="168"/>
                  </a:moveTo>
                  <a:lnTo>
                    <a:pt x="1746" y="576"/>
                  </a:lnTo>
                  <a:cubicBezTo>
                    <a:pt x="1746" y="576"/>
                    <a:pt x="1589" y="643"/>
                    <a:pt x="1556" y="699"/>
                  </a:cubicBezTo>
                  <a:cubicBezTo>
                    <a:pt x="1522" y="755"/>
                    <a:pt x="1576" y="1052"/>
                    <a:pt x="1524" y="1119"/>
                  </a:cubicBezTo>
                  <a:cubicBezTo>
                    <a:pt x="1472" y="1186"/>
                    <a:pt x="1367" y="1410"/>
                    <a:pt x="1367" y="1410"/>
                  </a:cubicBezTo>
                  <a:lnTo>
                    <a:pt x="1241" y="1423"/>
                  </a:lnTo>
                  <a:cubicBezTo>
                    <a:pt x="1241" y="1423"/>
                    <a:pt x="1192" y="1310"/>
                    <a:pt x="1175" y="1326"/>
                  </a:cubicBezTo>
                  <a:cubicBezTo>
                    <a:pt x="1158" y="1343"/>
                    <a:pt x="890" y="1837"/>
                    <a:pt x="727" y="1845"/>
                  </a:cubicBezTo>
                  <a:cubicBezTo>
                    <a:pt x="565" y="1853"/>
                    <a:pt x="420" y="1755"/>
                    <a:pt x="420" y="1755"/>
                  </a:cubicBezTo>
                  <a:cubicBezTo>
                    <a:pt x="420" y="1755"/>
                    <a:pt x="268" y="1500"/>
                    <a:pt x="251" y="1483"/>
                  </a:cubicBezTo>
                  <a:cubicBezTo>
                    <a:pt x="235" y="1466"/>
                    <a:pt x="0" y="733"/>
                    <a:pt x="0" y="733"/>
                  </a:cubicBezTo>
                  <a:lnTo>
                    <a:pt x="152" y="507"/>
                  </a:lnTo>
                  <a:cubicBezTo>
                    <a:pt x="379" y="171"/>
                    <a:pt x="783" y="0"/>
                    <a:pt x="1183" y="69"/>
                  </a:cubicBezTo>
                  <a:lnTo>
                    <a:pt x="1746" y="168"/>
                  </a:lnTo>
                </a:path>
              </a:pathLst>
            </a:custGeom>
            <a:solidFill>
              <a:srgbClr val="3333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3" name="Freeform 70610">
              <a:extLst>
                <a:ext uri="{FF2B5EF4-FFF2-40B4-BE49-F238E27FC236}">
                  <a16:creationId xmlns:a16="http://schemas.microsoft.com/office/drawing/2014/main" id="{C27AD8F0-F05C-775B-816A-350B185FB79A}"/>
                </a:ext>
              </a:extLst>
            </p:cNvPr>
            <p:cNvSpPr>
              <a:spLocks/>
            </p:cNvSpPr>
            <p:nvPr/>
          </p:nvSpPr>
          <p:spPr bwMode="auto">
            <a:xfrm>
              <a:off x="2816226" y="3856038"/>
              <a:ext cx="214313" cy="98425"/>
            </a:xfrm>
            <a:custGeom>
              <a:avLst/>
              <a:gdLst>
                <a:gd name="T0" fmla="*/ 1661 w 1661"/>
                <a:gd name="T1" fmla="*/ 508 h 766"/>
                <a:gd name="T2" fmla="*/ 1249 w 1661"/>
                <a:gd name="T3" fmla="*/ 184 h 766"/>
                <a:gd name="T4" fmla="*/ 216 w 1661"/>
                <a:gd name="T5" fmla="*/ 0 h 766"/>
                <a:gd name="T6" fmla="*/ 41 w 1661"/>
                <a:gd name="T7" fmla="*/ 156 h 766"/>
                <a:gd name="T8" fmla="*/ 1661 w 1661"/>
                <a:gd name="T9" fmla="*/ 508 h 766"/>
              </a:gdLst>
              <a:ahLst/>
              <a:cxnLst>
                <a:cxn ang="0">
                  <a:pos x="T0" y="T1"/>
                </a:cxn>
                <a:cxn ang="0">
                  <a:pos x="T2" y="T3"/>
                </a:cxn>
                <a:cxn ang="0">
                  <a:pos x="T4" y="T5"/>
                </a:cxn>
                <a:cxn ang="0">
                  <a:pos x="T6" y="T7"/>
                </a:cxn>
                <a:cxn ang="0">
                  <a:pos x="T8" y="T9"/>
                </a:cxn>
              </a:cxnLst>
              <a:rect l="0" t="0" r="r" b="b"/>
              <a:pathLst>
                <a:path w="1661" h="766">
                  <a:moveTo>
                    <a:pt x="1661" y="508"/>
                  </a:moveTo>
                  <a:lnTo>
                    <a:pt x="1249" y="184"/>
                  </a:lnTo>
                  <a:cubicBezTo>
                    <a:pt x="1249" y="184"/>
                    <a:pt x="322" y="430"/>
                    <a:pt x="216" y="0"/>
                  </a:cubicBezTo>
                  <a:lnTo>
                    <a:pt x="41" y="156"/>
                  </a:lnTo>
                  <a:cubicBezTo>
                    <a:pt x="41" y="156"/>
                    <a:pt x="0" y="766"/>
                    <a:pt x="1661" y="5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4" name="Freeform 70611">
              <a:extLst>
                <a:ext uri="{FF2B5EF4-FFF2-40B4-BE49-F238E27FC236}">
                  <a16:creationId xmlns:a16="http://schemas.microsoft.com/office/drawing/2014/main" id="{0BAE9825-8555-DCA6-8B39-61928756C2AA}"/>
                </a:ext>
              </a:extLst>
            </p:cNvPr>
            <p:cNvSpPr>
              <a:spLocks/>
            </p:cNvSpPr>
            <p:nvPr/>
          </p:nvSpPr>
          <p:spPr bwMode="auto">
            <a:xfrm>
              <a:off x="2957513" y="3744913"/>
              <a:ext cx="30163" cy="53975"/>
            </a:xfrm>
            <a:custGeom>
              <a:avLst/>
              <a:gdLst>
                <a:gd name="T0" fmla="*/ 236 w 236"/>
                <a:gd name="T1" fmla="*/ 120 h 427"/>
                <a:gd name="T2" fmla="*/ 89 w 236"/>
                <a:gd name="T3" fmla="*/ 7 h 427"/>
                <a:gd name="T4" fmla="*/ 55 w 236"/>
                <a:gd name="T5" fmla="*/ 346 h 427"/>
                <a:gd name="T6" fmla="*/ 205 w 236"/>
                <a:gd name="T7" fmla="*/ 376 h 427"/>
                <a:gd name="T8" fmla="*/ 236 w 236"/>
                <a:gd name="T9" fmla="*/ 120 h 427"/>
              </a:gdLst>
              <a:ahLst/>
              <a:cxnLst>
                <a:cxn ang="0">
                  <a:pos x="T0" y="T1"/>
                </a:cxn>
                <a:cxn ang="0">
                  <a:pos x="T2" y="T3"/>
                </a:cxn>
                <a:cxn ang="0">
                  <a:pos x="T4" y="T5"/>
                </a:cxn>
                <a:cxn ang="0">
                  <a:pos x="T6" y="T7"/>
                </a:cxn>
                <a:cxn ang="0">
                  <a:pos x="T8" y="T9"/>
                </a:cxn>
              </a:cxnLst>
              <a:rect l="0" t="0" r="r" b="b"/>
              <a:pathLst>
                <a:path w="236" h="427">
                  <a:moveTo>
                    <a:pt x="236" y="120"/>
                  </a:moveTo>
                  <a:cubicBezTo>
                    <a:pt x="236" y="120"/>
                    <a:pt x="177" y="14"/>
                    <a:pt x="89" y="7"/>
                  </a:cubicBezTo>
                  <a:cubicBezTo>
                    <a:pt x="0" y="0"/>
                    <a:pt x="31" y="266"/>
                    <a:pt x="55" y="346"/>
                  </a:cubicBezTo>
                  <a:cubicBezTo>
                    <a:pt x="78" y="427"/>
                    <a:pt x="205" y="376"/>
                    <a:pt x="205" y="376"/>
                  </a:cubicBezTo>
                  <a:lnTo>
                    <a:pt x="236" y="120"/>
                  </a:lnTo>
                  <a:close/>
                </a:path>
              </a:pathLst>
            </a:custGeom>
            <a:solidFill>
              <a:srgbClr val="E79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5" name="Freeform 70612">
              <a:extLst>
                <a:ext uri="{FF2B5EF4-FFF2-40B4-BE49-F238E27FC236}">
                  <a16:creationId xmlns:a16="http://schemas.microsoft.com/office/drawing/2014/main" id="{CB17F928-69AB-998D-B72E-2085EF3332E7}"/>
                </a:ext>
              </a:extLst>
            </p:cNvPr>
            <p:cNvSpPr>
              <a:spLocks/>
            </p:cNvSpPr>
            <p:nvPr/>
          </p:nvSpPr>
          <p:spPr bwMode="auto">
            <a:xfrm>
              <a:off x="2651126" y="3830638"/>
              <a:ext cx="106363" cy="196850"/>
            </a:xfrm>
            <a:custGeom>
              <a:avLst/>
              <a:gdLst>
                <a:gd name="T0" fmla="*/ 301 w 822"/>
                <a:gd name="T1" fmla="*/ 0 h 1529"/>
                <a:gd name="T2" fmla="*/ 27 w 822"/>
                <a:gd name="T3" fmla="*/ 806 h 1529"/>
                <a:gd name="T4" fmla="*/ 508 w 822"/>
                <a:gd name="T5" fmla="*/ 1529 h 1529"/>
                <a:gd name="T6" fmla="*/ 822 w 822"/>
                <a:gd name="T7" fmla="*/ 436 h 1529"/>
                <a:gd name="T8" fmla="*/ 301 w 822"/>
                <a:gd name="T9" fmla="*/ 0 h 1529"/>
              </a:gdLst>
              <a:ahLst/>
              <a:cxnLst>
                <a:cxn ang="0">
                  <a:pos x="T0" y="T1"/>
                </a:cxn>
                <a:cxn ang="0">
                  <a:pos x="T2" y="T3"/>
                </a:cxn>
                <a:cxn ang="0">
                  <a:pos x="T4" y="T5"/>
                </a:cxn>
                <a:cxn ang="0">
                  <a:pos x="T6" y="T7"/>
                </a:cxn>
                <a:cxn ang="0">
                  <a:pos x="T8" y="T9"/>
                </a:cxn>
              </a:cxnLst>
              <a:rect l="0" t="0" r="r" b="b"/>
              <a:pathLst>
                <a:path w="822" h="1529">
                  <a:moveTo>
                    <a:pt x="301" y="0"/>
                  </a:moveTo>
                  <a:cubicBezTo>
                    <a:pt x="301" y="0"/>
                    <a:pt x="54" y="531"/>
                    <a:pt x="27" y="806"/>
                  </a:cubicBezTo>
                  <a:cubicBezTo>
                    <a:pt x="0" y="1082"/>
                    <a:pt x="508" y="1529"/>
                    <a:pt x="508" y="1529"/>
                  </a:cubicBezTo>
                  <a:lnTo>
                    <a:pt x="822" y="436"/>
                  </a:lnTo>
                  <a:lnTo>
                    <a:pt x="301"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6" name="Freeform 70613">
              <a:extLst>
                <a:ext uri="{FF2B5EF4-FFF2-40B4-BE49-F238E27FC236}">
                  <a16:creationId xmlns:a16="http://schemas.microsoft.com/office/drawing/2014/main" id="{871EB341-E7B8-A353-4420-9B778FB7EEA4}"/>
                </a:ext>
              </a:extLst>
            </p:cNvPr>
            <p:cNvSpPr>
              <a:spLocks/>
            </p:cNvSpPr>
            <p:nvPr/>
          </p:nvSpPr>
          <p:spPr bwMode="auto">
            <a:xfrm>
              <a:off x="3081338" y="4414838"/>
              <a:ext cx="19050" cy="138113"/>
            </a:xfrm>
            <a:custGeom>
              <a:avLst/>
              <a:gdLst>
                <a:gd name="T0" fmla="*/ 12 w 12"/>
                <a:gd name="T1" fmla="*/ 87 h 87"/>
                <a:gd name="T2" fmla="*/ 0 w 12"/>
                <a:gd name="T3" fmla="*/ 8 h 87"/>
                <a:gd name="T4" fmla="*/ 1 w 12"/>
                <a:gd name="T5" fmla="*/ 0 h 87"/>
                <a:gd name="T6" fmla="*/ 1 w 12"/>
                <a:gd name="T7" fmla="*/ 0 h 87"/>
                <a:gd name="T8" fmla="*/ 0 w 12"/>
                <a:gd name="T9" fmla="*/ 8 h 87"/>
                <a:gd name="T10" fmla="*/ 12 w 12"/>
                <a:gd name="T11" fmla="*/ 87 h 87"/>
                <a:gd name="T12" fmla="*/ 12 w 12"/>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12" h="87">
                  <a:moveTo>
                    <a:pt x="12" y="87"/>
                  </a:moveTo>
                  <a:lnTo>
                    <a:pt x="0" y="8"/>
                  </a:lnTo>
                  <a:lnTo>
                    <a:pt x="1" y="0"/>
                  </a:lnTo>
                  <a:lnTo>
                    <a:pt x="1" y="0"/>
                  </a:lnTo>
                  <a:lnTo>
                    <a:pt x="0" y="8"/>
                  </a:lnTo>
                  <a:lnTo>
                    <a:pt x="12" y="87"/>
                  </a:lnTo>
                  <a:lnTo>
                    <a:pt x="12" y="87"/>
                  </a:lnTo>
                  <a:close/>
                </a:path>
              </a:pathLst>
            </a:custGeom>
            <a:solidFill>
              <a:srgbClr val="4A5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7" name="Freeform 70614">
              <a:extLst>
                <a:ext uri="{FF2B5EF4-FFF2-40B4-BE49-F238E27FC236}">
                  <a16:creationId xmlns:a16="http://schemas.microsoft.com/office/drawing/2014/main" id="{896E1CEC-D390-D655-EB1F-8E8CAA58D4FA}"/>
                </a:ext>
              </a:extLst>
            </p:cNvPr>
            <p:cNvSpPr>
              <a:spLocks noEditPoints="1"/>
            </p:cNvSpPr>
            <p:nvPr/>
          </p:nvSpPr>
          <p:spPr bwMode="auto">
            <a:xfrm>
              <a:off x="3082926" y="4278313"/>
              <a:ext cx="3175" cy="136525"/>
            </a:xfrm>
            <a:custGeom>
              <a:avLst/>
              <a:gdLst>
                <a:gd name="T0" fmla="*/ 0 w 26"/>
                <a:gd name="T1" fmla="*/ 1053 h 1053"/>
                <a:gd name="T2" fmla="*/ 0 w 26"/>
                <a:gd name="T3" fmla="*/ 1053 h 1053"/>
                <a:gd name="T4" fmla="*/ 4 w 26"/>
                <a:gd name="T5" fmla="*/ 926 h 1053"/>
                <a:gd name="T6" fmla="*/ 0 w 26"/>
                <a:gd name="T7" fmla="*/ 1053 h 1053"/>
                <a:gd name="T8" fmla="*/ 4 w 26"/>
                <a:gd name="T9" fmla="*/ 919 h 1053"/>
                <a:gd name="T10" fmla="*/ 26 w 26"/>
                <a:gd name="T11" fmla="*/ 0 h 1053"/>
                <a:gd name="T12" fmla="*/ 26 w 26"/>
                <a:gd name="T13" fmla="*/ 0 h 1053"/>
                <a:gd name="T14" fmla="*/ 4 w 26"/>
                <a:gd name="T15" fmla="*/ 919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53">
                  <a:moveTo>
                    <a:pt x="0" y="1053"/>
                  </a:moveTo>
                  <a:lnTo>
                    <a:pt x="0" y="1053"/>
                  </a:lnTo>
                  <a:lnTo>
                    <a:pt x="4" y="926"/>
                  </a:lnTo>
                  <a:lnTo>
                    <a:pt x="0" y="1053"/>
                  </a:lnTo>
                  <a:close/>
                  <a:moveTo>
                    <a:pt x="4" y="919"/>
                  </a:moveTo>
                  <a:lnTo>
                    <a:pt x="26" y="0"/>
                  </a:lnTo>
                  <a:lnTo>
                    <a:pt x="26" y="0"/>
                  </a:lnTo>
                  <a:lnTo>
                    <a:pt x="4" y="919"/>
                  </a:lnTo>
                  <a:close/>
                </a:path>
              </a:pathLst>
            </a:custGeom>
            <a:solidFill>
              <a:srgbClr val="5F4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8" name="Freeform 70615">
              <a:extLst>
                <a:ext uri="{FF2B5EF4-FFF2-40B4-BE49-F238E27FC236}">
                  <a16:creationId xmlns:a16="http://schemas.microsoft.com/office/drawing/2014/main" id="{7E689786-33E9-CEBE-C6C0-8BCED72D61B3}"/>
                </a:ext>
              </a:extLst>
            </p:cNvPr>
            <p:cNvSpPr>
              <a:spLocks/>
            </p:cNvSpPr>
            <p:nvPr/>
          </p:nvSpPr>
          <p:spPr bwMode="auto">
            <a:xfrm>
              <a:off x="3086101" y="4251325"/>
              <a:ext cx="0" cy="26988"/>
            </a:xfrm>
            <a:custGeom>
              <a:avLst/>
              <a:gdLst>
                <a:gd name="T0" fmla="*/ 17 h 17"/>
                <a:gd name="T1" fmla="*/ 17 h 17"/>
                <a:gd name="T2" fmla="*/ 0 h 17"/>
                <a:gd name="T3" fmla="*/ 7 h 17"/>
                <a:gd name="T4" fmla="*/ 17 h 17"/>
              </a:gdLst>
              <a:ahLst/>
              <a:cxnLst>
                <a:cxn ang="0">
                  <a:pos x="0" y="T0"/>
                </a:cxn>
                <a:cxn ang="0">
                  <a:pos x="0" y="T1"/>
                </a:cxn>
                <a:cxn ang="0">
                  <a:pos x="0" y="T2"/>
                </a:cxn>
                <a:cxn ang="0">
                  <a:pos x="0" y="T3"/>
                </a:cxn>
                <a:cxn ang="0">
                  <a:pos x="0" y="T4"/>
                </a:cxn>
              </a:cxnLst>
              <a:rect l="0" t="0" r="r" b="b"/>
              <a:pathLst>
                <a:path h="17">
                  <a:moveTo>
                    <a:pt x="0" y="17"/>
                  </a:moveTo>
                  <a:lnTo>
                    <a:pt x="0" y="17"/>
                  </a:lnTo>
                  <a:lnTo>
                    <a:pt x="0" y="0"/>
                  </a:lnTo>
                  <a:lnTo>
                    <a:pt x="0" y="7"/>
                  </a:lnTo>
                  <a:lnTo>
                    <a:pt x="0" y="17"/>
                  </a:lnTo>
                  <a:close/>
                </a:path>
              </a:pathLst>
            </a:custGeom>
            <a:solidFill>
              <a:srgbClr val="605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9" name="Freeform 70616">
              <a:extLst>
                <a:ext uri="{FF2B5EF4-FFF2-40B4-BE49-F238E27FC236}">
                  <a16:creationId xmlns:a16="http://schemas.microsoft.com/office/drawing/2014/main" id="{6778864E-FBE9-00AF-2E8F-2140E3DC2B51}"/>
                </a:ext>
              </a:extLst>
            </p:cNvPr>
            <p:cNvSpPr>
              <a:spLocks/>
            </p:cNvSpPr>
            <p:nvPr/>
          </p:nvSpPr>
          <p:spPr bwMode="auto">
            <a:xfrm>
              <a:off x="2998788" y="4141788"/>
              <a:ext cx="101600" cy="442913"/>
            </a:xfrm>
            <a:custGeom>
              <a:avLst/>
              <a:gdLst>
                <a:gd name="T0" fmla="*/ 339 w 795"/>
                <a:gd name="T1" fmla="*/ 3445 h 3445"/>
                <a:gd name="T2" fmla="*/ 194 w 795"/>
                <a:gd name="T3" fmla="*/ 3039 h 3445"/>
                <a:gd name="T4" fmla="*/ 20 w 795"/>
                <a:gd name="T5" fmla="*/ 1791 h 3445"/>
                <a:gd name="T6" fmla="*/ 12 w 795"/>
                <a:gd name="T7" fmla="*/ 729 h 3445"/>
                <a:gd name="T8" fmla="*/ 22 w 795"/>
                <a:gd name="T9" fmla="*/ 479 h 3445"/>
                <a:gd name="T10" fmla="*/ 28 w 795"/>
                <a:gd name="T11" fmla="*/ 377 h 3445"/>
                <a:gd name="T12" fmla="*/ 38 w 795"/>
                <a:gd name="T13" fmla="*/ 215 h 3445"/>
                <a:gd name="T14" fmla="*/ 54 w 795"/>
                <a:gd name="T15" fmla="*/ 0 h 3445"/>
                <a:gd name="T16" fmla="*/ 54 w 795"/>
                <a:gd name="T17" fmla="*/ 0 h 3445"/>
                <a:gd name="T18" fmla="*/ 682 w 795"/>
                <a:gd name="T19" fmla="*/ 834 h 3445"/>
                <a:gd name="T20" fmla="*/ 682 w 795"/>
                <a:gd name="T21" fmla="*/ 853 h 3445"/>
                <a:gd name="T22" fmla="*/ 676 w 795"/>
                <a:gd name="T23" fmla="*/ 1062 h 3445"/>
                <a:gd name="T24" fmla="*/ 654 w 795"/>
                <a:gd name="T25" fmla="*/ 1981 h 3445"/>
                <a:gd name="T26" fmla="*/ 654 w 795"/>
                <a:gd name="T27" fmla="*/ 1987 h 3445"/>
                <a:gd name="T28" fmla="*/ 654 w 795"/>
                <a:gd name="T29" fmla="*/ 1988 h 3445"/>
                <a:gd name="T30" fmla="*/ 650 w 795"/>
                <a:gd name="T31" fmla="*/ 2115 h 3445"/>
                <a:gd name="T32" fmla="*/ 648 w 795"/>
                <a:gd name="T33" fmla="*/ 2217 h 3445"/>
                <a:gd name="T34" fmla="*/ 795 w 795"/>
                <a:gd name="T35" fmla="*/ 3193 h 3445"/>
                <a:gd name="T36" fmla="*/ 770 w 795"/>
                <a:gd name="T37" fmla="*/ 3214 h 3445"/>
                <a:gd name="T38" fmla="*/ 339 w 795"/>
                <a:gd name="T39" fmla="*/ 3445 h 3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5" h="3445">
                  <a:moveTo>
                    <a:pt x="339" y="3445"/>
                  </a:moveTo>
                  <a:cubicBezTo>
                    <a:pt x="282" y="3324"/>
                    <a:pt x="234" y="3187"/>
                    <a:pt x="194" y="3039"/>
                  </a:cubicBezTo>
                  <a:cubicBezTo>
                    <a:pt x="93" y="2666"/>
                    <a:pt x="43" y="2222"/>
                    <a:pt x="20" y="1791"/>
                  </a:cubicBezTo>
                  <a:cubicBezTo>
                    <a:pt x="0" y="1408"/>
                    <a:pt x="3" y="1035"/>
                    <a:pt x="12" y="729"/>
                  </a:cubicBezTo>
                  <a:cubicBezTo>
                    <a:pt x="15" y="639"/>
                    <a:pt x="19" y="555"/>
                    <a:pt x="22" y="479"/>
                  </a:cubicBezTo>
                  <a:cubicBezTo>
                    <a:pt x="24" y="443"/>
                    <a:pt x="26" y="409"/>
                    <a:pt x="28" y="377"/>
                  </a:cubicBezTo>
                  <a:cubicBezTo>
                    <a:pt x="31" y="316"/>
                    <a:pt x="34" y="262"/>
                    <a:pt x="38" y="215"/>
                  </a:cubicBezTo>
                  <a:cubicBezTo>
                    <a:pt x="47" y="79"/>
                    <a:pt x="54" y="0"/>
                    <a:pt x="54" y="0"/>
                  </a:cubicBezTo>
                  <a:lnTo>
                    <a:pt x="54" y="0"/>
                  </a:lnTo>
                  <a:cubicBezTo>
                    <a:pt x="54" y="0"/>
                    <a:pt x="340" y="409"/>
                    <a:pt x="682" y="834"/>
                  </a:cubicBezTo>
                  <a:lnTo>
                    <a:pt x="682" y="853"/>
                  </a:lnTo>
                  <a:lnTo>
                    <a:pt x="676" y="1062"/>
                  </a:lnTo>
                  <a:lnTo>
                    <a:pt x="654" y="1981"/>
                  </a:lnTo>
                  <a:lnTo>
                    <a:pt x="654" y="1987"/>
                  </a:lnTo>
                  <a:lnTo>
                    <a:pt x="654" y="1988"/>
                  </a:lnTo>
                  <a:lnTo>
                    <a:pt x="650" y="2115"/>
                  </a:lnTo>
                  <a:lnTo>
                    <a:pt x="648" y="2217"/>
                  </a:lnTo>
                  <a:lnTo>
                    <a:pt x="795" y="3193"/>
                  </a:lnTo>
                  <a:cubicBezTo>
                    <a:pt x="794" y="3195"/>
                    <a:pt x="785" y="3202"/>
                    <a:pt x="770" y="3214"/>
                  </a:cubicBezTo>
                  <a:cubicBezTo>
                    <a:pt x="713" y="3258"/>
                    <a:pt x="564" y="3364"/>
                    <a:pt x="339" y="3445"/>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5" name="Dia számának helye 3">
            <a:extLst>
              <a:ext uri="{FF2B5EF4-FFF2-40B4-BE49-F238E27FC236}">
                <a16:creationId xmlns:a16="http://schemas.microsoft.com/office/drawing/2014/main" id="{7925EF98-FA45-12FC-924E-D1E1692EAE11}"/>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97</a:t>
            </a:fld>
            <a:endParaRPr lang="hu-HU">
              <a:solidFill>
                <a:schemeClr val="tx1"/>
              </a:solidFill>
            </a:endParaRPr>
          </a:p>
        </p:txBody>
      </p:sp>
      <p:pic>
        <p:nvPicPr>
          <p:cNvPr id="9" name="Picture 14">
            <a:extLst>
              <a:ext uri="{FF2B5EF4-FFF2-40B4-BE49-F238E27FC236}">
                <a16:creationId xmlns:a16="http://schemas.microsoft.com/office/drawing/2014/main" id="{B39F4175-947C-730F-E449-9BDBA5F1A6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01B8EFE9-2C3C-C8C9-E98F-0615B09BFC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DC217856-234E-D508-51AE-9C4CAAF31A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8683345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7082335" cy="843780"/>
          </a:xfrm>
        </p:spPr>
        <p:txBody>
          <a:bodyPr>
            <a:normAutofit fontScale="90000"/>
          </a:bodyPr>
          <a:lstStyle/>
          <a:p>
            <a:r>
              <a:rPr lang="hu-HU" sz="3200" b="1" dirty="0">
                <a:solidFill>
                  <a:srgbClr val="265373"/>
                </a:solidFill>
              </a:rPr>
              <a:t>Várható fogyasztói fogadtatás I. </a:t>
            </a:r>
            <a:r>
              <a:rPr lang="hu-HU" b="1" dirty="0">
                <a:solidFill>
                  <a:srgbClr val="265373"/>
                </a:solidFill>
              </a:rPr>
              <a:t>– nézők, nézési szokások</a:t>
            </a:r>
            <a:endParaRPr lang="en-GB"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360000" y="1260000"/>
            <a:ext cx="7920000" cy="2713628"/>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 nézői fogadtatás kapcsán ellentétes hatások befolyásolhatják a nézettséget. Egyrészt a szolgáltatás elérhetőségének módja (interneten keresztül böngészőben vagy app-</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on</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főleg a magasabb státuszú, digitálisan érettebb csoportok körében tehetné népszerűvé. Ugyanakkor az, hogy régebbi, korábban már látott tartalom található meg a felületen, főleg az idősebb, alacsonyabb státuszú kör számára jelenthet vonzerőt (illetve inkább a magasabb státuszú célcsoportokat riaszthatja el). E kettősség lassíthatja a szolgáltatás elterjedését, mert nem találkozik megfelelően az érdeklődő célcsoport és a terjesztési formátum.</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Fordított irányú megközelítés, hogy a nézők egy jelentős része még mindig preferálja, hogy a tévé csatornákon megkapja a szerkesztett tartalmat és nem neki kell a műsorok közül választania. Mivel ez a fajta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tévézés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nagyon jellemző egy aránylag nagy fogyasztói csoportra, ezért a lineáris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tévézés</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még sokáig jellemző tevékenység marad, ami egyben a </a:t>
            </a:r>
            <a:r>
              <a:rPr kumimoji="0" lang="hu-HU" sz="1400" b="0" i="0" u="none" strike="noStrike" kern="1200" cap="none" spc="0" normalizeH="0" baseline="0" noProof="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FAsT</a:t>
            </a:r>
            <a:r>
              <a:rPr kumimoji="0" lang="hu-HU" sz="1400" b="0" i="0" u="none" strike="noStrike" kern="1200" cap="none" spc="0" normalizeH="0" baseline="0" noProof="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TV üzleti modell terjedését is segítheti.</a:t>
            </a:r>
          </a:p>
        </p:txBody>
      </p:sp>
      <p:sp>
        <p:nvSpPr>
          <p:cNvPr id="3" name="Szövegdoboz 2">
            <a:extLst>
              <a:ext uri="{FF2B5EF4-FFF2-40B4-BE49-F238E27FC236}">
                <a16:creationId xmlns:a16="http://schemas.microsoft.com/office/drawing/2014/main" id="{F3F84839-63A5-1AF4-FAD6-319FCC9FCA51}"/>
              </a:ext>
            </a:extLst>
          </p:cNvPr>
          <p:cNvSpPr txBox="1"/>
          <p:nvPr/>
        </p:nvSpPr>
        <p:spPr>
          <a:xfrm>
            <a:off x="8446272" y="1146257"/>
            <a:ext cx="3240000" cy="5652000"/>
          </a:xfrm>
          <a:prstGeom prst="rect">
            <a:avLst/>
          </a:prstGeom>
          <a:solidFill>
            <a:srgbClr val="F9F9F9"/>
          </a:solid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„Ha megnézzük a nézői összetételeit a hasonló műsorokkal rendelkező jelenlegi tévéknek, tehát akár egy ilyen Film+, meg ezek, akkor igazából a célközönség pont nem az szerintem, aki egy laptopon nekiáll egy ilyet nézni.”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„Csak azt gondolom, hogy időbe telik. Mire Marika néni a piacon azt mondja Rozika néninek, hogy te, itt nézem az Eszmeraldát, addig azért eltelik egy idő”</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„Mondjuk a nyugdíjas törzsközönség, aki egyébként a tévé előtt eltölt akár 8 órát per nap, ő nem fog egy PC előtt ücsörögni. Ő egy tévé előtt szeretne ücsörögni”</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„ami a televíziót működteti, szerintem az a távirányító. a kényelem és a komfort. És ezért az OTT sem fog egy szint fölé menni meg a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time</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shiftid </a:t>
            </a:r>
            <a:r>
              <a:rPr kumimoji="0" lang="hu-HU" sz="1200" b="0" i="1" u="none" strike="noStrike" kern="1200" cap="none" spc="0" normalizeH="0" baseline="0" noProof="0" err="1">
                <a:ln>
                  <a:noFill/>
                </a:ln>
                <a:solidFill>
                  <a:srgbClr val="181818"/>
                </a:solidFill>
                <a:effectLst/>
                <a:uLnTx/>
                <a:uFillTx/>
                <a:latin typeface="Segoe UI Light"/>
                <a:ea typeface="+mn-ea"/>
                <a:cs typeface="Times New Roman" panose="02020603050405020304" pitchFamily="18" charset="0"/>
              </a:rPr>
              <a:t>viewing</a:t>
            </a:r>
            <a:r>
              <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rPr>
              <a:t>, mert az a kényelem, hogy én válogatok az előre szerkesztett tartalmak közül, az fontos.”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a:ln>
                <a:noFill/>
              </a:ln>
              <a:solidFill>
                <a:srgbClr val="181818"/>
              </a:solidFill>
              <a:effectLst/>
              <a:uLnTx/>
              <a:uFillTx/>
              <a:latin typeface="Segoe UI Light"/>
              <a:ea typeface="+mn-ea"/>
              <a:cs typeface="Times New Roman" panose="02020603050405020304" pitchFamily="18" charset="0"/>
            </a:endParaRPr>
          </a:p>
        </p:txBody>
      </p:sp>
      <p:grpSp>
        <p:nvGrpSpPr>
          <p:cNvPr id="5" name="그룹 172">
            <a:extLst>
              <a:ext uri="{FF2B5EF4-FFF2-40B4-BE49-F238E27FC236}">
                <a16:creationId xmlns:a16="http://schemas.microsoft.com/office/drawing/2014/main" id="{22E003CC-A598-98AC-B297-49D95882CD24}"/>
              </a:ext>
            </a:extLst>
          </p:cNvPr>
          <p:cNvGrpSpPr/>
          <p:nvPr/>
        </p:nvGrpSpPr>
        <p:grpSpPr>
          <a:xfrm>
            <a:off x="4563319" y="5336116"/>
            <a:ext cx="2738437" cy="1168400"/>
            <a:chOff x="2957513" y="1984375"/>
            <a:chExt cx="2738437" cy="1168400"/>
          </a:xfrm>
        </p:grpSpPr>
        <p:sp>
          <p:nvSpPr>
            <p:cNvPr id="6" name="Freeform 66">
              <a:extLst>
                <a:ext uri="{FF2B5EF4-FFF2-40B4-BE49-F238E27FC236}">
                  <a16:creationId xmlns:a16="http://schemas.microsoft.com/office/drawing/2014/main" id="{116DC88D-42D9-5FD5-4814-AF6081807398}"/>
                </a:ext>
              </a:extLst>
            </p:cNvPr>
            <p:cNvSpPr>
              <a:spLocks/>
            </p:cNvSpPr>
            <p:nvPr/>
          </p:nvSpPr>
          <p:spPr bwMode="auto">
            <a:xfrm>
              <a:off x="3876675" y="1987550"/>
              <a:ext cx="1819275" cy="1165225"/>
            </a:xfrm>
            <a:custGeom>
              <a:avLst/>
              <a:gdLst>
                <a:gd name="T0" fmla="*/ 42 w 3727"/>
                <a:gd name="T1" fmla="*/ 2387 h 2387"/>
                <a:gd name="T2" fmla="*/ 3349 w 3727"/>
                <a:gd name="T3" fmla="*/ 2387 h 2387"/>
                <a:gd name="T4" fmla="*/ 3400 w 3727"/>
                <a:gd name="T5" fmla="*/ 2343 h 2387"/>
                <a:gd name="T6" fmla="*/ 3723 w 3727"/>
                <a:gd name="T7" fmla="*/ 45 h 2387"/>
                <a:gd name="T8" fmla="*/ 3685 w 3727"/>
                <a:gd name="T9" fmla="*/ 0 h 2387"/>
                <a:gd name="T10" fmla="*/ 377 w 3727"/>
                <a:gd name="T11" fmla="*/ 0 h 2387"/>
                <a:gd name="T12" fmla="*/ 326 w 3727"/>
                <a:gd name="T13" fmla="*/ 45 h 2387"/>
                <a:gd name="T14" fmla="*/ 3 w 3727"/>
                <a:gd name="T15" fmla="*/ 2343 h 2387"/>
                <a:gd name="T16" fmla="*/ 42 w 3727"/>
                <a:gd name="T17" fmla="*/ 238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7" h="2387">
                  <a:moveTo>
                    <a:pt x="42" y="2387"/>
                  </a:moveTo>
                  <a:cubicBezTo>
                    <a:pt x="3349" y="2387"/>
                    <a:pt x="3349" y="2387"/>
                    <a:pt x="3349" y="2387"/>
                  </a:cubicBezTo>
                  <a:cubicBezTo>
                    <a:pt x="3374" y="2387"/>
                    <a:pt x="3397" y="2367"/>
                    <a:pt x="3400" y="2343"/>
                  </a:cubicBezTo>
                  <a:cubicBezTo>
                    <a:pt x="3723" y="45"/>
                    <a:pt x="3723" y="45"/>
                    <a:pt x="3723" y="45"/>
                  </a:cubicBezTo>
                  <a:cubicBezTo>
                    <a:pt x="3727" y="20"/>
                    <a:pt x="3710" y="0"/>
                    <a:pt x="3685" y="0"/>
                  </a:cubicBezTo>
                  <a:cubicBezTo>
                    <a:pt x="377" y="0"/>
                    <a:pt x="377" y="0"/>
                    <a:pt x="377" y="0"/>
                  </a:cubicBezTo>
                  <a:cubicBezTo>
                    <a:pt x="352" y="0"/>
                    <a:pt x="329" y="20"/>
                    <a:pt x="326" y="45"/>
                  </a:cubicBezTo>
                  <a:cubicBezTo>
                    <a:pt x="3" y="2343"/>
                    <a:pt x="3" y="2343"/>
                    <a:pt x="3" y="2343"/>
                  </a:cubicBezTo>
                  <a:cubicBezTo>
                    <a:pt x="0" y="2367"/>
                    <a:pt x="17" y="2387"/>
                    <a:pt x="42" y="238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 name="Freeform 67">
              <a:extLst>
                <a:ext uri="{FF2B5EF4-FFF2-40B4-BE49-F238E27FC236}">
                  <a16:creationId xmlns:a16="http://schemas.microsoft.com/office/drawing/2014/main" id="{61977AAF-DB51-B03B-559B-76E82C7DD265}"/>
                </a:ext>
              </a:extLst>
            </p:cNvPr>
            <p:cNvSpPr>
              <a:spLocks/>
            </p:cNvSpPr>
            <p:nvPr/>
          </p:nvSpPr>
          <p:spPr bwMode="auto">
            <a:xfrm>
              <a:off x="2957513" y="3092450"/>
              <a:ext cx="2506663" cy="60325"/>
            </a:xfrm>
            <a:custGeom>
              <a:avLst/>
              <a:gdLst>
                <a:gd name="T0" fmla="*/ 122 w 5135"/>
                <a:gd name="T1" fmla="*/ 0 h 124"/>
                <a:gd name="T2" fmla="*/ 5135 w 5135"/>
                <a:gd name="T3" fmla="*/ 0 h 124"/>
                <a:gd name="T4" fmla="*/ 5135 w 5135"/>
                <a:gd name="T5" fmla="*/ 124 h 124"/>
                <a:gd name="T6" fmla="*/ 0 w 5135"/>
                <a:gd name="T7" fmla="*/ 124 h 124"/>
                <a:gd name="T8" fmla="*/ 0 w 5135"/>
                <a:gd name="T9" fmla="*/ 122 h 124"/>
                <a:gd name="T10" fmla="*/ 122 w 5135"/>
                <a:gd name="T11" fmla="*/ 0 h 124"/>
              </a:gdLst>
              <a:ahLst/>
              <a:cxnLst>
                <a:cxn ang="0">
                  <a:pos x="T0" y="T1"/>
                </a:cxn>
                <a:cxn ang="0">
                  <a:pos x="T2" y="T3"/>
                </a:cxn>
                <a:cxn ang="0">
                  <a:pos x="T4" y="T5"/>
                </a:cxn>
                <a:cxn ang="0">
                  <a:pos x="T6" y="T7"/>
                </a:cxn>
                <a:cxn ang="0">
                  <a:pos x="T8" y="T9"/>
                </a:cxn>
                <a:cxn ang="0">
                  <a:pos x="T10" y="T11"/>
                </a:cxn>
              </a:cxnLst>
              <a:rect l="0" t="0" r="r" b="b"/>
              <a:pathLst>
                <a:path w="5135" h="124">
                  <a:moveTo>
                    <a:pt x="122" y="0"/>
                  </a:moveTo>
                  <a:cubicBezTo>
                    <a:pt x="5135" y="0"/>
                    <a:pt x="5135" y="0"/>
                    <a:pt x="5135" y="0"/>
                  </a:cubicBezTo>
                  <a:cubicBezTo>
                    <a:pt x="5135" y="124"/>
                    <a:pt x="5135" y="124"/>
                    <a:pt x="5135" y="124"/>
                  </a:cubicBezTo>
                  <a:cubicBezTo>
                    <a:pt x="0" y="124"/>
                    <a:pt x="0" y="124"/>
                    <a:pt x="0" y="124"/>
                  </a:cubicBezTo>
                  <a:cubicBezTo>
                    <a:pt x="0" y="122"/>
                    <a:pt x="0" y="122"/>
                    <a:pt x="0" y="122"/>
                  </a:cubicBezTo>
                  <a:cubicBezTo>
                    <a:pt x="0" y="54"/>
                    <a:pt x="54" y="0"/>
                    <a:pt x="122"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 name="Freeform 68">
              <a:extLst>
                <a:ext uri="{FF2B5EF4-FFF2-40B4-BE49-F238E27FC236}">
                  <a16:creationId xmlns:a16="http://schemas.microsoft.com/office/drawing/2014/main" id="{37E6FDF7-67E2-F5D9-CFDC-84BEF0DD5F43}"/>
                </a:ext>
              </a:extLst>
            </p:cNvPr>
            <p:cNvSpPr>
              <a:spLocks/>
            </p:cNvSpPr>
            <p:nvPr/>
          </p:nvSpPr>
          <p:spPr bwMode="auto">
            <a:xfrm>
              <a:off x="3881438" y="1984375"/>
              <a:ext cx="1789113" cy="1111250"/>
            </a:xfrm>
            <a:custGeom>
              <a:avLst/>
              <a:gdLst>
                <a:gd name="T0" fmla="*/ 3340 w 3665"/>
                <a:gd name="T1" fmla="*/ 2278 h 2278"/>
                <a:gd name="T2" fmla="*/ 9 w 3665"/>
                <a:gd name="T3" fmla="*/ 2278 h 2278"/>
                <a:gd name="T4" fmla="*/ 0 w 3665"/>
                <a:gd name="T5" fmla="*/ 2269 h 2278"/>
                <a:gd name="T6" fmla="*/ 9 w 3665"/>
                <a:gd name="T7" fmla="*/ 2259 h 2278"/>
                <a:gd name="T8" fmla="*/ 3332 w 3665"/>
                <a:gd name="T9" fmla="*/ 2259 h 2278"/>
                <a:gd name="T10" fmla="*/ 3645 w 3665"/>
                <a:gd name="T11" fmla="*/ 50 h 2278"/>
                <a:gd name="T12" fmla="*/ 3639 w 3665"/>
                <a:gd name="T13" fmla="*/ 27 h 2278"/>
                <a:gd name="T14" fmla="*/ 3618 w 3665"/>
                <a:gd name="T15" fmla="*/ 19 h 2278"/>
                <a:gd name="T16" fmla="*/ 3609 w 3665"/>
                <a:gd name="T17" fmla="*/ 9 h 2278"/>
                <a:gd name="T18" fmla="*/ 3618 w 3665"/>
                <a:gd name="T19" fmla="*/ 0 h 2278"/>
                <a:gd name="T20" fmla="*/ 3653 w 3665"/>
                <a:gd name="T21" fmla="*/ 15 h 2278"/>
                <a:gd name="T22" fmla="*/ 3663 w 3665"/>
                <a:gd name="T23" fmla="*/ 52 h 2278"/>
                <a:gd name="T24" fmla="*/ 3349 w 3665"/>
                <a:gd name="T25" fmla="*/ 2270 h 2278"/>
                <a:gd name="T26" fmla="*/ 3340 w 3665"/>
                <a:gd name="T27" fmla="*/ 2278 h 2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5" h="2278">
                  <a:moveTo>
                    <a:pt x="3340" y="2278"/>
                  </a:moveTo>
                  <a:cubicBezTo>
                    <a:pt x="9" y="2278"/>
                    <a:pt x="9" y="2278"/>
                    <a:pt x="9" y="2278"/>
                  </a:cubicBezTo>
                  <a:cubicBezTo>
                    <a:pt x="4" y="2278"/>
                    <a:pt x="0" y="2274"/>
                    <a:pt x="0" y="2269"/>
                  </a:cubicBezTo>
                  <a:cubicBezTo>
                    <a:pt x="0" y="2264"/>
                    <a:pt x="4" y="2259"/>
                    <a:pt x="9" y="2259"/>
                  </a:cubicBezTo>
                  <a:cubicBezTo>
                    <a:pt x="3332" y="2259"/>
                    <a:pt x="3332" y="2259"/>
                    <a:pt x="3332" y="2259"/>
                  </a:cubicBezTo>
                  <a:cubicBezTo>
                    <a:pt x="3645" y="50"/>
                    <a:pt x="3645" y="50"/>
                    <a:pt x="3645" y="50"/>
                  </a:cubicBezTo>
                  <a:cubicBezTo>
                    <a:pt x="3646" y="41"/>
                    <a:pt x="3644" y="33"/>
                    <a:pt x="3639" y="27"/>
                  </a:cubicBezTo>
                  <a:cubicBezTo>
                    <a:pt x="3634" y="22"/>
                    <a:pt x="3626" y="19"/>
                    <a:pt x="3618" y="19"/>
                  </a:cubicBezTo>
                  <a:cubicBezTo>
                    <a:pt x="3613" y="19"/>
                    <a:pt x="3609" y="15"/>
                    <a:pt x="3609" y="9"/>
                  </a:cubicBezTo>
                  <a:cubicBezTo>
                    <a:pt x="3609" y="4"/>
                    <a:pt x="3613" y="0"/>
                    <a:pt x="3618" y="0"/>
                  </a:cubicBezTo>
                  <a:cubicBezTo>
                    <a:pt x="3632" y="0"/>
                    <a:pt x="3644" y="5"/>
                    <a:pt x="3653" y="15"/>
                  </a:cubicBezTo>
                  <a:cubicBezTo>
                    <a:pt x="3661" y="25"/>
                    <a:pt x="3665" y="38"/>
                    <a:pt x="3663" y="52"/>
                  </a:cubicBezTo>
                  <a:cubicBezTo>
                    <a:pt x="3349" y="2270"/>
                    <a:pt x="3349" y="2270"/>
                    <a:pt x="3349" y="2270"/>
                  </a:cubicBezTo>
                  <a:cubicBezTo>
                    <a:pt x="3348" y="2275"/>
                    <a:pt x="3345" y="2278"/>
                    <a:pt x="3340" y="227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 name="Freeform 69">
              <a:extLst>
                <a:ext uri="{FF2B5EF4-FFF2-40B4-BE49-F238E27FC236}">
                  <a16:creationId xmlns:a16="http://schemas.microsoft.com/office/drawing/2014/main" id="{1C9C5F1F-1BD0-CA71-4AD3-AD9BD9681F8A}"/>
                </a:ext>
              </a:extLst>
            </p:cNvPr>
            <p:cNvSpPr>
              <a:spLocks noEditPoints="1"/>
            </p:cNvSpPr>
            <p:nvPr/>
          </p:nvSpPr>
          <p:spPr bwMode="auto">
            <a:xfrm>
              <a:off x="4803775" y="1997075"/>
              <a:ext cx="31750" cy="31750"/>
            </a:xfrm>
            <a:custGeom>
              <a:avLst/>
              <a:gdLst>
                <a:gd name="T0" fmla="*/ 32 w 65"/>
                <a:gd name="T1" fmla="*/ 65 h 65"/>
                <a:gd name="T2" fmla="*/ 0 w 65"/>
                <a:gd name="T3" fmla="*/ 32 h 65"/>
                <a:gd name="T4" fmla="*/ 32 w 65"/>
                <a:gd name="T5" fmla="*/ 0 h 65"/>
                <a:gd name="T6" fmla="*/ 65 w 65"/>
                <a:gd name="T7" fmla="*/ 32 h 65"/>
                <a:gd name="T8" fmla="*/ 32 w 65"/>
                <a:gd name="T9" fmla="*/ 65 h 65"/>
                <a:gd name="T10" fmla="*/ 32 w 65"/>
                <a:gd name="T11" fmla="*/ 18 h 65"/>
                <a:gd name="T12" fmla="*/ 19 w 65"/>
                <a:gd name="T13" fmla="*/ 32 h 65"/>
                <a:gd name="T14" fmla="*/ 32 w 65"/>
                <a:gd name="T15" fmla="*/ 46 h 65"/>
                <a:gd name="T16" fmla="*/ 46 w 65"/>
                <a:gd name="T17" fmla="*/ 32 h 65"/>
                <a:gd name="T18" fmla="*/ 32 w 65"/>
                <a:gd name="T1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2" y="65"/>
                  </a:moveTo>
                  <a:cubicBezTo>
                    <a:pt x="14" y="65"/>
                    <a:pt x="0" y="50"/>
                    <a:pt x="0" y="32"/>
                  </a:cubicBezTo>
                  <a:cubicBezTo>
                    <a:pt x="0" y="14"/>
                    <a:pt x="14" y="0"/>
                    <a:pt x="32" y="0"/>
                  </a:cubicBezTo>
                  <a:cubicBezTo>
                    <a:pt x="50" y="0"/>
                    <a:pt x="65" y="14"/>
                    <a:pt x="65" y="32"/>
                  </a:cubicBezTo>
                  <a:cubicBezTo>
                    <a:pt x="65" y="50"/>
                    <a:pt x="50" y="65"/>
                    <a:pt x="32" y="65"/>
                  </a:cubicBezTo>
                  <a:close/>
                  <a:moveTo>
                    <a:pt x="32" y="18"/>
                  </a:moveTo>
                  <a:cubicBezTo>
                    <a:pt x="25" y="18"/>
                    <a:pt x="19" y="25"/>
                    <a:pt x="19" y="32"/>
                  </a:cubicBezTo>
                  <a:cubicBezTo>
                    <a:pt x="19" y="40"/>
                    <a:pt x="25" y="46"/>
                    <a:pt x="32" y="46"/>
                  </a:cubicBezTo>
                  <a:cubicBezTo>
                    <a:pt x="40" y="46"/>
                    <a:pt x="46" y="40"/>
                    <a:pt x="46" y="32"/>
                  </a:cubicBezTo>
                  <a:cubicBezTo>
                    <a:pt x="46" y="25"/>
                    <a:pt x="40" y="18"/>
                    <a:pt x="32" y="18"/>
                  </a:cubicBezTo>
                  <a:close/>
                </a:path>
              </a:pathLst>
            </a:custGeom>
            <a:solidFill>
              <a:srgbClr val="8CB1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 name="Freeform 70">
              <a:extLst>
                <a:ext uri="{FF2B5EF4-FFF2-40B4-BE49-F238E27FC236}">
                  <a16:creationId xmlns:a16="http://schemas.microsoft.com/office/drawing/2014/main" id="{DAF3F544-4A1E-2B20-B726-86BD49D9B688}"/>
                </a:ext>
              </a:extLst>
            </p:cNvPr>
            <p:cNvSpPr>
              <a:spLocks/>
            </p:cNvSpPr>
            <p:nvPr/>
          </p:nvSpPr>
          <p:spPr bwMode="auto">
            <a:xfrm>
              <a:off x="3929063" y="2044700"/>
              <a:ext cx="1692275" cy="992188"/>
            </a:xfrm>
            <a:custGeom>
              <a:avLst/>
              <a:gdLst>
                <a:gd name="T0" fmla="*/ 978 w 1066"/>
                <a:gd name="T1" fmla="*/ 625 h 625"/>
                <a:gd name="T2" fmla="*/ 0 w 1066"/>
                <a:gd name="T3" fmla="*/ 625 h 625"/>
                <a:gd name="T4" fmla="*/ 88 w 1066"/>
                <a:gd name="T5" fmla="*/ 0 h 625"/>
                <a:gd name="T6" fmla="*/ 1066 w 1066"/>
                <a:gd name="T7" fmla="*/ 0 h 625"/>
                <a:gd name="T8" fmla="*/ 978 w 1066"/>
                <a:gd name="T9" fmla="*/ 625 h 625"/>
              </a:gdLst>
              <a:ahLst/>
              <a:cxnLst>
                <a:cxn ang="0">
                  <a:pos x="T0" y="T1"/>
                </a:cxn>
                <a:cxn ang="0">
                  <a:pos x="T2" y="T3"/>
                </a:cxn>
                <a:cxn ang="0">
                  <a:pos x="T4" y="T5"/>
                </a:cxn>
                <a:cxn ang="0">
                  <a:pos x="T6" y="T7"/>
                </a:cxn>
                <a:cxn ang="0">
                  <a:pos x="T8" y="T9"/>
                </a:cxn>
              </a:cxnLst>
              <a:rect l="0" t="0" r="r" b="b"/>
              <a:pathLst>
                <a:path w="1066" h="625">
                  <a:moveTo>
                    <a:pt x="978" y="625"/>
                  </a:moveTo>
                  <a:lnTo>
                    <a:pt x="0" y="625"/>
                  </a:lnTo>
                  <a:lnTo>
                    <a:pt x="88" y="0"/>
                  </a:lnTo>
                  <a:lnTo>
                    <a:pt x="1066" y="0"/>
                  </a:lnTo>
                  <a:lnTo>
                    <a:pt x="978" y="62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2" name="Freeform 71">
              <a:extLst>
                <a:ext uri="{FF2B5EF4-FFF2-40B4-BE49-F238E27FC236}">
                  <a16:creationId xmlns:a16="http://schemas.microsoft.com/office/drawing/2014/main" id="{18A4E2B5-E830-5EF1-081B-AD36573299A1}"/>
                </a:ext>
              </a:extLst>
            </p:cNvPr>
            <p:cNvSpPr>
              <a:spLocks/>
            </p:cNvSpPr>
            <p:nvPr/>
          </p:nvSpPr>
          <p:spPr bwMode="auto">
            <a:xfrm>
              <a:off x="4092575" y="2141538"/>
              <a:ext cx="488950" cy="746125"/>
            </a:xfrm>
            <a:custGeom>
              <a:avLst/>
              <a:gdLst>
                <a:gd name="T0" fmla="*/ 580 w 1002"/>
                <a:gd name="T1" fmla="*/ 1354 h 1529"/>
                <a:gd name="T2" fmla="*/ 67 w 1002"/>
                <a:gd name="T3" fmla="*/ 1196 h 1529"/>
                <a:gd name="T4" fmla="*/ 197 w 1002"/>
                <a:gd name="T5" fmla="*/ 1120 h 1529"/>
                <a:gd name="T6" fmla="*/ 16 w 1002"/>
                <a:gd name="T7" fmla="*/ 875 h 1529"/>
                <a:gd name="T8" fmla="*/ 83 w 1002"/>
                <a:gd name="T9" fmla="*/ 542 h 1529"/>
                <a:gd name="T10" fmla="*/ 232 w 1002"/>
                <a:gd name="T11" fmla="*/ 724 h 1529"/>
                <a:gd name="T12" fmla="*/ 284 w 1002"/>
                <a:gd name="T13" fmla="*/ 641 h 1529"/>
                <a:gd name="T14" fmla="*/ 193 w 1002"/>
                <a:gd name="T15" fmla="*/ 278 h 1529"/>
                <a:gd name="T16" fmla="*/ 420 w 1002"/>
                <a:gd name="T17" fmla="*/ 0 h 1529"/>
                <a:gd name="T18" fmla="*/ 604 w 1002"/>
                <a:gd name="T19" fmla="*/ 192 h 1529"/>
                <a:gd name="T20" fmla="*/ 587 w 1002"/>
                <a:gd name="T21" fmla="*/ 479 h 1529"/>
                <a:gd name="T22" fmla="*/ 626 w 1002"/>
                <a:gd name="T23" fmla="*/ 555 h 1529"/>
                <a:gd name="T24" fmla="*/ 740 w 1002"/>
                <a:gd name="T25" fmla="*/ 311 h 1529"/>
                <a:gd name="T26" fmla="*/ 881 w 1002"/>
                <a:gd name="T27" fmla="*/ 529 h 1529"/>
                <a:gd name="T28" fmla="*/ 669 w 1002"/>
                <a:gd name="T29" fmla="*/ 793 h 1529"/>
                <a:gd name="T30" fmla="*/ 687 w 1002"/>
                <a:gd name="T31" fmla="*/ 852 h 1529"/>
                <a:gd name="T32" fmla="*/ 925 w 1002"/>
                <a:gd name="T33" fmla="*/ 684 h 1529"/>
                <a:gd name="T34" fmla="*/ 580 w 1002"/>
                <a:gd name="T35" fmla="*/ 1354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2" h="1529">
                  <a:moveTo>
                    <a:pt x="580" y="1354"/>
                  </a:moveTo>
                  <a:cubicBezTo>
                    <a:pt x="179" y="1529"/>
                    <a:pt x="67" y="1196"/>
                    <a:pt x="67" y="1196"/>
                  </a:cubicBezTo>
                  <a:cubicBezTo>
                    <a:pt x="357" y="1222"/>
                    <a:pt x="347" y="1156"/>
                    <a:pt x="197" y="1120"/>
                  </a:cubicBezTo>
                  <a:cubicBezTo>
                    <a:pt x="46" y="1084"/>
                    <a:pt x="0" y="1041"/>
                    <a:pt x="16" y="875"/>
                  </a:cubicBezTo>
                  <a:cubicBezTo>
                    <a:pt x="33" y="710"/>
                    <a:pt x="83" y="542"/>
                    <a:pt x="83" y="542"/>
                  </a:cubicBezTo>
                  <a:cubicBezTo>
                    <a:pt x="83" y="542"/>
                    <a:pt x="131" y="648"/>
                    <a:pt x="232" y="724"/>
                  </a:cubicBezTo>
                  <a:cubicBezTo>
                    <a:pt x="334" y="800"/>
                    <a:pt x="377" y="730"/>
                    <a:pt x="284" y="641"/>
                  </a:cubicBezTo>
                  <a:cubicBezTo>
                    <a:pt x="190" y="552"/>
                    <a:pt x="85" y="436"/>
                    <a:pt x="193" y="278"/>
                  </a:cubicBezTo>
                  <a:cubicBezTo>
                    <a:pt x="301" y="119"/>
                    <a:pt x="420" y="0"/>
                    <a:pt x="420" y="0"/>
                  </a:cubicBezTo>
                  <a:cubicBezTo>
                    <a:pt x="420" y="0"/>
                    <a:pt x="506" y="116"/>
                    <a:pt x="604" y="192"/>
                  </a:cubicBezTo>
                  <a:cubicBezTo>
                    <a:pt x="703" y="268"/>
                    <a:pt x="620" y="383"/>
                    <a:pt x="587" y="479"/>
                  </a:cubicBezTo>
                  <a:cubicBezTo>
                    <a:pt x="554" y="575"/>
                    <a:pt x="562" y="631"/>
                    <a:pt x="626" y="555"/>
                  </a:cubicBezTo>
                  <a:cubicBezTo>
                    <a:pt x="690" y="479"/>
                    <a:pt x="740" y="311"/>
                    <a:pt x="740" y="311"/>
                  </a:cubicBezTo>
                  <a:cubicBezTo>
                    <a:pt x="740" y="311"/>
                    <a:pt x="886" y="400"/>
                    <a:pt x="881" y="529"/>
                  </a:cubicBezTo>
                  <a:cubicBezTo>
                    <a:pt x="876" y="657"/>
                    <a:pt x="727" y="750"/>
                    <a:pt x="669" y="793"/>
                  </a:cubicBezTo>
                  <a:cubicBezTo>
                    <a:pt x="610" y="836"/>
                    <a:pt x="605" y="872"/>
                    <a:pt x="687" y="852"/>
                  </a:cubicBezTo>
                  <a:cubicBezTo>
                    <a:pt x="769" y="833"/>
                    <a:pt x="869" y="753"/>
                    <a:pt x="925" y="684"/>
                  </a:cubicBezTo>
                  <a:cubicBezTo>
                    <a:pt x="1002" y="961"/>
                    <a:pt x="896" y="1292"/>
                    <a:pt x="580" y="135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3" name="Freeform 72">
              <a:extLst>
                <a:ext uri="{FF2B5EF4-FFF2-40B4-BE49-F238E27FC236}">
                  <a16:creationId xmlns:a16="http://schemas.microsoft.com/office/drawing/2014/main" id="{14667DED-B364-D062-C9E5-156DBE945D96}"/>
                </a:ext>
              </a:extLst>
            </p:cNvPr>
            <p:cNvSpPr>
              <a:spLocks/>
            </p:cNvSpPr>
            <p:nvPr/>
          </p:nvSpPr>
          <p:spPr bwMode="auto">
            <a:xfrm>
              <a:off x="4445000" y="2424113"/>
              <a:ext cx="865188" cy="609600"/>
            </a:xfrm>
            <a:custGeom>
              <a:avLst/>
              <a:gdLst>
                <a:gd name="T0" fmla="*/ 0 w 1771"/>
                <a:gd name="T1" fmla="*/ 1141 h 1250"/>
                <a:gd name="T2" fmla="*/ 85 w 1771"/>
                <a:gd name="T3" fmla="*/ 475 h 1250"/>
                <a:gd name="T4" fmla="*/ 225 w 1771"/>
                <a:gd name="T5" fmla="*/ 286 h 1250"/>
                <a:gd name="T6" fmla="*/ 1677 w 1771"/>
                <a:gd name="T7" fmla="*/ 303 h 1250"/>
                <a:gd name="T8" fmla="*/ 1751 w 1771"/>
                <a:gd name="T9" fmla="*/ 476 h 1250"/>
                <a:gd name="T10" fmla="*/ 1540 w 1771"/>
                <a:gd name="T11" fmla="*/ 1250 h 1250"/>
                <a:gd name="T12" fmla="*/ 7 w 1771"/>
                <a:gd name="T13" fmla="*/ 1250 h 1250"/>
                <a:gd name="T14" fmla="*/ 0 w 1771"/>
                <a:gd name="T15" fmla="*/ 1141 h 1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1" h="1250">
                  <a:moveTo>
                    <a:pt x="0" y="1141"/>
                  </a:moveTo>
                  <a:cubicBezTo>
                    <a:pt x="85" y="475"/>
                    <a:pt x="85" y="475"/>
                    <a:pt x="85" y="475"/>
                  </a:cubicBezTo>
                  <a:cubicBezTo>
                    <a:pt x="95" y="395"/>
                    <a:pt x="149" y="322"/>
                    <a:pt x="225" y="286"/>
                  </a:cubicBezTo>
                  <a:cubicBezTo>
                    <a:pt x="458" y="176"/>
                    <a:pt x="997" y="0"/>
                    <a:pt x="1677" y="303"/>
                  </a:cubicBezTo>
                  <a:cubicBezTo>
                    <a:pt x="1741" y="332"/>
                    <a:pt x="1771" y="403"/>
                    <a:pt x="1751" y="476"/>
                  </a:cubicBezTo>
                  <a:cubicBezTo>
                    <a:pt x="1540" y="1250"/>
                    <a:pt x="1540" y="1250"/>
                    <a:pt x="1540" y="1250"/>
                  </a:cubicBezTo>
                  <a:cubicBezTo>
                    <a:pt x="7" y="1250"/>
                    <a:pt x="7" y="1250"/>
                    <a:pt x="7" y="1250"/>
                  </a:cubicBezTo>
                  <a:lnTo>
                    <a:pt x="0" y="1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4" name="Freeform 73">
              <a:extLst>
                <a:ext uri="{FF2B5EF4-FFF2-40B4-BE49-F238E27FC236}">
                  <a16:creationId xmlns:a16="http://schemas.microsoft.com/office/drawing/2014/main" id="{B55431B5-90F0-3511-8EAA-9FA1A633C279}"/>
                </a:ext>
              </a:extLst>
            </p:cNvPr>
            <p:cNvSpPr>
              <a:spLocks/>
            </p:cNvSpPr>
            <p:nvPr/>
          </p:nvSpPr>
          <p:spPr bwMode="auto">
            <a:xfrm>
              <a:off x="4627563" y="2122488"/>
              <a:ext cx="544513" cy="688975"/>
            </a:xfrm>
            <a:custGeom>
              <a:avLst/>
              <a:gdLst>
                <a:gd name="T0" fmla="*/ 123 w 1117"/>
                <a:gd name="T1" fmla="*/ 531 h 1410"/>
                <a:gd name="T2" fmla="*/ 688 w 1117"/>
                <a:gd name="T3" fmla="*/ 66 h 1410"/>
                <a:gd name="T4" fmla="*/ 967 w 1117"/>
                <a:gd name="T5" fmla="*/ 568 h 1410"/>
                <a:gd name="T6" fmla="*/ 1077 w 1117"/>
                <a:gd name="T7" fmla="*/ 1410 h 1410"/>
                <a:gd name="T8" fmla="*/ 1021 w 1117"/>
                <a:gd name="T9" fmla="*/ 1410 h 1410"/>
                <a:gd name="T10" fmla="*/ 894 w 1117"/>
                <a:gd name="T11" fmla="*/ 1020 h 1410"/>
                <a:gd name="T12" fmla="*/ 978 w 1117"/>
                <a:gd name="T13" fmla="*/ 1407 h 1410"/>
                <a:gd name="T14" fmla="*/ 0 w 1117"/>
                <a:gd name="T15" fmla="*/ 1407 h 1410"/>
                <a:gd name="T16" fmla="*/ 123 w 1117"/>
                <a:gd name="T17" fmla="*/ 531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7" h="1410">
                  <a:moveTo>
                    <a:pt x="123" y="531"/>
                  </a:moveTo>
                  <a:cubicBezTo>
                    <a:pt x="236" y="39"/>
                    <a:pt x="594" y="0"/>
                    <a:pt x="688" y="66"/>
                  </a:cubicBezTo>
                  <a:cubicBezTo>
                    <a:pt x="885" y="46"/>
                    <a:pt x="1031" y="254"/>
                    <a:pt x="967" y="568"/>
                  </a:cubicBezTo>
                  <a:cubicBezTo>
                    <a:pt x="903" y="881"/>
                    <a:pt x="1117" y="1126"/>
                    <a:pt x="1077" y="1410"/>
                  </a:cubicBezTo>
                  <a:cubicBezTo>
                    <a:pt x="1021" y="1410"/>
                    <a:pt x="1021" y="1410"/>
                    <a:pt x="1021" y="1410"/>
                  </a:cubicBezTo>
                  <a:cubicBezTo>
                    <a:pt x="1021" y="1410"/>
                    <a:pt x="943" y="1136"/>
                    <a:pt x="894" y="1020"/>
                  </a:cubicBezTo>
                  <a:cubicBezTo>
                    <a:pt x="894" y="1020"/>
                    <a:pt x="934" y="1344"/>
                    <a:pt x="978" y="1407"/>
                  </a:cubicBezTo>
                  <a:cubicBezTo>
                    <a:pt x="0" y="1407"/>
                    <a:pt x="0" y="1407"/>
                    <a:pt x="0" y="1407"/>
                  </a:cubicBezTo>
                  <a:cubicBezTo>
                    <a:pt x="0" y="1407"/>
                    <a:pt x="39" y="902"/>
                    <a:pt x="123" y="53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5" name="Freeform 74">
              <a:extLst>
                <a:ext uri="{FF2B5EF4-FFF2-40B4-BE49-F238E27FC236}">
                  <a16:creationId xmlns:a16="http://schemas.microsoft.com/office/drawing/2014/main" id="{1917E538-A714-3083-1F2E-B5FE105788AA}"/>
                </a:ext>
              </a:extLst>
            </p:cNvPr>
            <p:cNvSpPr>
              <a:spLocks/>
            </p:cNvSpPr>
            <p:nvPr/>
          </p:nvSpPr>
          <p:spPr bwMode="auto">
            <a:xfrm>
              <a:off x="4670425" y="2184400"/>
              <a:ext cx="369888" cy="433388"/>
            </a:xfrm>
            <a:custGeom>
              <a:avLst/>
              <a:gdLst>
                <a:gd name="T0" fmla="*/ 89 w 758"/>
                <a:gd name="T1" fmla="*/ 395 h 887"/>
                <a:gd name="T2" fmla="*/ 297 w 758"/>
                <a:gd name="T3" fmla="*/ 884 h 887"/>
                <a:gd name="T4" fmla="*/ 720 w 758"/>
                <a:gd name="T5" fmla="*/ 533 h 887"/>
                <a:gd name="T6" fmla="*/ 547 w 758"/>
                <a:gd name="T7" fmla="*/ 135 h 887"/>
                <a:gd name="T8" fmla="*/ 89 w 758"/>
                <a:gd name="T9" fmla="*/ 395 h 887"/>
              </a:gdLst>
              <a:ahLst/>
              <a:cxnLst>
                <a:cxn ang="0">
                  <a:pos x="T0" y="T1"/>
                </a:cxn>
                <a:cxn ang="0">
                  <a:pos x="T2" y="T3"/>
                </a:cxn>
                <a:cxn ang="0">
                  <a:pos x="T4" y="T5"/>
                </a:cxn>
                <a:cxn ang="0">
                  <a:pos x="T6" y="T7"/>
                </a:cxn>
                <a:cxn ang="0">
                  <a:pos x="T8" y="T9"/>
                </a:cxn>
              </a:cxnLst>
              <a:rect l="0" t="0" r="r" b="b"/>
              <a:pathLst>
                <a:path w="758" h="887">
                  <a:moveTo>
                    <a:pt x="89" y="395"/>
                  </a:moveTo>
                  <a:cubicBezTo>
                    <a:pt x="0" y="742"/>
                    <a:pt x="123" y="883"/>
                    <a:pt x="297" y="884"/>
                  </a:cubicBezTo>
                  <a:cubicBezTo>
                    <a:pt x="555" y="887"/>
                    <a:pt x="641" y="709"/>
                    <a:pt x="720" y="533"/>
                  </a:cubicBezTo>
                  <a:cubicBezTo>
                    <a:pt x="758" y="447"/>
                    <a:pt x="672" y="157"/>
                    <a:pt x="547" y="135"/>
                  </a:cubicBezTo>
                  <a:cubicBezTo>
                    <a:pt x="365" y="0"/>
                    <a:pt x="145" y="176"/>
                    <a:pt x="89" y="395"/>
                  </a:cubicBez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6" name="Freeform 75">
              <a:extLst>
                <a:ext uri="{FF2B5EF4-FFF2-40B4-BE49-F238E27FC236}">
                  <a16:creationId xmlns:a16="http://schemas.microsoft.com/office/drawing/2014/main" id="{1F8B6CD2-F767-CA65-3E75-3AABC2DE0CB5}"/>
                </a:ext>
              </a:extLst>
            </p:cNvPr>
            <p:cNvSpPr>
              <a:spLocks/>
            </p:cNvSpPr>
            <p:nvPr/>
          </p:nvSpPr>
          <p:spPr bwMode="auto">
            <a:xfrm>
              <a:off x="4632325" y="2316163"/>
              <a:ext cx="87313" cy="168275"/>
            </a:xfrm>
            <a:custGeom>
              <a:avLst/>
              <a:gdLst>
                <a:gd name="T0" fmla="*/ 179 w 179"/>
                <a:gd name="T1" fmla="*/ 132 h 343"/>
                <a:gd name="T2" fmla="*/ 149 w 179"/>
                <a:gd name="T3" fmla="*/ 343 h 343"/>
                <a:gd name="T4" fmla="*/ 179 w 179"/>
                <a:gd name="T5" fmla="*/ 132 h 343"/>
              </a:gdLst>
              <a:ahLst/>
              <a:cxnLst>
                <a:cxn ang="0">
                  <a:pos x="T0" y="T1"/>
                </a:cxn>
                <a:cxn ang="0">
                  <a:pos x="T2" y="T3"/>
                </a:cxn>
                <a:cxn ang="0">
                  <a:pos x="T4" y="T5"/>
                </a:cxn>
              </a:cxnLst>
              <a:rect l="0" t="0" r="r" b="b"/>
              <a:pathLst>
                <a:path w="179" h="343">
                  <a:moveTo>
                    <a:pt x="179" y="132"/>
                  </a:moveTo>
                  <a:cubicBezTo>
                    <a:pt x="26" y="0"/>
                    <a:pt x="0" y="297"/>
                    <a:pt x="149" y="343"/>
                  </a:cubicBezTo>
                  <a:lnTo>
                    <a:pt x="179" y="132"/>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7" name="Freeform 76">
              <a:extLst>
                <a:ext uri="{FF2B5EF4-FFF2-40B4-BE49-F238E27FC236}">
                  <a16:creationId xmlns:a16="http://schemas.microsoft.com/office/drawing/2014/main" id="{3925613E-78CB-C0BA-DC80-332A9D9B7991}"/>
                </a:ext>
              </a:extLst>
            </p:cNvPr>
            <p:cNvSpPr>
              <a:spLocks/>
            </p:cNvSpPr>
            <p:nvPr/>
          </p:nvSpPr>
          <p:spPr bwMode="auto">
            <a:xfrm>
              <a:off x="4406900" y="2689225"/>
              <a:ext cx="792163" cy="347663"/>
            </a:xfrm>
            <a:custGeom>
              <a:avLst/>
              <a:gdLst>
                <a:gd name="T0" fmla="*/ 1168 w 1624"/>
                <a:gd name="T1" fmla="*/ 16 h 713"/>
                <a:gd name="T2" fmla="*/ 1575 w 1624"/>
                <a:gd name="T3" fmla="*/ 713 h 713"/>
                <a:gd name="T4" fmla="*/ 0 w 1624"/>
                <a:gd name="T5" fmla="*/ 713 h 713"/>
                <a:gd name="T6" fmla="*/ 665 w 1624"/>
                <a:gd name="T7" fmla="*/ 0 h 713"/>
                <a:gd name="T8" fmla="*/ 1168 w 1624"/>
                <a:gd name="T9" fmla="*/ 16 h 713"/>
              </a:gdLst>
              <a:ahLst/>
              <a:cxnLst>
                <a:cxn ang="0">
                  <a:pos x="T0" y="T1"/>
                </a:cxn>
                <a:cxn ang="0">
                  <a:pos x="T2" y="T3"/>
                </a:cxn>
                <a:cxn ang="0">
                  <a:pos x="T4" y="T5"/>
                </a:cxn>
                <a:cxn ang="0">
                  <a:pos x="T6" y="T7"/>
                </a:cxn>
                <a:cxn ang="0">
                  <a:pos x="T8" y="T9"/>
                </a:cxn>
              </a:cxnLst>
              <a:rect l="0" t="0" r="r" b="b"/>
              <a:pathLst>
                <a:path w="1624" h="713">
                  <a:moveTo>
                    <a:pt x="1168" y="16"/>
                  </a:moveTo>
                  <a:cubicBezTo>
                    <a:pt x="1477" y="69"/>
                    <a:pt x="1624" y="248"/>
                    <a:pt x="1575" y="713"/>
                  </a:cubicBezTo>
                  <a:cubicBezTo>
                    <a:pt x="0" y="713"/>
                    <a:pt x="0" y="713"/>
                    <a:pt x="0" y="713"/>
                  </a:cubicBezTo>
                  <a:cubicBezTo>
                    <a:pt x="173" y="92"/>
                    <a:pt x="366" y="30"/>
                    <a:pt x="665" y="0"/>
                  </a:cubicBezTo>
                  <a:lnTo>
                    <a:pt x="1168" y="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8" name="Freeform 77">
              <a:extLst>
                <a:ext uri="{FF2B5EF4-FFF2-40B4-BE49-F238E27FC236}">
                  <a16:creationId xmlns:a16="http://schemas.microsoft.com/office/drawing/2014/main" id="{1A2B270C-943A-C6AB-84C5-695D8A308725}"/>
                </a:ext>
              </a:extLst>
            </p:cNvPr>
            <p:cNvSpPr>
              <a:spLocks/>
            </p:cNvSpPr>
            <p:nvPr/>
          </p:nvSpPr>
          <p:spPr bwMode="auto">
            <a:xfrm>
              <a:off x="5002213" y="2308225"/>
              <a:ext cx="128588" cy="179388"/>
            </a:xfrm>
            <a:custGeom>
              <a:avLst/>
              <a:gdLst>
                <a:gd name="T0" fmla="*/ 48 w 266"/>
                <a:gd name="T1" fmla="*/ 169 h 367"/>
                <a:gd name="T2" fmla="*/ 0 w 266"/>
                <a:gd name="T3" fmla="*/ 367 h 367"/>
                <a:gd name="T4" fmla="*/ 48 w 266"/>
                <a:gd name="T5" fmla="*/ 169 h 367"/>
              </a:gdLst>
              <a:ahLst/>
              <a:cxnLst>
                <a:cxn ang="0">
                  <a:pos x="T0" y="T1"/>
                </a:cxn>
                <a:cxn ang="0">
                  <a:pos x="T2" y="T3"/>
                </a:cxn>
                <a:cxn ang="0">
                  <a:pos x="T4" y="T5"/>
                </a:cxn>
              </a:cxnLst>
              <a:rect l="0" t="0" r="r" b="b"/>
              <a:pathLst>
                <a:path w="266" h="367">
                  <a:moveTo>
                    <a:pt x="48" y="169"/>
                  </a:moveTo>
                  <a:cubicBezTo>
                    <a:pt x="266" y="0"/>
                    <a:pt x="183" y="308"/>
                    <a:pt x="0" y="367"/>
                  </a:cubicBezTo>
                  <a:lnTo>
                    <a:pt x="48" y="169"/>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9" name="Freeform 78">
              <a:extLst>
                <a:ext uri="{FF2B5EF4-FFF2-40B4-BE49-F238E27FC236}">
                  <a16:creationId xmlns:a16="http://schemas.microsoft.com/office/drawing/2014/main" id="{EA6549A7-A1ED-DBA7-DFD8-B7D2921F08B1}"/>
                </a:ext>
              </a:extLst>
            </p:cNvPr>
            <p:cNvSpPr>
              <a:spLocks/>
            </p:cNvSpPr>
            <p:nvPr/>
          </p:nvSpPr>
          <p:spPr bwMode="auto">
            <a:xfrm>
              <a:off x="4676775" y="2476500"/>
              <a:ext cx="339725" cy="377825"/>
            </a:xfrm>
            <a:custGeom>
              <a:avLst/>
              <a:gdLst>
                <a:gd name="T0" fmla="*/ 694 w 694"/>
                <a:gd name="T1" fmla="*/ 0 h 776"/>
                <a:gd name="T2" fmla="*/ 614 w 694"/>
                <a:gd name="T3" fmla="*/ 452 h 776"/>
                <a:gd name="T4" fmla="*/ 111 w 694"/>
                <a:gd name="T5" fmla="*/ 436 h 776"/>
                <a:gd name="T6" fmla="*/ 240 w 694"/>
                <a:gd name="T7" fmla="*/ 218 h 776"/>
                <a:gd name="T8" fmla="*/ 694 w 694"/>
                <a:gd name="T9" fmla="*/ 0 h 776"/>
              </a:gdLst>
              <a:ahLst/>
              <a:cxnLst>
                <a:cxn ang="0">
                  <a:pos x="T0" y="T1"/>
                </a:cxn>
                <a:cxn ang="0">
                  <a:pos x="T2" y="T3"/>
                </a:cxn>
                <a:cxn ang="0">
                  <a:pos x="T4" y="T5"/>
                </a:cxn>
                <a:cxn ang="0">
                  <a:pos x="T6" y="T7"/>
                </a:cxn>
                <a:cxn ang="0">
                  <a:pos x="T8" y="T9"/>
                </a:cxn>
              </a:cxnLst>
              <a:rect l="0" t="0" r="r" b="b"/>
              <a:pathLst>
                <a:path w="694" h="776">
                  <a:moveTo>
                    <a:pt x="694" y="0"/>
                  </a:moveTo>
                  <a:cubicBezTo>
                    <a:pt x="694" y="0"/>
                    <a:pt x="547" y="291"/>
                    <a:pt x="614" y="452"/>
                  </a:cubicBezTo>
                  <a:cubicBezTo>
                    <a:pt x="469" y="776"/>
                    <a:pt x="0" y="707"/>
                    <a:pt x="111" y="436"/>
                  </a:cubicBezTo>
                  <a:cubicBezTo>
                    <a:pt x="220" y="383"/>
                    <a:pt x="240" y="218"/>
                    <a:pt x="240" y="218"/>
                  </a:cubicBezTo>
                  <a:lnTo>
                    <a:pt x="694" y="0"/>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0" name="Freeform 79">
              <a:extLst>
                <a:ext uri="{FF2B5EF4-FFF2-40B4-BE49-F238E27FC236}">
                  <a16:creationId xmlns:a16="http://schemas.microsoft.com/office/drawing/2014/main" id="{D682566A-1736-8112-310A-87C0B15FD703}"/>
                </a:ext>
              </a:extLst>
            </p:cNvPr>
            <p:cNvSpPr>
              <a:spLocks/>
            </p:cNvSpPr>
            <p:nvPr/>
          </p:nvSpPr>
          <p:spPr bwMode="auto">
            <a:xfrm>
              <a:off x="3923507" y="2864644"/>
              <a:ext cx="458788" cy="173038"/>
            </a:xfrm>
            <a:custGeom>
              <a:avLst/>
              <a:gdLst>
                <a:gd name="T0" fmla="*/ 717 w 939"/>
                <a:gd name="T1" fmla="*/ 49 h 353"/>
                <a:gd name="T2" fmla="*/ 739 w 939"/>
                <a:gd name="T3" fmla="*/ 218 h 353"/>
                <a:gd name="T4" fmla="*/ 685 w 939"/>
                <a:gd name="T5" fmla="*/ 208 h 353"/>
                <a:gd name="T6" fmla="*/ 565 w 939"/>
                <a:gd name="T7" fmla="*/ 23 h 353"/>
                <a:gd name="T8" fmla="*/ 424 w 939"/>
                <a:gd name="T9" fmla="*/ 20 h 353"/>
                <a:gd name="T10" fmla="*/ 522 w 939"/>
                <a:gd name="T11" fmla="*/ 238 h 353"/>
                <a:gd name="T12" fmla="*/ 465 w 939"/>
                <a:gd name="T13" fmla="*/ 264 h 353"/>
                <a:gd name="T14" fmla="*/ 331 w 939"/>
                <a:gd name="T15" fmla="*/ 69 h 353"/>
                <a:gd name="T16" fmla="*/ 28 w 939"/>
                <a:gd name="T17" fmla="*/ 155 h 353"/>
                <a:gd name="T18" fmla="*/ 0 w 939"/>
                <a:gd name="T19" fmla="*/ 353 h 353"/>
                <a:gd name="T20" fmla="*/ 846 w 939"/>
                <a:gd name="T21" fmla="*/ 353 h 353"/>
                <a:gd name="T22" fmla="*/ 717 w 939"/>
                <a:gd name="T23" fmla="*/ 4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9" h="353">
                  <a:moveTo>
                    <a:pt x="717" y="49"/>
                  </a:moveTo>
                  <a:cubicBezTo>
                    <a:pt x="717" y="49"/>
                    <a:pt x="749" y="152"/>
                    <a:pt x="739" y="218"/>
                  </a:cubicBezTo>
                  <a:cubicBezTo>
                    <a:pt x="730" y="284"/>
                    <a:pt x="707" y="287"/>
                    <a:pt x="685" y="208"/>
                  </a:cubicBezTo>
                  <a:cubicBezTo>
                    <a:pt x="663" y="129"/>
                    <a:pt x="661" y="46"/>
                    <a:pt x="565" y="23"/>
                  </a:cubicBezTo>
                  <a:cubicBezTo>
                    <a:pt x="469" y="0"/>
                    <a:pt x="424" y="20"/>
                    <a:pt x="424" y="20"/>
                  </a:cubicBezTo>
                  <a:cubicBezTo>
                    <a:pt x="424" y="20"/>
                    <a:pt x="516" y="165"/>
                    <a:pt x="522" y="238"/>
                  </a:cubicBezTo>
                  <a:cubicBezTo>
                    <a:pt x="528" y="310"/>
                    <a:pt x="493" y="327"/>
                    <a:pt x="465" y="264"/>
                  </a:cubicBezTo>
                  <a:cubicBezTo>
                    <a:pt x="438" y="201"/>
                    <a:pt x="406" y="95"/>
                    <a:pt x="331" y="69"/>
                  </a:cubicBezTo>
                  <a:cubicBezTo>
                    <a:pt x="255" y="43"/>
                    <a:pt x="28" y="155"/>
                    <a:pt x="28" y="155"/>
                  </a:cubicBezTo>
                  <a:cubicBezTo>
                    <a:pt x="0" y="353"/>
                    <a:pt x="0" y="353"/>
                    <a:pt x="0" y="353"/>
                  </a:cubicBezTo>
                  <a:cubicBezTo>
                    <a:pt x="846" y="353"/>
                    <a:pt x="846" y="353"/>
                    <a:pt x="846" y="353"/>
                  </a:cubicBezTo>
                  <a:cubicBezTo>
                    <a:pt x="846" y="353"/>
                    <a:pt x="939" y="138"/>
                    <a:pt x="717"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1" name="Freeform 80">
              <a:extLst>
                <a:ext uri="{FF2B5EF4-FFF2-40B4-BE49-F238E27FC236}">
                  <a16:creationId xmlns:a16="http://schemas.microsoft.com/office/drawing/2014/main" id="{FFB0B556-4E7C-9DB0-4E3C-B64DDF452B17}"/>
                </a:ext>
              </a:extLst>
            </p:cNvPr>
            <p:cNvSpPr>
              <a:spLocks/>
            </p:cNvSpPr>
            <p:nvPr/>
          </p:nvSpPr>
          <p:spPr bwMode="auto">
            <a:xfrm>
              <a:off x="4791075" y="2378075"/>
              <a:ext cx="22225" cy="28575"/>
            </a:xfrm>
            <a:custGeom>
              <a:avLst/>
              <a:gdLst>
                <a:gd name="T0" fmla="*/ 18 w 46"/>
                <a:gd name="T1" fmla="*/ 57 h 57"/>
                <a:gd name="T2" fmla="*/ 17 w 46"/>
                <a:gd name="T3" fmla="*/ 57 h 57"/>
                <a:gd name="T4" fmla="*/ 2 w 46"/>
                <a:gd name="T5" fmla="*/ 37 h 57"/>
                <a:gd name="T6" fmla="*/ 6 w 46"/>
                <a:gd name="T7" fmla="*/ 18 h 57"/>
                <a:gd name="T8" fmla="*/ 29 w 46"/>
                <a:gd name="T9" fmla="*/ 1 h 57"/>
                <a:gd name="T10" fmla="*/ 43 w 46"/>
                <a:gd name="T11" fmla="*/ 21 h 57"/>
                <a:gd name="T12" fmla="*/ 39 w 46"/>
                <a:gd name="T13" fmla="*/ 40 h 57"/>
                <a:gd name="T14" fmla="*/ 18 w 46"/>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8" y="57"/>
                  </a:moveTo>
                  <a:cubicBezTo>
                    <a:pt x="18" y="57"/>
                    <a:pt x="17" y="57"/>
                    <a:pt x="17" y="57"/>
                  </a:cubicBezTo>
                  <a:cubicBezTo>
                    <a:pt x="6" y="56"/>
                    <a:pt x="0" y="47"/>
                    <a:pt x="2" y="37"/>
                  </a:cubicBezTo>
                  <a:cubicBezTo>
                    <a:pt x="6" y="18"/>
                    <a:pt x="6" y="18"/>
                    <a:pt x="6" y="18"/>
                  </a:cubicBezTo>
                  <a:cubicBezTo>
                    <a:pt x="9" y="8"/>
                    <a:pt x="19" y="0"/>
                    <a:pt x="29" y="1"/>
                  </a:cubicBezTo>
                  <a:cubicBezTo>
                    <a:pt x="39" y="2"/>
                    <a:pt x="46" y="11"/>
                    <a:pt x="43" y="21"/>
                  </a:cubicBezTo>
                  <a:cubicBezTo>
                    <a:pt x="39" y="40"/>
                    <a:pt x="39" y="40"/>
                    <a:pt x="39" y="40"/>
                  </a:cubicBezTo>
                  <a:cubicBezTo>
                    <a:pt x="37" y="49"/>
                    <a:pt x="28"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2" name="Freeform 81">
              <a:extLst>
                <a:ext uri="{FF2B5EF4-FFF2-40B4-BE49-F238E27FC236}">
                  <a16:creationId xmlns:a16="http://schemas.microsoft.com/office/drawing/2014/main" id="{B9F69518-1725-52D9-89B5-6DC9816D7114}"/>
                </a:ext>
              </a:extLst>
            </p:cNvPr>
            <p:cNvSpPr>
              <a:spLocks/>
            </p:cNvSpPr>
            <p:nvPr/>
          </p:nvSpPr>
          <p:spPr bwMode="auto">
            <a:xfrm>
              <a:off x="4903788" y="2387600"/>
              <a:ext cx="22225" cy="28575"/>
            </a:xfrm>
            <a:custGeom>
              <a:avLst/>
              <a:gdLst>
                <a:gd name="T0" fmla="*/ 18 w 46"/>
                <a:gd name="T1" fmla="*/ 57 h 57"/>
                <a:gd name="T2" fmla="*/ 17 w 46"/>
                <a:gd name="T3" fmla="*/ 57 h 57"/>
                <a:gd name="T4" fmla="*/ 2 w 46"/>
                <a:gd name="T5" fmla="*/ 36 h 57"/>
                <a:gd name="T6" fmla="*/ 6 w 46"/>
                <a:gd name="T7" fmla="*/ 18 h 57"/>
                <a:gd name="T8" fmla="*/ 29 w 46"/>
                <a:gd name="T9" fmla="*/ 1 h 57"/>
                <a:gd name="T10" fmla="*/ 43 w 46"/>
                <a:gd name="T11" fmla="*/ 21 h 57"/>
                <a:gd name="T12" fmla="*/ 39 w 46"/>
                <a:gd name="T13" fmla="*/ 39 h 57"/>
                <a:gd name="T14" fmla="*/ 18 w 46"/>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8" y="57"/>
                  </a:moveTo>
                  <a:cubicBezTo>
                    <a:pt x="18" y="57"/>
                    <a:pt x="17" y="57"/>
                    <a:pt x="17" y="57"/>
                  </a:cubicBezTo>
                  <a:cubicBezTo>
                    <a:pt x="6" y="56"/>
                    <a:pt x="0" y="47"/>
                    <a:pt x="2" y="36"/>
                  </a:cubicBezTo>
                  <a:cubicBezTo>
                    <a:pt x="6" y="18"/>
                    <a:pt x="6" y="18"/>
                    <a:pt x="6" y="18"/>
                  </a:cubicBezTo>
                  <a:cubicBezTo>
                    <a:pt x="9" y="7"/>
                    <a:pt x="19" y="0"/>
                    <a:pt x="29" y="1"/>
                  </a:cubicBezTo>
                  <a:cubicBezTo>
                    <a:pt x="39" y="1"/>
                    <a:pt x="46" y="10"/>
                    <a:pt x="43" y="21"/>
                  </a:cubicBezTo>
                  <a:cubicBezTo>
                    <a:pt x="39" y="39"/>
                    <a:pt x="39" y="39"/>
                    <a:pt x="39" y="39"/>
                  </a:cubicBezTo>
                  <a:cubicBezTo>
                    <a:pt x="37" y="49"/>
                    <a:pt x="28"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3" name="Freeform 82">
              <a:extLst>
                <a:ext uri="{FF2B5EF4-FFF2-40B4-BE49-F238E27FC236}">
                  <a16:creationId xmlns:a16="http://schemas.microsoft.com/office/drawing/2014/main" id="{D081711C-20F4-5830-38EC-4CE456B96D71}"/>
                </a:ext>
              </a:extLst>
            </p:cNvPr>
            <p:cNvSpPr>
              <a:spLocks/>
            </p:cNvSpPr>
            <p:nvPr/>
          </p:nvSpPr>
          <p:spPr bwMode="auto">
            <a:xfrm>
              <a:off x="4267200" y="2212975"/>
              <a:ext cx="173038" cy="712788"/>
            </a:xfrm>
            <a:custGeom>
              <a:avLst/>
              <a:gdLst>
                <a:gd name="T0" fmla="*/ 342 w 354"/>
                <a:gd name="T1" fmla="*/ 1459 h 1459"/>
                <a:gd name="T2" fmla="*/ 334 w 354"/>
                <a:gd name="T3" fmla="*/ 1455 h 1459"/>
                <a:gd name="T4" fmla="*/ 213 w 354"/>
                <a:gd name="T5" fmla="*/ 1213 h 1459"/>
                <a:gd name="T6" fmla="*/ 17 w 354"/>
                <a:gd name="T7" fmla="*/ 10 h 1459"/>
                <a:gd name="T8" fmla="*/ 27 w 354"/>
                <a:gd name="T9" fmla="*/ 0 h 1459"/>
                <a:gd name="T10" fmla="*/ 36 w 354"/>
                <a:gd name="T11" fmla="*/ 8 h 1459"/>
                <a:gd name="T12" fmla="*/ 230 w 354"/>
                <a:gd name="T13" fmla="*/ 1204 h 1459"/>
                <a:gd name="T14" fmla="*/ 352 w 354"/>
                <a:gd name="T15" fmla="*/ 1444 h 1459"/>
                <a:gd name="T16" fmla="*/ 347 w 354"/>
                <a:gd name="T17" fmla="*/ 1457 h 1459"/>
                <a:gd name="T18" fmla="*/ 342 w 354"/>
                <a:gd name="T19" fmla="*/ 145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1459">
                  <a:moveTo>
                    <a:pt x="342" y="1459"/>
                  </a:moveTo>
                  <a:cubicBezTo>
                    <a:pt x="339" y="1459"/>
                    <a:pt x="336" y="1457"/>
                    <a:pt x="334" y="1455"/>
                  </a:cubicBezTo>
                  <a:cubicBezTo>
                    <a:pt x="213" y="1213"/>
                    <a:pt x="213" y="1213"/>
                    <a:pt x="213" y="1213"/>
                  </a:cubicBezTo>
                  <a:cubicBezTo>
                    <a:pt x="66" y="886"/>
                    <a:pt x="0" y="481"/>
                    <a:pt x="17" y="10"/>
                  </a:cubicBezTo>
                  <a:cubicBezTo>
                    <a:pt x="18" y="5"/>
                    <a:pt x="22" y="1"/>
                    <a:pt x="27" y="0"/>
                  </a:cubicBezTo>
                  <a:cubicBezTo>
                    <a:pt x="33" y="0"/>
                    <a:pt x="37" y="3"/>
                    <a:pt x="36" y="8"/>
                  </a:cubicBezTo>
                  <a:cubicBezTo>
                    <a:pt x="19" y="477"/>
                    <a:pt x="85" y="879"/>
                    <a:pt x="230" y="1204"/>
                  </a:cubicBezTo>
                  <a:cubicBezTo>
                    <a:pt x="352" y="1444"/>
                    <a:pt x="352" y="1444"/>
                    <a:pt x="352" y="1444"/>
                  </a:cubicBezTo>
                  <a:cubicBezTo>
                    <a:pt x="354" y="1449"/>
                    <a:pt x="352" y="1455"/>
                    <a:pt x="347" y="1457"/>
                  </a:cubicBezTo>
                  <a:cubicBezTo>
                    <a:pt x="345" y="1458"/>
                    <a:pt x="343" y="1459"/>
                    <a:pt x="342" y="1459"/>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4" name="Freeform 83">
              <a:extLst>
                <a:ext uri="{FF2B5EF4-FFF2-40B4-BE49-F238E27FC236}">
                  <a16:creationId xmlns:a16="http://schemas.microsoft.com/office/drawing/2014/main" id="{2488C8DF-67A8-EDE0-2273-0D6946FE6094}"/>
                </a:ext>
              </a:extLst>
            </p:cNvPr>
            <p:cNvSpPr>
              <a:spLocks/>
            </p:cNvSpPr>
            <p:nvPr/>
          </p:nvSpPr>
          <p:spPr bwMode="auto">
            <a:xfrm>
              <a:off x="5173663" y="2598738"/>
              <a:ext cx="103188" cy="258763"/>
            </a:xfrm>
            <a:custGeom>
              <a:avLst/>
              <a:gdLst>
                <a:gd name="T0" fmla="*/ 18 w 211"/>
                <a:gd name="T1" fmla="*/ 529 h 529"/>
                <a:gd name="T2" fmla="*/ 0 w 211"/>
                <a:gd name="T3" fmla="*/ 526 h 529"/>
                <a:gd name="T4" fmla="*/ 197 w 211"/>
                <a:gd name="T5" fmla="*/ 0 h 529"/>
                <a:gd name="T6" fmla="*/ 211 w 211"/>
                <a:gd name="T7" fmla="*/ 11 h 529"/>
                <a:gd name="T8" fmla="*/ 18 w 211"/>
                <a:gd name="T9" fmla="*/ 529 h 529"/>
              </a:gdLst>
              <a:ahLst/>
              <a:cxnLst>
                <a:cxn ang="0">
                  <a:pos x="T0" y="T1"/>
                </a:cxn>
                <a:cxn ang="0">
                  <a:pos x="T2" y="T3"/>
                </a:cxn>
                <a:cxn ang="0">
                  <a:pos x="T4" y="T5"/>
                </a:cxn>
                <a:cxn ang="0">
                  <a:pos x="T6" y="T7"/>
                </a:cxn>
                <a:cxn ang="0">
                  <a:pos x="T8" y="T9"/>
                </a:cxn>
              </a:cxnLst>
              <a:rect l="0" t="0" r="r" b="b"/>
              <a:pathLst>
                <a:path w="211" h="529">
                  <a:moveTo>
                    <a:pt x="18" y="529"/>
                  </a:moveTo>
                  <a:cubicBezTo>
                    <a:pt x="0" y="526"/>
                    <a:pt x="0" y="526"/>
                    <a:pt x="0" y="526"/>
                  </a:cubicBezTo>
                  <a:cubicBezTo>
                    <a:pt x="114" y="109"/>
                    <a:pt x="194" y="5"/>
                    <a:pt x="197" y="0"/>
                  </a:cubicBezTo>
                  <a:cubicBezTo>
                    <a:pt x="211" y="11"/>
                    <a:pt x="211" y="11"/>
                    <a:pt x="211" y="11"/>
                  </a:cubicBezTo>
                  <a:cubicBezTo>
                    <a:pt x="211" y="12"/>
                    <a:pt x="131" y="118"/>
                    <a:pt x="18" y="5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5" name="Freeform 84">
              <a:extLst>
                <a:ext uri="{FF2B5EF4-FFF2-40B4-BE49-F238E27FC236}">
                  <a16:creationId xmlns:a16="http://schemas.microsoft.com/office/drawing/2014/main" id="{B24E6E5B-0A68-475B-EFFB-7EECBEAA0FA1}"/>
                </a:ext>
              </a:extLst>
            </p:cNvPr>
            <p:cNvSpPr>
              <a:spLocks/>
            </p:cNvSpPr>
            <p:nvPr/>
          </p:nvSpPr>
          <p:spPr bwMode="auto">
            <a:xfrm>
              <a:off x="4779963" y="2486025"/>
              <a:ext cx="231775" cy="139700"/>
            </a:xfrm>
            <a:custGeom>
              <a:avLst/>
              <a:gdLst>
                <a:gd name="T0" fmla="*/ 68 w 473"/>
                <a:gd name="T1" fmla="*/ 287 h 287"/>
                <a:gd name="T2" fmla="*/ 8 w 473"/>
                <a:gd name="T3" fmla="*/ 282 h 287"/>
                <a:gd name="T4" fmla="*/ 2 w 473"/>
                <a:gd name="T5" fmla="*/ 271 h 287"/>
                <a:gd name="T6" fmla="*/ 14 w 473"/>
                <a:gd name="T7" fmla="*/ 264 h 287"/>
                <a:gd name="T8" fmla="*/ 453 w 473"/>
                <a:gd name="T9" fmla="*/ 8 h 287"/>
                <a:gd name="T10" fmla="*/ 466 w 473"/>
                <a:gd name="T11" fmla="*/ 2 h 287"/>
                <a:gd name="T12" fmla="*/ 470 w 473"/>
                <a:gd name="T13" fmla="*/ 13 h 287"/>
                <a:gd name="T14" fmla="*/ 68 w 473"/>
                <a:gd name="T15" fmla="*/ 287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287">
                  <a:moveTo>
                    <a:pt x="68" y="287"/>
                  </a:moveTo>
                  <a:cubicBezTo>
                    <a:pt x="46" y="287"/>
                    <a:pt x="26" y="285"/>
                    <a:pt x="8" y="282"/>
                  </a:cubicBezTo>
                  <a:cubicBezTo>
                    <a:pt x="3" y="281"/>
                    <a:pt x="0" y="276"/>
                    <a:pt x="2" y="271"/>
                  </a:cubicBezTo>
                  <a:cubicBezTo>
                    <a:pt x="4" y="266"/>
                    <a:pt x="9" y="263"/>
                    <a:pt x="14" y="264"/>
                  </a:cubicBezTo>
                  <a:cubicBezTo>
                    <a:pt x="136" y="286"/>
                    <a:pt x="353" y="236"/>
                    <a:pt x="453" y="8"/>
                  </a:cubicBezTo>
                  <a:cubicBezTo>
                    <a:pt x="455" y="3"/>
                    <a:pt x="461" y="0"/>
                    <a:pt x="466" y="2"/>
                  </a:cubicBezTo>
                  <a:cubicBezTo>
                    <a:pt x="471" y="3"/>
                    <a:pt x="473" y="8"/>
                    <a:pt x="470" y="13"/>
                  </a:cubicBezTo>
                  <a:cubicBezTo>
                    <a:pt x="380" y="220"/>
                    <a:pt x="198" y="287"/>
                    <a:pt x="68" y="287"/>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6" name="Freeform 85">
              <a:extLst>
                <a:ext uri="{FF2B5EF4-FFF2-40B4-BE49-F238E27FC236}">
                  <a16:creationId xmlns:a16="http://schemas.microsoft.com/office/drawing/2014/main" id="{DAAADE5E-0612-8C08-CFAD-402CB8BD403D}"/>
                </a:ext>
              </a:extLst>
            </p:cNvPr>
            <p:cNvSpPr>
              <a:spLocks/>
            </p:cNvSpPr>
            <p:nvPr/>
          </p:nvSpPr>
          <p:spPr bwMode="auto">
            <a:xfrm>
              <a:off x="5022850" y="2384425"/>
              <a:ext cx="50800" cy="66675"/>
            </a:xfrm>
            <a:custGeom>
              <a:avLst/>
              <a:gdLst>
                <a:gd name="T0" fmla="*/ 9 w 104"/>
                <a:gd name="T1" fmla="*/ 138 h 138"/>
                <a:gd name="T2" fmla="*/ 2 w 104"/>
                <a:gd name="T3" fmla="*/ 133 h 138"/>
                <a:gd name="T4" fmla="*/ 8 w 104"/>
                <a:gd name="T5" fmla="*/ 120 h 138"/>
                <a:gd name="T6" fmla="*/ 81 w 104"/>
                <a:gd name="T7" fmla="*/ 40 h 138"/>
                <a:gd name="T8" fmla="*/ 83 w 104"/>
                <a:gd name="T9" fmla="*/ 22 h 138"/>
                <a:gd name="T10" fmla="*/ 51 w 104"/>
                <a:gd name="T11" fmla="*/ 49 h 138"/>
                <a:gd name="T12" fmla="*/ 38 w 104"/>
                <a:gd name="T13" fmla="*/ 51 h 138"/>
                <a:gd name="T14" fmla="*/ 38 w 104"/>
                <a:gd name="T15" fmla="*/ 38 h 138"/>
                <a:gd name="T16" fmla="*/ 92 w 104"/>
                <a:gd name="T17" fmla="*/ 4 h 138"/>
                <a:gd name="T18" fmla="*/ 103 w 104"/>
                <a:gd name="T19" fmla="*/ 25 h 138"/>
                <a:gd name="T20" fmla="*/ 13 w 104"/>
                <a:gd name="T21" fmla="*/ 137 h 138"/>
                <a:gd name="T22" fmla="*/ 9 w 104"/>
                <a:gd name="T2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38">
                  <a:moveTo>
                    <a:pt x="9" y="138"/>
                  </a:moveTo>
                  <a:cubicBezTo>
                    <a:pt x="6" y="138"/>
                    <a:pt x="3" y="136"/>
                    <a:pt x="2" y="133"/>
                  </a:cubicBezTo>
                  <a:cubicBezTo>
                    <a:pt x="0" y="128"/>
                    <a:pt x="3" y="122"/>
                    <a:pt x="8" y="120"/>
                  </a:cubicBezTo>
                  <a:cubicBezTo>
                    <a:pt x="45" y="103"/>
                    <a:pt x="71" y="67"/>
                    <a:pt x="81" y="40"/>
                  </a:cubicBezTo>
                  <a:cubicBezTo>
                    <a:pt x="85" y="28"/>
                    <a:pt x="84" y="23"/>
                    <a:pt x="83" y="22"/>
                  </a:cubicBezTo>
                  <a:cubicBezTo>
                    <a:pt x="83" y="22"/>
                    <a:pt x="74" y="24"/>
                    <a:pt x="51" y="49"/>
                  </a:cubicBezTo>
                  <a:cubicBezTo>
                    <a:pt x="47" y="53"/>
                    <a:pt x="41" y="54"/>
                    <a:pt x="38" y="51"/>
                  </a:cubicBezTo>
                  <a:cubicBezTo>
                    <a:pt x="34" y="48"/>
                    <a:pt x="34" y="42"/>
                    <a:pt x="38" y="38"/>
                  </a:cubicBezTo>
                  <a:cubicBezTo>
                    <a:pt x="62" y="11"/>
                    <a:pt x="79" y="0"/>
                    <a:pt x="92" y="4"/>
                  </a:cubicBezTo>
                  <a:cubicBezTo>
                    <a:pt x="96" y="5"/>
                    <a:pt x="104" y="10"/>
                    <a:pt x="103" y="25"/>
                  </a:cubicBezTo>
                  <a:cubicBezTo>
                    <a:pt x="101" y="56"/>
                    <a:pt x="66" y="113"/>
                    <a:pt x="13" y="137"/>
                  </a:cubicBezTo>
                  <a:cubicBezTo>
                    <a:pt x="12" y="138"/>
                    <a:pt x="11" y="138"/>
                    <a:pt x="9" y="138"/>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7" name="Freeform 86">
              <a:extLst>
                <a:ext uri="{FF2B5EF4-FFF2-40B4-BE49-F238E27FC236}">
                  <a16:creationId xmlns:a16="http://schemas.microsoft.com/office/drawing/2014/main" id="{8DEA2779-6C01-0473-D3E2-7F8248E6630B}"/>
                </a:ext>
              </a:extLst>
            </p:cNvPr>
            <p:cNvSpPr>
              <a:spLocks/>
            </p:cNvSpPr>
            <p:nvPr/>
          </p:nvSpPr>
          <p:spPr bwMode="auto">
            <a:xfrm>
              <a:off x="4665663" y="2378075"/>
              <a:ext cx="34925" cy="73025"/>
            </a:xfrm>
            <a:custGeom>
              <a:avLst/>
              <a:gdLst>
                <a:gd name="T0" fmla="*/ 55 w 69"/>
                <a:gd name="T1" fmla="*/ 151 h 151"/>
                <a:gd name="T2" fmla="*/ 52 w 69"/>
                <a:gd name="T3" fmla="*/ 150 h 151"/>
                <a:gd name="T4" fmla="*/ 7 w 69"/>
                <a:gd name="T5" fmla="*/ 36 h 151"/>
                <a:gd name="T6" fmla="*/ 30 w 69"/>
                <a:gd name="T7" fmla="*/ 3 h 151"/>
                <a:gd name="T8" fmla="*/ 66 w 69"/>
                <a:gd name="T9" fmla="*/ 27 h 151"/>
                <a:gd name="T10" fmla="*/ 62 w 69"/>
                <a:gd name="T11" fmla="*/ 40 h 151"/>
                <a:gd name="T12" fmla="*/ 49 w 69"/>
                <a:gd name="T13" fmla="*/ 38 h 151"/>
                <a:gd name="T14" fmla="*/ 33 w 69"/>
                <a:gd name="T15" fmla="*/ 21 h 151"/>
                <a:gd name="T16" fmla="*/ 26 w 69"/>
                <a:gd name="T17" fmla="*/ 37 h 151"/>
                <a:gd name="T18" fmla="*/ 62 w 69"/>
                <a:gd name="T19" fmla="*/ 133 h 151"/>
                <a:gd name="T20" fmla="*/ 65 w 69"/>
                <a:gd name="T21" fmla="*/ 145 h 151"/>
                <a:gd name="T22" fmla="*/ 55 w 69"/>
                <a:gd name="T2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51">
                  <a:moveTo>
                    <a:pt x="55" y="151"/>
                  </a:moveTo>
                  <a:cubicBezTo>
                    <a:pt x="54" y="151"/>
                    <a:pt x="53" y="151"/>
                    <a:pt x="52" y="150"/>
                  </a:cubicBezTo>
                  <a:cubicBezTo>
                    <a:pt x="9" y="129"/>
                    <a:pt x="0" y="70"/>
                    <a:pt x="7" y="36"/>
                  </a:cubicBezTo>
                  <a:cubicBezTo>
                    <a:pt x="13" y="12"/>
                    <a:pt x="24" y="5"/>
                    <a:pt x="30" y="3"/>
                  </a:cubicBezTo>
                  <a:cubicBezTo>
                    <a:pt x="43" y="0"/>
                    <a:pt x="55" y="8"/>
                    <a:pt x="66" y="27"/>
                  </a:cubicBezTo>
                  <a:cubicBezTo>
                    <a:pt x="69" y="31"/>
                    <a:pt x="67" y="37"/>
                    <a:pt x="62" y="40"/>
                  </a:cubicBezTo>
                  <a:cubicBezTo>
                    <a:pt x="58" y="43"/>
                    <a:pt x="52" y="42"/>
                    <a:pt x="49" y="38"/>
                  </a:cubicBezTo>
                  <a:cubicBezTo>
                    <a:pt x="40" y="23"/>
                    <a:pt x="34" y="21"/>
                    <a:pt x="33" y="21"/>
                  </a:cubicBezTo>
                  <a:cubicBezTo>
                    <a:pt x="32" y="21"/>
                    <a:pt x="28" y="25"/>
                    <a:pt x="26" y="37"/>
                  </a:cubicBezTo>
                  <a:cubicBezTo>
                    <a:pt x="19" y="67"/>
                    <a:pt x="28" y="117"/>
                    <a:pt x="62" y="133"/>
                  </a:cubicBezTo>
                  <a:cubicBezTo>
                    <a:pt x="66" y="135"/>
                    <a:pt x="68" y="141"/>
                    <a:pt x="65" y="145"/>
                  </a:cubicBezTo>
                  <a:cubicBezTo>
                    <a:pt x="63" y="149"/>
                    <a:pt x="59" y="151"/>
                    <a:pt x="55" y="151"/>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8" name="Freeform 87">
              <a:extLst>
                <a:ext uri="{FF2B5EF4-FFF2-40B4-BE49-F238E27FC236}">
                  <a16:creationId xmlns:a16="http://schemas.microsoft.com/office/drawing/2014/main" id="{0E824ABA-1E35-0960-E6CC-308E1B1F72D4}"/>
                </a:ext>
              </a:extLst>
            </p:cNvPr>
            <p:cNvSpPr>
              <a:spLocks/>
            </p:cNvSpPr>
            <p:nvPr/>
          </p:nvSpPr>
          <p:spPr bwMode="auto">
            <a:xfrm>
              <a:off x="4814888" y="2392363"/>
              <a:ext cx="38100" cy="84138"/>
            </a:xfrm>
            <a:custGeom>
              <a:avLst/>
              <a:gdLst>
                <a:gd name="T0" fmla="*/ 9 w 75"/>
                <a:gd name="T1" fmla="*/ 171 h 171"/>
                <a:gd name="T2" fmla="*/ 7 w 75"/>
                <a:gd name="T3" fmla="*/ 171 h 171"/>
                <a:gd name="T4" fmla="*/ 1 w 75"/>
                <a:gd name="T5" fmla="*/ 161 h 171"/>
                <a:gd name="T6" fmla="*/ 56 w 75"/>
                <a:gd name="T7" fmla="*/ 8 h 171"/>
                <a:gd name="T8" fmla="*/ 68 w 75"/>
                <a:gd name="T9" fmla="*/ 1 h 171"/>
                <a:gd name="T10" fmla="*/ 73 w 75"/>
                <a:gd name="T11" fmla="*/ 13 h 171"/>
                <a:gd name="T12" fmla="*/ 19 w 75"/>
                <a:gd name="T13" fmla="*/ 164 h 171"/>
                <a:gd name="T14" fmla="*/ 9 w 75"/>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71">
                  <a:moveTo>
                    <a:pt x="9" y="171"/>
                  </a:moveTo>
                  <a:cubicBezTo>
                    <a:pt x="8" y="171"/>
                    <a:pt x="8" y="171"/>
                    <a:pt x="7" y="171"/>
                  </a:cubicBezTo>
                  <a:cubicBezTo>
                    <a:pt x="2" y="171"/>
                    <a:pt x="0" y="166"/>
                    <a:pt x="1" y="161"/>
                  </a:cubicBezTo>
                  <a:cubicBezTo>
                    <a:pt x="26" y="77"/>
                    <a:pt x="56" y="8"/>
                    <a:pt x="56" y="8"/>
                  </a:cubicBezTo>
                  <a:cubicBezTo>
                    <a:pt x="58" y="3"/>
                    <a:pt x="64" y="0"/>
                    <a:pt x="68" y="1"/>
                  </a:cubicBezTo>
                  <a:cubicBezTo>
                    <a:pt x="73" y="3"/>
                    <a:pt x="75" y="8"/>
                    <a:pt x="73" y="13"/>
                  </a:cubicBezTo>
                  <a:cubicBezTo>
                    <a:pt x="73" y="13"/>
                    <a:pt x="44" y="81"/>
                    <a:pt x="19" y="164"/>
                  </a:cubicBezTo>
                  <a:cubicBezTo>
                    <a:pt x="18" y="168"/>
                    <a:pt x="13" y="171"/>
                    <a:pt x="9" y="17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29" name="Freeform 88">
              <a:extLst>
                <a:ext uri="{FF2B5EF4-FFF2-40B4-BE49-F238E27FC236}">
                  <a16:creationId xmlns:a16="http://schemas.microsoft.com/office/drawing/2014/main" id="{4D0EEDAB-854C-C298-C034-8A3B24F1A0CB}"/>
                </a:ext>
              </a:extLst>
            </p:cNvPr>
            <p:cNvSpPr>
              <a:spLocks/>
            </p:cNvSpPr>
            <p:nvPr/>
          </p:nvSpPr>
          <p:spPr bwMode="auto">
            <a:xfrm>
              <a:off x="4791075" y="2489200"/>
              <a:ext cx="112713" cy="26988"/>
            </a:xfrm>
            <a:custGeom>
              <a:avLst/>
              <a:gdLst>
                <a:gd name="T0" fmla="*/ 97 w 231"/>
                <a:gd name="T1" fmla="*/ 54 h 54"/>
                <a:gd name="T2" fmla="*/ 5 w 231"/>
                <a:gd name="T3" fmla="*/ 27 h 54"/>
                <a:gd name="T4" fmla="*/ 4 w 231"/>
                <a:gd name="T5" fmla="*/ 14 h 54"/>
                <a:gd name="T6" fmla="*/ 17 w 231"/>
                <a:gd name="T7" fmla="*/ 11 h 54"/>
                <a:gd name="T8" fmla="*/ 215 w 231"/>
                <a:gd name="T9" fmla="*/ 3 h 54"/>
                <a:gd name="T10" fmla="*/ 228 w 231"/>
                <a:gd name="T11" fmla="*/ 5 h 54"/>
                <a:gd name="T12" fmla="*/ 224 w 231"/>
                <a:gd name="T13" fmla="*/ 18 h 54"/>
                <a:gd name="T14" fmla="*/ 97 w 23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54">
                  <a:moveTo>
                    <a:pt x="97" y="54"/>
                  </a:moveTo>
                  <a:cubicBezTo>
                    <a:pt x="65" y="54"/>
                    <a:pt x="32" y="46"/>
                    <a:pt x="5" y="27"/>
                  </a:cubicBezTo>
                  <a:cubicBezTo>
                    <a:pt x="1" y="24"/>
                    <a:pt x="0" y="18"/>
                    <a:pt x="4" y="14"/>
                  </a:cubicBezTo>
                  <a:cubicBezTo>
                    <a:pt x="7" y="10"/>
                    <a:pt x="13" y="8"/>
                    <a:pt x="17" y="11"/>
                  </a:cubicBezTo>
                  <a:cubicBezTo>
                    <a:pt x="77" y="54"/>
                    <a:pt x="171" y="31"/>
                    <a:pt x="215" y="3"/>
                  </a:cubicBezTo>
                  <a:cubicBezTo>
                    <a:pt x="220" y="0"/>
                    <a:pt x="226" y="1"/>
                    <a:pt x="228" y="5"/>
                  </a:cubicBezTo>
                  <a:cubicBezTo>
                    <a:pt x="231" y="9"/>
                    <a:pt x="229" y="15"/>
                    <a:pt x="224" y="18"/>
                  </a:cubicBezTo>
                  <a:cubicBezTo>
                    <a:pt x="194" y="37"/>
                    <a:pt x="145" y="54"/>
                    <a:pt x="97" y="5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0" name="Freeform 89">
              <a:extLst>
                <a:ext uri="{FF2B5EF4-FFF2-40B4-BE49-F238E27FC236}">
                  <a16:creationId xmlns:a16="http://schemas.microsoft.com/office/drawing/2014/main" id="{C14FD045-97E0-CC05-4F3A-68C9BB04B758}"/>
                </a:ext>
              </a:extLst>
            </p:cNvPr>
            <p:cNvSpPr>
              <a:spLocks/>
            </p:cNvSpPr>
            <p:nvPr/>
          </p:nvSpPr>
          <p:spPr bwMode="auto">
            <a:xfrm>
              <a:off x="4759325" y="2300288"/>
              <a:ext cx="95250" cy="50800"/>
            </a:xfrm>
            <a:custGeom>
              <a:avLst/>
              <a:gdLst>
                <a:gd name="T0" fmla="*/ 9 w 193"/>
                <a:gd name="T1" fmla="*/ 104 h 104"/>
                <a:gd name="T2" fmla="*/ 2 w 193"/>
                <a:gd name="T3" fmla="*/ 101 h 104"/>
                <a:gd name="T4" fmla="*/ 5 w 193"/>
                <a:gd name="T5" fmla="*/ 87 h 104"/>
                <a:gd name="T6" fmla="*/ 190 w 193"/>
                <a:gd name="T7" fmla="*/ 87 h 104"/>
                <a:gd name="T8" fmla="*/ 188 w 193"/>
                <a:gd name="T9" fmla="*/ 100 h 104"/>
                <a:gd name="T10" fmla="*/ 174 w 193"/>
                <a:gd name="T11" fmla="*/ 100 h 104"/>
                <a:gd name="T12" fmla="*/ 15 w 193"/>
                <a:gd name="T13" fmla="*/ 102 h 104"/>
                <a:gd name="T14" fmla="*/ 9 w 193"/>
                <a:gd name="T15" fmla="*/ 10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104">
                  <a:moveTo>
                    <a:pt x="9" y="104"/>
                  </a:moveTo>
                  <a:cubicBezTo>
                    <a:pt x="6" y="104"/>
                    <a:pt x="4" y="103"/>
                    <a:pt x="2" y="101"/>
                  </a:cubicBezTo>
                  <a:cubicBezTo>
                    <a:pt x="0" y="97"/>
                    <a:pt x="1" y="91"/>
                    <a:pt x="5" y="87"/>
                  </a:cubicBezTo>
                  <a:cubicBezTo>
                    <a:pt x="7" y="87"/>
                    <a:pt x="125" y="0"/>
                    <a:pt x="190" y="87"/>
                  </a:cubicBezTo>
                  <a:cubicBezTo>
                    <a:pt x="193" y="91"/>
                    <a:pt x="192" y="97"/>
                    <a:pt x="188" y="100"/>
                  </a:cubicBezTo>
                  <a:cubicBezTo>
                    <a:pt x="183" y="104"/>
                    <a:pt x="177" y="104"/>
                    <a:pt x="174" y="100"/>
                  </a:cubicBezTo>
                  <a:cubicBezTo>
                    <a:pt x="119" y="26"/>
                    <a:pt x="20" y="99"/>
                    <a:pt x="15" y="102"/>
                  </a:cubicBezTo>
                  <a:cubicBezTo>
                    <a:pt x="13" y="103"/>
                    <a:pt x="11" y="104"/>
                    <a:pt x="9" y="10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1" name="Freeform 90">
              <a:extLst>
                <a:ext uri="{FF2B5EF4-FFF2-40B4-BE49-F238E27FC236}">
                  <a16:creationId xmlns:a16="http://schemas.microsoft.com/office/drawing/2014/main" id="{1975D084-12D4-CAA4-E12C-1A0B7B6D1AF3}"/>
                </a:ext>
              </a:extLst>
            </p:cNvPr>
            <p:cNvSpPr>
              <a:spLocks/>
            </p:cNvSpPr>
            <p:nvPr/>
          </p:nvSpPr>
          <p:spPr bwMode="auto">
            <a:xfrm>
              <a:off x="4878388" y="2305050"/>
              <a:ext cx="100013" cy="50800"/>
            </a:xfrm>
            <a:custGeom>
              <a:avLst/>
              <a:gdLst>
                <a:gd name="T0" fmla="*/ 191 w 203"/>
                <a:gd name="T1" fmla="*/ 103 h 103"/>
                <a:gd name="T2" fmla="*/ 184 w 203"/>
                <a:gd name="T3" fmla="*/ 100 h 103"/>
                <a:gd name="T4" fmla="*/ 13 w 203"/>
                <a:gd name="T5" fmla="*/ 65 h 103"/>
                <a:gd name="T6" fmla="*/ 1 w 203"/>
                <a:gd name="T7" fmla="*/ 60 h 103"/>
                <a:gd name="T8" fmla="*/ 8 w 203"/>
                <a:gd name="T9" fmla="*/ 47 h 103"/>
                <a:gd name="T10" fmla="*/ 200 w 203"/>
                <a:gd name="T11" fmla="*/ 87 h 103"/>
                <a:gd name="T12" fmla="*/ 197 w 203"/>
                <a:gd name="T13" fmla="*/ 100 h 103"/>
                <a:gd name="T14" fmla="*/ 191 w 2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03">
                  <a:moveTo>
                    <a:pt x="191" y="103"/>
                  </a:moveTo>
                  <a:cubicBezTo>
                    <a:pt x="188" y="103"/>
                    <a:pt x="186" y="102"/>
                    <a:pt x="184" y="100"/>
                  </a:cubicBezTo>
                  <a:cubicBezTo>
                    <a:pt x="182" y="97"/>
                    <a:pt x="123" y="23"/>
                    <a:pt x="13" y="65"/>
                  </a:cubicBezTo>
                  <a:cubicBezTo>
                    <a:pt x="7" y="67"/>
                    <a:pt x="2" y="64"/>
                    <a:pt x="1" y="60"/>
                  </a:cubicBezTo>
                  <a:cubicBezTo>
                    <a:pt x="0" y="55"/>
                    <a:pt x="3" y="49"/>
                    <a:pt x="8" y="47"/>
                  </a:cubicBezTo>
                  <a:cubicBezTo>
                    <a:pt x="132" y="0"/>
                    <a:pt x="199" y="86"/>
                    <a:pt x="200" y="87"/>
                  </a:cubicBezTo>
                  <a:cubicBezTo>
                    <a:pt x="203" y="91"/>
                    <a:pt x="202" y="97"/>
                    <a:pt x="197" y="100"/>
                  </a:cubicBezTo>
                  <a:cubicBezTo>
                    <a:pt x="195" y="102"/>
                    <a:pt x="193" y="103"/>
                    <a:pt x="191" y="10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2" name="Freeform 91">
              <a:extLst>
                <a:ext uri="{FF2B5EF4-FFF2-40B4-BE49-F238E27FC236}">
                  <a16:creationId xmlns:a16="http://schemas.microsoft.com/office/drawing/2014/main" id="{B51376A6-6E55-14CA-0C7D-2252FA7E1150}"/>
                </a:ext>
              </a:extLst>
            </p:cNvPr>
            <p:cNvSpPr>
              <a:spLocks/>
            </p:cNvSpPr>
            <p:nvPr/>
          </p:nvSpPr>
          <p:spPr bwMode="auto">
            <a:xfrm>
              <a:off x="4735513" y="2800350"/>
              <a:ext cx="73025" cy="238125"/>
            </a:xfrm>
            <a:custGeom>
              <a:avLst/>
              <a:gdLst>
                <a:gd name="T0" fmla="*/ 9 w 150"/>
                <a:gd name="T1" fmla="*/ 488 h 488"/>
                <a:gd name="T2" fmla="*/ 8 w 150"/>
                <a:gd name="T3" fmla="*/ 488 h 488"/>
                <a:gd name="T4" fmla="*/ 1 w 150"/>
                <a:gd name="T5" fmla="*/ 478 h 488"/>
                <a:gd name="T6" fmla="*/ 131 w 150"/>
                <a:gd name="T7" fmla="*/ 8 h 488"/>
                <a:gd name="T8" fmla="*/ 143 w 150"/>
                <a:gd name="T9" fmla="*/ 0 h 488"/>
                <a:gd name="T10" fmla="*/ 149 w 150"/>
                <a:gd name="T11" fmla="*/ 11 h 488"/>
                <a:gd name="T12" fmla="*/ 19 w 150"/>
                <a:gd name="T13" fmla="*/ 480 h 488"/>
                <a:gd name="T14" fmla="*/ 9 w 150"/>
                <a:gd name="T15" fmla="*/ 488 h 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488">
                  <a:moveTo>
                    <a:pt x="9" y="488"/>
                  </a:moveTo>
                  <a:cubicBezTo>
                    <a:pt x="8" y="488"/>
                    <a:pt x="8" y="488"/>
                    <a:pt x="8" y="488"/>
                  </a:cubicBezTo>
                  <a:cubicBezTo>
                    <a:pt x="3" y="487"/>
                    <a:pt x="0" y="483"/>
                    <a:pt x="1" y="478"/>
                  </a:cubicBezTo>
                  <a:cubicBezTo>
                    <a:pt x="75" y="181"/>
                    <a:pt x="130" y="10"/>
                    <a:pt x="131" y="8"/>
                  </a:cubicBezTo>
                  <a:cubicBezTo>
                    <a:pt x="132" y="3"/>
                    <a:pt x="138" y="0"/>
                    <a:pt x="143" y="0"/>
                  </a:cubicBezTo>
                  <a:cubicBezTo>
                    <a:pt x="148" y="1"/>
                    <a:pt x="150" y="6"/>
                    <a:pt x="149" y="11"/>
                  </a:cubicBezTo>
                  <a:cubicBezTo>
                    <a:pt x="148" y="13"/>
                    <a:pt x="93" y="184"/>
                    <a:pt x="19" y="480"/>
                  </a:cubicBezTo>
                  <a:cubicBezTo>
                    <a:pt x="18" y="484"/>
                    <a:pt x="13" y="488"/>
                    <a:pt x="9" y="488"/>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3" name="Freeform 92">
              <a:extLst>
                <a:ext uri="{FF2B5EF4-FFF2-40B4-BE49-F238E27FC236}">
                  <a16:creationId xmlns:a16="http://schemas.microsoft.com/office/drawing/2014/main" id="{A322E25F-6647-73F5-0B99-0EACEE69C326}"/>
                </a:ext>
              </a:extLst>
            </p:cNvPr>
            <p:cNvSpPr>
              <a:spLocks/>
            </p:cNvSpPr>
            <p:nvPr/>
          </p:nvSpPr>
          <p:spPr bwMode="auto">
            <a:xfrm>
              <a:off x="4465638" y="2822575"/>
              <a:ext cx="82550" cy="217488"/>
            </a:xfrm>
            <a:custGeom>
              <a:avLst/>
              <a:gdLst>
                <a:gd name="T0" fmla="*/ 9 w 169"/>
                <a:gd name="T1" fmla="*/ 446 h 446"/>
                <a:gd name="T2" fmla="*/ 8 w 169"/>
                <a:gd name="T3" fmla="*/ 446 h 446"/>
                <a:gd name="T4" fmla="*/ 2 w 169"/>
                <a:gd name="T5" fmla="*/ 436 h 446"/>
                <a:gd name="T6" fmla="*/ 149 w 169"/>
                <a:gd name="T7" fmla="*/ 116 h 446"/>
                <a:gd name="T8" fmla="*/ 143 w 169"/>
                <a:gd name="T9" fmla="*/ 12 h 446"/>
                <a:gd name="T10" fmla="*/ 152 w 169"/>
                <a:gd name="T11" fmla="*/ 1 h 446"/>
                <a:gd name="T12" fmla="*/ 162 w 169"/>
                <a:gd name="T13" fmla="*/ 8 h 446"/>
                <a:gd name="T14" fmla="*/ 169 w 169"/>
                <a:gd name="T15" fmla="*/ 116 h 446"/>
                <a:gd name="T16" fmla="*/ 167 w 169"/>
                <a:gd name="T17" fmla="*/ 122 h 446"/>
                <a:gd name="T18" fmla="*/ 20 w 169"/>
                <a:gd name="T19" fmla="*/ 438 h 446"/>
                <a:gd name="T20" fmla="*/ 9 w 169"/>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446">
                  <a:moveTo>
                    <a:pt x="9" y="446"/>
                  </a:moveTo>
                  <a:cubicBezTo>
                    <a:pt x="9" y="446"/>
                    <a:pt x="9" y="446"/>
                    <a:pt x="8" y="446"/>
                  </a:cubicBezTo>
                  <a:cubicBezTo>
                    <a:pt x="3" y="446"/>
                    <a:pt x="0" y="441"/>
                    <a:pt x="2" y="436"/>
                  </a:cubicBezTo>
                  <a:cubicBezTo>
                    <a:pt x="41" y="284"/>
                    <a:pt x="134" y="139"/>
                    <a:pt x="149" y="116"/>
                  </a:cubicBezTo>
                  <a:cubicBezTo>
                    <a:pt x="143" y="12"/>
                    <a:pt x="143" y="12"/>
                    <a:pt x="143" y="12"/>
                  </a:cubicBezTo>
                  <a:cubicBezTo>
                    <a:pt x="142" y="7"/>
                    <a:pt x="146" y="2"/>
                    <a:pt x="152" y="1"/>
                  </a:cubicBezTo>
                  <a:cubicBezTo>
                    <a:pt x="157" y="0"/>
                    <a:pt x="161" y="3"/>
                    <a:pt x="162" y="8"/>
                  </a:cubicBezTo>
                  <a:cubicBezTo>
                    <a:pt x="169" y="116"/>
                    <a:pt x="169" y="116"/>
                    <a:pt x="169" y="116"/>
                  </a:cubicBezTo>
                  <a:cubicBezTo>
                    <a:pt x="169" y="118"/>
                    <a:pt x="168" y="120"/>
                    <a:pt x="167" y="122"/>
                  </a:cubicBezTo>
                  <a:cubicBezTo>
                    <a:pt x="166" y="124"/>
                    <a:pt x="62" y="277"/>
                    <a:pt x="20" y="438"/>
                  </a:cubicBezTo>
                  <a:cubicBezTo>
                    <a:pt x="19" y="443"/>
                    <a:pt x="14" y="446"/>
                    <a:pt x="9" y="446"/>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4" name="Freeform 93">
              <a:extLst>
                <a:ext uri="{FF2B5EF4-FFF2-40B4-BE49-F238E27FC236}">
                  <a16:creationId xmlns:a16="http://schemas.microsoft.com/office/drawing/2014/main" id="{0C0324DC-0308-4612-71E4-03F969827AB4}"/>
                </a:ext>
              </a:extLst>
            </p:cNvPr>
            <p:cNvSpPr>
              <a:spLocks/>
            </p:cNvSpPr>
            <p:nvPr/>
          </p:nvSpPr>
          <p:spPr bwMode="auto">
            <a:xfrm>
              <a:off x="4999038" y="2873375"/>
              <a:ext cx="42863" cy="165100"/>
            </a:xfrm>
            <a:custGeom>
              <a:avLst/>
              <a:gdLst>
                <a:gd name="T0" fmla="*/ 9 w 88"/>
                <a:gd name="T1" fmla="*/ 338 h 338"/>
                <a:gd name="T2" fmla="*/ 1 w 88"/>
                <a:gd name="T3" fmla="*/ 329 h 338"/>
                <a:gd name="T4" fmla="*/ 68 w 88"/>
                <a:gd name="T5" fmla="*/ 8 h 338"/>
                <a:gd name="T6" fmla="*/ 80 w 88"/>
                <a:gd name="T7" fmla="*/ 0 h 338"/>
                <a:gd name="T8" fmla="*/ 86 w 88"/>
                <a:gd name="T9" fmla="*/ 11 h 338"/>
                <a:gd name="T10" fmla="*/ 20 w 88"/>
                <a:gd name="T11" fmla="*/ 328 h 338"/>
                <a:gd name="T12" fmla="*/ 9 w 88"/>
                <a:gd name="T13" fmla="*/ 338 h 338"/>
                <a:gd name="T14" fmla="*/ 9 w 88"/>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8">
                  <a:moveTo>
                    <a:pt x="9" y="338"/>
                  </a:moveTo>
                  <a:cubicBezTo>
                    <a:pt x="4" y="338"/>
                    <a:pt x="0" y="334"/>
                    <a:pt x="1" y="329"/>
                  </a:cubicBezTo>
                  <a:cubicBezTo>
                    <a:pt x="15" y="185"/>
                    <a:pt x="68" y="10"/>
                    <a:pt x="68" y="8"/>
                  </a:cubicBezTo>
                  <a:cubicBezTo>
                    <a:pt x="70" y="3"/>
                    <a:pt x="75" y="0"/>
                    <a:pt x="80" y="0"/>
                  </a:cubicBezTo>
                  <a:cubicBezTo>
                    <a:pt x="85" y="1"/>
                    <a:pt x="88" y="6"/>
                    <a:pt x="86" y="11"/>
                  </a:cubicBezTo>
                  <a:cubicBezTo>
                    <a:pt x="86" y="13"/>
                    <a:pt x="33" y="186"/>
                    <a:pt x="20" y="328"/>
                  </a:cubicBezTo>
                  <a:cubicBezTo>
                    <a:pt x="19" y="334"/>
                    <a:pt x="14" y="338"/>
                    <a:pt x="9" y="338"/>
                  </a:cubicBezTo>
                  <a:cubicBezTo>
                    <a:pt x="9" y="338"/>
                    <a:pt x="9" y="338"/>
                    <a:pt x="9" y="338"/>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grpSp>
        <p:nvGrpSpPr>
          <p:cNvPr id="35" name="그룹 174">
            <a:extLst>
              <a:ext uri="{FF2B5EF4-FFF2-40B4-BE49-F238E27FC236}">
                <a16:creationId xmlns:a16="http://schemas.microsoft.com/office/drawing/2014/main" id="{3AA3EB49-45AF-E916-7A76-2ABD24E43D27}"/>
              </a:ext>
            </a:extLst>
          </p:cNvPr>
          <p:cNvGrpSpPr/>
          <p:nvPr/>
        </p:nvGrpSpPr>
        <p:grpSpPr>
          <a:xfrm>
            <a:off x="3464769" y="4340754"/>
            <a:ext cx="1858963" cy="1487487"/>
            <a:chOff x="1858963" y="989013"/>
            <a:chExt cx="1858963" cy="1487487"/>
          </a:xfrm>
        </p:grpSpPr>
        <p:sp>
          <p:nvSpPr>
            <p:cNvPr id="36" name="Freeform 61">
              <a:extLst>
                <a:ext uri="{FF2B5EF4-FFF2-40B4-BE49-F238E27FC236}">
                  <a16:creationId xmlns:a16="http://schemas.microsoft.com/office/drawing/2014/main" id="{356C4CB4-CF4F-9FA9-082D-97AFA9BC9243}"/>
                </a:ext>
              </a:extLst>
            </p:cNvPr>
            <p:cNvSpPr>
              <a:spLocks/>
            </p:cNvSpPr>
            <p:nvPr/>
          </p:nvSpPr>
          <p:spPr bwMode="auto">
            <a:xfrm>
              <a:off x="2359025" y="1917700"/>
              <a:ext cx="798513" cy="558800"/>
            </a:xfrm>
            <a:custGeom>
              <a:avLst/>
              <a:gdLst>
                <a:gd name="T0" fmla="*/ 954 w 1638"/>
                <a:gd name="T1" fmla="*/ 823 h 1144"/>
                <a:gd name="T2" fmla="*/ 817 w 1638"/>
                <a:gd name="T3" fmla="*/ 0 h 1144"/>
                <a:gd name="T4" fmla="*/ 1474 w 1638"/>
                <a:gd name="T5" fmla="*/ 0 h 1144"/>
                <a:gd name="T6" fmla="*/ 1609 w 1638"/>
                <a:gd name="T7" fmla="*/ 815 h 1144"/>
                <a:gd name="T8" fmla="*/ 1330 w 1638"/>
                <a:gd name="T9" fmla="*/ 1144 h 1144"/>
                <a:gd name="T10" fmla="*/ 1092 w 1638"/>
                <a:gd name="T11" fmla="*/ 1144 h 1144"/>
                <a:gd name="T12" fmla="*/ 1007 w 1638"/>
                <a:gd name="T13" fmla="*/ 1144 h 1144"/>
                <a:gd name="T14" fmla="*/ 0 w 1638"/>
                <a:gd name="T15" fmla="*/ 1144 h 1144"/>
                <a:gd name="T16" fmla="*/ 0 w 1638"/>
                <a:gd name="T17" fmla="*/ 1144 h 1144"/>
                <a:gd name="T18" fmla="*/ 72 w 1638"/>
                <a:gd name="T19" fmla="*/ 1072 h 1144"/>
                <a:gd name="T20" fmla="*/ 743 w 1638"/>
                <a:gd name="T21" fmla="*/ 1072 h 1144"/>
                <a:gd name="T22" fmla="*/ 954 w 1638"/>
                <a:gd name="T23" fmla="*/ 82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 h="1144">
                  <a:moveTo>
                    <a:pt x="954" y="823"/>
                  </a:moveTo>
                  <a:cubicBezTo>
                    <a:pt x="817" y="0"/>
                    <a:pt x="817" y="0"/>
                    <a:pt x="817" y="0"/>
                  </a:cubicBezTo>
                  <a:cubicBezTo>
                    <a:pt x="1474" y="0"/>
                    <a:pt x="1474" y="0"/>
                    <a:pt x="1474" y="0"/>
                  </a:cubicBezTo>
                  <a:cubicBezTo>
                    <a:pt x="1609" y="815"/>
                    <a:pt x="1609" y="815"/>
                    <a:pt x="1609" y="815"/>
                  </a:cubicBezTo>
                  <a:cubicBezTo>
                    <a:pt x="1638" y="987"/>
                    <a:pt x="1505" y="1144"/>
                    <a:pt x="1330" y="1144"/>
                  </a:cubicBezTo>
                  <a:cubicBezTo>
                    <a:pt x="1092" y="1144"/>
                    <a:pt x="1092" y="1144"/>
                    <a:pt x="1092" y="1144"/>
                  </a:cubicBezTo>
                  <a:cubicBezTo>
                    <a:pt x="1007" y="1144"/>
                    <a:pt x="1007" y="1144"/>
                    <a:pt x="1007" y="1144"/>
                  </a:cubicBezTo>
                  <a:cubicBezTo>
                    <a:pt x="0" y="1144"/>
                    <a:pt x="0" y="1144"/>
                    <a:pt x="0" y="1144"/>
                  </a:cubicBezTo>
                  <a:cubicBezTo>
                    <a:pt x="0" y="1144"/>
                    <a:pt x="0" y="1144"/>
                    <a:pt x="0" y="1144"/>
                  </a:cubicBezTo>
                  <a:cubicBezTo>
                    <a:pt x="0" y="1104"/>
                    <a:pt x="33" y="1072"/>
                    <a:pt x="72" y="1072"/>
                  </a:cubicBezTo>
                  <a:cubicBezTo>
                    <a:pt x="743" y="1072"/>
                    <a:pt x="743" y="1072"/>
                    <a:pt x="743" y="1072"/>
                  </a:cubicBezTo>
                  <a:cubicBezTo>
                    <a:pt x="875" y="1072"/>
                    <a:pt x="976" y="953"/>
                    <a:pt x="954" y="823"/>
                  </a:cubicBezTo>
                  <a:close/>
                </a:path>
              </a:pathLst>
            </a:custGeom>
            <a:solidFill>
              <a:srgbClr val="C6D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7" name="Freeform 62">
              <a:extLst>
                <a:ext uri="{FF2B5EF4-FFF2-40B4-BE49-F238E27FC236}">
                  <a16:creationId xmlns:a16="http://schemas.microsoft.com/office/drawing/2014/main" id="{3036C72B-D636-96D5-B0A9-71F4B4C52EC2}"/>
                </a:ext>
              </a:extLst>
            </p:cNvPr>
            <p:cNvSpPr>
              <a:spLocks/>
            </p:cNvSpPr>
            <p:nvPr/>
          </p:nvSpPr>
          <p:spPr bwMode="auto">
            <a:xfrm>
              <a:off x="2792413" y="1984375"/>
              <a:ext cx="338138" cy="468313"/>
            </a:xfrm>
            <a:custGeom>
              <a:avLst/>
              <a:gdLst>
                <a:gd name="T0" fmla="*/ 454 w 693"/>
                <a:gd name="T1" fmla="*/ 959 h 959"/>
                <a:gd name="T2" fmla="*/ 10 w 693"/>
                <a:gd name="T3" fmla="*/ 959 h 959"/>
                <a:gd name="T4" fmla="*/ 0 w 693"/>
                <a:gd name="T5" fmla="*/ 950 h 959"/>
                <a:gd name="T6" fmla="*/ 10 w 693"/>
                <a:gd name="T7" fmla="*/ 940 h 959"/>
                <a:gd name="T8" fmla="*/ 454 w 693"/>
                <a:gd name="T9" fmla="*/ 940 h 959"/>
                <a:gd name="T10" fmla="*/ 616 w 693"/>
                <a:gd name="T11" fmla="*/ 865 h 959"/>
                <a:gd name="T12" fmla="*/ 663 w 693"/>
                <a:gd name="T13" fmla="*/ 693 h 959"/>
                <a:gd name="T14" fmla="*/ 550 w 693"/>
                <a:gd name="T15" fmla="*/ 12 h 959"/>
                <a:gd name="T16" fmla="*/ 558 w 693"/>
                <a:gd name="T17" fmla="*/ 1 h 959"/>
                <a:gd name="T18" fmla="*/ 569 w 693"/>
                <a:gd name="T19" fmla="*/ 9 h 959"/>
                <a:gd name="T20" fmla="*/ 682 w 693"/>
                <a:gd name="T21" fmla="*/ 690 h 959"/>
                <a:gd name="T22" fmla="*/ 630 w 693"/>
                <a:gd name="T23" fmla="*/ 877 h 959"/>
                <a:gd name="T24" fmla="*/ 454 w 693"/>
                <a:gd name="T2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959">
                  <a:moveTo>
                    <a:pt x="454" y="959"/>
                  </a:moveTo>
                  <a:cubicBezTo>
                    <a:pt x="10" y="959"/>
                    <a:pt x="10" y="959"/>
                    <a:pt x="10" y="959"/>
                  </a:cubicBezTo>
                  <a:cubicBezTo>
                    <a:pt x="4" y="959"/>
                    <a:pt x="0" y="955"/>
                    <a:pt x="0" y="950"/>
                  </a:cubicBezTo>
                  <a:cubicBezTo>
                    <a:pt x="0" y="944"/>
                    <a:pt x="4" y="940"/>
                    <a:pt x="10" y="940"/>
                  </a:cubicBezTo>
                  <a:cubicBezTo>
                    <a:pt x="454" y="940"/>
                    <a:pt x="454" y="940"/>
                    <a:pt x="454" y="940"/>
                  </a:cubicBezTo>
                  <a:cubicBezTo>
                    <a:pt x="517" y="940"/>
                    <a:pt x="576" y="913"/>
                    <a:pt x="616" y="865"/>
                  </a:cubicBezTo>
                  <a:cubicBezTo>
                    <a:pt x="656" y="818"/>
                    <a:pt x="674" y="755"/>
                    <a:pt x="663" y="693"/>
                  </a:cubicBezTo>
                  <a:cubicBezTo>
                    <a:pt x="550" y="12"/>
                    <a:pt x="550" y="12"/>
                    <a:pt x="550" y="12"/>
                  </a:cubicBezTo>
                  <a:cubicBezTo>
                    <a:pt x="549" y="7"/>
                    <a:pt x="553" y="2"/>
                    <a:pt x="558" y="1"/>
                  </a:cubicBezTo>
                  <a:cubicBezTo>
                    <a:pt x="563" y="0"/>
                    <a:pt x="568" y="4"/>
                    <a:pt x="569" y="9"/>
                  </a:cubicBezTo>
                  <a:cubicBezTo>
                    <a:pt x="682" y="690"/>
                    <a:pt x="682" y="690"/>
                    <a:pt x="682" y="690"/>
                  </a:cubicBezTo>
                  <a:cubicBezTo>
                    <a:pt x="693" y="757"/>
                    <a:pt x="674" y="826"/>
                    <a:pt x="630" y="877"/>
                  </a:cubicBezTo>
                  <a:cubicBezTo>
                    <a:pt x="586" y="929"/>
                    <a:pt x="522" y="959"/>
                    <a:pt x="454" y="9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8" name="Freeform 63">
              <a:extLst>
                <a:ext uri="{FF2B5EF4-FFF2-40B4-BE49-F238E27FC236}">
                  <a16:creationId xmlns:a16="http://schemas.microsoft.com/office/drawing/2014/main" id="{6147912C-4244-8FCC-CB04-898C01799339}"/>
                </a:ext>
              </a:extLst>
            </p:cNvPr>
            <p:cNvSpPr>
              <a:spLocks/>
            </p:cNvSpPr>
            <p:nvPr/>
          </p:nvSpPr>
          <p:spPr bwMode="auto">
            <a:xfrm>
              <a:off x="1858963" y="992188"/>
              <a:ext cx="1858963" cy="1190625"/>
            </a:xfrm>
            <a:custGeom>
              <a:avLst/>
              <a:gdLst>
                <a:gd name="T0" fmla="*/ 43 w 3810"/>
                <a:gd name="T1" fmla="*/ 2440 h 2440"/>
                <a:gd name="T2" fmla="*/ 3424 w 3810"/>
                <a:gd name="T3" fmla="*/ 2440 h 2440"/>
                <a:gd name="T4" fmla="*/ 3476 w 3810"/>
                <a:gd name="T5" fmla="*/ 2394 h 2440"/>
                <a:gd name="T6" fmla="*/ 3806 w 3810"/>
                <a:gd name="T7" fmla="*/ 46 h 2440"/>
                <a:gd name="T8" fmla="*/ 3767 w 3810"/>
                <a:gd name="T9" fmla="*/ 0 h 2440"/>
                <a:gd name="T10" fmla="*/ 386 w 3810"/>
                <a:gd name="T11" fmla="*/ 0 h 2440"/>
                <a:gd name="T12" fmla="*/ 334 w 3810"/>
                <a:gd name="T13" fmla="*/ 46 h 2440"/>
                <a:gd name="T14" fmla="*/ 4 w 3810"/>
                <a:gd name="T15" fmla="*/ 2394 h 2440"/>
                <a:gd name="T16" fmla="*/ 43 w 3810"/>
                <a:gd name="T1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0" h="2440">
                  <a:moveTo>
                    <a:pt x="43" y="2440"/>
                  </a:moveTo>
                  <a:cubicBezTo>
                    <a:pt x="3424" y="2440"/>
                    <a:pt x="3424" y="2440"/>
                    <a:pt x="3424" y="2440"/>
                  </a:cubicBezTo>
                  <a:cubicBezTo>
                    <a:pt x="3449" y="2440"/>
                    <a:pt x="3472" y="2419"/>
                    <a:pt x="3476" y="2394"/>
                  </a:cubicBezTo>
                  <a:cubicBezTo>
                    <a:pt x="3806" y="46"/>
                    <a:pt x="3806" y="46"/>
                    <a:pt x="3806" y="46"/>
                  </a:cubicBezTo>
                  <a:cubicBezTo>
                    <a:pt x="3810" y="21"/>
                    <a:pt x="3792" y="0"/>
                    <a:pt x="3767" y="0"/>
                  </a:cubicBezTo>
                  <a:cubicBezTo>
                    <a:pt x="386" y="0"/>
                    <a:pt x="386" y="0"/>
                    <a:pt x="386" y="0"/>
                  </a:cubicBezTo>
                  <a:cubicBezTo>
                    <a:pt x="361" y="0"/>
                    <a:pt x="337" y="21"/>
                    <a:pt x="334" y="46"/>
                  </a:cubicBezTo>
                  <a:cubicBezTo>
                    <a:pt x="4" y="2394"/>
                    <a:pt x="4" y="2394"/>
                    <a:pt x="4" y="2394"/>
                  </a:cubicBezTo>
                  <a:cubicBezTo>
                    <a:pt x="0" y="2419"/>
                    <a:pt x="18" y="2440"/>
                    <a:pt x="43" y="24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39" name="Freeform 64">
              <a:extLst>
                <a:ext uri="{FF2B5EF4-FFF2-40B4-BE49-F238E27FC236}">
                  <a16:creationId xmlns:a16="http://schemas.microsoft.com/office/drawing/2014/main" id="{815EDC86-D001-7EF6-C4E7-9363C98B7C56}"/>
                </a:ext>
              </a:extLst>
            </p:cNvPr>
            <p:cNvSpPr>
              <a:spLocks/>
            </p:cNvSpPr>
            <p:nvPr/>
          </p:nvSpPr>
          <p:spPr bwMode="auto">
            <a:xfrm>
              <a:off x="3495675" y="989013"/>
              <a:ext cx="195263" cy="1196975"/>
            </a:xfrm>
            <a:custGeom>
              <a:avLst/>
              <a:gdLst>
                <a:gd name="T0" fmla="*/ 10 w 400"/>
                <a:gd name="T1" fmla="*/ 2452 h 2452"/>
                <a:gd name="T2" fmla="*/ 0 w 400"/>
                <a:gd name="T3" fmla="*/ 2443 h 2452"/>
                <a:gd name="T4" fmla="*/ 10 w 400"/>
                <a:gd name="T5" fmla="*/ 2434 h 2452"/>
                <a:gd name="T6" fmla="*/ 50 w 400"/>
                <a:gd name="T7" fmla="*/ 2398 h 2452"/>
                <a:gd name="T8" fmla="*/ 380 w 400"/>
                <a:gd name="T9" fmla="*/ 51 h 2452"/>
                <a:gd name="T10" fmla="*/ 374 w 400"/>
                <a:gd name="T11" fmla="*/ 28 h 2452"/>
                <a:gd name="T12" fmla="*/ 353 w 400"/>
                <a:gd name="T13" fmla="*/ 19 h 2452"/>
                <a:gd name="T14" fmla="*/ 343 w 400"/>
                <a:gd name="T15" fmla="*/ 10 h 2452"/>
                <a:gd name="T16" fmla="*/ 353 w 400"/>
                <a:gd name="T17" fmla="*/ 0 h 2452"/>
                <a:gd name="T18" fmla="*/ 388 w 400"/>
                <a:gd name="T19" fmla="*/ 16 h 2452"/>
                <a:gd name="T20" fmla="*/ 398 w 400"/>
                <a:gd name="T21" fmla="*/ 53 h 2452"/>
                <a:gd name="T22" fmla="*/ 69 w 400"/>
                <a:gd name="T23" fmla="*/ 2401 h 2452"/>
                <a:gd name="T24" fmla="*/ 10 w 400"/>
                <a:gd name="T25" fmla="*/ 2452 h 2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0" h="2452">
                  <a:moveTo>
                    <a:pt x="10" y="2452"/>
                  </a:moveTo>
                  <a:cubicBezTo>
                    <a:pt x="5" y="2452"/>
                    <a:pt x="0" y="2448"/>
                    <a:pt x="0" y="2443"/>
                  </a:cubicBezTo>
                  <a:cubicBezTo>
                    <a:pt x="0" y="2438"/>
                    <a:pt x="5" y="2434"/>
                    <a:pt x="10" y="2434"/>
                  </a:cubicBezTo>
                  <a:cubicBezTo>
                    <a:pt x="29" y="2434"/>
                    <a:pt x="47" y="2417"/>
                    <a:pt x="50" y="2398"/>
                  </a:cubicBezTo>
                  <a:cubicBezTo>
                    <a:pt x="380" y="51"/>
                    <a:pt x="380" y="51"/>
                    <a:pt x="380" y="51"/>
                  </a:cubicBezTo>
                  <a:cubicBezTo>
                    <a:pt x="381" y="42"/>
                    <a:pt x="379" y="34"/>
                    <a:pt x="374" y="28"/>
                  </a:cubicBezTo>
                  <a:cubicBezTo>
                    <a:pt x="369" y="22"/>
                    <a:pt x="361" y="19"/>
                    <a:pt x="353" y="19"/>
                  </a:cubicBezTo>
                  <a:cubicBezTo>
                    <a:pt x="347" y="19"/>
                    <a:pt x="343" y="15"/>
                    <a:pt x="343" y="10"/>
                  </a:cubicBezTo>
                  <a:cubicBezTo>
                    <a:pt x="343" y="4"/>
                    <a:pt x="347" y="0"/>
                    <a:pt x="353" y="0"/>
                  </a:cubicBezTo>
                  <a:cubicBezTo>
                    <a:pt x="367" y="0"/>
                    <a:pt x="379" y="6"/>
                    <a:pt x="388" y="16"/>
                  </a:cubicBezTo>
                  <a:cubicBezTo>
                    <a:pt x="397" y="26"/>
                    <a:pt x="400" y="39"/>
                    <a:pt x="398" y="53"/>
                  </a:cubicBezTo>
                  <a:cubicBezTo>
                    <a:pt x="69" y="2401"/>
                    <a:pt x="69" y="2401"/>
                    <a:pt x="69" y="2401"/>
                  </a:cubicBezTo>
                  <a:cubicBezTo>
                    <a:pt x="65" y="2429"/>
                    <a:pt x="38" y="2452"/>
                    <a:pt x="10" y="24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0" name="Freeform 65">
              <a:extLst>
                <a:ext uri="{FF2B5EF4-FFF2-40B4-BE49-F238E27FC236}">
                  <a16:creationId xmlns:a16="http://schemas.microsoft.com/office/drawing/2014/main" id="{E0E4046A-8F31-17CE-FF04-1AFAB2AB2461}"/>
                </a:ext>
              </a:extLst>
            </p:cNvPr>
            <p:cNvSpPr>
              <a:spLocks noEditPoints="1"/>
            </p:cNvSpPr>
            <p:nvPr/>
          </p:nvSpPr>
          <p:spPr bwMode="auto">
            <a:xfrm>
              <a:off x="2670175" y="2093913"/>
              <a:ext cx="57150" cy="55563"/>
            </a:xfrm>
            <a:custGeom>
              <a:avLst/>
              <a:gdLst>
                <a:gd name="T0" fmla="*/ 52 w 116"/>
                <a:gd name="T1" fmla="*/ 113 h 113"/>
                <a:gd name="T2" fmla="*/ 14 w 116"/>
                <a:gd name="T3" fmla="*/ 96 h 113"/>
                <a:gd name="T4" fmla="*/ 2 w 116"/>
                <a:gd name="T5" fmla="*/ 55 h 113"/>
                <a:gd name="T6" fmla="*/ 64 w 116"/>
                <a:gd name="T7" fmla="*/ 0 h 113"/>
                <a:gd name="T8" fmla="*/ 103 w 116"/>
                <a:gd name="T9" fmla="*/ 17 h 113"/>
                <a:gd name="T10" fmla="*/ 114 w 116"/>
                <a:gd name="T11" fmla="*/ 58 h 113"/>
                <a:gd name="T12" fmla="*/ 52 w 116"/>
                <a:gd name="T13" fmla="*/ 113 h 113"/>
                <a:gd name="T14" fmla="*/ 64 w 116"/>
                <a:gd name="T15" fmla="*/ 19 h 113"/>
                <a:gd name="T16" fmla="*/ 21 w 116"/>
                <a:gd name="T17" fmla="*/ 57 h 113"/>
                <a:gd name="T18" fmla="*/ 28 w 116"/>
                <a:gd name="T19" fmla="*/ 83 h 113"/>
                <a:gd name="T20" fmla="*/ 52 w 116"/>
                <a:gd name="T21" fmla="*/ 94 h 113"/>
                <a:gd name="T22" fmla="*/ 96 w 116"/>
                <a:gd name="T23" fmla="*/ 55 h 113"/>
                <a:gd name="T24" fmla="*/ 89 w 116"/>
                <a:gd name="T25" fmla="*/ 29 h 113"/>
                <a:gd name="T26" fmla="*/ 64 w 116"/>
                <a:gd name="T27"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3">
                  <a:moveTo>
                    <a:pt x="52" y="113"/>
                  </a:moveTo>
                  <a:cubicBezTo>
                    <a:pt x="37" y="113"/>
                    <a:pt x="23" y="107"/>
                    <a:pt x="14" y="96"/>
                  </a:cubicBezTo>
                  <a:cubicBezTo>
                    <a:pt x="4" y="85"/>
                    <a:pt x="0" y="70"/>
                    <a:pt x="2" y="55"/>
                  </a:cubicBezTo>
                  <a:cubicBezTo>
                    <a:pt x="6" y="25"/>
                    <a:pt x="34" y="0"/>
                    <a:pt x="64" y="0"/>
                  </a:cubicBezTo>
                  <a:cubicBezTo>
                    <a:pt x="80" y="0"/>
                    <a:pt x="93" y="6"/>
                    <a:pt x="103" y="17"/>
                  </a:cubicBezTo>
                  <a:cubicBezTo>
                    <a:pt x="112" y="28"/>
                    <a:pt x="116" y="43"/>
                    <a:pt x="114" y="58"/>
                  </a:cubicBezTo>
                  <a:cubicBezTo>
                    <a:pt x="110" y="88"/>
                    <a:pt x="82" y="113"/>
                    <a:pt x="52" y="113"/>
                  </a:cubicBezTo>
                  <a:close/>
                  <a:moveTo>
                    <a:pt x="64" y="19"/>
                  </a:moveTo>
                  <a:cubicBezTo>
                    <a:pt x="43" y="19"/>
                    <a:pt x="23" y="36"/>
                    <a:pt x="21" y="57"/>
                  </a:cubicBezTo>
                  <a:cubicBezTo>
                    <a:pt x="19" y="67"/>
                    <a:pt x="22" y="76"/>
                    <a:pt x="28" y="83"/>
                  </a:cubicBezTo>
                  <a:cubicBezTo>
                    <a:pt x="34" y="90"/>
                    <a:pt x="42" y="94"/>
                    <a:pt x="52" y="94"/>
                  </a:cubicBezTo>
                  <a:cubicBezTo>
                    <a:pt x="73" y="94"/>
                    <a:pt x="93" y="76"/>
                    <a:pt x="96" y="55"/>
                  </a:cubicBezTo>
                  <a:cubicBezTo>
                    <a:pt x="97" y="46"/>
                    <a:pt x="95" y="36"/>
                    <a:pt x="89" y="29"/>
                  </a:cubicBezTo>
                  <a:cubicBezTo>
                    <a:pt x="83" y="23"/>
                    <a:pt x="74" y="19"/>
                    <a:pt x="64"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1" name="Freeform 94">
              <a:extLst>
                <a:ext uri="{FF2B5EF4-FFF2-40B4-BE49-F238E27FC236}">
                  <a16:creationId xmlns:a16="http://schemas.microsoft.com/office/drawing/2014/main" id="{53AA5358-4813-A831-A99F-31252E35AF57}"/>
                </a:ext>
              </a:extLst>
            </p:cNvPr>
            <p:cNvSpPr>
              <a:spLocks/>
            </p:cNvSpPr>
            <p:nvPr/>
          </p:nvSpPr>
          <p:spPr bwMode="auto">
            <a:xfrm>
              <a:off x="1931988" y="1050925"/>
              <a:ext cx="1692275" cy="993775"/>
            </a:xfrm>
            <a:custGeom>
              <a:avLst/>
              <a:gdLst>
                <a:gd name="T0" fmla="*/ 978 w 1066"/>
                <a:gd name="T1" fmla="*/ 626 h 626"/>
                <a:gd name="T2" fmla="*/ 0 w 1066"/>
                <a:gd name="T3" fmla="*/ 626 h 626"/>
                <a:gd name="T4" fmla="*/ 88 w 1066"/>
                <a:gd name="T5" fmla="*/ 0 h 626"/>
                <a:gd name="T6" fmla="*/ 1066 w 1066"/>
                <a:gd name="T7" fmla="*/ 0 h 626"/>
                <a:gd name="T8" fmla="*/ 978 w 1066"/>
                <a:gd name="T9" fmla="*/ 626 h 626"/>
              </a:gdLst>
              <a:ahLst/>
              <a:cxnLst>
                <a:cxn ang="0">
                  <a:pos x="T0" y="T1"/>
                </a:cxn>
                <a:cxn ang="0">
                  <a:pos x="T2" y="T3"/>
                </a:cxn>
                <a:cxn ang="0">
                  <a:pos x="T4" y="T5"/>
                </a:cxn>
                <a:cxn ang="0">
                  <a:pos x="T6" y="T7"/>
                </a:cxn>
                <a:cxn ang="0">
                  <a:pos x="T8" y="T9"/>
                </a:cxn>
              </a:cxnLst>
              <a:rect l="0" t="0" r="r" b="b"/>
              <a:pathLst>
                <a:path w="1066" h="626">
                  <a:moveTo>
                    <a:pt x="978" y="626"/>
                  </a:moveTo>
                  <a:lnTo>
                    <a:pt x="0" y="626"/>
                  </a:lnTo>
                  <a:lnTo>
                    <a:pt x="88" y="0"/>
                  </a:lnTo>
                  <a:lnTo>
                    <a:pt x="1066" y="0"/>
                  </a:lnTo>
                  <a:lnTo>
                    <a:pt x="978" y="62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2" name="Freeform 95">
              <a:extLst>
                <a:ext uri="{FF2B5EF4-FFF2-40B4-BE49-F238E27FC236}">
                  <a16:creationId xmlns:a16="http://schemas.microsoft.com/office/drawing/2014/main" id="{6852824C-5738-8FDE-43EC-0BEA5F5BF105}"/>
                </a:ext>
              </a:extLst>
            </p:cNvPr>
            <p:cNvSpPr>
              <a:spLocks/>
            </p:cNvSpPr>
            <p:nvPr/>
          </p:nvSpPr>
          <p:spPr bwMode="auto">
            <a:xfrm>
              <a:off x="1971675" y="1606550"/>
              <a:ext cx="1452563" cy="441325"/>
            </a:xfrm>
            <a:custGeom>
              <a:avLst/>
              <a:gdLst>
                <a:gd name="T0" fmla="*/ 1990 w 2976"/>
                <a:gd name="T1" fmla="*/ 0 h 905"/>
                <a:gd name="T2" fmla="*/ 1326 w 2976"/>
                <a:gd name="T3" fmla="*/ 475 h 905"/>
                <a:gd name="T4" fmla="*/ 1028 w 2976"/>
                <a:gd name="T5" fmla="*/ 774 h 905"/>
                <a:gd name="T6" fmla="*/ 262 w 2976"/>
                <a:gd name="T7" fmla="*/ 450 h 905"/>
                <a:gd name="T8" fmla="*/ 288 w 2976"/>
                <a:gd name="T9" fmla="*/ 905 h 905"/>
                <a:gd name="T10" fmla="*/ 2801 w 2976"/>
                <a:gd name="T11" fmla="*/ 905 h 905"/>
                <a:gd name="T12" fmla="*/ 2425 w 2976"/>
                <a:gd name="T13" fmla="*/ 14 h 905"/>
                <a:gd name="T14" fmla="*/ 1990 w 2976"/>
                <a:gd name="T15" fmla="*/ 0 h 9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6" h="905">
                  <a:moveTo>
                    <a:pt x="1990" y="0"/>
                  </a:moveTo>
                  <a:cubicBezTo>
                    <a:pt x="1696" y="27"/>
                    <a:pt x="1582" y="198"/>
                    <a:pt x="1326" y="475"/>
                  </a:cubicBezTo>
                  <a:cubicBezTo>
                    <a:pt x="1125" y="693"/>
                    <a:pt x="1028" y="774"/>
                    <a:pt x="1028" y="774"/>
                  </a:cubicBezTo>
                  <a:cubicBezTo>
                    <a:pt x="262" y="450"/>
                    <a:pt x="262" y="450"/>
                    <a:pt x="262" y="450"/>
                  </a:cubicBezTo>
                  <a:cubicBezTo>
                    <a:pt x="129" y="461"/>
                    <a:pt x="0" y="701"/>
                    <a:pt x="288" y="905"/>
                  </a:cubicBezTo>
                  <a:cubicBezTo>
                    <a:pt x="2801" y="905"/>
                    <a:pt x="2801" y="905"/>
                    <a:pt x="2801" y="905"/>
                  </a:cubicBezTo>
                  <a:cubicBezTo>
                    <a:pt x="2976" y="275"/>
                    <a:pt x="2807" y="63"/>
                    <a:pt x="2425" y="14"/>
                  </a:cubicBezTo>
                  <a:lnTo>
                    <a:pt x="199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3" name="Freeform 96">
              <a:extLst>
                <a:ext uri="{FF2B5EF4-FFF2-40B4-BE49-F238E27FC236}">
                  <a16:creationId xmlns:a16="http://schemas.microsoft.com/office/drawing/2014/main" id="{B5AF34A8-ECCE-00E0-727C-501A521288B1}"/>
                </a:ext>
              </a:extLst>
            </p:cNvPr>
            <p:cNvSpPr>
              <a:spLocks/>
            </p:cNvSpPr>
            <p:nvPr/>
          </p:nvSpPr>
          <p:spPr bwMode="auto">
            <a:xfrm>
              <a:off x="2943225" y="1443038"/>
              <a:ext cx="212725" cy="304800"/>
            </a:xfrm>
            <a:custGeom>
              <a:avLst/>
              <a:gdLst>
                <a:gd name="T0" fmla="*/ 434 w 435"/>
                <a:gd name="T1" fmla="*/ 0 h 624"/>
                <a:gd name="T2" fmla="*/ 435 w 435"/>
                <a:gd name="T3" fmla="*/ 350 h 624"/>
                <a:gd name="T4" fmla="*/ 0 w 435"/>
                <a:gd name="T5" fmla="*/ 336 h 624"/>
                <a:gd name="T6" fmla="*/ 124 w 435"/>
                <a:gd name="T7" fmla="*/ 161 h 624"/>
                <a:gd name="T8" fmla="*/ 434 w 435"/>
                <a:gd name="T9" fmla="*/ 0 h 624"/>
              </a:gdLst>
              <a:ahLst/>
              <a:cxnLst>
                <a:cxn ang="0">
                  <a:pos x="T0" y="T1"/>
                </a:cxn>
                <a:cxn ang="0">
                  <a:pos x="T2" y="T3"/>
                </a:cxn>
                <a:cxn ang="0">
                  <a:pos x="T4" y="T5"/>
                </a:cxn>
                <a:cxn ang="0">
                  <a:pos x="T6" y="T7"/>
                </a:cxn>
                <a:cxn ang="0">
                  <a:pos x="T8" y="T9"/>
                </a:cxn>
              </a:cxnLst>
              <a:rect l="0" t="0" r="r" b="b"/>
              <a:pathLst>
                <a:path w="435" h="624">
                  <a:moveTo>
                    <a:pt x="434" y="0"/>
                  </a:moveTo>
                  <a:cubicBezTo>
                    <a:pt x="434" y="0"/>
                    <a:pt x="338" y="287"/>
                    <a:pt x="435" y="350"/>
                  </a:cubicBezTo>
                  <a:cubicBezTo>
                    <a:pt x="241" y="624"/>
                    <a:pt x="6" y="578"/>
                    <a:pt x="0" y="336"/>
                  </a:cubicBezTo>
                  <a:cubicBezTo>
                    <a:pt x="77" y="330"/>
                    <a:pt x="95" y="274"/>
                    <a:pt x="124" y="161"/>
                  </a:cubicBezTo>
                  <a:lnTo>
                    <a:pt x="434" y="0"/>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4" name="Freeform 97">
              <a:extLst>
                <a:ext uri="{FF2B5EF4-FFF2-40B4-BE49-F238E27FC236}">
                  <a16:creationId xmlns:a16="http://schemas.microsoft.com/office/drawing/2014/main" id="{2DADCFD6-2B86-CC6B-AB64-897697BA76ED}"/>
                </a:ext>
              </a:extLst>
            </p:cNvPr>
            <p:cNvSpPr>
              <a:spLocks/>
            </p:cNvSpPr>
            <p:nvPr/>
          </p:nvSpPr>
          <p:spPr bwMode="auto">
            <a:xfrm>
              <a:off x="2917825" y="1173163"/>
              <a:ext cx="381000" cy="276225"/>
            </a:xfrm>
            <a:custGeom>
              <a:avLst/>
              <a:gdLst>
                <a:gd name="T0" fmla="*/ 0 w 781"/>
                <a:gd name="T1" fmla="*/ 429 h 565"/>
                <a:gd name="T2" fmla="*/ 33 w 781"/>
                <a:gd name="T3" fmla="*/ 126 h 565"/>
                <a:gd name="T4" fmla="*/ 487 w 781"/>
                <a:gd name="T5" fmla="*/ 43 h 565"/>
                <a:gd name="T6" fmla="*/ 601 w 781"/>
                <a:gd name="T7" fmla="*/ 459 h 565"/>
                <a:gd name="T8" fmla="*/ 0 w 781"/>
                <a:gd name="T9" fmla="*/ 429 h 565"/>
              </a:gdLst>
              <a:ahLst/>
              <a:cxnLst>
                <a:cxn ang="0">
                  <a:pos x="T0" y="T1"/>
                </a:cxn>
                <a:cxn ang="0">
                  <a:pos x="T2" y="T3"/>
                </a:cxn>
                <a:cxn ang="0">
                  <a:pos x="T4" y="T5"/>
                </a:cxn>
                <a:cxn ang="0">
                  <a:pos x="T6" y="T7"/>
                </a:cxn>
                <a:cxn ang="0">
                  <a:pos x="T8" y="T9"/>
                </a:cxn>
              </a:cxnLst>
              <a:rect l="0" t="0" r="r" b="b"/>
              <a:pathLst>
                <a:path w="781" h="565">
                  <a:moveTo>
                    <a:pt x="0" y="429"/>
                  </a:moveTo>
                  <a:cubicBezTo>
                    <a:pt x="33" y="126"/>
                    <a:pt x="33" y="126"/>
                    <a:pt x="33" y="126"/>
                  </a:cubicBezTo>
                  <a:cubicBezTo>
                    <a:pt x="33" y="126"/>
                    <a:pt x="237" y="80"/>
                    <a:pt x="487" y="43"/>
                  </a:cubicBezTo>
                  <a:cubicBezTo>
                    <a:pt x="781" y="0"/>
                    <a:pt x="691" y="353"/>
                    <a:pt x="601" y="459"/>
                  </a:cubicBezTo>
                  <a:cubicBezTo>
                    <a:pt x="510" y="565"/>
                    <a:pt x="0" y="429"/>
                    <a:pt x="0" y="4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5" name="Freeform 98">
              <a:extLst>
                <a:ext uri="{FF2B5EF4-FFF2-40B4-BE49-F238E27FC236}">
                  <a16:creationId xmlns:a16="http://schemas.microsoft.com/office/drawing/2014/main" id="{5627EFA4-25C6-6200-01E7-92A1C005C87E}"/>
                </a:ext>
              </a:extLst>
            </p:cNvPr>
            <p:cNvSpPr>
              <a:spLocks/>
            </p:cNvSpPr>
            <p:nvPr/>
          </p:nvSpPr>
          <p:spPr bwMode="auto">
            <a:xfrm>
              <a:off x="2906713" y="1193800"/>
              <a:ext cx="300038" cy="395288"/>
            </a:xfrm>
            <a:custGeom>
              <a:avLst/>
              <a:gdLst>
                <a:gd name="T0" fmla="*/ 28 w 616"/>
                <a:gd name="T1" fmla="*/ 575 h 809"/>
                <a:gd name="T2" fmla="*/ 475 w 616"/>
                <a:gd name="T3" fmla="*/ 608 h 809"/>
                <a:gd name="T4" fmla="*/ 534 w 616"/>
                <a:gd name="T5" fmla="*/ 99 h 809"/>
                <a:gd name="T6" fmla="*/ 190 w 616"/>
                <a:gd name="T7" fmla="*/ 79 h 809"/>
                <a:gd name="T8" fmla="*/ 28 w 616"/>
                <a:gd name="T9" fmla="*/ 575 h 809"/>
              </a:gdLst>
              <a:ahLst/>
              <a:cxnLst>
                <a:cxn ang="0">
                  <a:pos x="T0" y="T1"/>
                </a:cxn>
                <a:cxn ang="0">
                  <a:pos x="T2" y="T3"/>
                </a:cxn>
                <a:cxn ang="0">
                  <a:pos x="T4" y="T5"/>
                </a:cxn>
                <a:cxn ang="0">
                  <a:pos x="T6" y="T7"/>
                </a:cxn>
                <a:cxn ang="0">
                  <a:pos x="T8" y="T9"/>
                </a:cxn>
              </a:cxnLst>
              <a:rect l="0" t="0" r="r" b="b"/>
              <a:pathLst>
                <a:path w="616" h="809">
                  <a:moveTo>
                    <a:pt x="28" y="575"/>
                  </a:moveTo>
                  <a:cubicBezTo>
                    <a:pt x="60" y="787"/>
                    <a:pt x="345" y="809"/>
                    <a:pt x="475" y="608"/>
                  </a:cubicBezTo>
                  <a:cubicBezTo>
                    <a:pt x="606" y="406"/>
                    <a:pt x="616" y="198"/>
                    <a:pt x="534" y="99"/>
                  </a:cubicBezTo>
                  <a:cubicBezTo>
                    <a:pt x="452" y="0"/>
                    <a:pt x="290" y="0"/>
                    <a:pt x="190" y="79"/>
                  </a:cubicBezTo>
                  <a:cubicBezTo>
                    <a:pt x="89" y="158"/>
                    <a:pt x="0" y="393"/>
                    <a:pt x="28" y="575"/>
                  </a:cubicBez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6" name="Freeform 99">
              <a:extLst>
                <a:ext uri="{FF2B5EF4-FFF2-40B4-BE49-F238E27FC236}">
                  <a16:creationId xmlns:a16="http://schemas.microsoft.com/office/drawing/2014/main" id="{F8C3C6E7-8B00-D9B3-B90C-6C66DF373960}"/>
                </a:ext>
              </a:extLst>
            </p:cNvPr>
            <p:cNvSpPr>
              <a:spLocks/>
            </p:cNvSpPr>
            <p:nvPr/>
          </p:nvSpPr>
          <p:spPr bwMode="auto">
            <a:xfrm>
              <a:off x="3152775" y="1263650"/>
              <a:ext cx="120650" cy="192088"/>
            </a:xfrm>
            <a:custGeom>
              <a:avLst/>
              <a:gdLst>
                <a:gd name="T0" fmla="*/ 34 w 247"/>
                <a:gd name="T1" fmla="*/ 248 h 393"/>
                <a:gd name="T2" fmla="*/ 0 w 247"/>
                <a:gd name="T3" fmla="*/ 393 h 393"/>
                <a:gd name="T4" fmla="*/ 34 w 247"/>
                <a:gd name="T5" fmla="*/ 248 h 393"/>
              </a:gdLst>
              <a:ahLst/>
              <a:cxnLst>
                <a:cxn ang="0">
                  <a:pos x="T0" y="T1"/>
                </a:cxn>
                <a:cxn ang="0">
                  <a:pos x="T2" y="T3"/>
                </a:cxn>
                <a:cxn ang="0">
                  <a:pos x="T4" y="T5"/>
                </a:cxn>
              </a:cxnLst>
              <a:rect l="0" t="0" r="r" b="b"/>
              <a:pathLst>
                <a:path w="247" h="393">
                  <a:moveTo>
                    <a:pt x="34" y="248"/>
                  </a:moveTo>
                  <a:cubicBezTo>
                    <a:pt x="231" y="0"/>
                    <a:pt x="247" y="330"/>
                    <a:pt x="0" y="393"/>
                  </a:cubicBezTo>
                  <a:lnTo>
                    <a:pt x="34" y="248"/>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7" name="Freeform 100">
              <a:extLst>
                <a:ext uri="{FF2B5EF4-FFF2-40B4-BE49-F238E27FC236}">
                  <a16:creationId xmlns:a16="http://schemas.microsoft.com/office/drawing/2014/main" id="{462BA8B8-7E4B-0471-184F-3B9094588545}"/>
                </a:ext>
              </a:extLst>
            </p:cNvPr>
            <p:cNvSpPr>
              <a:spLocks/>
            </p:cNvSpPr>
            <p:nvPr/>
          </p:nvSpPr>
          <p:spPr bwMode="auto">
            <a:xfrm>
              <a:off x="2844800" y="1238250"/>
              <a:ext cx="95250" cy="195263"/>
            </a:xfrm>
            <a:custGeom>
              <a:avLst/>
              <a:gdLst>
                <a:gd name="T0" fmla="*/ 195 w 195"/>
                <a:gd name="T1" fmla="*/ 215 h 400"/>
                <a:gd name="T2" fmla="*/ 172 w 195"/>
                <a:gd name="T3" fmla="*/ 400 h 400"/>
                <a:gd name="T4" fmla="*/ 195 w 195"/>
                <a:gd name="T5" fmla="*/ 215 h 400"/>
              </a:gdLst>
              <a:ahLst/>
              <a:cxnLst>
                <a:cxn ang="0">
                  <a:pos x="T0" y="T1"/>
                </a:cxn>
                <a:cxn ang="0">
                  <a:pos x="T2" y="T3"/>
                </a:cxn>
                <a:cxn ang="0">
                  <a:pos x="T4" y="T5"/>
                </a:cxn>
              </a:cxnLst>
              <a:rect l="0" t="0" r="r" b="b"/>
              <a:pathLst>
                <a:path w="195" h="400">
                  <a:moveTo>
                    <a:pt x="195" y="215"/>
                  </a:moveTo>
                  <a:cubicBezTo>
                    <a:pt x="169" y="0"/>
                    <a:pt x="0" y="261"/>
                    <a:pt x="172" y="400"/>
                  </a:cubicBezTo>
                  <a:lnTo>
                    <a:pt x="195" y="215"/>
                  </a:ln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8" name="Freeform 101">
              <a:extLst>
                <a:ext uri="{FF2B5EF4-FFF2-40B4-BE49-F238E27FC236}">
                  <a16:creationId xmlns:a16="http://schemas.microsoft.com/office/drawing/2014/main" id="{C1BFC49E-D68C-0433-463E-932C51EE4DCA}"/>
                </a:ext>
              </a:extLst>
            </p:cNvPr>
            <p:cNvSpPr>
              <a:spLocks/>
            </p:cNvSpPr>
            <p:nvPr/>
          </p:nvSpPr>
          <p:spPr bwMode="auto">
            <a:xfrm>
              <a:off x="2852738" y="1095375"/>
              <a:ext cx="361950" cy="296863"/>
            </a:xfrm>
            <a:custGeom>
              <a:avLst/>
              <a:gdLst>
                <a:gd name="T0" fmla="*/ 190 w 742"/>
                <a:gd name="T1" fmla="*/ 176 h 608"/>
                <a:gd name="T2" fmla="*/ 579 w 742"/>
                <a:gd name="T3" fmla="*/ 367 h 608"/>
                <a:gd name="T4" fmla="*/ 638 w 742"/>
                <a:gd name="T5" fmla="*/ 489 h 608"/>
                <a:gd name="T6" fmla="*/ 661 w 742"/>
                <a:gd name="T7" fmla="*/ 608 h 608"/>
                <a:gd name="T8" fmla="*/ 742 w 742"/>
                <a:gd name="T9" fmla="*/ 456 h 608"/>
                <a:gd name="T10" fmla="*/ 190 w 742"/>
                <a:gd name="T11" fmla="*/ 176 h 608"/>
              </a:gdLst>
              <a:ahLst/>
              <a:cxnLst>
                <a:cxn ang="0">
                  <a:pos x="T0" y="T1"/>
                </a:cxn>
                <a:cxn ang="0">
                  <a:pos x="T2" y="T3"/>
                </a:cxn>
                <a:cxn ang="0">
                  <a:pos x="T4" y="T5"/>
                </a:cxn>
                <a:cxn ang="0">
                  <a:pos x="T6" y="T7"/>
                </a:cxn>
                <a:cxn ang="0">
                  <a:pos x="T8" y="T9"/>
                </a:cxn>
                <a:cxn ang="0">
                  <a:pos x="T10" y="T11"/>
                </a:cxn>
              </a:cxnLst>
              <a:rect l="0" t="0" r="r" b="b"/>
              <a:pathLst>
                <a:path w="742" h="608">
                  <a:moveTo>
                    <a:pt x="190" y="176"/>
                  </a:moveTo>
                  <a:cubicBezTo>
                    <a:pt x="0" y="235"/>
                    <a:pt x="129" y="469"/>
                    <a:pt x="579" y="367"/>
                  </a:cubicBezTo>
                  <a:cubicBezTo>
                    <a:pt x="579" y="367"/>
                    <a:pt x="563" y="463"/>
                    <a:pt x="638" y="489"/>
                  </a:cubicBezTo>
                  <a:cubicBezTo>
                    <a:pt x="661" y="608"/>
                    <a:pt x="661" y="608"/>
                    <a:pt x="661" y="608"/>
                  </a:cubicBezTo>
                  <a:cubicBezTo>
                    <a:pt x="742" y="456"/>
                    <a:pt x="742" y="456"/>
                    <a:pt x="742" y="456"/>
                  </a:cubicBezTo>
                  <a:cubicBezTo>
                    <a:pt x="680" y="0"/>
                    <a:pt x="277" y="4"/>
                    <a:pt x="190" y="1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49" name="Freeform 102">
              <a:extLst>
                <a:ext uri="{FF2B5EF4-FFF2-40B4-BE49-F238E27FC236}">
                  <a16:creationId xmlns:a16="http://schemas.microsoft.com/office/drawing/2014/main" id="{3EC48911-65C7-6EF9-950C-6B337AB52A0B}"/>
                </a:ext>
              </a:extLst>
            </p:cNvPr>
            <p:cNvSpPr>
              <a:spLocks/>
            </p:cNvSpPr>
            <p:nvPr/>
          </p:nvSpPr>
          <p:spPr bwMode="auto">
            <a:xfrm>
              <a:off x="2414588" y="1014413"/>
              <a:ext cx="125413" cy="192088"/>
            </a:xfrm>
            <a:custGeom>
              <a:avLst/>
              <a:gdLst>
                <a:gd name="T0" fmla="*/ 0 w 256"/>
                <a:gd name="T1" fmla="*/ 393 h 393"/>
                <a:gd name="T2" fmla="*/ 256 w 256"/>
                <a:gd name="T3" fmla="*/ 0 h 393"/>
                <a:gd name="T4" fmla="*/ 0 w 256"/>
                <a:gd name="T5" fmla="*/ 393 h 393"/>
              </a:gdLst>
              <a:ahLst/>
              <a:cxnLst>
                <a:cxn ang="0">
                  <a:pos x="T0" y="T1"/>
                </a:cxn>
                <a:cxn ang="0">
                  <a:pos x="T2" y="T3"/>
                </a:cxn>
                <a:cxn ang="0">
                  <a:pos x="T4" y="T5"/>
                </a:cxn>
              </a:cxnLst>
              <a:rect l="0" t="0" r="r" b="b"/>
              <a:pathLst>
                <a:path w="256" h="393">
                  <a:moveTo>
                    <a:pt x="0" y="393"/>
                  </a:moveTo>
                  <a:cubicBezTo>
                    <a:pt x="0" y="393"/>
                    <a:pt x="86" y="367"/>
                    <a:pt x="256" y="0"/>
                  </a:cubicBezTo>
                  <a:cubicBezTo>
                    <a:pt x="256" y="0"/>
                    <a:pt x="16" y="159"/>
                    <a:pt x="0" y="39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0" name="Freeform 103">
              <a:extLst>
                <a:ext uri="{FF2B5EF4-FFF2-40B4-BE49-F238E27FC236}">
                  <a16:creationId xmlns:a16="http://schemas.microsoft.com/office/drawing/2014/main" id="{2D64367B-BD2B-E456-6F65-30521B6D8123}"/>
                </a:ext>
              </a:extLst>
            </p:cNvPr>
            <p:cNvSpPr>
              <a:spLocks/>
            </p:cNvSpPr>
            <p:nvPr/>
          </p:nvSpPr>
          <p:spPr bwMode="auto">
            <a:xfrm>
              <a:off x="2511425" y="1046163"/>
              <a:ext cx="238125" cy="119063"/>
            </a:xfrm>
            <a:custGeom>
              <a:avLst/>
              <a:gdLst>
                <a:gd name="T0" fmla="*/ 0 w 487"/>
                <a:gd name="T1" fmla="*/ 245 h 245"/>
                <a:gd name="T2" fmla="*/ 487 w 487"/>
                <a:gd name="T3" fmla="*/ 23 h 245"/>
                <a:gd name="T4" fmla="*/ 0 w 487"/>
                <a:gd name="T5" fmla="*/ 245 h 245"/>
              </a:gdLst>
              <a:ahLst/>
              <a:cxnLst>
                <a:cxn ang="0">
                  <a:pos x="T0" y="T1"/>
                </a:cxn>
                <a:cxn ang="0">
                  <a:pos x="T2" y="T3"/>
                </a:cxn>
                <a:cxn ang="0">
                  <a:pos x="T4" y="T5"/>
                </a:cxn>
              </a:cxnLst>
              <a:rect l="0" t="0" r="r" b="b"/>
              <a:pathLst>
                <a:path w="487" h="245">
                  <a:moveTo>
                    <a:pt x="0" y="245"/>
                  </a:moveTo>
                  <a:cubicBezTo>
                    <a:pt x="131" y="40"/>
                    <a:pt x="305" y="0"/>
                    <a:pt x="487" y="23"/>
                  </a:cubicBezTo>
                  <a:cubicBezTo>
                    <a:pt x="327" y="152"/>
                    <a:pt x="0" y="245"/>
                    <a:pt x="0" y="245"/>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1" name="Freeform 104">
              <a:extLst>
                <a:ext uri="{FF2B5EF4-FFF2-40B4-BE49-F238E27FC236}">
                  <a16:creationId xmlns:a16="http://schemas.microsoft.com/office/drawing/2014/main" id="{76BE55B2-C08F-1A86-88F8-EC9417F88C62}"/>
                </a:ext>
              </a:extLst>
            </p:cNvPr>
            <p:cNvSpPr>
              <a:spLocks/>
            </p:cNvSpPr>
            <p:nvPr/>
          </p:nvSpPr>
          <p:spPr bwMode="auto">
            <a:xfrm>
              <a:off x="2459038" y="1165225"/>
              <a:ext cx="338138" cy="123825"/>
            </a:xfrm>
            <a:custGeom>
              <a:avLst/>
              <a:gdLst>
                <a:gd name="T0" fmla="*/ 0 w 690"/>
                <a:gd name="T1" fmla="*/ 59 h 254"/>
                <a:gd name="T2" fmla="*/ 690 w 690"/>
                <a:gd name="T3" fmla="*/ 201 h 254"/>
                <a:gd name="T4" fmla="*/ 0 w 690"/>
                <a:gd name="T5" fmla="*/ 59 h 254"/>
              </a:gdLst>
              <a:ahLst/>
              <a:cxnLst>
                <a:cxn ang="0">
                  <a:pos x="T0" y="T1"/>
                </a:cxn>
                <a:cxn ang="0">
                  <a:pos x="T2" y="T3"/>
                </a:cxn>
                <a:cxn ang="0">
                  <a:pos x="T4" y="T5"/>
                </a:cxn>
              </a:cxnLst>
              <a:rect l="0" t="0" r="r" b="b"/>
              <a:pathLst>
                <a:path w="690" h="254">
                  <a:moveTo>
                    <a:pt x="0" y="59"/>
                  </a:moveTo>
                  <a:cubicBezTo>
                    <a:pt x="427" y="0"/>
                    <a:pt x="690" y="201"/>
                    <a:pt x="690" y="201"/>
                  </a:cubicBezTo>
                  <a:cubicBezTo>
                    <a:pt x="395" y="254"/>
                    <a:pt x="116" y="168"/>
                    <a:pt x="0" y="5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2" name="Freeform 105">
              <a:extLst>
                <a:ext uri="{FF2B5EF4-FFF2-40B4-BE49-F238E27FC236}">
                  <a16:creationId xmlns:a16="http://schemas.microsoft.com/office/drawing/2014/main" id="{71393B37-F17B-AC63-B14E-CE93C9CAF928}"/>
                </a:ext>
              </a:extLst>
            </p:cNvPr>
            <p:cNvSpPr>
              <a:spLocks/>
            </p:cNvSpPr>
            <p:nvPr/>
          </p:nvSpPr>
          <p:spPr bwMode="auto">
            <a:xfrm>
              <a:off x="2627313" y="1116013"/>
              <a:ext cx="203200" cy="80963"/>
            </a:xfrm>
            <a:custGeom>
              <a:avLst/>
              <a:gdLst>
                <a:gd name="T0" fmla="*/ 0 w 418"/>
                <a:gd name="T1" fmla="*/ 63 h 166"/>
                <a:gd name="T2" fmla="*/ 418 w 418"/>
                <a:gd name="T3" fmla="*/ 119 h 166"/>
                <a:gd name="T4" fmla="*/ 0 w 418"/>
                <a:gd name="T5" fmla="*/ 63 h 166"/>
              </a:gdLst>
              <a:ahLst/>
              <a:cxnLst>
                <a:cxn ang="0">
                  <a:pos x="T0" y="T1"/>
                </a:cxn>
                <a:cxn ang="0">
                  <a:pos x="T2" y="T3"/>
                </a:cxn>
                <a:cxn ang="0">
                  <a:pos x="T4" y="T5"/>
                </a:cxn>
              </a:cxnLst>
              <a:rect l="0" t="0" r="r" b="b"/>
              <a:pathLst>
                <a:path w="418" h="166">
                  <a:moveTo>
                    <a:pt x="0" y="63"/>
                  </a:moveTo>
                  <a:cubicBezTo>
                    <a:pt x="277" y="0"/>
                    <a:pt x="418" y="119"/>
                    <a:pt x="418" y="119"/>
                  </a:cubicBezTo>
                  <a:cubicBezTo>
                    <a:pt x="418" y="119"/>
                    <a:pt x="168" y="166"/>
                    <a:pt x="0" y="6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3" name="Freeform 106">
              <a:extLst>
                <a:ext uri="{FF2B5EF4-FFF2-40B4-BE49-F238E27FC236}">
                  <a16:creationId xmlns:a16="http://schemas.microsoft.com/office/drawing/2014/main" id="{58F8564D-FE58-FFE6-4B4A-B80FF0421231}"/>
                </a:ext>
              </a:extLst>
            </p:cNvPr>
            <p:cNvSpPr>
              <a:spLocks/>
            </p:cNvSpPr>
            <p:nvPr/>
          </p:nvSpPr>
          <p:spPr bwMode="auto">
            <a:xfrm>
              <a:off x="2328863" y="1236663"/>
              <a:ext cx="350838" cy="130175"/>
            </a:xfrm>
            <a:custGeom>
              <a:avLst/>
              <a:gdLst>
                <a:gd name="T0" fmla="*/ 0 w 716"/>
                <a:gd name="T1" fmla="*/ 69 h 267"/>
                <a:gd name="T2" fmla="*/ 716 w 716"/>
                <a:gd name="T3" fmla="*/ 261 h 267"/>
                <a:gd name="T4" fmla="*/ 0 w 716"/>
                <a:gd name="T5" fmla="*/ 69 h 267"/>
              </a:gdLst>
              <a:ahLst/>
              <a:cxnLst>
                <a:cxn ang="0">
                  <a:pos x="T0" y="T1"/>
                </a:cxn>
                <a:cxn ang="0">
                  <a:pos x="T2" y="T3"/>
                </a:cxn>
                <a:cxn ang="0">
                  <a:pos x="T4" y="T5"/>
                </a:cxn>
              </a:cxnLst>
              <a:rect l="0" t="0" r="r" b="b"/>
              <a:pathLst>
                <a:path w="716" h="267">
                  <a:moveTo>
                    <a:pt x="0" y="69"/>
                  </a:moveTo>
                  <a:cubicBezTo>
                    <a:pt x="188" y="0"/>
                    <a:pt x="426" y="26"/>
                    <a:pt x="716" y="261"/>
                  </a:cubicBezTo>
                  <a:cubicBezTo>
                    <a:pt x="319" y="267"/>
                    <a:pt x="101" y="155"/>
                    <a:pt x="0" y="69"/>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4" name="Freeform 107">
              <a:extLst>
                <a:ext uri="{FF2B5EF4-FFF2-40B4-BE49-F238E27FC236}">
                  <a16:creationId xmlns:a16="http://schemas.microsoft.com/office/drawing/2014/main" id="{5F156E0C-BA88-DAF8-E4DA-9A50B8759FBD}"/>
                </a:ext>
              </a:extLst>
            </p:cNvPr>
            <p:cNvSpPr>
              <a:spLocks/>
            </p:cNvSpPr>
            <p:nvPr/>
          </p:nvSpPr>
          <p:spPr bwMode="auto">
            <a:xfrm>
              <a:off x="2284413" y="1076325"/>
              <a:ext cx="107950" cy="209550"/>
            </a:xfrm>
            <a:custGeom>
              <a:avLst/>
              <a:gdLst>
                <a:gd name="T0" fmla="*/ 20 w 220"/>
                <a:gd name="T1" fmla="*/ 431 h 431"/>
                <a:gd name="T2" fmla="*/ 180 w 220"/>
                <a:gd name="T3" fmla="*/ 0 h 431"/>
                <a:gd name="T4" fmla="*/ 20 w 220"/>
                <a:gd name="T5" fmla="*/ 431 h 431"/>
              </a:gdLst>
              <a:ahLst/>
              <a:cxnLst>
                <a:cxn ang="0">
                  <a:pos x="T0" y="T1"/>
                </a:cxn>
                <a:cxn ang="0">
                  <a:pos x="T2" y="T3"/>
                </a:cxn>
                <a:cxn ang="0">
                  <a:pos x="T4" y="T5"/>
                </a:cxn>
              </a:cxnLst>
              <a:rect l="0" t="0" r="r" b="b"/>
              <a:pathLst>
                <a:path w="220" h="431">
                  <a:moveTo>
                    <a:pt x="20" y="431"/>
                  </a:moveTo>
                  <a:cubicBezTo>
                    <a:pt x="132" y="312"/>
                    <a:pt x="220" y="113"/>
                    <a:pt x="180" y="0"/>
                  </a:cubicBezTo>
                  <a:cubicBezTo>
                    <a:pt x="42" y="154"/>
                    <a:pt x="0" y="256"/>
                    <a:pt x="20" y="43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5" name="Freeform 108">
              <a:extLst>
                <a:ext uri="{FF2B5EF4-FFF2-40B4-BE49-F238E27FC236}">
                  <a16:creationId xmlns:a16="http://schemas.microsoft.com/office/drawing/2014/main" id="{07A487CA-2B29-81D7-146C-EA03E90A9E5E}"/>
                </a:ext>
              </a:extLst>
            </p:cNvPr>
            <p:cNvSpPr>
              <a:spLocks/>
            </p:cNvSpPr>
            <p:nvPr/>
          </p:nvSpPr>
          <p:spPr bwMode="auto">
            <a:xfrm>
              <a:off x="2241550" y="1328738"/>
              <a:ext cx="330200" cy="157163"/>
            </a:xfrm>
            <a:custGeom>
              <a:avLst/>
              <a:gdLst>
                <a:gd name="T0" fmla="*/ 0 w 676"/>
                <a:gd name="T1" fmla="*/ 0 h 321"/>
                <a:gd name="T2" fmla="*/ 676 w 676"/>
                <a:gd name="T3" fmla="*/ 270 h 321"/>
                <a:gd name="T4" fmla="*/ 0 w 676"/>
                <a:gd name="T5" fmla="*/ 0 h 321"/>
              </a:gdLst>
              <a:ahLst/>
              <a:cxnLst>
                <a:cxn ang="0">
                  <a:pos x="T0" y="T1"/>
                </a:cxn>
                <a:cxn ang="0">
                  <a:pos x="T2" y="T3"/>
                </a:cxn>
                <a:cxn ang="0">
                  <a:pos x="T4" y="T5"/>
                </a:cxn>
              </a:cxnLst>
              <a:rect l="0" t="0" r="r" b="b"/>
              <a:pathLst>
                <a:path w="676" h="321">
                  <a:moveTo>
                    <a:pt x="0" y="0"/>
                  </a:moveTo>
                  <a:cubicBezTo>
                    <a:pt x="283" y="0"/>
                    <a:pt x="588" y="71"/>
                    <a:pt x="676" y="270"/>
                  </a:cubicBezTo>
                  <a:cubicBezTo>
                    <a:pt x="309" y="321"/>
                    <a:pt x="46" y="195"/>
                    <a:pt x="0"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6" name="Freeform 109">
              <a:extLst>
                <a:ext uri="{FF2B5EF4-FFF2-40B4-BE49-F238E27FC236}">
                  <a16:creationId xmlns:a16="http://schemas.microsoft.com/office/drawing/2014/main" id="{437FB921-4238-E1C1-6D2B-1EC4396F08E1}"/>
                </a:ext>
              </a:extLst>
            </p:cNvPr>
            <p:cNvSpPr>
              <a:spLocks/>
            </p:cNvSpPr>
            <p:nvPr/>
          </p:nvSpPr>
          <p:spPr bwMode="auto">
            <a:xfrm>
              <a:off x="2139950" y="1412875"/>
              <a:ext cx="238125" cy="149225"/>
            </a:xfrm>
            <a:custGeom>
              <a:avLst/>
              <a:gdLst>
                <a:gd name="T0" fmla="*/ 0 w 488"/>
                <a:gd name="T1" fmla="*/ 17 h 308"/>
                <a:gd name="T2" fmla="*/ 488 w 488"/>
                <a:gd name="T3" fmla="*/ 275 h 308"/>
                <a:gd name="T4" fmla="*/ 0 w 488"/>
                <a:gd name="T5" fmla="*/ 17 h 308"/>
              </a:gdLst>
              <a:ahLst/>
              <a:cxnLst>
                <a:cxn ang="0">
                  <a:pos x="T0" y="T1"/>
                </a:cxn>
                <a:cxn ang="0">
                  <a:pos x="T2" y="T3"/>
                </a:cxn>
                <a:cxn ang="0">
                  <a:pos x="T4" y="T5"/>
                </a:cxn>
              </a:cxnLst>
              <a:rect l="0" t="0" r="r" b="b"/>
              <a:pathLst>
                <a:path w="488" h="308">
                  <a:moveTo>
                    <a:pt x="0" y="17"/>
                  </a:moveTo>
                  <a:cubicBezTo>
                    <a:pt x="154" y="308"/>
                    <a:pt x="382" y="299"/>
                    <a:pt x="488" y="275"/>
                  </a:cubicBezTo>
                  <a:cubicBezTo>
                    <a:pt x="372" y="86"/>
                    <a:pt x="163" y="0"/>
                    <a:pt x="0" y="17"/>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7" name="Freeform 110">
              <a:extLst>
                <a:ext uri="{FF2B5EF4-FFF2-40B4-BE49-F238E27FC236}">
                  <a16:creationId xmlns:a16="http://schemas.microsoft.com/office/drawing/2014/main" id="{DDDADEA9-9C55-FE19-C800-B055DDB32F8F}"/>
                </a:ext>
              </a:extLst>
            </p:cNvPr>
            <p:cNvSpPr>
              <a:spLocks/>
            </p:cNvSpPr>
            <p:nvPr/>
          </p:nvSpPr>
          <p:spPr bwMode="auto">
            <a:xfrm>
              <a:off x="2162175" y="1160463"/>
              <a:ext cx="84138" cy="204788"/>
            </a:xfrm>
            <a:custGeom>
              <a:avLst/>
              <a:gdLst>
                <a:gd name="T0" fmla="*/ 56 w 174"/>
                <a:gd name="T1" fmla="*/ 420 h 420"/>
                <a:gd name="T2" fmla="*/ 132 w 174"/>
                <a:gd name="T3" fmla="*/ 0 h 420"/>
                <a:gd name="T4" fmla="*/ 56 w 174"/>
                <a:gd name="T5" fmla="*/ 420 h 420"/>
              </a:gdLst>
              <a:ahLst/>
              <a:cxnLst>
                <a:cxn ang="0">
                  <a:pos x="T0" y="T1"/>
                </a:cxn>
                <a:cxn ang="0">
                  <a:pos x="T2" y="T3"/>
                </a:cxn>
                <a:cxn ang="0">
                  <a:pos x="T4" y="T5"/>
                </a:cxn>
              </a:cxnLst>
              <a:rect l="0" t="0" r="r" b="b"/>
              <a:pathLst>
                <a:path w="174" h="420">
                  <a:moveTo>
                    <a:pt x="56" y="420"/>
                  </a:moveTo>
                  <a:cubicBezTo>
                    <a:pt x="151" y="251"/>
                    <a:pt x="174" y="113"/>
                    <a:pt x="132" y="0"/>
                  </a:cubicBezTo>
                  <a:cubicBezTo>
                    <a:pt x="27" y="167"/>
                    <a:pt x="0" y="306"/>
                    <a:pt x="56" y="42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8" name="Freeform 111">
              <a:extLst>
                <a:ext uri="{FF2B5EF4-FFF2-40B4-BE49-F238E27FC236}">
                  <a16:creationId xmlns:a16="http://schemas.microsoft.com/office/drawing/2014/main" id="{263ECB08-3936-6BA7-C675-32272DBE3B85}"/>
                </a:ext>
              </a:extLst>
            </p:cNvPr>
            <p:cNvSpPr>
              <a:spLocks/>
            </p:cNvSpPr>
            <p:nvPr/>
          </p:nvSpPr>
          <p:spPr bwMode="auto">
            <a:xfrm>
              <a:off x="2049463" y="1243013"/>
              <a:ext cx="92075" cy="219075"/>
            </a:xfrm>
            <a:custGeom>
              <a:avLst/>
              <a:gdLst>
                <a:gd name="T0" fmla="*/ 102 w 188"/>
                <a:gd name="T1" fmla="*/ 451 h 451"/>
                <a:gd name="T2" fmla="*/ 74 w 188"/>
                <a:gd name="T3" fmla="*/ 0 h 451"/>
                <a:gd name="T4" fmla="*/ 102 w 188"/>
                <a:gd name="T5" fmla="*/ 451 h 451"/>
              </a:gdLst>
              <a:ahLst/>
              <a:cxnLst>
                <a:cxn ang="0">
                  <a:pos x="T0" y="T1"/>
                </a:cxn>
                <a:cxn ang="0">
                  <a:pos x="T2" y="T3"/>
                </a:cxn>
                <a:cxn ang="0">
                  <a:pos x="T4" y="T5"/>
                </a:cxn>
              </a:cxnLst>
              <a:rect l="0" t="0" r="r" b="b"/>
              <a:pathLst>
                <a:path w="188" h="451">
                  <a:moveTo>
                    <a:pt x="102" y="451"/>
                  </a:moveTo>
                  <a:cubicBezTo>
                    <a:pt x="188" y="188"/>
                    <a:pt x="128" y="64"/>
                    <a:pt x="74" y="0"/>
                  </a:cubicBezTo>
                  <a:cubicBezTo>
                    <a:pt x="0" y="254"/>
                    <a:pt x="43" y="383"/>
                    <a:pt x="102" y="451"/>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59" name="Freeform 112">
              <a:extLst>
                <a:ext uri="{FF2B5EF4-FFF2-40B4-BE49-F238E27FC236}">
                  <a16:creationId xmlns:a16="http://schemas.microsoft.com/office/drawing/2014/main" id="{D187FB1D-D31C-3A1F-790E-316CD09FF139}"/>
                </a:ext>
              </a:extLst>
            </p:cNvPr>
            <p:cNvSpPr>
              <a:spLocks/>
            </p:cNvSpPr>
            <p:nvPr/>
          </p:nvSpPr>
          <p:spPr bwMode="auto">
            <a:xfrm>
              <a:off x="2068513" y="1500188"/>
              <a:ext cx="119063" cy="111125"/>
            </a:xfrm>
            <a:custGeom>
              <a:avLst/>
              <a:gdLst>
                <a:gd name="T0" fmla="*/ 5 w 245"/>
                <a:gd name="T1" fmla="*/ 3 h 229"/>
                <a:gd name="T2" fmla="*/ 245 w 245"/>
                <a:gd name="T3" fmla="*/ 190 h 229"/>
                <a:gd name="T4" fmla="*/ 5 w 245"/>
                <a:gd name="T5" fmla="*/ 3 h 229"/>
              </a:gdLst>
              <a:ahLst/>
              <a:cxnLst>
                <a:cxn ang="0">
                  <a:pos x="T0" y="T1"/>
                </a:cxn>
                <a:cxn ang="0">
                  <a:pos x="T2" y="T3"/>
                </a:cxn>
                <a:cxn ang="0">
                  <a:pos x="T4" y="T5"/>
                </a:cxn>
              </a:cxnLst>
              <a:rect l="0" t="0" r="r" b="b"/>
              <a:pathLst>
                <a:path w="245" h="229">
                  <a:moveTo>
                    <a:pt x="5" y="3"/>
                  </a:moveTo>
                  <a:cubicBezTo>
                    <a:pt x="5" y="3"/>
                    <a:pt x="155" y="0"/>
                    <a:pt x="245" y="190"/>
                  </a:cubicBezTo>
                  <a:cubicBezTo>
                    <a:pt x="48" y="229"/>
                    <a:pt x="0" y="99"/>
                    <a:pt x="5" y="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0" name="Freeform 113">
              <a:extLst>
                <a:ext uri="{FF2B5EF4-FFF2-40B4-BE49-F238E27FC236}">
                  <a16:creationId xmlns:a16="http://schemas.microsoft.com/office/drawing/2014/main" id="{DBA74D7C-4C38-3A70-5AC2-62F940D1B6DC}"/>
                </a:ext>
              </a:extLst>
            </p:cNvPr>
            <p:cNvSpPr>
              <a:spLocks/>
            </p:cNvSpPr>
            <p:nvPr/>
          </p:nvSpPr>
          <p:spPr bwMode="auto">
            <a:xfrm>
              <a:off x="2220913" y="1851025"/>
              <a:ext cx="249238" cy="195263"/>
            </a:xfrm>
            <a:custGeom>
              <a:avLst/>
              <a:gdLst>
                <a:gd name="T0" fmla="*/ 314 w 509"/>
                <a:gd name="T1" fmla="*/ 399 h 399"/>
                <a:gd name="T2" fmla="*/ 83 w 509"/>
                <a:gd name="T3" fmla="*/ 399 h 399"/>
                <a:gd name="T4" fmla="*/ 16 w 509"/>
                <a:gd name="T5" fmla="*/ 336 h 399"/>
                <a:gd name="T6" fmla="*/ 0 w 509"/>
                <a:gd name="T7" fmla="*/ 0 h 399"/>
                <a:gd name="T8" fmla="*/ 509 w 509"/>
                <a:gd name="T9" fmla="*/ 0 h 399"/>
                <a:gd name="T10" fmla="*/ 399 w 509"/>
                <a:gd name="T11" fmla="*/ 336 h 399"/>
                <a:gd name="T12" fmla="*/ 314 w 509"/>
                <a:gd name="T13" fmla="*/ 399 h 399"/>
              </a:gdLst>
              <a:ahLst/>
              <a:cxnLst>
                <a:cxn ang="0">
                  <a:pos x="T0" y="T1"/>
                </a:cxn>
                <a:cxn ang="0">
                  <a:pos x="T2" y="T3"/>
                </a:cxn>
                <a:cxn ang="0">
                  <a:pos x="T4" y="T5"/>
                </a:cxn>
                <a:cxn ang="0">
                  <a:pos x="T6" y="T7"/>
                </a:cxn>
                <a:cxn ang="0">
                  <a:pos x="T8" y="T9"/>
                </a:cxn>
                <a:cxn ang="0">
                  <a:pos x="T10" y="T11"/>
                </a:cxn>
                <a:cxn ang="0">
                  <a:pos x="T12" y="T13"/>
                </a:cxn>
              </a:cxnLst>
              <a:rect l="0" t="0" r="r" b="b"/>
              <a:pathLst>
                <a:path w="509" h="399">
                  <a:moveTo>
                    <a:pt x="314" y="399"/>
                  </a:moveTo>
                  <a:cubicBezTo>
                    <a:pt x="83" y="399"/>
                    <a:pt x="83" y="399"/>
                    <a:pt x="83" y="399"/>
                  </a:cubicBezTo>
                  <a:cubicBezTo>
                    <a:pt x="46" y="399"/>
                    <a:pt x="18" y="373"/>
                    <a:pt x="16" y="336"/>
                  </a:cubicBezTo>
                  <a:cubicBezTo>
                    <a:pt x="0" y="0"/>
                    <a:pt x="0" y="0"/>
                    <a:pt x="0" y="0"/>
                  </a:cubicBezTo>
                  <a:cubicBezTo>
                    <a:pt x="509" y="0"/>
                    <a:pt x="509" y="0"/>
                    <a:pt x="509" y="0"/>
                  </a:cubicBezTo>
                  <a:cubicBezTo>
                    <a:pt x="399" y="336"/>
                    <a:pt x="399" y="336"/>
                    <a:pt x="399" y="336"/>
                  </a:cubicBezTo>
                  <a:cubicBezTo>
                    <a:pt x="387" y="373"/>
                    <a:pt x="351" y="399"/>
                    <a:pt x="314" y="3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1" name="Freeform 114">
              <a:extLst>
                <a:ext uri="{FF2B5EF4-FFF2-40B4-BE49-F238E27FC236}">
                  <a16:creationId xmlns:a16="http://schemas.microsoft.com/office/drawing/2014/main" id="{2D6E0F94-11C3-0997-B5B7-23467A91DA2E}"/>
                </a:ext>
              </a:extLst>
            </p:cNvPr>
            <p:cNvSpPr>
              <a:spLocks/>
            </p:cNvSpPr>
            <p:nvPr/>
          </p:nvSpPr>
          <p:spPr bwMode="auto">
            <a:xfrm>
              <a:off x="2133600" y="1879600"/>
              <a:ext cx="106363" cy="136525"/>
            </a:xfrm>
            <a:custGeom>
              <a:avLst/>
              <a:gdLst>
                <a:gd name="T0" fmla="*/ 162 w 218"/>
                <a:gd name="T1" fmla="*/ 280 h 280"/>
                <a:gd name="T2" fmla="*/ 22 w 218"/>
                <a:gd name="T3" fmla="*/ 204 h 280"/>
                <a:gd name="T4" fmla="*/ 45 w 218"/>
                <a:gd name="T5" fmla="*/ 64 h 280"/>
                <a:gd name="T6" fmla="*/ 217 w 218"/>
                <a:gd name="T7" fmla="*/ 33 h 280"/>
                <a:gd name="T8" fmla="*/ 192 w 218"/>
                <a:gd name="T9" fmla="*/ 87 h 280"/>
                <a:gd name="T10" fmla="*/ 84 w 218"/>
                <a:gd name="T11" fmla="*/ 99 h 280"/>
                <a:gd name="T12" fmla="*/ 74 w 218"/>
                <a:gd name="T13" fmla="*/ 175 h 280"/>
                <a:gd name="T14" fmla="*/ 215 w 218"/>
                <a:gd name="T15" fmla="*/ 219 h 280"/>
                <a:gd name="T16" fmla="*/ 218 w 218"/>
                <a:gd name="T17" fmla="*/ 274 h 280"/>
                <a:gd name="T18" fmla="*/ 162 w 218"/>
                <a:gd name="T1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80">
                  <a:moveTo>
                    <a:pt x="162" y="280"/>
                  </a:moveTo>
                  <a:cubicBezTo>
                    <a:pt x="95" y="280"/>
                    <a:pt x="45" y="253"/>
                    <a:pt x="22" y="204"/>
                  </a:cubicBezTo>
                  <a:cubicBezTo>
                    <a:pt x="0" y="159"/>
                    <a:pt x="10" y="102"/>
                    <a:pt x="45" y="64"/>
                  </a:cubicBezTo>
                  <a:cubicBezTo>
                    <a:pt x="64" y="44"/>
                    <a:pt x="119" y="0"/>
                    <a:pt x="217" y="33"/>
                  </a:cubicBezTo>
                  <a:cubicBezTo>
                    <a:pt x="192" y="87"/>
                    <a:pt x="192" y="87"/>
                    <a:pt x="192" y="87"/>
                  </a:cubicBezTo>
                  <a:cubicBezTo>
                    <a:pt x="146" y="71"/>
                    <a:pt x="106" y="75"/>
                    <a:pt x="84" y="99"/>
                  </a:cubicBezTo>
                  <a:cubicBezTo>
                    <a:pt x="66" y="119"/>
                    <a:pt x="62" y="149"/>
                    <a:pt x="74" y="175"/>
                  </a:cubicBezTo>
                  <a:cubicBezTo>
                    <a:pt x="93" y="216"/>
                    <a:pt x="146" y="232"/>
                    <a:pt x="215" y="219"/>
                  </a:cubicBezTo>
                  <a:cubicBezTo>
                    <a:pt x="218" y="274"/>
                    <a:pt x="218" y="274"/>
                    <a:pt x="218" y="274"/>
                  </a:cubicBezTo>
                  <a:cubicBezTo>
                    <a:pt x="199" y="278"/>
                    <a:pt x="180" y="280"/>
                    <a:pt x="162" y="2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2" name="Freeform 115">
              <a:extLst>
                <a:ext uri="{FF2B5EF4-FFF2-40B4-BE49-F238E27FC236}">
                  <a16:creationId xmlns:a16="http://schemas.microsoft.com/office/drawing/2014/main" id="{5A87AC80-5DE4-1B29-7133-1FFE9631479D}"/>
                </a:ext>
              </a:extLst>
            </p:cNvPr>
            <p:cNvSpPr>
              <a:spLocks/>
            </p:cNvSpPr>
            <p:nvPr/>
          </p:nvSpPr>
          <p:spPr bwMode="auto">
            <a:xfrm>
              <a:off x="2043113" y="1760538"/>
              <a:ext cx="200025" cy="201613"/>
            </a:xfrm>
            <a:custGeom>
              <a:avLst/>
              <a:gdLst>
                <a:gd name="T0" fmla="*/ 292 w 410"/>
                <a:gd name="T1" fmla="*/ 110 h 413"/>
                <a:gd name="T2" fmla="*/ 390 w 410"/>
                <a:gd name="T3" fmla="*/ 296 h 413"/>
                <a:gd name="T4" fmla="*/ 348 w 410"/>
                <a:gd name="T5" fmla="*/ 333 h 413"/>
                <a:gd name="T6" fmla="*/ 364 w 410"/>
                <a:gd name="T7" fmla="*/ 357 h 413"/>
                <a:gd name="T8" fmla="*/ 315 w 410"/>
                <a:gd name="T9" fmla="*/ 384 h 413"/>
                <a:gd name="T10" fmla="*/ 305 w 410"/>
                <a:gd name="T11" fmla="*/ 372 h 413"/>
                <a:gd name="T12" fmla="*/ 251 w 410"/>
                <a:gd name="T13" fmla="*/ 383 h 413"/>
                <a:gd name="T14" fmla="*/ 232 w 410"/>
                <a:gd name="T15" fmla="*/ 358 h 413"/>
                <a:gd name="T16" fmla="*/ 197 w 410"/>
                <a:gd name="T17" fmla="*/ 373 h 413"/>
                <a:gd name="T18" fmla="*/ 39 w 410"/>
                <a:gd name="T19" fmla="*/ 223 h 413"/>
                <a:gd name="T20" fmla="*/ 292 w 410"/>
                <a:gd name="T21" fmla="*/ 11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413">
                  <a:moveTo>
                    <a:pt x="292" y="110"/>
                  </a:moveTo>
                  <a:cubicBezTo>
                    <a:pt x="371" y="264"/>
                    <a:pt x="370" y="251"/>
                    <a:pt x="390" y="296"/>
                  </a:cubicBezTo>
                  <a:cubicBezTo>
                    <a:pt x="410" y="341"/>
                    <a:pt x="365" y="353"/>
                    <a:pt x="348" y="333"/>
                  </a:cubicBezTo>
                  <a:cubicBezTo>
                    <a:pt x="331" y="313"/>
                    <a:pt x="350" y="335"/>
                    <a:pt x="364" y="357"/>
                  </a:cubicBezTo>
                  <a:cubicBezTo>
                    <a:pt x="379" y="380"/>
                    <a:pt x="333" y="405"/>
                    <a:pt x="315" y="384"/>
                  </a:cubicBezTo>
                  <a:cubicBezTo>
                    <a:pt x="311" y="379"/>
                    <a:pt x="305" y="372"/>
                    <a:pt x="305" y="372"/>
                  </a:cubicBezTo>
                  <a:cubicBezTo>
                    <a:pt x="303" y="393"/>
                    <a:pt x="276" y="413"/>
                    <a:pt x="251" y="383"/>
                  </a:cubicBezTo>
                  <a:cubicBezTo>
                    <a:pt x="239" y="368"/>
                    <a:pt x="232" y="358"/>
                    <a:pt x="232" y="358"/>
                  </a:cubicBezTo>
                  <a:cubicBezTo>
                    <a:pt x="238" y="377"/>
                    <a:pt x="215" y="392"/>
                    <a:pt x="197" y="373"/>
                  </a:cubicBezTo>
                  <a:cubicBezTo>
                    <a:pt x="175" y="351"/>
                    <a:pt x="78" y="301"/>
                    <a:pt x="39" y="223"/>
                  </a:cubicBezTo>
                  <a:cubicBezTo>
                    <a:pt x="0" y="146"/>
                    <a:pt x="235" y="0"/>
                    <a:pt x="292" y="110"/>
                  </a:cubicBezTo>
                  <a:close/>
                </a:path>
              </a:pathLst>
            </a:custGeom>
            <a:solidFill>
              <a:srgbClr val="A06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3" name="Freeform 116">
              <a:extLst>
                <a:ext uri="{FF2B5EF4-FFF2-40B4-BE49-F238E27FC236}">
                  <a16:creationId xmlns:a16="http://schemas.microsoft.com/office/drawing/2014/main" id="{020AFEB5-B6CB-2991-B715-100842C9F34B}"/>
                </a:ext>
              </a:extLst>
            </p:cNvPr>
            <p:cNvSpPr>
              <a:spLocks/>
            </p:cNvSpPr>
            <p:nvPr/>
          </p:nvSpPr>
          <p:spPr bwMode="auto">
            <a:xfrm>
              <a:off x="1993900" y="1133475"/>
              <a:ext cx="658813" cy="471488"/>
            </a:xfrm>
            <a:custGeom>
              <a:avLst/>
              <a:gdLst>
                <a:gd name="T0" fmla="*/ 9 w 1349"/>
                <a:gd name="T1" fmla="*/ 967 h 967"/>
                <a:gd name="T2" fmla="*/ 6 w 1349"/>
                <a:gd name="T3" fmla="*/ 966 h 967"/>
                <a:gd name="T4" fmla="*/ 3 w 1349"/>
                <a:gd name="T5" fmla="*/ 954 h 967"/>
                <a:gd name="T6" fmla="*/ 1339 w 1349"/>
                <a:gd name="T7" fmla="*/ 1 h 967"/>
                <a:gd name="T8" fmla="*/ 1349 w 1349"/>
                <a:gd name="T9" fmla="*/ 9 h 967"/>
                <a:gd name="T10" fmla="*/ 1340 w 1349"/>
                <a:gd name="T11" fmla="*/ 19 h 967"/>
                <a:gd name="T12" fmla="*/ 19 w 1349"/>
                <a:gd name="T13" fmla="*/ 961 h 967"/>
                <a:gd name="T14" fmla="*/ 9 w 1349"/>
                <a:gd name="T15" fmla="*/ 967 h 9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9" h="967">
                  <a:moveTo>
                    <a:pt x="9" y="967"/>
                  </a:moveTo>
                  <a:cubicBezTo>
                    <a:pt x="8" y="967"/>
                    <a:pt x="7" y="966"/>
                    <a:pt x="6" y="966"/>
                  </a:cubicBezTo>
                  <a:cubicBezTo>
                    <a:pt x="1" y="964"/>
                    <a:pt x="0" y="958"/>
                    <a:pt x="3" y="954"/>
                  </a:cubicBezTo>
                  <a:cubicBezTo>
                    <a:pt x="373" y="300"/>
                    <a:pt x="1039" y="44"/>
                    <a:pt x="1339" y="1"/>
                  </a:cubicBezTo>
                  <a:cubicBezTo>
                    <a:pt x="1345" y="0"/>
                    <a:pt x="1349" y="3"/>
                    <a:pt x="1349" y="9"/>
                  </a:cubicBezTo>
                  <a:cubicBezTo>
                    <a:pt x="1349" y="14"/>
                    <a:pt x="1345" y="18"/>
                    <a:pt x="1340" y="19"/>
                  </a:cubicBezTo>
                  <a:cubicBezTo>
                    <a:pt x="1043" y="62"/>
                    <a:pt x="385" y="315"/>
                    <a:pt x="19" y="961"/>
                  </a:cubicBezTo>
                  <a:cubicBezTo>
                    <a:pt x="17" y="965"/>
                    <a:pt x="13" y="967"/>
                    <a:pt x="9" y="967"/>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4" name="Freeform 117">
              <a:extLst>
                <a:ext uri="{FF2B5EF4-FFF2-40B4-BE49-F238E27FC236}">
                  <a16:creationId xmlns:a16="http://schemas.microsoft.com/office/drawing/2014/main" id="{E3078874-C4F9-FEF3-ED13-3087EB42C833}"/>
                </a:ext>
              </a:extLst>
            </p:cNvPr>
            <p:cNvSpPr>
              <a:spLocks/>
            </p:cNvSpPr>
            <p:nvPr/>
          </p:nvSpPr>
          <p:spPr bwMode="auto">
            <a:xfrm>
              <a:off x="2925763" y="1258888"/>
              <a:ext cx="38100" cy="23813"/>
            </a:xfrm>
            <a:custGeom>
              <a:avLst/>
              <a:gdLst>
                <a:gd name="T0" fmla="*/ 65 w 77"/>
                <a:gd name="T1" fmla="*/ 48 h 48"/>
                <a:gd name="T2" fmla="*/ 62 w 77"/>
                <a:gd name="T3" fmla="*/ 48 h 48"/>
                <a:gd name="T4" fmla="*/ 4 w 77"/>
                <a:gd name="T5" fmla="*/ 18 h 48"/>
                <a:gd name="T6" fmla="*/ 4 w 77"/>
                <a:gd name="T7" fmla="*/ 5 h 48"/>
                <a:gd name="T8" fmla="*/ 17 w 77"/>
                <a:gd name="T9" fmla="*/ 3 h 48"/>
                <a:gd name="T10" fmla="*/ 71 w 77"/>
                <a:gd name="T11" fmla="*/ 30 h 48"/>
                <a:gd name="T12" fmla="*/ 75 w 77"/>
                <a:gd name="T13" fmla="*/ 42 h 48"/>
                <a:gd name="T14" fmla="*/ 65 w 77"/>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8">
                  <a:moveTo>
                    <a:pt x="65" y="48"/>
                  </a:moveTo>
                  <a:cubicBezTo>
                    <a:pt x="64" y="48"/>
                    <a:pt x="63" y="48"/>
                    <a:pt x="62" y="48"/>
                  </a:cubicBezTo>
                  <a:cubicBezTo>
                    <a:pt x="26" y="34"/>
                    <a:pt x="5" y="19"/>
                    <a:pt x="4" y="18"/>
                  </a:cubicBezTo>
                  <a:cubicBezTo>
                    <a:pt x="1" y="15"/>
                    <a:pt x="0" y="9"/>
                    <a:pt x="4" y="5"/>
                  </a:cubicBezTo>
                  <a:cubicBezTo>
                    <a:pt x="7" y="1"/>
                    <a:pt x="13" y="0"/>
                    <a:pt x="17" y="3"/>
                  </a:cubicBezTo>
                  <a:cubicBezTo>
                    <a:pt x="17" y="3"/>
                    <a:pt x="37" y="17"/>
                    <a:pt x="71" y="30"/>
                  </a:cubicBezTo>
                  <a:cubicBezTo>
                    <a:pt x="75" y="32"/>
                    <a:pt x="77" y="37"/>
                    <a:pt x="75" y="42"/>
                  </a:cubicBezTo>
                  <a:cubicBezTo>
                    <a:pt x="73" y="46"/>
                    <a:pt x="69" y="48"/>
                    <a:pt x="65" y="48"/>
                  </a:cubicBezTo>
                  <a:close/>
                </a:path>
              </a:pathLst>
            </a:custGeom>
            <a:solidFill>
              <a:srgbClr val="27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5" name="Freeform 118">
              <a:extLst>
                <a:ext uri="{FF2B5EF4-FFF2-40B4-BE49-F238E27FC236}">
                  <a16:creationId xmlns:a16="http://schemas.microsoft.com/office/drawing/2014/main" id="{350EFFD2-9BC3-C443-064E-D4CA0597B3DB}"/>
                </a:ext>
              </a:extLst>
            </p:cNvPr>
            <p:cNvSpPr>
              <a:spLocks/>
            </p:cNvSpPr>
            <p:nvPr/>
          </p:nvSpPr>
          <p:spPr bwMode="auto">
            <a:xfrm>
              <a:off x="2984500" y="1357313"/>
              <a:ext cx="22225" cy="26988"/>
            </a:xfrm>
            <a:custGeom>
              <a:avLst/>
              <a:gdLst>
                <a:gd name="T0" fmla="*/ 18 w 45"/>
                <a:gd name="T1" fmla="*/ 57 h 57"/>
                <a:gd name="T2" fmla="*/ 17 w 45"/>
                <a:gd name="T3" fmla="*/ 57 h 57"/>
                <a:gd name="T4" fmla="*/ 2 w 45"/>
                <a:gd name="T5" fmla="*/ 37 h 57"/>
                <a:gd name="T6" fmla="*/ 6 w 45"/>
                <a:gd name="T7" fmla="*/ 18 h 57"/>
                <a:gd name="T8" fmla="*/ 28 w 45"/>
                <a:gd name="T9" fmla="*/ 1 h 57"/>
                <a:gd name="T10" fmla="*/ 43 w 45"/>
                <a:gd name="T11" fmla="*/ 20 h 57"/>
                <a:gd name="T12" fmla="*/ 39 w 45"/>
                <a:gd name="T13" fmla="*/ 39 h 57"/>
                <a:gd name="T14" fmla="*/ 18 w 45"/>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57">
                  <a:moveTo>
                    <a:pt x="18" y="57"/>
                  </a:moveTo>
                  <a:cubicBezTo>
                    <a:pt x="18" y="57"/>
                    <a:pt x="17" y="57"/>
                    <a:pt x="17" y="57"/>
                  </a:cubicBezTo>
                  <a:cubicBezTo>
                    <a:pt x="7" y="56"/>
                    <a:pt x="0" y="47"/>
                    <a:pt x="2" y="37"/>
                  </a:cubicBezTo>
                  <a:cubicBezTo>
                    <a:pt x="6" y="18"/>
                    <a:pt x="6" y="18"/>
                    <a:pt x="6" y="18"/>
                  </a:cubicBezTo>
                  <a:cubicBezTo>
                    <a:pt x="8" y="8"/>
                    <a:pt x="18" y="0"/>
                    <a:pt x="28" y="1"/>
                  </a:cubicBezTo>
                  <a:cubicBezTo>
                    <a:pt x="38" y="1"/>
                    <a:pt x="45" y="10"/>
                    <a:pt x="43" y="20"/>
                  </a:cubicBezTo>
                  <a:cubicBezTo>
                    <a:pt x="39" y="39"/>
                    <a:pt x="39" y="39"/>
                    <a:pt x="39" y="39"/>
                  </a:cubicBezTo>
                  <a:cubicBezTo>
                    <a:pt x="37" y="49"/>
                    <a:pt x="28"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6" name="Freeform 119">
              <a:extLst>
                <a:ext uri="{FF2B5EF4-FFF2-40B4-BE49-F238E27FC236}">
                  <a16:creationId xmlns:a16="http://schemas.microsoft.com/office/drawing/2014/main" id="{8507B988-D219-9DBE-618F-879D0AA57184}"/>
                </a:ext>
              </a:extLst>
            </p:cNvPr>
            <p:cNvSpPr>
              <a:spLocks/>
            </p:cNvSpPr>
            <p:nvPr/>
          </p:nvSpPr>
          <p:spPr bwMode="auto">
            <a:xfrm>
              <a:off x="3076575" y="1362075"/>
              <a:ext cx="20638" cy="28575"/>
            </a:xfrm>
            <a:custGeom>
              <a:avLst/>
              <a:gdLst>
                <a:gd name="T0" fmla="*/ 18 w 44"/>
                <a:gd name="T1" fmla="*/ 57 h 57"/>
                <a:gd name="T2" fmla="*/ 16 w 44"/>
                <a:gd name="T3" fmla="*/ 57 h 57"/>
                <a:gd name="T4" fmla="*/ 2 w 44"/>
                <a:gd name="T5" fmla="*/ 37 h 57"/>
                <a:gd name="T6" fmla="*/ 5 w 44"/>
                <a:gd name="T7" fmla="*/ 18 h 57"/>
                <a:gd name="T8" fmla="*/ 28 w 44"/>
                <a:gd name="T9" fmla="*/ 1 h 57"/>
                <a:gd name="T10" fmla="*/ 42 w 44"/>
                <a:gd name="T11" fmla="*/ 20 h 57"/>
                <a:gd name="T12" fmla="*/ 39 w 44"/>
                <a:gd name="T13" fmla="*/ 39 h 57"/>
                <a:gd name="T14" fmla="*/ 18 w 44"/>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7">
                  <a:moveTo>
                    <a:pt x="18" y="57"/>
                  </a:moveTo>
                  <a:cubicBezTo>
                    <a:pt x="17" y="57"/>
                    <a:pt x="17" y="57"/>
                    <a:pt x="16" y="57"/>
                  </a:cubicBezTo>
                  <a:cubicBezTo>
                    <a:pt x="6" y="56"/>
                    <a:pt x="0" y="47"/>
                    <a:pt x="2" y="37"/>
                  </a:cubicBezTo>
                  <a:cubicBezTo>
                    <a:pt x="5" y="18"/>
                    <a:pt x="5" y="18"/>
                    <a:pt x="5" y="18"/>
                  </a:cubicBezTo>
                  <a:cubicBezTo>
                    <a:pt x="7" y="8"/>
                    <a:pt x="18" y="0"/>
                    <a:pt x="28" y="1"/>
                  </a:cubicBezTo>
                  <a:cubicBezTo>
                    <a:pt x="38" y="1"/>
                    <a:pt x="44" y="10"/>
                    <a:pt x="42" y="20"/>
                  </a:cubicBezTo>
                  <a:cubicBezTo>
                    <a:pt x="39" y="39"/>
                    <a:pt x="39" y="39"/>
                    <a:pt x="39" y="39"/>
                  </a:cubicBezTo>
                  <a:cubicBezTo>
                    <a:pt x="37" y="49"/>
                    <a:pt x="27" y="57"/>
                    <a:pt x="18"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7" name="Freeform 120">
              <a:extLst>
                <a:ext uri="{FF2B5EF4-FFF2-40B4-BE49-F238E27FC236}">
                  <a16:creationId xmlns:a16="http://schemas.microsoft.com/office/drawing/2014/main" id="{4436E294-C412-4765-6433-93871399B28B}"/>
                </a:ext>
              </a:extLst>
            </p:cNvPr>
            <p:cNvSpPr>
              <a:spLocks/>
            </p:cNvSpPr>
            <p:nvPr/>
          </p:nvSpPr>
          <p:spPr bwMode="auto">
            <a:xfrm>
              <a:off x="2971800" y="1311275"/>
              <a:ext cx="58738" cy="22225"/>
            </a:xfrm>
            <a:custGeom>
              <a:avLst/>
              <a:gdLst>
                <a:gd name="T0" fmla="*/ 9 w 120"/>
                <a:gd name="T1" fmla="*/ 44 h 44"/>
                <a:gd name="T2" fmla="*/ 1 w 120"/>
                <a:gd name="T3" fmla="*/ 38 h 44"/>
                <a:gd name="T4" fmla="*/ 8 w 120"/>
                <a:gd name="T5" fmla="*/ 26 h 44"/>
                <a:gd name="T6" fmla="*/ 114 w 120"/>
                <a:gd name="T7" fmla="*/ 19 h 44"/>
                <a:gd name="T8" fmla="*/ 118 w 120"/>
                <a:gd name="T9" fmla="*/ 31 h 44"/>
                <a:gd name="T10" fmla="*/ 105 w 120"/>
                <a:gd name="T11" fmla="*/ 36 h 44"/>
                <a:gd name="T12" fmla="*/ 13 w 120"/>
                <a:gd name="T13" fmla="*/ 43 h 44"/>
                <a:gd name="T14" fmla="*/ 9 w 120"/>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4">
                  <a:moveTo>
                    <a:pt x="9" y="44"/>
                  </a:moveTo>
                  <a:cubicBezTo>
                    <a:pt x="6" y="44"/>
                    <a:pt x="2" y="41"/>
                    <a:pt x="1" y="38"/>
                  </a:cubicBezTo>
                  <a:cubicBezTo>
                    <a:pt x="0" y="33"/>
                    <a:pt x="3" y="28"/>
                    <a:pt x="8" y="26"/>
                  </a:cubicBezTo>
                  <a:cubicBezTo>
                    <a:pt x="71" y="0"/>
                    <a:pt x="113" y="18"/>
                    <a:pt x="114" y="19"/>
                  </a:cubicBezTo>
                  <a:cubicBezTo>
                    <a:pt x="119" y="21"/>
                    <a:pt x="120" y="26"/>
                    <a:pt x="118" y="31"/>
                  </a:cubicBezTo>
                  <a:cubicBezTo>
                    <a:pt x="115" y="36"/>
                    <a:pt x="109" y="38"/>
                    <a:pt x="105" y="36"/>
                  </a:cubicBezTo>
                  <a:cubicBezTo>
                    <a:pt x="104" y="36"/>
                    <a:pt x="68" y="21"/>
                    <a:pt x="13" y="43"/>
                  </a:cubicBezTo>
                  <a:cubicBezTo>
                    <a:pt x="12" y="43"/>
                    <a:pt x="10" y="44"/>
                    <a:pt x="9" y="44"/>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8" name="Freeform 121">
              <a:extLst>
                <a:ext uri="{FF2B5EF4-FFF2-40B4-BE49-F238E27FC236}">
                  <a16:creationId xmlns:a16="http://schemas.microsoft.com/office/drawing/2014/main" id="{DC7316E1-F462-996E-EC64-373812204DB9}"/>
                </a:ext>
              </a:extLst>
            </p:cNvPr>
            <p:cNvSpPr>
              <a:spLocks/>
            </p:cNvSpPr>
            <p:nvPr/>
          </p:nvSpPr>
          <p:spPr bwMode="auto">
            <a:xfrm>
              <a:off x="3070225" y="1312863"/>
              <a:ext cx="60325" cy="26988"/>
            </a:xfrm>
            <a:custGeom>
              <a:avLst/>
              <a:gdLst>
                <a:gd name="T0" fmla="*/ 110 w 122"/>
                <a:gd name="T1" fmla="*/ 57 h 57"/>
                <a:gd name="T2" fmla="*/ 105 w 122"/>
                <a:gd name="T3" fmla="*/ 55 h 57"/>
                <a:gd name="T4" fmla="*/ 11 w 122"/>
                <a:gd name="T5" fmla="*/ 36 h 57"/>
                <a:gd name="T6" fmla="*/ 0 w 122"/>
                <a:gd name="T7" fmla="*/ 29 h 57"/>
                <a:gd name="T8" fmla="*/ 8 w 122"/>
                <a:gd name="T9" fmla="*/ 18 h 57"/>
                <a:gd name="T10" fmla="*/ 118 w 122"/>
                <a:gd name="T11" fmla="*/ 40 h 57"/>
                <a:gd name="T12" fmla="*/ 118 w 122"/>
                <a:gd name="T13" fmla="*/ 53 h 57"/>
                <a:gd name="T14" fmla="*/ 110 w 122"/>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7">
                  <a:moveTo>
                    <a:pt x="110" y="57"/>
                  </a:moveTo>
                  <a:cubicBezTo>
                    <a:pt x="108" y="57"/>
                    <a:pt x="106" y="56"/>
                    <a:pt x="105" y="55"/>
                  </a:cubicBezTo>
                  <a:cubicBezTo>
                    <a:pt x="104" y="55"/>
                    <a:pt x="61" y="21"/>
                    <a:pt x="11" y="36"/>
                  </a:cubicBezTo>
                  <a:cubicBezTo>
                    <a:pt x="6" y="37"/>
                    <a:pt x="1" y="34"/>
                    <a:pt x="0" y="29"/>
                  </a:cubicBezTo>
                  <a:cubicBezTo>
                    <a:pt x="0" y="25"/>
                    <a:pt x="3" y="19"/>
                    <a:pt x="8" y="18"/>
                  </a:cubicBezTo>
                  <a:cubicBezTo>
                    <a:pt x="67" y="0"/>
                    <a:pt x="116" y="38"/>
                    <a:pt x="118" y="40"/>
                  </a:cubicBezTo>
                  <a:cubicBezTo>
                    <a:pt x="122" y="43"/>
                    <a:pt x="122" y="49"/>
                    <a:pt x="118" y="53"/>
                  </a:cubicBezTo>
                  <a:cubicBezTo>
                    <a:pt x="116" y="56"/>
                    <a:pt x="113" y="57"/>
                    <a:pt x="110" y="57"/>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69" name="Freeform 122">
              <a:extLst>
                <a:ext uri="{FF2B5EF4-FFF2-40B4-BE49-F238E27FC236}">
                  <a16:creationId xmlns:a16="http://schemas.microsoft.com/office/drawing/2014/main" id="{6FDF1FE1-4C92-04AF-787C-B660B40B8BCA}"/>
                </a:ext>
              </a:extLst>
            </p:cNvPr>
            <p:cNvSpPr>
              <a:spLocks/>
            </p:cNvSpPr>
            <p:nvPr/>
          </p:nvSpPr>
          <p:spPr bwMode="auto">
            <a:xfrm>
              <a:off x="3001963" y="1368425"/>
              <a:ext cx="38100" cy="58738"/>
            </a:xfrm>
            <a:custGeom>
              <a:avLst/>
              <a:gdLst>
                <a:gd name="T0" fmla="*/ 9 w 77"/>
                <a:gd name="T1" fmla="*/ 121 h 121"/>
                <a:gd name="T2" fmla="*/ 4 w 77"/>
                <a:gd name="T3" fmla="*/ 119 h 121"/>
                <a:gd name="T4" fmla="*/ 4 w 77"/>
                <a:gd name="T5" fmla="*/ 106 h 121"/>
                <a:gd name="T6" fmla="*/ 58 w 77"/>
                <a:gd name="T7" fmla="*/ 9 h 121"/>
                <a:gd name="T8" fmla="*/ 69 w 77"/>
                <a:gd name="T9" fmla="*/ 0 h 121"/>
                <a:gd name="T10" fmla="*/ 76 w 77"/>
                <a:gd name="T11" fmla="*/ 11 h 121"/>
                <a:gd name="T12" fmla="*/ 17 w 77"/>
                <a:gd name="T13" fmla="*/ 118 h 121"/>
                <a:gd name="T14" fmla="*/ 9 w 77"/>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21">
                  <a:moveTo>
                    <a:pt x="9" y="121"/>
                  </a:moveTo>
                  <a:cubicBezTo>
                    <a:pt x="7" y="121"/>
                    <a:pt x="5" y="121"/>
                    <a:pt x="4" y="119"/>
                  </a:cubicBezTo>
                  <a:cubicBezTo>
                    <a:pt x="0" y="116"/>
                    <a:pt x="0" y="110"/>
                    <a:pt x="4" y="106"/>
                  </a:cubicBezTo>
                  <a:cubicBezTo>
                    <a:pt x="44" y="62"/>
                    <a:pt x="57" y="9"/>
                    <a:pt x="58" y="9"/>
                  </a:cubicBezTo>
                  <a:cubicBezTo>
                    <a:pt x="59" y="4"/>
                    <a:pt x="64" y="0"/>
                    <a:pt x="69" y="0"/>
                  </a:cubicBezTo>
                  <a:cubicBezTo>
                    <a:pt x="74" y="1"/>
                    <a:pt x="77" y="5"/>
                    <a:pt x="76" y="11"/>
                  </a:cubicBezTo>
                  <a:cubicBezTo>
                    <a:pt x="75" y="13"/>
                    <a:pt x="62" y="69"/>
                    <a:pt x="17" y="118"/>
                  </a:cubicBezTo>
                  <a:cubicBezTo>
                    <a:pt x="15" y="120"/>
                    <a:pt x="12" y="121"/>
                    <a:pt x="9" y="12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0" name="Freeform 123">
              <a:extLst>
                <a:ext uri="{FF2B5EF4-FFF2-40B4-BE49-F238E27FC236}">
                  <a16:creationId xmlns:a16="http://schemas.microsoft.com/office/drawing/2014/main" id="{6BF4B1D2-3732-759E-22D6-10C2CD118945}"/>
                </a:ext>
              </a:extLst>
            </p:cNvPr>
            <p:cNvSpPr>
              <a:spLocks/>
            </p:cNvSpPr>
            <p:nvPr/>
          </p:nvSpPr>
          <p:spPr bwMode="auto">
            <a:xfrm>
              <a:off x="2989263" y="1446213"/>
              <a:ext cx="87313" cy="28575"/>
            </a:xfrm>
            <a:custGeom>
              <a:avLst/>
              <a:gdLst>
                <a:gd name="T0" fmla="*/ 77 w 177"/>
                <a:gd name="T1" fmla="*/ 59 h 59"/>
                <a:gd name="T2" fmla="*/ 3 w 177"/>
                <a:gd name="T3" fmla="*/ 17 h 59"/>
                <a:gd name="T4" fmla="*/ 5 w 177"/>
                <a:gd name="T5" fmla="*/ 4 h 59"/>
                <a:gd name="T6" fmla="*/ 18 w 177"/>
                <a:gd name="T7" fmla="*/ 4 h 59"/>
                <a:gd name="T8" fmla="*/ 161 w 177"/>
                <a:gd name="T9" fmla="*/ 3 h 59"/>
                <a:gd name="T10" fmla="*/ 174 w 177"/>
                <a:gd name="T11" fmla="*/ 4 h 59"/>
                <a:gd name="T12" fmla="*/ 171 w 177"/>
                <a:gd name="T13" fmla="*/ 17 h 59"/>
                <a:gd name="T14" fmla="*/ 77 w 177"/>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59">
                  <a:moveTo>
                    <a:pt x="77" y="59"/>
                  </a:moveTo>
                  <a:cubicBezTo>
                    <a:pt x="47" y="59"/>
                    <a:pt x="25" y="42"/>
                    <a:pt x="3" y="17"/>
                  </a:cubicBezTo>
                  <a:cubicBezTo>
                    <a:pt x="0" y="13"/>
                    <a:pt x="1" y="7"/>
                    <a:pt x="5" y="4"/>
                  </a:cubicBezTo>
                  <a:cubicBezTo>
                    <a:pt x="9" y="0"/>
                    <a:pt x="15" y="0"/>
                    <a:pt x="18" y="4"/>
                  </a:cubicBezTo>
                  <a:cubicBezTo>
                    <a:pt x="56" y="47"/>
                    <a:pt x="87" y="58"/>
                    <a:pt x="161" y="3"/>
                  </a:cubicBezTo>
                  <a:cubicBezTo>
                    <a:pt x="166" y="0"/>
                    <a:pt x="172" y="0"/>
                    <a:pt x="174" y="4"/>
                  </a:cubicBezTo>
                  <a:cubicBezTo>
                    <a:pt x="177" y="8"/>
                    <a:pt x="176" y="14"/>
                    <a:pt x="171" y="17"/>
                  </a:cubicBezTo>
                  <a:cubicBezTo>
                    <a:pt x="132" y="46"/>
                    <a:pt x="102" y="59"/>
                    <a:pt x="77" y="59"/>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1" name="Freeform 124">
              <a:extLst>
                <a:ext uri="{FF2B5EF4-FFF2-40B4-BE49-F238E27FC236}">
                  <a16:creationId xmlns:a16="http://schemas.microsoft.com/office/drawing/2014/main" id="{2C04985C-E5D4-A6F3-2D46-BFBF79421476}"/>
                </a:ext>
              </a:extLst>
            </p:cNvPr>
            <p:cNvSpPr>
              <a:spLocks/>
            </p:cNvSpPr>
            <p:nvPr/>
          </p:nvSpPr>
          <p:spPr bwMode="auto">
            <a:xfrm>
              <a:off x="3178175" y="1363663"/>
              <a:ext cx="42863" cy="60325"/>
            </a:xfrm>
            <a:custGeom>
              <a:avLst/>
              <a:gdLst>
                <a:gd name="T0" fmla="*/ 9 w 89"/>
                <a:gd name="T1" fmla="*/ 122 h 122"/>
                <a:gd name="T2" fmla="*/ 2 w 89"/>
                <a:gd name="T3" fmla="*/ 116 h 122"/>
                <a:gd name="T4" fmla="*/ 8 w 89"/>
                <a:gd name="T5" fmla="*/ 104 h 122"/>
                <a:gd name="T6" fmla="*/ 69 w 89"/>
                <a:gd name="T7" fmla="*/ 35 h 122"/>
                <a:gd name="T8" fmla="*/ 65 w 89"/>
                <a:gd name="T9" fmla="*/ 21 h 122"/>
                <a:gd name="T10" fmla="*/ 43 w 89"/>
                <a:gd name="T11" fmla="*/ 33 h 122"/>
                <a:gd name="T12" fmla="*/ 30 w 89"/>
                <a:gd name="T13" fmla="*/ 33 h 122"/>
                <a:gd name="T14" fmla="*/ 31 w 89"/>
                <a:gd name="T15" fmla="*/ 20 h 122"/>
                <a:gd name="T16" fmla="*/ 74 w 89"/>
                <a:gd name="T17" fmla="*/ 3 h 122"/>
                <a:gd name="T18" fmla="*/ 88 w 89"/>
                <a:gd name="T19" fmla="*/ 35 h 122"/>
                <a:gd name="T20" fmla="*/ 13 w 89"/>
                <a:gd name="T21" fmla="*/ 121 h 122"/>
                <a:gd name="T22" fmla="*/ 9 w 89"/>
                <a:gd name="T2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22">
                  <a:moveTo>
                    <a:pt x="9" y="122"/>
                  </a:moveTo>
                  <a:cubicBezTo>
                    <a:pt x="6" y="122"/>
                    <a:pt x="3" y="119"/>
                    <a:pt x="2" y="116"/>
                  </a:cubicBezTo>
                  <a:cubicBezTo>
                    <a:pt x="0" y="111"/>
                    <a:pt x="3" y="106"/>
                    <a:pt x="8" y="104"/>
                  </a:cubicBezTo>
                  <a:cubicBezTo>
                    <a:pt x="46" y="87"/>
                    <a:pt x="66" y="57"/>
                    <a:pt x="69" y="35"/>
                  </a:cubicBezTo>
                  <a:cubicBezTo>
                    <a:pt x="70" y="27"/>
                    <a:pt x="68" y="22"/>
                    <a:pt x="65" y="21"/>
                  </a:cubicBezTo>
                  <a:cubicBezTo>
                    <a:pt x="62" y="20"/>
                    <a:pt x="54" y="22"/>
                    <a:pt x="43" y="33"/>
                  </a:cubicBezTo>
                  <a:cubicBezTo>
                    <a:pt x="39" y="36"/>
                    <a:pt x="33" y="37"/>
                    <a:pt x="30" y="33"/>
                  </a:cubicBezTo>
                  <a:cubicBezTo>
                    <a:pt x="26" y="30"/>
                    <a:pt x="27" y="24"/>
                    <a:pt x="31" y="20"/>
                  </a:cubicBezTo>
                  <a:cubicBezTo>
                    <a:pt x="52" y="1"/>
                    <a:pt x="66" y="0"/>
                    <a:pt x="74" y="3"/>
                  </a:cubicBezTo>
                  <a:cubicBezTo>
                    <a:pt x="84" y="8"/>
                    <a:pt x="89" y="19"/>
                    <a:pt x="88" y="35"/>
                  </a:cubicBezTo>
                  <a:cubicBezTo>
                    <a:pt x="85" y="63"/>
                    <a:pt x="60" y="101"/>
                    <a:pt x="13" y="121"/>
                  </a:cubicBezTo>
                  <a:cubicBezTo>
                    <a:pt x="12" y="121"/>
                    <a:pt x="11" y="122"/>
                    <a:pt x="9" y="122"/>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2" name="Freeform 125">
              <a:extLst>
                <a:ext uri="{FF2B5EF4-FFF2-40B4-BE49-F238E27FC236}">
                  <a16:creationId xmlns:a16="http://schemas.microsoft.com/office/drawing/2014/main" id="{85106CC9-BD9C-2C58-AAF7-370E4DDCB647}"/>
                </a:ext>
              </a:extLst>
            </p:cNvPr>
            <p:cNvSpPr>
              <a:spLocks/>
            </p:cNvSpPr>
            <p:nvPr/>
          </p:nvSpPr>
          <p:spPr bwMode="auto">
            <a:xfrm>
              <a:off x="2900363" y="1323975"/>
              <a:ext cx="30163" cy="63500"/>
            </a:xfrm>
            <a:custGeom>
              <a:avLst/>
              <a:gdLst>
                <a:gd name="T0" fmla="*/ 35 w 60"/>
                <a:gd name="T1" fmla="*/ 130 h 130"/>
                <a:gd name="T2" fmla="*/ 30 w 60"/>
                <a:gd name="T3" fmla="*/ 128 h 130"/>
                <a:gd name="T4" fmla="*/ 11 w 60"/>
                <a:gd name="T5" fmla="*/ 22 h 130"/>
                <a:gd name="T6" fmla="*/ 33 w 60"/>
                <a:gd name="T7" fmla="*/ 2 h 130"/>
                <a:gd name="T8" fmla="*/ 59 w 60"/>
                <a:gd name="T9" fmla="*/ 28 h 130"/>
                <a:gd name="T10" fmla="*/ 53 w 60"/>
                <a:gd name="T11" fmla="*/ 41 h 130"/>
                <a:gd name="T12" fmla="*/ 41 w 60"/>
                <a:gd name="T13" fmla="*/ 37 h 130"/>
                <a:gd name="T14" fmla="*/ 31 w 60"/>
                <a:gd name="T15" fmla="*/ 20 h 130"/>
                <a:gd name="T16" fmla="*/ 24 w 60"/>
                <a:gd name="T17" fmla="*/ 45 h 130"/>
                <a:gd name="T18" fmla="*/ 43 w 60"/>
                <a:gd name="T19" fmla="*/ 113 h 130"/>
                <a:gd name="T20" fmla="*/ 43 w 60"/>
                <a:gd name="T21" fmla="*/ 126 h 130"/>
                <a:gd name="T22" fmla="*/ 35 w 60"/>
                <a:gd name="T2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30">
                  <a:moveTo>
                    <a:pt x="35" y="130"/>
                  </a:moveTo>
                  <a:cubicBezTo>
                    <a:pt x="33" y="130"/>
                    <a:pt x="31" y="129"/>
                    <a:pt x="30" y="128"/>
                  </a:cubicBezTo>
                  <a:cubicBezTo>
                    <a:pt x="0" y="103"/>
                    <a:pt x="0" y="50"/>
                    <a:pt x="11" y="22"/>
                  </a:cubicBezTo>
                  <a:cubicBezTo>
                    <a:pt x="18" y="6"/>
                    <a:pt x="28" y="2"/>
                    <a:pt x="33" y="2"/>
                  </a:cubicBezTo>
                  <a:cubicBezTo>
                    <a:pt x="48" y="0"/>
                    <a:pt x="56" y="21"/>
                    <a:pt x="59" y="28"/>
                  </a:cubicBezTo>
                  <a:cubicBezTo>
                    <a:pt x="60" y="33"/>
                    <a:pt x="58" y="38"/>
                    <a:pt x="53" y="41"/>
                  </a:cubicBezTo>
                  <a:cubicBezTo>
                    <a:pt x="48" y="43"/>
                    <a:pt x="43" y="41"/>
                    <a:pt x="41" y="37"/>
                  </a:cubicBezTo>
                  <a:cubicBezTo>
                    <a:pt x="36" y="22"/>
                    <a:pt x="31" y="20"/>
                    <a:pt x="31" y="20"/>
                  </a:cubicBezTo>
                  <a:cubicBezTo>
                    <a:pt x="31" y="21"/>
                    <a:pt x="26" y="29"/>
                    <a:pt x="24" y="45"/>
                  </a:cubicBezTo>
                  <a:cubicBezTo>
                    <a:pt x="21" y="69"/>
                    <a:pt x="26" y="99"/>
                    <a:pt x="43" y="113"/>
                  </a:cubicBezTo>
                  <a:cubicBezTo>
                    <a:pt x="47" y="116"/>
                    <a:pt x="47" y="122"/>
                    <a:pt x="43" y="126"/>
                  </a:cubicBezTo>
                  <a:cubicBezTo>
                    <a:pt x="41" y="128"/>
                    <a:pt x="38" y="130"/>
                    <a:pt x="35" y="130"/>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3" name="Freeform 126">
              <a:extLst>
                <a:ext uri="{FF2B5EF4-FFF2-40B4-BE49-F238E27FC236}">
                  <a16:creationId xmlns:a16="http://schemas.microsoft.com/office/drawing/2014/main" id="{67093CCE-8693-15CD-724B-1DDAA53D0092}"/>
                </a:ext>
              </a:extLst>
            </p:cNvPr>
            <p:cNvSpPr>
              <a:spLocks/>
            </p:cNvSpPr>
            <p:nvPr/>
          </p:nvSpPr>
          <p:spPr bwMode="auto">
            <a:xfrm>
              <a:off x="2989263" y="1479550"/>
              <a:ext cx="157163" cy="84138"/>
            </a:xfrm>
            <a:custGeom>
              <a:avLst/>
              <a:gdLst>
                <a:gd name="T0" fmla="*/ 43 w 322"/>
                <a:gd name="T1" fmla="*/ 172 h 172"/>
                <a:gd name="T2" fmla="*/ 8 w 322"/>
                <a:gd name="T3" fmla="*/ 170 h 172"/>
                <a:gd name="T4" fmla="*/ 2 w 322"/>
                <a:gd name="T5" fmla="*/ 159 h 172"/>
                <a:gd name="T6" fmla="*/ 13 w 322"/>
                <a:gd name="T7" fmla="*/ 151 h 172"/>
                <a:gd name="T8" fmla="*/ 304 w 322"/>
                <a:gd name="T9" fmla="*/ 6 h 172"/>
                <a:gd name="T10" fmla="*/ 317 w 322"/>
                <a:gd name="T11" fmla="*/ 2 h 172"/>
                <a:gd name="T12" fmla="*/ 319 w 322"/>
                <a:gd name="T13" fmla="*/ 15 h 172"/>
                <a:gd name="T14" fmla="*/ 43 w 322"/>
                <a:gd name="T15" fmla="*/ 172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72">
                  <a:moveTo>
                    <a:pt x="43" y="172"/>
                  </a:moveTo>
                  <a:cubicBezTo>
                    <a:pt x="32" y="172"/>
                    <a:pt x="20" y="171"/>
                    <a:pt x="8" y="170"/>
                  </a:cubicBezTo>
                  <a:cubicBezTo>
                    <a:pt x="3" y="169"/>
                    <a:pt x="0" y="165"/>
                    <a:pt x="2" y="159"/>
                  </a:cubicBezTo>
                  <a:cubicBezTo>
                    <a:pt x="3" y="154"/>
                    <a:pt x="8" y="151"/>
                    <a:pt x="13" y="151"/>
                  </a:cubicBezTo>
                  <a:cubicBezTo>
                    <a:pt x="131" y="163"/>
                    <a:pt x="237" y="110"/>
                    <a:pt x="304" y="6"/>
                  </a:cubicBezTo>
                  <a:cubicBezTo>
                    <a:pt x="307" y="2"/>
                    <a:pt x="313" y="0"/>
                    <a:pt x="317" y="2"/>
                  </a:cubicBezTo>
                  <a:cubicBezTo>
                    <a:pt x="321" y="5"/>
                    <a:pt x="322" y="10"/>
                    <a:pt x="319" y="15"/>
                  </a:cubicBezTo>
                  <a:cubicBezTo>
                    <a:pt x="254" y="116"/>
                    <a:pt x="155" y="172"/>
                    <a:pt x="43" y="172"/>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4" name="Freeform 127">
              <a:extLst>
                <a:ext uri="{FF2B5EF4-FFF2-40B4-BE49-F238E27FC236}">
                  <a16:creationId xmlns:a16="http://schemas.microsoft.com/office/drawing/2014/main" id="{D406DF20-BB94-9640-EBE1-FE7222BDAA9D}"/>
                </a:ext>
              </a:extLst>
            </p:cNvPr>
            <p:cNvSpPr>
              <a:spLocks/>
            </p:cNvSpPr>
            <p:nvPr/>
          </p:nvSpPr>
          <p:spPr bwMode="auto">
            <a:xfrm>
              <a:off x="2919413" y="1606550"/>
              <a:ext cx="255588" cy="125413"/>
            </a:xfrm>
            <a:custGeom>
              <a:avLst/>
              <a:gdLst>
                <a:gd name="T0" fmla="*/ 200 w 524"/>
                <a:gd name="T1" fmla="*/ 258 h 258"/>
                <a:gd name="T2" fmla="*/ 160 w 524"/>
                <a:gd name="T3" fmla="*/ 254 h 258"/>
                <a:gd name="T4" fmla="*/ 9 w 524"/>
                <a:gd name="T5" fmla="*/ 10 h 258"/>
                <a:gd name="T6" fmla="*/ 19 w 524"/>
                <a:gd name="T7" fmla="*/ 0 h 258"/>
                <a:gd name="T8" fmla="*/ 28 w 524"/>
                <a:gd name="T9" fmla="*/ 9 h 258"/>
                <a:gd name="T10" fmla="*/ 167 w 524"/>
                <a:gd name="T11" fmla="*/ 236 h 258"/>
                <a:gd name="T12" fmla="*/ 506 w 524"/>
                <a:gd name="T13" fmla="*/ 23 h 258"/>
                <a:gd name="T14" fmla="*/ 519 w 524"/>
                <a:gd name="T15" fmla="*/ 18 h 258"/>
                <a:gd name="T16" fmla="*/ 522 w 524"/>
                <a:gd name="T17" fmla="*/ 31 h 258"/>
                <a:gd name="T18" fmla="*/ 200 w 524"/>
                <a:gd name="T1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258">
                  <a:moveTo>
                    <a:pt x="200" y="258"/>
                  </a:moveTo>
                  <a:cubicBezTo>
                    <a:pt x="186" y="258"/>
                    <a:pt x="173" y="257"/>
                    <a:pt x="160" y="254"/>
                  </a:cubicBezTo>
                  <a:cubicBezTo>
                    <a:pt x="59" y="234"/>
                    <a:pt x="0" y="138"/>
                    <a:pt x="9" y="10"/>
                  </a:cubicBezTo>
                  <a:cubicBezTo>
                    <a:pt x="10" y="5"/>
                    <a:pt x="14" y="0"/>
                    <a:pt x="19" y="0"/>
                  </a:cubicBezTo>
                  <a:cubicBezTo>
                    <a:pt x="24" y="0"/>
                    <a:pt x="28" y="4"/>
                    <a:pt x="28" y="9"/>
                  </a:cubicBezTo>
                  <a:cubicBezTo>
                    <a:pt x="19" y="128"/>
                    <a:pt x="74" y="217"/>
                    <a:pt x="167" y="236"/>
                  </a:cubicBezTo>
                  <a:cubicBezTo>
                    <a:pt x="255" y="254"/>
                    <a:pt x="391" y="207"/>
                    <a:pt x="506" y="23"/>
                  </a:cubicBezTo>
                  <a:cubicBezTo>
                    <a:pt x="509" y="18"/>
                    <a:pt x="515" y="16"/>
                    <a:pt x="519" y="18"/>
                  </a:cubicBezTo>
                  <a:cubicBezTo>
                    <a:pt x="523" y="21"/>
                    <a:pt x="524" y="26"/>
                    <a:pt x="522" y="31"/>
                  </a:cubicBezTo>
                  <a:cubicBezTo>
                    <a:pt x="417" y="199"/>
                    <a:pt x="293" y="258"/>
                    <a:pt x="200" y="258"/>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5" name="Freeform 128">
              <a:extLst>
                <a:ext uri="{FF2B5EF4-FFF2-40B4-BE49-F238E27FC236}">
                  <a16:creationId xmlns:a16="http://schemas.microsoft.com/office/drawing/2014/main" id="{B0D933E5-1656-941E-1D05-0B710B48865D}"/>
                </a:ext>
              </a:extLst>
            </p:cNvPr>
            <p:cNvSpPr>
              <a:spLocks/>
            </p:cNvSpPr>
            <p:nvPr/>
          </p:nvSpPr>
          <p:spPr bwMode="auto">
            <a:xfrm>
              <a:off x="3159125" y="1835150"/>
              <a:ext cx="82550" cy="215900"/>
            </a:xfrm>
            <a:custGeom>
              <a:avLst/>
              <a:gdLst>
                <a:gd name="T0" fmla="*/ 9 w 171"/>
                <a:gd name="T1" fmla="*/ 445 h 445"/>
                <a:gd name="T2" fmla="*/ 8 w 171"/>
                <a:gd name="T3" fmla="*/ 444 h 445"/>
                <a:gd name="T4" fmla="*/ 2 w 171"/>
                <a:gd name="T5" fmla="*/ 434 h 445"/>
                <a:gd name="T6" fmla="*/ 152 w 171"/>
                <a:gd name="T7" fmla="*/ 8 h 445"/>
                <a:gd name="T8" fmla="*/ 164 w 171"/>
                <a:gd name="T9" fmla="*/ 1 h 445"/>
                <a:gd name="T10" fmla="*/ 169 w 171"/>
                <a:gd name="T11" fmla="*/ 12 h 445"/>
                <a:gd name="T12" fmla="*/ 20 w 171"/>
                <a:gd name="T13" fmla="*/ 437 h 445"/>
                <a:gd name="T14" fmla="*/ 9 w 171"/>
                <a:gd name="T15" fmla="*/ 445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445">
                  <a:moveTo>
                    <a:pt x="9" y="445"/>
                  </a:moveTo>
                  <a:cubicBezTo>
                    <a:pt x="9" y="445"/>
                    <a:pt x="8" y="444"/>
                    <a:pt x="8" y="444"/>
                  </a:cubicBezTo>
                  <a:cubicBezTo>
                    <a:pt x="3" y="444"/>
                    <a:pt x="0" y="439"/>
                    <a:pt x="2" y="434"/>
                  </a:cubicBezTo>
                  <a:cubicBezTo>
                    <a:pt x="51" y="268"/>
                    <a:pt x="151" y="11"/>
                    <a:pt x="152" y="8"/>
                  </a:cubicBezTo>
                  <a:cubicBezTo>
                    <a:pt x="154" y="3"/>
                    <a:pt x="159" y="0"/>
                    <a:pt x="164" y="1"/>
                  </a:cubicBezTo>
                  <a:cubicBezTo>
                    <a:pt x="169" y="2"/>
                    <a:pt x="171" y="7"/>
                    <a:pt x="169" y="12"/>
                  </a:cubicBezTo>
                  <a:cubicBezTo>
                    <a:pt x="168" y="15"/>
                    <a:pt x="69" y="272"/>
                    <a:pt x="20" y="437"/>
                  </a:cubicBezTo>
                  <a:cubicBezTo>
                    <a:pt x="18" y="441"/>
                    <a:pt x="14" y="445"/>
                    <a:pt x="9" y="44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6" name="Freeform 129">
              <a:extLst>
                <a:ext uri="{FF2B5EF4-FFF2-40B4-BE49-F238E27FC236}">
                  <a16:creationId xmlns:a16="http://schemas.microsoft.com/office/drawing/2014/main" id="{9DECFAC3-4AAC-1EF0-4A05-4E64D61C9429}"/>
                </a:ext>
              </a:extLst>
            </p:cNvPr>
            <p:cNvSpPr>
              <a:spLocks/>
            </p:cNvSpPr>
            <p:nvPr/>
          </p:nvSpPr>
          <p:spPr bwMode="auto">
            <a:xfrm>
              <a:off x="2620963" y="1795463"/>
              <a:ext cx="100013" cy="254000"/>
            </a:xfrm>
            <a:custGeom>
              <a:avLst/>
              <a:gdLst>
                <a:gd name="T0" fmla="*/ 9 w 205"/>
                <a:gd name="T1" fmla="*/ 521 h 521"/>
                <a:gd name="T2" fmla="*/ 7 w 205"/>
                <a:gd name="T3" fmla="*/ 521 h 521"/>
                <a:gd name="T4" fmla="*/ 1 w 205"/>
                <a:gd name="T5" fmla="*/ 510 h 521"/>
                <a:gd name="T6" fmla="*/ 184 w 205"/>
                <a:gd name="T7" fmla="*/ 97 h 521"/>
                <a:gd name="T8" fmla="*/ 186 w 205"/>
                <a:gd name="T9" fmla="*/ 10 h 521"/>
                <a:gd name="T10" fmla="*/ 197 w 205"/>
                <a:gd name="T11" fmla="*/ 0 h 521"/>
                <a:gd name="T12" fmla="*/ 197 w 205"/>
                <a:gd name="T13" fmla="*/ 0 h 521"/>
                <a:gd name="T14" fmla="*/ 205 w 205"/>
                <a:gd name="T15" fmla="*/ 10 h 521"/>
                <a:gd name="T16" fmla="*/ 203 w 205"/>
                <a:gd name="T17" fmla="*/ 96 h 521"/>
                <a:gd name="T18" fmla="*/ 202 w 205"/>
                <a:gd name="T19" fmla="*/ 101 h 521"/>
                <a:gd name="T20" fmla="*/ 19 w 205"/>
                <a:gd name="T21" fmla="*/ 514 h 521"/>
                <a:gd name="T22" fmla="*/ 9 w 205"/>
                <a:gd name="T23" fmla="*/ 52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521">
                  <a:moveTo>
                    <a:pt x="9" y="521"/>
                  </a:moveTo>
                  <a:cubicBezTo>
                    <a:pt x="8" y="521"/>
                    <a:pt x="8" y="521"/>
                    <a:pt x="7" y="521"/>
                  </a:cubicBezTo>
                  <a:cubicBezTo>
                    <a:pt x="2" y="520"/>
                    <a:pt x="0" y="515"/>
                    <a:pt x="1" y="510"/>
                  </a:cubicBezTo>
                  <a:cubicBezTo>
                    <a:pt x="61" y="335"/>
                    <a:pt x="171" y="123"/>
                    <a:pt x="184" y="97"/>
                  </a:cubicBezTo>
                  <a:cubicBezTo>
                    <a:pt x="181" y="47"/>
                    <a:pt x="186" y="11"/>
                    <a:pt x="186" y="10"/>
                  </a:cubicBezTo>
                  <a:cubicBezTo>
                    <a:pt x="187" y="5"/>
                    <a:pt x="191" y="0"/>
                    <a:pt x="197" y="0"/>
                  </a:cubicBezTo>
                  <a:cubicBezTo>
                    <a:pt x="197" y="0"/>
                    <a:pt x="197" y="0"/>
                    <a:pt x="197" y="0"/>
                  </a:cubicBezTo>
                  <a:cubicBezTo>
                    <a:pt x="202" y="0"/>
                    <a:pt x="205" y="5"/>
                    <a:pt x="205" y="10"/>
                  </a:cubicBezTo>
                  <a:cubicBezTo>
                    <a:pt x="205" y="10"/>
                    <a:pt x="200" y="47"/>
                    <a:pt x="203" y="96"/>
                  </a:cubicBezTo>
                  <a:cubicBezTo>
                    <a:pt x="203" y="98"/>
                    <a:pt x="203" y="99"/>
                    <a:pt x="202" y="101"/>
                  </a:cubicBezTo>
                  <a:cubicBezTo>
                    <a:pt x="201" y="103"/>
                    <a:pt x="82" y="329"/>
                    <a:pt x="19" y="514"/>
                  </a:cubicBezTo>
                  <a:cubicBezTo>
                    <a:pt x="18" y="518"/>
                    <a:pt x="13" y="521"/>
                    <a:pt x="9" y="52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7" name="Freeform 130">
              <a:extLst>
                <a:ext uri="{FF2B5EF4-FFF2-40B4-BE49-F238E27FC236}">
                  <a16:creationId xmlns:a16="http://schemas.microsoft.com/office/drawing/2014/main" id="{1770E53D-1103-F4E4-3956-502B5231AF11}"/>
                </a:ext>
              </a:extLst>
            </p:cNvPr>
            <p:cNvSpPr>
              <a:spLocks/>
            </p:cNvSpPr>
            <p:nvPr/>
          </p:nvSpPr>
          <p:spPr bwMode="auto">
            <a:xfrm>
              <a:off x="2449513" y="1979613"/>
              <a:ext cx="28575" cy="25400"/>
            </a:xfrm>
            <a:custGeom>
              <a:avLst/>
              <a:gdLst>
                <a:gd name="T0" fmla="*/ 9 w 59"/>
                <a:gd name="T1" fmla="*/ 53 h 53"/>
                <a:gd name="T2" fmla="*/ 3 w 59"/>
                <a:gd name="T3" fmla="*/ 50 h 53"/>
                <a:gd name="T4" fmla="*/ 5 w 59"/>
                <a:gd name="T5" fmla="*/ 37 h 53"/>
                <a:gd name="T6" fmla="*/ 43 w 59"/>
                <a:gd name="T7" fmla="*/ 4 h 53"/>
                <a:gd name="T8" fmla="*/ 56 w 59"/>
                <a:gd name="T9" fmla="*/ 4 h 53"/>
                <a:gd name="T10" fmla="*/ 54 w 59"/>
                <a:gd name="T11" fmla="*/ 17 h 53"/>
                <a:gd name="T12" fmla="*/ 16 w 59"/>
                <a:gd name="T13" fmla="*/ 50 h 53"/>
                <a:gd name="T14" fmla="*/ 9 w 59"/>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3">
                  <a:moveTo>
                    <a:pt x="9" y="53"/>
                  </a:moveTo>
                  <a:cubicBezTo>
                    <a:pt x="7" y="53"/>
                    <a:pt x="5" y="52"/>
                    <a:pt x="3" y="50"/>
                  </a:cubicBezTo>
                  <a:cubicBezTo>
                    <a:pt x="0" y="46"/>
                    <a:pt x="1" y="41"/>
                    <a:pt x="5" y="37"/>
                  </a:cubicBezTo>
                  <a:cubicBezTo>
                    <a:pt x="43" y="4"/>
                    <a:pt x="43" y="4"/>
                    <a:pt x="43" y="4"/>
                  </a:cubicBezTo>
                  <a:cubicBezTo>
                    <a:pt x="47" y="0"/>
                    <a:pt x="53" y="0"/>
                    <a:pt x="56" y="4"/>
                  </a:cubicBezTo>
                  <a:cubicBezTo>
                    <a:pt x="59" y="7"/>
                    <a:pt x="58" y="13"/>
                    <a:pt x="54" y="17"/>
                  </a:cubicBezTo>
                  <a:cubicBezTo>
                    <a:pt x="16" y="50"/>
                    <a:pt x="16" y="50"/>
                    <a:pt x="16" y="50"/>
                  </a:cubicBezTo>
                  <a:cubicBezTo>
                    <a:pt x="14" y="52"/>
                    <a:pt x="12" y="53"/>
                    <a:pt x="9" y="5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8" name="Freeform 131">
              <a:extLst>
                <a:ext uri="{FF2B5EF4-FFF2-40B4-BE49-F238E27FC236}">
                  <a16:creationId xmlns:a16="http://schemas.microsoft.com/office/drawing/2014/main" id="{94022B58-3BC6-EAC7-0BB8-B66762234866}"/>
                </a:ext>
              </a:extLst>
            </p:cNvPr>
            <p:cNvSpPr>
              <a:spLocks/>
            </p:cNvSpPr>
            <p:nvPr/>
          </p:nvSpPr>
          <p:spPr bwMode="auto">
            <a:xfrm>
              <a:off x="2230438" y="1868488"/>
              <a:ext cx="225425" cy="9525"/>
            </a:xfrm>
            <a:custGeom>
              <a:avLst/>
              <a:gdLst>
                <a:gd name="T0" fmla="*/ 449 w 460"/>
                <a:gd name="T1" fmla="*/ 19 h 19"/>
                <a:gd name="T2" fmla="*/ 8 w 460"/>
                <a:gd name="T3" fmla="*/ 19 h 19"/>
                <a:gd name="T4" fmla="*/ 0 w 460"/>
                <a:gd name="T5" fmla="*/ 10 h 19"/>
                <a:gd name="T6" fmla="*/ 11 w 460"/>
                <a:gd name="T7" fmla="*/ 0 h 19"/>
                <a:gd name="T8" fmla="*/ 451 w 460"/>
                <a:gd name="T9" fmla="*/ 0 h 19"/>
                <a:gd name="T10" fmla="*/ 459 w 460"/>
                <a:gd name="T11" fmla="*/ 10 h 19"/>
                <a:gd name="T12" fmla="*/ 449 w 460"/>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60" h="19">
                  <a:moveTo>
                    <a:pt x="449" y="19"/>
                  </a:moveTo>
                  <a:cubicBezTo>
                    <a:pt x="8" y="19"/>
                    <a:pt x="8" y="19"/>
                    <a:pt x="8" y="19"/>
                  </a:cubicBezTo>
                  <a:cubicBezTo>
                    <a:pt x="3" y="19"/>
                    <a:pt x="0" y="15"/>
                    <a:pt x="0" y="10"/>
                  </a:cubicBezTo>
                  <a:cubicBezTo>
                    <a:pt x="1" y="4"/>
                    <a:pt x="6" y="0"/>
                    <a:pt x="11" y="0"/>
                  </a:cubicBezTo>
                  <a:cubicBezTo>
                    <a:pt x="451" y="0"/>
                    <a:pt x="451" y="0"/>
                    <a:pt x="451" y="0"/>
                  </a:cubicBezTo>
                  <a:cubicBezTo>
                    <a:pt x="457" y="0"/>
                    <a:pt x="460" y="4"/>
                    <a:pt x="459" y="10"/>
                  </a:cubicBezTo>
                  <a:cubicBezTo>
                    <a:pt x="459" y="15"/>
                    <a:pt x="454" y="19"/>
                    <a:pt x="449"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79" name="Freeform 132">
              <a:extLst>
                <a:ext uri="{FF2B5EF4-FFF2-40B4-BE49-F238E27FC236}">
                  <a16:creationId xmlns:a16="http://schemas.microsoft.com/office/drawing/2014/main" id="{78398DE0-A1D9-6AED-37C1-6D5B3683DA33}"/>
                </a:ext>
              </a:extLst>
            </p:cNvPr>
            <p:cNvSpPr>
              <a:spLocks/>
            </p:cNvSpPr>
            <p:nvPr/>
          </p:nvSpPr>
          <p:spPr bwMode="auto">
            <a:xfrm>
              <a:off x="2108200" y="1876425"/>
              <a:ext cx="52388" cy="63500"/>
            </a:xfrm>
            <a:custGeom>
              <a:avLst/>
              <a:gdLst>
                <a:gd name="T0" fmla="*/ 96 w 108"/>
                <a:gd name="T1" fmla="*/ 128 h 128"/>
                <a:gd name="T2" fmla="*/ 90 w 108"/>
                <a:gd name="T3" fmla="*/ 125 h 128"/>
                <a:gd name="T4" fmla="*/ 3 w 108"/>
                <a:gd name="T5" fmla="*/ 17 h 128"/>
                <a:gd name="T6" fmla="*/ 5 w 108"/>
                <a:gd name="T7" fmla="*/ 4 h 128"/>
                <a:gd name="T8" fmla="*/ 19 w 108"/>
                <a:gd name="T9" fmla="*/ 4 h 128"/>
                <a:gd name="T10" fmla="*/ 105 w 108"/>
                <a:gd name="T11" fmla="*/ 112 h 128"/>
                <a:gd name="T12" fmla="*/ 103 w 108"/>
                <a:gd name="T13" fmla="*/ 125 h 128"/>
                <a:gd name="T14" fmla="*/ 96 w 108"/>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28">
                  <a:moveTo>
                    <a:pt x="96" y="128"/>
                  </a:moveTo>
                  <a:cubicBezTo>
                    <a:pt x="94" y="128"/>
                    <a:pt x="91" y="127"/>
                    <a:pt x="90" y="125"/>
                  </a:cubicBezTo>
                  <a:cubicBezTo>
                    <a:pt x="3" y="17"/>
                    <a:pt x="3" y="17"/>
                    <a:pt x="3" y="17"/>
                  </a:cubicBezTo>
                  <a:cubicBezTo>
                    <a:pt x="0" y="13"/>
                    <a:pt x="1" y="7"/>
                    <a:pt x="5" y="4"/>
                  </a:cubicBezTo>
                  <a:cubicBezTo>
                    <a:pt x="10" y="0"/>
                    <a:pt x="16" y="0"/>
                    <a:pt x="19" y="4"/>
                  </a:cubicBezTo>
                  <a:cubicBezTo>
                    <a:pt x="105" y="112"/>
                    <a:pt x="105" y="112"/>
                    <a:pt x="105" y="112"/>
                  </a:cubicBezTo>
                  <a:cubicBezTo>
                    <a:pt x="108" y="116"/>
                    <a:pt x="107" y="122"/>
                    <a:pt x="103" y="125"/>
                  </a:cubicBezTo>
                  <a:cubicBezTo>
                    <a:pt x="101" y="127"/>
                    <a:pt x="98" y="128"/>
                    <a:pt x="96" y="128"/>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0" name="Freeform 133">
              <a:extLst>
                <a:ext uri="{FF2B5EF4-FFF2-40B4-BE49-F238E27FC236}">
                  <a16:creationId xmlns:a16="http://schemas.microsoft.com/office/drawing/2014/main" id="{C89F65E0-195B-6D72-D731-0022D052D42F}"/>
                </a:ext>
              </a:extLst>
            </p:cNvPr>
            <p:cNvSpPr>
              <a:spLocks/>
            </p:cNvSpPr>
            <p:nvPr/>
          </p:nvSpPr>
          <p:spPr bwMode="auto">
            <a:xfrm>
              <a:off x="2138363" y="1871663"/>
              <a:ext cx="58738" cy="74613"/>
            </a:xfrm>
            <a:custGeom>
              <a:avLst/>
              <a:gdLst>
                <a:gd name="T0" fmla="*/ 107 w 119"/>
                <a:gd name="T1" fmla="*/ 152 h 152"/>
                <a:gd name="T2" fmla="*/ 100 w 119"/>
                <a:gd name="T3" fmla="*/ 149 h 152"/>
                <a:gd name="T4" fmla="*/ 2 w 119"/>
                <a:gd name="T5" fmla="*/ 17 h 152"/>
                <a:gd name="T6" fmla="*/ 5 w 119"/>
                <a:gd name="T7" fmla="*/ 4 h 152"/>
                <a:gd name="T8" fmla="*/ 18 w 119"/>
                <a:gd name="T9" fmla="*/ 5 h 152"/>
                <a:gd name="T10" fmla="*/ 116 w 119"/>
                <a:gd name="T11" fmla="*/ 137 h 152"/>
                <a:gd name="T12" fmla="*/ 114 w 119"/>
                <a:gd name="T13" fmla="*/ 150 h 152"/>
                <a:gd name="T14" fmla="*/ 107 w 119"/>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52">
                  <a:moveTo>
                    <a:pt x="107" y="152"/>
                  </a:moveTo>
                  <a:cubicBezTo>
                    <a:pt x="104" y="152"/>
                    <a:pt x="102" y="151"/>
                    <a:pt x="100" y="149"/>
                  </a:cubicBezTo>
                  <a:cubicBezTo>
                    <a:pt x="2" y="17"/>
                    <a:pt x="2" y="17"/>
                    <a:pt x="2" y="17"/>
                  </a:cubicBezTo>
                  <a:cubicBezTo>
                    <a:pt x="0" y="13"/>
                    <a:pt x="1" y="7"/>
                    <a:pt x="5" y="4"/>
                  </a:cubicBezTo>
                  <a:cubicBezTo>
                    <a:pt x="9" y="0"/>
                    <a:pt x="15" y="1"/>
                    <a:pt x="18" y="5"/>
                  </a:cubicBezTo>
                  <a:cubicBezTo>
                    <a:pt x="116" y="137"/>
                    <a:pt x="116" y="137"/>
                    <a:pt x="116" y="137"/>
                  </a:cubicBezTo>
                  <a:cubicBezTo>
                    <a:pt x="119" y="140"/>
                    <a:pt x="118" y="146"/>
                    <a:pt x="114" y="150"/>
                  </a:cubicBezTo>
                  <a:cubicBezTo>
                    <a:pt x="112" y="151"/>
                    <a:pt x="109" y="152"/>
                    <a:pt x="107" y="152"/>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1" name="Freeform 134">
              <a:extLst>
                <a:ext uri="{FF2B5EF4-FFF2-40B4-BE49-F238E27FC236}">
                  <a16:creationId xmlns:a16="http://schemas.microsoft.com/office/drawing/2014/main" id="{BDB1B89A-71DD-EA60-F340-C41809B4DC8E}"/>
                </a:ext>
              </a:extLst>
            </p:cNvPr>
            <p:cNvSpPr>
              <a:spLocks/>
            </p:cNvSpPr>
            <p:nvPr/>
          </p:nvSpPr>
          <p:spPr bwMode="auto">
            <a:xfrm>
              <a:off x="2168525" y="1849438"/>
              <a:ext cx="49213" cy="77788"/>
            </a:xfrm>
            <a:custGeom>
              <a:avLst/>
              <a:gdLst>
                <a:gd name="T0" fmla="*/ 89 w 101"/>
                <a:gd name="T1" fmla="*/ 158 h 158"/>
                <a:gd name="T2" fmla="*/ 82 w 101"/>
                <a:gd name="T3" fmla="*/ 154 h 158"/>
                <a:gd name="T4" fmla="*/ 3 w 101"/>
                <a:gd name="T5" fmla="*/ 16 h 158"/>
                <a:gd name="T6" fmla="*/ 7 w 101"/>
                <a:gd name="T7" fmla="*/ 3 h 158"/>
                <a:gd name="T8" fmla="*/ 19 w 101"/>
                <a:gd name="T9" fmla="*/ 5 h 158"/>
                <a:gd name="T10" fmla="*/ 98 w 101"/>
                <a:gd name="T11" fmla="*/ 144 h 158"/>
                <a:gd name="T12" fmla="*/ 94 w 101"/>
                <a:gd name="T13" fmla="*/ 157 h 158"/>
                <a:gd name="T14" fmla="*/ 89 w 101"/>
                <a:gd name="T15" fmla="*/ 158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58">
                  <a:moveTo>
                    <a:pt x="89" y="158"/>
                  </a:moveTo>
                  <a:cubicBezTo>
                    <a:pt x="86" y="158"/>
                    <a:pt x="83" y="157"/>
                    <a:pt x="82" y="154"/>
                  </a:cubicBezTo>
                  <a:cubicBezTo>
                    <a:pt x="3" y="16"/>
                    <a:pt x="3" y="16"/>
                    <a:pt x="3" y="16"/>
                  </a:cubicBezTo>
                  <a:cubicBezTo>
                    <a:pt x="0" y="12"/>
                    <a:pt x="2" y="6"/>
                    <a:pt x="7" y="3"/>
                  </a:cubicBezTo>
                  <a:cubicBezTo>
                    <a:pt x="11" y="0"/>
                    <a:pt x="17" y="1"/>
                    <a:pt x="19" y="5"/>
                  </a:cubicBezTo>
                  <a:cubicBezTo>
                    <a:pt x="98" y="144"/>
                    <a:pt x="98" y="144"/>
                    <a:pt x="98" y="144"/>
                  </a:cubicBezTo>
                  <a:cubicBezTo>
                    <a:pt x="101" y="148"/>
                    <a:pt x="99" y="154"/>
                    <a:pt x="94" y="157"/>
                  </a:cubicBezTo>
                  <a:cubicBezTo>
                    <a:pt x="93" y="158"/>
                    <a:pt x="91" y="158"/>
                    <a:pt x="89" y="158"/>
                  </a:cubicBezTo>
                  <a:close/>
                </a:path>
              </a:pathLst>
            </a:custGeom>
            <a:solidFill>
              <a:srgbClr val="8E5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grpSp>
        <p:nvGrpSpPr>
          <p:cNvPr id="82" name="그룹 193">
            <a:extLst>
              <a:ext uri="{FF2B5EF4-FFF2-40B4-BE49-F238E27FC236}">
                <a16:creationId xmlns:a16="http://schemas.microsoft.com/office/drawing/2014/main" id="{B58CE5EA-CB19-435F-23C2-E443A056A177}"/>
              </a:ext>
            </a:extLst>
          </p:cNvPr>
          <p:cNvGrpSpPr/>
          <p:nvPr/>
        </p:nvGrpSpPr>
        <p:grpSpPr>
          <a:xfrm>
            <a:off x="2501300" y="5436129"/>
            <a:ext cx="738188" cy="1066800"/>
            <a:chOff x="1855788" y="2619375"/>
            <a:chExt cx="738188" cy="1066800"/>
          </a:xfrm>
        </p:grpSpPr>
        <p:sp>
          <p:nvSpPr>
            <p:cNvPr id="83" name="Freeform 29">
              <a:extLst>
                <a:ext uri="{FF2B5EF4-FFF2-40B4-BE49-F238E27FC236}">
                  <a16:creationId xmlns:a16="http://schemas.microsoft.com/office/drawing/2014/main" id="{D3159D75-865D-58F8-91BB-237CCFFEBA03}"/>
                </a:ext>
              </a:extLst>
            </p:cNvPr>
            <p:cNvSpPr>
              <a:spLocks/>
            </p:cNvSpPr>
            <p:nvPr/>
          </p:nvSpPr>
          <p:spPr bwMode="auto">
            <a:xfrm>
              <a:off x="1855788" y="2619375"/>
              <a:ext cx="738188" cy="1066800"/>
            </a:xfrm>
            <a:custGeom>
              <a:avLst/>
              <a:gdLst>
                <a:gd name="T0" fmla="*/ 1502 w 1513"/>
                <a:gd name="T1" fmla="*/ 143 h 2187"/>
                <a:gd name="T2" fmla="*/ 1234 w 1513"/>
                <a:gd name="T3" fmla="*/ 2053 h 2187"/>
                <a:gd name="T4" fmla="*/ 1080 w 1513"/>
                <a:gd name="T5" fmla="*/ 2187 h 2187"/>
                <a:gd name="T6" fmla="*/ 135 w 1513"/>
                <a:gd name="T7" fmla="*/ 2187 h 2187"/>
                <a:gd name="T8" fmla="*/ 11 w 1513"/>
                <a:gd name="T9" fmla="*/ 2044 h 2187"/>
                <a:gd name="T10" fmla="*/ 279 w 1513"/>
                <a:gd name="T11" fmla="*/ 134 h 2187"/>
                <a:gd name="T12" fmla="*/ 433 w 1513"/>
                <a:gd name="T13" fmla="*/ 0 h 2187"/>
                <a:gd name="T14" fmla="*/ 1378 w 1513"/>
                <a:gd name="T15" fmla="*/ 0 h 2187"/>
                <a:gd name="T16" fmla="*/ 1502 w 1513"/>
                <a:gd name="T17" fmla="*/ 143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3" h="2187">
                  <a:moveTo>
                    <a:pt x="1502" y="143"/>
                  </a:moveTo>
                  <a:cubicBezTo>
                    <a:pt x="1234" y="2053"/>
                    <a:pt x="1234" y="2053"/>
                    <a:pt x="1234" y="2053"/>
                  </a:cubicBezTo>
                  <a:cubicBezTo>
                    <a:pt x="1223" y="2129"/>
                    <a:pt x="1157" y="2187"/>
                    <a:pt x="1080" y="2187"/>
                  </a:cubicBezTo>
                  <a:cubicBezTo>
                    <a:pt x="135" y="2187"/>
                    <a:pt x="135" y="2187"/>
                    <a:pt x="135" y="2187"/>
                  </a:cubicBezTo>
                  <a:cubicBezTo>
                    <a:pt x="59" y="2187"/>
                    <a:pt x="0" y="2119"/>
                    <a:pt x="11" y="2044"/>
                  </a:cubicBezTo>
                  <a:cubicBezTo>
                    <a:pt x="279" y="134"/>
                    <a:pt x="279" y="134"/>
                    <a:pt x="279" y="134"/>
                  </a:cubicBezTo>
                  <a:cubicBezTo>
                    <a:pt x="290" y="57"/>
                    <a:pt x="356" y="0"/>
                    <a:pt x="433" y="0"/>
                  </a:cubicBezTo>
                  <a:cubicBezTo>
                    <a:pt x="1378" y="0"/>
                    <a:pt x="1378" y="0"/>
                    <a:pt x="1378" y="0"/>
                  </a:cubicBezTo>
                  <a:cubicBezTo>
                    <a:pt x="1454" y="0"/>
                    <a:pt x="1513" y="68"/>
                    <a:pt x="1502" y="143"/>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4" name="Freeform 30">
              <a:extLst>
                <a:ext uri="{FF2B5EF4-FFF2-40B4-BE49-F238E27FC236}">
                  <a16:creationId xmlns:a16="http://schemas.microsoft.com/office/drawing/2014/main" id="{E4BF6075-EA7D-A5E1-37BC-4C5EFF4B0EC7}"/>
                </a:ext>
              </a:extLst>
            </p:cNvPr>
            <p:cNvSpPr>
              <a:spLocks/>
            </p:cNvSpPr>
            <p:nvPr/>
          </p:nvSpPr>
          <p:spPr bwMode="auto">
            <a:xfrm>
              <a:off x="1884363" y="2641600"/>
              <a:ext cx="681038" cy="992188"/>
            </a:xfrm>
            <a:custGeom>
              <a:avLst/>
              <a:gdLst>
                <a:gd name="T0" fmla="*/ 94 w 1395"/>
                <a:gd name="T1" fmla="*/ 2034 h 2034"/>
                <a:gd name="T2" fmla="*/ 1010 w 1395"/>
                <a:gd name="T3" fmla="*/ 2034 h 2034"/>
                <a:gd name="T4" fmla="*/ 1130 w 1395"/>
                <a:gd name="T5" fmla="*/ 1930 h 2034"/>
                <a:gd name="T6" fmla="*/ 1387 w 1395"/>
                <a:gd name="T7" fmla="*/ 99 h 2034"/>
                <a:gd name="T8" fmla="*/ 1301 w 1395"/>
                <a:gd name="T9" fmla="*/ 0 h 2034"/>
                <a:gd name="T10" fmla="*/ 385 w 1395"/>
                <a:gd name="T11" fmla="*/ 0 h 2034"/>
                <a:gd name="T12" fmla="*/ 265 w 1395"/>
                <a:gd name="T13" fmla="*/ 104 h 2034"/>
                <a:gd name="T14" fmla="*/ 7 w 1395"/>
                <a:gd name="T15" fmla="*/ 1935 h 2034"/>
                <a:gd name="T16" fmla="*/ 94 w 1395"/>
                <a:gd name="T17" fmla="*/ 2034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5" h="2034">
                  <a:moveTo>
                    <a:pt x="94" y="2034"/>
                  </a:moveTo>
                  <a:cubicBezTo>
                    <a:pt x="1010" y="2034"/>
                    <a:pt x="1010" y="2034"/>
                    <a:pt x="1010" y="2034"/>
                  </a:cubicBezTo>
                  <a:cubicBezTo>
                    <a:pt x="1071" y="2034"/>
                    <a:pt x="1122" y="1990"/>
                    <a:pt x="1130" y="1930"/>
                  </a:cubicBezTo>
                  <a:cubicBezTo>
                    <a:pt x="1387" y="99"/>
                    <a:pt x="1387" y="99"/>
                    <a:pt x="1387" y="99"/>
                  </a:cubicBezTo>
                  <a:cubicBezTo>
                    <a:pt x="1395" y="46"/>
                    <a:pt x="1354" y="0"/>
                    <a:pt x="1301" y="0"/>
                  </a:cubicBezTo>
                  <a:cubicBezTo>
                    <a:pt x="385" y="0"/>
                    <a:pt x="385" y="0"/>
                    <a:pt x="385" y="0"/>
                  </a:cubicBezTo>
                  <a:cubicBezTo>
                    <a:pt x="324" y="0"/>
                    <a:pt x="273" y="44"/>
                    <a:pt x="265" y="104"/>
                  </a:cubicBezTo>
                  <a:cubicBezTo>
                    <a:pt x="7" y="1935"/>
                    <a:pt x="7" y="1935"/>
                    <a:pt x="7" y="1935"/>
                  </a:cubicBezTo>
                  <a:cubicBezTo>
                    <a:pt x="0" y="1987"/>
                    <a:pt x="41" y="2034"/>
                    <a:pt x="94" y="20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5" name="자유형: 도형 186">
              <a:extLst>
                <a:ext uri="{FF2B5EF4-FFF2-40B4-BE49-F238E27FC236}">
                  <a16:creationId xmlns:a16="http://schemas.microsoft.com/office/drawing/2014/main" id="{678A8E6C-A4A9-8D86-AB71-D2CCF0D2EA0D}"/>
                </a:ext>
              </a:extLst>
            </p:cNvPr>
            <p:cNvSpPr>
              <a:spLocks/>
            </p:cNvSpPr>
            <p:nvPr/>
          </p:nvSpPr>
          <p:spPr bwMode="auto">
            <a:xfrm>
              <a:off x="1895474" y="2763839"/>
              <a:ext cx="270657" cy="783893"/>
            </a:xfrm>
            <a:custGeom>
              <a:avLst/>
              <a:gdLst>
                <a:gd name="connsiteX0" fmla="*/ 187009 w 270657"/>
                <a:gd name="connsiteY0" fmla="*/ 0 h 783893"/>
                <a:gd name="connsiteX1" fmla="*/ 270657 w 270657"/>
                <a:gd name="connsiteY1" fmla="*/ 299916 h 783893"/>
                <a:gd name="connsiteX2" fmla="*/ 168420 w 270657"/>
                <a:gd name="connsiteY2" fmla="*/ 545123 h 783893"/>
                <a:gd name="connsiteX3" fmla="*/ 195814 w 270657"/>
                <a:gd name="connsiteY3" fmla="*/ 702408 h 783893"/>
                <a:gd name="connsiteX4" fmla="*/ 23908 w 270657"/>
                <a:gd name="connsiteY4" fmla="*/ 778035 h 783893"/>
                <a:gd name="connsiteX5" fmla="*/ 0 w 270657"/>
                <a:gd name="connsiteY5" fmla="*/ 783893 h 783893"/>
                <a:gd name="connsiteX6" fmla="*/ 1317 w 270657"/>
                <a:gd name="connsiteY6" fmla="*/ 774557 h 783893"/>
                <a:gd name="connsiteX7" fmla="*/ 79055 w 270657"/>
                <a:gd name="connsiteY7" fmla="*/ 223307 h 783893"/>
                <a:gd name="connsiteX8" fmla="*/ 79218 w 270657"/>
                <a:gd name="connsiteY8" fmla="*/ 222148 h 783893"/>
                <a:gd name="connsiteX9" fmla="*/ 103727 w 270657"/>
                <a:gd name="connsiteY9" fmla="*/ 166077 h 783893"/>
                <a:gd name="connsiteX10" fmla="*/ 187009 w 270657"/>
                <a:gd name="connsiteY10" fmla="*/ 0 h 78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657" h="783893">
                  <a:moveTo>
                    <a:pt x="187009" y="0"/>
                  </a:moveTo>
                  <a:lnTo>
                    <a:pt x="270657" y="299916"/>
                  </a:lnTo>
                  <a:cubicBezTo>
                    <a:pt x="270657" y="299916"/>
                    <a:pt x="270657" y="299916"/>
                    <a:pt x="168420" y="545123"/>
                  </a:cubicBezTo>
                  <a:cubicBezTo>
                    <a:pt x="168420" y="545123"/>
                    <a:pt x="168420" y="545123"/>
                    <a:pt x="195814" y="702408"/>
                  </a:cubicBezTo>
                  <a:cubicBezTo>
                    <a:pt x="195814" y="702408"/>
                    <a:pt x="106112" y="750216"/>
                    <a:pt x="23908" y="778035"/>
                  </a:cubicBezTo>
                  <a:lnTo>
                    <a:pt x="0" y="783893"/>
                  </a:lnTo>
                  <a:lnTo>
                    <a:pt x="1317" y="774557"/>
                  </a:lnTo>
                  <a:cubicBezTo>
                    <a:pt x="10173" y="711757"/>
                    <a:pt x="30837" y="565222"/>
                    <a:pt x="79055" y="223307"/>
                  </a:cubicBezTo>
                  <a:lnTo>
                    <a:pt x="79218" y="222148"/>
                  </a:lnTo>
                  <a:lnTo>
                    <a:pt x="103727" y="166077"/>
                  </a:lnTo>
                  <a:cubicBezTo>
                    <a:pt x="128920" y="104775"/>
                    <a:pt x="152522" y="46160"/>
                    <a:pt x="187009"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6" name="자유형: 도형 183">
              <a:extLst>
                <a:ext uri="{FF2B5EF4-FFF2-40B4-BE49-F238E27FC236}">
                  <a16:creationId xmlns:a16="http://schemas.microsoft.com/office/drawing/2014/main" id="{ABE7589A-DE1E-30C6-5AE6-3528D78537F4}"/>
                </a:ext>
              </a:extLst>
            </p:cNvPr>
            <p:cNvSpPr>
              <a:spLocks/>
            </p:cNvSpPr>
            <p:nvPr/>
          </p:nvSpPr>
          <p:spPr bwMode="auto">
            <a:xfrm>
              <a:off x="2327275" y="2817814"/>
              <a:ext cx="172991" cy="524815"/>
            </a:xfrm>
            <a:custGeom>
              <a:avLst/>
              <a:gdLst>
                <a:gd name="connsiteX0" fmla="*/ 129931 w 172991"/>
                <a:gd name="connsiteY0" fmla="*/ 0 h 524815"/>
                <a:gd name="connsiteX1" fmla="*/ 160361 w 172991"/>
                <a:gd name="connsiteY1" fmla="*/ 260350 h 524815"/>
                <a:gd name="connsiteX2" fmla="*/ 172991 w 172991"/>
                <a:gd name="connsiteY2" fmla="*/ 307953 h 524815"/>
                <a:gd name="connsiteX3" fmla="*/ 166923 w 172991"/>
                <a:gd name="connsiteY3" fmla="*/ 351152 h 524815"/>
                <a:gd name="connsiteX4" fmla="*/ 150167 w 172991"/>
                <a:gd name="connsiteY4" fmla="*/ 470430 h 524815"/>
                <a:gd name="connsiteX5" fmla="*/ 142528 w 172991"/>
                <a:gd name="connsiteY5" fmla="*/ 524815 h 524815"/>
                <a:gd name="connsiteX6" fmla="*/ 122057 w 172991"/>
                <a:gd name="connsiteY6" fmla="*/ 506458 h 524815"/>
                <a:gd name="connsiteX7" fmla="*/ 0 w 172991"/>
                <a:gd name="connsiteY7" fmla="*/ 397003 h 524815"/>
                <a:gd name="connsiteX8" fmla="*/ 99646 w 172991"/>
                <a:gd name="connsiteY8" fmla="*/ 29751 h 52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1" h="524815">
                  <a:moveTo>
                    <a:pt x="129931" y="0"/>
                  </a:moveTo>
                  <a:cubicBezTo>
                    <a:pt x="139456" y="99129"/>
                    <a:pt x="144035" y="181248"/>
                    <a:pt x="160361" y="260350"/>
                  </a:cubicBezTo>
                  <a:lnTo>
                    <a:pt x="172991" y="307953"/>
                  </a:lnTo>
                  <a:lnTo>
                    <a:pt x="166923" y="351152"/>
                  </a:lnTo>
                  <a:cubicBezTo>
                    <a:pt x="161746" y="388004"/>
                    <a:pt x="156171" y="427690"/>
                    <a:pt x="150167" y="470430"/>
                  </a:cubicBezTo>
                  <a:lnTo>
                    <a:pt x="142528" y="524815"/>
                  </a:lnTo>
                  <a:lnTo>
                    <a:pt x="122057" y="506458"/>
                  </a:lnTo>
                  <a:cubicBezTo>
                    <a:pt x="0" y="397003"/>
                    <a:pt x="0" y="397003"/>
                    <a:pt x="0" y="397003"/>
                  </a:cubicBezTo>
                  <a:cubicBezTo>
                    <a:pt x="99646" y="29751"/>
                    <a:pt x="99646" y="29751"/>
                    <a:pt x="99646" y="2975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7" name="자유형: 도형 180">
              <a:extLst>
                <a:ext uri="{FF2B5EF4-FFF2-40B4-BE49-F238E27FC236}">
                  <a16:creationId xmlns:a16="http://schemas.microsoft.com/office/drawing/2014/main" id="{5D3C461C-4454-397D-6A13-1A07D6F36726}"/>
                </a:ext>
              </a:extLst>
            </p:cNvPr>
            <p:cNvSpPr>
              <a:spLocks/>
            </p:cNvSpPr>
            <p:nvPr/>
          </p:nvSpPr>
          <p:spPr bwMode="auto">
            <a:xfrm>
              <a:off x="1887401" y="3142938"/>
              <a:ext cx="605609" cy="490850"/>
            </a:xfrm>
            <a:custGeom>
              <a:avLst/>
              <a:gdLst>
                <a:gd name="connsiteX0" fmla="*/ 384211 w 605609"/>
                <a:gd name="connsiteY0" fmla="*/ 7 h 490850"/>
                <a:gd name="connsiteX1" fmla="*/ 453683 w 605609"/>
                <a:gd name="connsiteY1" fmla="*/ 3232 h 490850"/>
                <a:gd name="connsiteX2" fmla="*/ 584151 w 605609"/>
                <a:gd name="connsiteY2" fmla="*/ 22868 h 490850"/>
                <a:gd name="connsiteX3" fmla="*/ 605609 w 605609"/>
                <a:gd name="connsiteY3" fmla="*/ 34497 h 490850"/>
                <a:gd name="connsiteX4" fmla="*/ 590043 w 605609"/>
                <a:gd name="connsiteY4" fmla="*/ 145305 h 490850"/>
                <a:gd name="connsiteX5" fmla="*/ 548629 w 605609"/>
                <a:gd name="connsiteY5" fmla="*/ 440119 h 490850"/>
                <a:gd name="connsiteX6" fmla="*/ 490045 w 605609"/>
                <a:gd name="connsiteY6" fmla="*/ 490850 h 490850"/>
                <a:gd name="connsiteX7" fmla="*/ 42855 w 605609"/>
                <a:gd name="connsiteY7" fmla="*/ 490850 h 490850"/>
                <a:gd name="connsiteX8" fmla="*/ 381 w 605609"/>
                <a:gd name="connsiteY8" fmla="*/ 442558 h 490850"/>
                <a:gd name="connsiteX9" fmla="*/ 41311 w 605609"/>
                <a:gd name="connsiteY9" fmla="*/ 152323 h 490850"/>
                <a:gd name="connsiteX10" fmla="*/ 51492 w 605609"/>
                <a:gd name="connsiteY10" fmla="*/ 80124 h 490850"/>
                <a:gd name="connsiteX11" fmla="*/ 83311 w 605609"/>
                <a:gd name="connsiteY11" fmla="*/ 58056 h 490850"/>
                <a:gd name="connsiteX12" fmla="*/ 199574 w 605609"/>
                <a:gd name="connsiteY12" fmla="*/ 25186 h 490850"/>
                <a:gd name="connsiteX13" fmla="*/ 384211 w 605609"/>
                <a:gd name="connsiteY13" fmla="*/ 7 h 4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5609" h="490850">
                  <a:moveTo>
                    <a:pt x="384211" y="7"/>
                  </a:moveTo>
                  <a:cubicBezTo>
                    <a:pt x="406281" y="-92"/>
                    <a:pt x="429296" y="914"/>
                    <a:pt x="453683" y="3232"/>
                  </a:cubicBezTo>
                  <a:cubicBezTo>
                    <a:pt x="502456" y="8110"/>
                    <a:pt x="547205" y="10793"/>
                    <a:pt x="584151" y="22868"/>
                  </a:cubicBezTo>
                  <a:lnTo>
                    <a:pt x="605609" y="34497"/>
                  </a:lnTo>
                  <a:lnTo>
                    <a:pt x="590043" y="145305"/>
                  </a:lnTo>
                  <a:cubicBezTo>
                    <a:pt x="578036" y="230783"/>
                    <a:pt x="564313" y="328473"/>
                    <a:pt x="548629" y="440119"/>
                  </a:cubicBezTo>
                  <a:cubicBezTo>
                    <a:pt x="544724" y="469387"/>
                    <a:pt x="519826" y="490850"/>
                    <a:pt x="490045" y="490850"/>
                  </a:cubicBezTo>
                  <a:cubicBezTo>
                    <a:pt x="490045" y="490850"/>
                    <a:pt x="490045" y="490850"/>
                    <a:pt x="42855" y="490850"/>
                  </a:cubicBezTo>
                  <a:cubicBezTo>
                    <a:pt x="16980" y="490850"/>
                    <a:pt x="-3036" y="467923"/>
                    <a:pt x="381" y="442558"/>
                  </a:cubicBezTo>
                  <a:cubicBezTo>
                    <a:pt x="381" y="442558"/>
                    <a:pt x="381" y="442558"/>
                    <a:pt x="41311" y="152323"/>
                  </a:cubicBezTo>
                  <a:lnTo>
                    <a:pt x="51492" y="80124"/>
                  </a:lnTo>
                  <a:lnTo>
                    <a:pt x="83311" y="58056"/>
                  </a:lnTo>
                  <a:cubicBezTo>
                    <a:pt x="118367" y="41651"/>
                    <a:pt x="158849" y="34699"/>
                    <a:pt x="199574" y="25186"/>
                  </a:cubicBezTo>
                  <a:cubicBezTo>
                    <a:pt x="260297" y="10550"/>
                    <a:pt x="318002" y="304"/>
                    <a:pt x="38421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8" name="Freeform 35">
              <a:extLst>
                <a:ext uri="{FF2B5EF4-FFF2-40B4-BE49-F238E27FC236}">
                  <a16:creationId xmlns:a16="http://schemas.microsoft.com/office/drawing/2014/main" id="{EEF885E6-2176-B03D-8173-305961652C2B}"/>
                </a:ext>
              </a:extLst>
            </p:cNvPr>
            <p:cNvSpPr>
              <a:spLocks/>
            </p:cNvSpPr>
            <p:nvPr/>
          </p:nvSpPr>
          <p:spPr bwMode="auto">
            <a:xfrm>
              <a:off x="2006600" y="2817813"/>
              <a:ext cx="458788" cy="565150"/>
            </a:xfrm>
            <a:custGeom>
              <a:avLst/>
              <a:gdLst>
                <a:gd name="T0" fmla="*/ 143 w 940"/>
                <a:gd name="T1" fmla="*/ 876 h 1156"/>
                <a:gd name="T2" fmla="*/ 793 w 940"/>
                <a:gd name="T3" fmla="*/ 797 h 1156"/>
                <a:gd name="T4" fmla="*/ 887 w 940"/>
                <a:gd name="T5" fmla="*/ 0 h 1156"/>
                <a:gd name="T6" fmla="*/ 132 w 940"/>
                <a:gd name="T7" fmla="*/ 62 h 1156"/>
                <a:gd name="T8" fmla="*/ 143 w 940"/>
                <a:gd name="T9" fmla="*/ 876 h 1156"/>
              </a:gdLst>
              <a:ahLst/>
              <a:cxnLst>
                <a:cxn ang="0">
                  <a:pos x="T0" y="T1"/>
                </a:cxn>
                <a:cxn ang="0">
                  <a:pos x="T2" y="T3"/>
                </a:cxn>
                <a:cxn ang="0">
                  <a:pos x="T4" y="T5"/>
                </a:cxn>
                <a:cxn ang="0">
                  <a:pos x="T6" y="T7"/>
                </a:cxn>
                <a:cxn ang="0">
                  <a:pos x="T8" y="T9"/>
                </a:cxn>
              </a:cxnLst>
              <a:rect l="0" t="0" r="r" b="b"/>
              <a:pathLst>
                <a:path w="940" h="1156">
                  <a:moveTo>
                    <a:pt x="143" y="876"/>
                  </a:moveTo>
                  <a:cubicBezTo>
                    <a:pt x="265" y="1156"/>
                    <a:pt x="646" y="1074"/>
                    <a:pt x="793" y="797"/>
                  </a:cubicBezTo>
                  <a:cubicBezTo>
                    <a:pt x="940" y="520"/>
                    <a:pt x="919" y="136"/>
                    <a:pt x="887" y="0"/>
                  </a:cubicBezTo>
                  <a:cubicBezTo>
                    <a:pt x="132" y="62"/>
                    <a:pt x="132" y="62"/>
                    <a:pt x="132" y="62"/>
                  </a:cubicBezTo>
                  <a:cubicBezTo>
                    <a:pt x="132" y="62"/>
                    <a:pt x="0" y="548"/>
                    <a:pt x="143" y="876"/>
                  </a:cubicBez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89" name="Freeform 37">
              <a:extLst>
                <a:ext uri="{FF2B5EF4-FFF2-40B4-BE49-F238E27FC236}">
                  <a16:creationId xmlns:a16="http://schemas.microsoft.com/office/drawing/2014/main" id="{5A9AFBB3-B948-F936-0441-4A5B3080D1C2}"/>
                </a:ext>
              </a:extLst>
            </p:cNvPr>
            <p:cNvSpPr>
              <a:spLocks/>
            </p:cNvSpPr>
            <p:nvPr/>
          </p:nvSpPr>
          <p:spPr bwMode="auto">
            <a:xfrm>
              <a:off x="2425700" y="2851150"/>
              <a:ext cx="119063" cy="249238"/>
            </a:xfrm>
            <a:custGeom>
              <a:avLst/>
              <a:gdLst>
                <a:gd name="T0" fmla="*/ 20 w 244"/>
                <a:gd name="T1" fmla="*/ 258 h 509"/>
                <a:gd name="T2" fmla="*/ 0 w 244"/>
                <a:gd name="T3" fmla="*/ 509 h 509"/>
                <a:gd name="T4" fmla="*/ 20 w 244"/>
                <a:gd name="T5" fmla="*/ 258 h 509"/>
              </a:gdLst>
              <a:ahLst/>
              <a:cxnLst>
                <a:cxn ang="0">
                  <a:pos x="T0" y="T1"/>
                </a:cxn>
                <a:cxn ang="0">
                  <a:pos x="T2" y="T3"/>
                </a:cxn>
                <a:cxn ang="0">
                  <a:pos x="T4" y="T5"/>
                </a:cxn>
              </a:cxnLst>
              <a:rect l="0" t="0" r="r" b="b"/>
              <a:pathLst>
                <a:path w="244" h="509">
                  <a:moveTo>
                    <a:pt x="20" y="258"/>
                  </a:moveTo>
                  <a:cubicBezTo>
                    <a:pt x="157" y="0"/>
                    <a:pt x="244" y="339"/>
                    <a:pt x="0" y="509"/>
                  </a:cubicBezTo>
                  <a:lnTo>
                    <a:pt x="20" y="258"/>
                  </a:ln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0" name="Freeform 38">
              <a:extLst>
                <a:ext uri="{FF2B5EF4-FFF2-40B4-BE49-F238E27FC236}">
                  <a16:creationId xmlns:a16="http://schemas.microsoft.com/office/drawing/2014/main" id="{C5A485CE-A8ED-90B6-FD7C-0DDD4CBF81A0}"/>
                </a:ext>
              </a:extLst>
            </p:cNvPr>
            <p:cNvSpPr>
              <a:spLocks/>
            </p:cNvSpPr>
            <p:nvPr/>
          </p:nvSpPr>
          <p:spPr bwMode="auto">
            <a:xfrm>
              <a:off x="1960563" y="2908300"/>
              <a:ext cx="115888" cy="250825"/>
            </a:xfrm>
            <a:custGeom>
              <a:avLst/>
              <a:gdLst>
                <a:gd name="T0" fmla="*/ 196 w 238"/>
                <a:gd name="T1" fmla="*/ 185 h 513"/>
                <a:gd name="T2" fmla="*/ 238 w 238"/>
                <a:gd name="T3" fmla="*/ 513 h 513"/>
                <a:gd name="T4" fmla="*/ 196 w 238"/>
                <a:gd name="T5" fmla="*/ 185 h 513"/>
              </a:gdLst>
              <a:ahLst/>
              <a:cxnLst>
                <a:cxn ang="0">
                  <a:pos x="T0" y="T1"/>
                </a:cxn>
                <a:cxn ang="0">
                  <a:pos x="T2" y="T3"/>
                </a:cxn>
                <a:cxn ang="0">
                  <a:pos x="T4" y="T5"/>
                </a:cxn>
              </a:cxnLst>
              <a:rect l="0" t="0" r="r" b="b"/>
              <a:pathLst>
                <a:path w="238" h="513">
                  <a:moveTo>
                    <a:pt x="196" y="185"/>
                  </a:moveTo>
                  <a:cubicBezTo>
                    <a:pt x="0" y="0"/>
                    <a:pt x="18" y="434"/>
                    <a:pt x="238" y="513"/>
                  </a:cubicBezTo>
                  <a:lnTo>
                    <a:pt x="196" y="185"/>
                  </a:ln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1" name="Freeform 40">
              <a:extLst>
                <a:ext uri="{FF2B5EF4-FFF2-40B4-BE49-F238E27FC236}">
                  <a16:creationId xmlns:a16="http://schemas.microsoft.com/office/drawing/2014/main" id="{D66E2988-7D0E-D349-6A7E-55BB97BCD5DD}"/>
                </a:ext>
              </a:extLst>
            </p:cNvPr>
            <p:cNvSpPr>
              <a:spLocks/>
            </p:cNvSpPr>
            <p:nvPr/>
          </p:nvSpPr>
          <p:spPr bwMode="auto">
            <a:xfrm>
              <a:off x="2027238" y="2633663"/>
              <a:ext cx="469900" cy="434975"/>
            </a:xfrm>
            <a:custGeom>
              <a:avLst/>
              <a:gdLst>
                <a:gd name="T0" fmla="*/ 66 w 962"/>
                <a:gd name="T1" fmla="*/ 861 h 892"/>
                <a:gd name="T2" fmla="*/ 23 w 962"/>
                <a:gd name="T3" fmla="*/ 685 h 892"/>
                <a:gd name="T4" fmla="*/ 108 w 962"/>
                <a:gd name="T5" fmla="*/ 269 h 892"/>
                <a:gd name="T6" fmla="*/ 676 w 962"/>
                <a:gd name="T7" fmla="*/ 79 h 892"/>
                <a:gd name="T8" fmla="*/ 962 w 962"/>
                <a:gd name="T9" fmla="*/ 554 h 892"/>
                <a:gd name="T10" fmla="*/ 732 w 962"/>
                <a:gd name="T11" fmla="*/ 576 h 892"/>
                <a:gd name="T12" fmla="*/ 716 w 962"/>
                <a:gd name="T13" fmla="*/ 410 h 892"/>
                <a:gd name="T14" fmla="*/ 706 w 962"/>
                <a:gd name="T15" fmla="*/ 574 h 892"/>
                <a:gd name="T16" fmla="*/ 122 w 962"/>
                <a:gd name="T17" fmla="*/ 638 h 892"/>
                <a:gd name="T18" fmla="*/ 102 w 962"/>
                <a:gd name="T19" fmla="*/ 892 h 892"/>
                <a:gd name="T20" fmla="*/ 66 w 962"/>
                <a:gd name="T21" fmla="*/ 86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892">
                  <a:moveTo>
                    <a:pt x="66" y="861"/>
                  </a:moveTo>
                  <a:cubicBezTo>
                    <a:pt x="66" y="861"/>
                    <a:pt x="46" y="802"/>
                    <a:pt x="23" y="685"/>
                  </a:cubicBezTo>
                  <a:cubicBezTo>
                    <a:pt x="0" y="568"/>
                    <a:pt x="3" y="421"/>
                    <a:pt x="108" y="269"/>
                  </a:cubicBezTo>
                  <a:cubicBezTo>
                    <a:pt x="213" y="117"/>
                    <a:pt x="463" y="0"/>
                    <a:pt x="676" y="79"/>
                  </a:cubicBezTo>
                  <a:cubicBezTo>
                    <a:pt x="890" y="159"/>
                    <a:pt x="923" y="373"/>
                    <a:pt x="962" y="554"/>
                  </a:cubicBezTo>
                  <a:cubicBezTo>
                    <a:pt x="732" y="576"/>
                    <a:pt x="732" y="576"/>
                    <a:pt x="732" y="576"/>
                  </a:cubicBezTo>
                  <a:cubicBezTo>
                    <a:pt x="732" y="576"/>
                    <a:pt x="737" y="474"/>
                    <a:pt x="716" y="410"/>
                  </a:cubicBezTo>
                  <a:cubicBezTo>
                    <a:pt x="716" y="410"/>
                    <a:pt x="713" y="523"/>
                    <a:pt x="706" y="574"/>
                  </a:cubicBezTo>
                  <a:cubicBezTo>
                    <a:pt x="122" y="638"/>
                    <a:pt x="122" y="638"/>
                    <a:pt x="122" y="638"/>
                  </a:cubicBezTo>
                  <a:cubicBezTo>
                    <a:pt x="122" y="638"/>
                    <a:pt x="81" y="744"/>
                    <a:pt x="102" y="892"/>
                  </a:cubicBezTo>
                  <a:lnTo>
                    <a:pt x="66" y="86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2" name="Freeform 41">
              <a:extLst>
                <a:ext uri="{FF2B5EF4-FFF2-40B4-BE49-F238E27FC236}">
                  <a16:creationId xmlns:a16="http://schemas.microsoft.com/office/drawing/2014/main" id="{4D3FCABF-AA07-94BB-5E58-A082617BDB16}"/>
                </a:ext>
              </a:extLst>
            </p:cNvPr>
            <p:cNvSpPr>
              <a:spLocks/>
            </p:cNvSpPr>
            <p:nvPr/>
          </p:nvSpPr>
          <p:spPr bwMode="auto">
            <a:xfrm>
              <a:off x="2416175" y="2855913"/>
              <a:ext cx="44450" cy="158750"/>
            </a:xfrm>
            <a:custGeom>
              <a:avLst/>
              <a:gdLst>
                <a:gd name="T0" fmla="*/ 0 w 91"/>
                <a:gd name="T1" fmla="*/ 34 h 324"/>
                <a:gd name="T2" fmla="*/ 32 w 91"/>
                <a:gd name="T3" fmla="*/ 324 h 324"/>
                <a:gd name="T4" fmla="*/ 77 w 91"/>
                <a:gd name="T5" fmla="*/ 170 h 324"/>
                <a:gd name="T6" fmla="*/ 70 w 91"/>
                <a:gd name="T7" fmla="*/ 0 h 324"/>
                <a:gd name="T8" fmla="*/ 0 w 91"/>
                <a:gd name="T9" fmla="*/ 34 h 324"/>
              </a:gdLst>
              <a:ahLst/>
              <a:cxnLst>
                <a:cxn ang="0">
                  <a:pos x="T0" y="T1"/>
                </a:cxn>
                <a:cxn ang="0">
                  <a:pos x="T2" y="T3"/>
                </a:cxn>
                <a:cxn ang="0">
                  <a:pos x="T4" y="T5"/>
                </a:cxn>
                <a:cxn ang="0">
                  <a:pos x="T6" y="T7"/>
                </a:cxn>
                <a:cxn ang="0">
                  <a:pos x="T8" y="T9"/>
                </a:cxn>
              </a:cxnLst>
              <a:rect l="0" t="0" r="r" b="b"/>
              <a:pathLst>
                <a:path w="91" h="324">
                  <a:moveTo>
                    <a:pt x="0" y="34"/>
                  </a:moveTo>
                  <a:cubicBezTo>
                    <a:pt x="3" y="34"/>
                    <a:pt x="39" y="148"/>
                    <a:pt x="32" y="324"/>
                  </a:cubicBezTo>
                  <a:cubicBezTo>
                    <a:pt x="32" y="324"/>
                    <a:pt x="63" y="261"/>
                    <a:pt x="77" y="170"/>
                  </a:cubicBezTo>
                  <a:cubicBezTo>
                    <a:pt x="91" y="78"/>
                    <a:pt x="70" y="0"/>
                    <a:pt x="70" y="0"/>
                  </a:cubicBezTo>
                  <a:lnTo>
                    <a:pt x="0" y="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3" name="Freeform 43">
              <a:extLst>
                <a:ext uri="{FF2B5EF4-FFF2-40B4-BE49-F238E27FC236}">
                  <a16:creationId xmlns:a16="http://schemas.microsoft.com/office/drawing/2014/main" id="{50B8D53D-F2E1-B0F4-230D-A6149DAA6DC0}"/>
                </a:ext>
              </a:extLst>
            </p:cNvPr>
            <p:cNvSpPr>
              <a:spLocks/>
            </p:cNvSpPr>
            <p:nvPr/>
          </p:nvSpPr>
          <p:spPr bwMode="auto">
            <a:xfrm>
              <a:off x="2320925" y="3024188"/>
              <a:ext cx="28575" cy="41275"/>
            </a:xfrm>
            <a:custGeom>
              <a:avLst/>
              <a:gdLst>
                <a:gd name="T0" fmla="*/ 25 w 60"/>
                <a:gd name="T1" fmla="*/ 85 h 85"/>
                <a:gd name="T2" fmla="*/ 1 w 60"/>
                <a:gd name="T3" fmla="*/ 59 h 85"/>
                <a:gd name="T4" fmla="*/ 2 w 60"/>
                <a:gd name="T5" fmla="*/ 31 h 85"/>
                <a:gd name="T6" fmla="*/ 32 w 60"/>
                <a:gd name="T7" fmla="*/ 1 h 85"/>
                <a:gd name="T8" fmla="*/ 59 w 60"/>
                <a:gd name="T9" fmla="*/ 27 h 85"/>
                <a:gd name="T10" fmla="*/ 57 w 60"/>
                <a:gd name="T11" fmla="*/ 55 h 85"/>
                <a:gd name="T12" fmla="*/ 27 w 60"/>
                <a:gd name="T13" fmla="*/ 85 h 85"/>
                <a:gd name="T14" fmla="*/ 25 w 60"/>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85">
                  <a:moveTo>
                    <a:pt x="25" y="85"/>
                  </a:moveTo>
                  <a:cubicBezTo>
                    <a:pt x="10" y="85"/>
                    <a:pt x="0" y="74"/>
                    <a:pt x="1" y="59"/>
                  </a:cubicBezTo>
                  <a:cubicBezTo>
                    <a:pt x="2" y="31"/>
                    <a:pt x="2" y="31"/>
                    <a:pt x="2" y="31"/>
                  </a:cubicBezTo>
                  <a:cubicBezTo>
                    <a:pt x="3" y="16"/>
                    <a:pt x="17" y="2"/>
                    <a:pt x="32" y="1"/>
                  </a:cubicBezTo>
                  <a:cubicBezTo>
                    <a:pt x="48" y="0"/>
                    <a:pt x="60" y="11"/>
                    <a:pt x="59" y="27"/>
                  </a:cubicBezTo>
                  <a:cubicBezTo>
                    <a:pt x="57" y="55"/>
                    <a:pt x="57" y="55"/>
                    <a:pt x="57" y="55"/>
                  </a:cubicBezTo>
                  <a:cubicBezTo>
                    <a:pt x="56" y="70"/>
                    <a:pt x="43" y="84"/>
                    <a:pt x="27" y="85"/>
                  </a:cubicBezTo>
                  <a:cubicBezTo>
                    <a:pt x="26" y="85"/>
                    <a:pt x="26" y="85"/>
                    <a:pt x="25" y="8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4" name="Freeform 44">
              <a:extLst>
                <a:ext uri="{FF2B5EF4-FFF2-40B4-BE49-F238E27FC236}">
                  <a16:creationId xmlns:a16="http://schemas.microsoft.com/office/drawing/2014/main" id="{F00DCAEB-DAE9-7211-116E-407E00739389}"/>
                </a:ext>
              </a:extLst>
            </p:cNvPr>
            <p:cNvSpPr>
              <a:spLocks/>
            </p:cNvSpPr>
            <p:nvPr/>
          </p:nvSpPr>
          <p:spPr bwMode="auto">
            <a:xfrm>
              <a:off x="2119313" y="2960688"/>
              <a:ext cx="107950" cy="44450"/>
            </a:xfrm>
            <a:custGeom>
              <a:avLst/>
              <a:gdLst>
                <a:gd name="T0" fmla="*/ 9 w 223"/>
                <a:gd name="T1" fmla="*/ 92 h 92"/>
                <a:gd name="T2" fmla="*/ 2 w 223"/>
                <a:gd name="T3" fmla="*/ 87 h 92"/>
                <a:gd name="T4" fmla="*/ 7 w 223"/>
                <a:gd name="T5" fmla="*/ 74 h 92"/>
                <a:gd name="T6" fmla="*/ 219 w 223"/>
                <a:gd name="T7" fmla="*/ 61 h 92"/>
                <a:gd name="T8" fmla="*/ 220 w 223"/>
                <a:gd name="T9" fmla="*/ 74 h 92"/>
                <a:gd name="T10" fmla="*/ 206 w 223"/>
                <a:gd name="T11" fmla="*/ 77 h 92"/>
                <a:gd name="T12" fmla="*/ 15 w 223"/>
                <a:gd name="T13" fmla="*/ 90 h 92"/>
                <a:gd name="T14" fmla="*/ 9 w 223"/>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92">
                  <a:moveTo>
                    <a:pt x="9" y="92"/>
                  </a:moveTo>
                  <a:cubicBezTo>
                    <a:pt x="6" y="92"/>
                    <a:pt x="4" y="90"/>
                    <a:pt x="2" y="87"/>
                  </a:cubicBezTo>
                  <a:cubicBezTo>
                    <a:pt x="0" y="83"/>
                    <a:pt x="2" y="77"/>
                    <a:pt x="7" y="74"/>
                  </a:cubicBezTo>
                  <a:cubicBezTo>
                    <a:pt x="12" y="71"/>
                    <a:pt x="131" y="0"/>
                    <a:pt x="219" y="61"/>
                  </a:cubicBezTo>
                  <a:cubicBezTo>
                    <a:pt x="223" y="64"/>
                    <a:pt x="223" y="70"/>
                    <a:pt x="220" y="74"/>
                  </a:cubicBezTo>
                  <a:cubicBezTo>
                    <a:pt x="216" y="78"/>
                    <a:pt x="210" y="80"/>
                    <a:pt x="206" y="77"/>
                  </a:cubicBezTo>
                  <a:cubicBezTo>
                    <a:pt x="128" y="22"/>
                    <a:pt x="16" y="89"/>
                    <a:pt x="15" y="90"/>
                  </a:cubicBezTo>
                  <a:cubicBezTo>
                    <a:pt x="13" y="91"/>
                    <a:pt x="11" y="92"/>
                    <a:pt x="9" y="9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5" name="Freeform 45">
              <a:extLst>
                <a:ext uri="{FF2B5EF4-FFF2-40B4-BE49-F238E27FC236}">
                  <a16:creationId xmlns:a16="http://schemas.microsoft.com/office/drawing/2014/main" id="{DCCF9E84-480C-012C-BFF0-788E7BE60538}"/>
                </a:ext>
              </a:extLst>
            </p:cNvPr>
            <p:cNvSpPr>
              <a:spLocks/>
            </p:cNvSpPr>
            <p:nvPr/>
          </p:nvSpPr>
          <p:spPr bwMode="auto">
            <a:xfrm>
              <a:off x="2308225" y="2951163"/>
              <a:ext cx="96838" cy="34925"/>
            </a:xfrm>
            <a:custGeom>
              <a:avLst/>
              <a:gdLst>
                <a:gd name="T0" fmla="*/ 9 w 197"/>
                <a:gd name="T1" fmla="*/ 71 h 71"/>
                <a:gd name="T2" fmla="*/ 4 w 197"/>
                <a:gd name="T3" fmla="*/ 69 h 71"/>
                <a:gd name="T4" fmla="*/ 3 w 197"/>
                <a:gd name="T5" fmla="*/ 57 h 71"/>
                <a:gd name="T6" fmla="*/ 87 w 197"/>
                <a:gd name="T7" fmla="*/ 7 h 71"/>
                <a:gd name="T8" fmla="*/ 193 w 197"/>
                <a:gd name="T9" fmla="*/ 35 h 71"/>
                <a:gd name="T10" fmla="*/ 194 w 197"/>
                <a:gd name="T11" fmla="*/ 48 h 71"/>
                <a:gd name="T12" fmla="*/ 180 w 197"/>
                <a:gd name="T13" fmla="*/ 51 h 71"/>
                <a:gd name="T14" fmla="*/ 88 w 197"/>
                <a:gd name="T15" fmla="*/ 25 h 71"/>
                <a:gd name="T16" fmla="*/ 18 w 197"/>
                <a:gd name="T17" fmla="*/ 67 h 71"/>
                <a:gd name="T18" fmla="*/ 9 w 197"/>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71">
                  <a:moveTo>
                    <a:pt x="9" y="71"/>
                  </a:moveTo>
                  <a:cubicBezTo>
                    <a:pt x="7" y="71"/>
                    <a:pt x="6" y="71"/>
                    <a:pt x="4" y="69"/>
                  </a:cubicBezTo>
                  <a:cubicBezTo>
                    <a:pt x="0" y="67"/>
                    <a:pt x="0" y="61"/>
                    <a:pt x="3" y="57"/>
                  </a:cubicBezTo>
                  <a:cubicBezTo>
                    <a:pt x="5" y="55"/>
                    <a:pt x="37" y="16"/>
                    <a:pt x="87" y="7"/>
                  </a:cubicBezTo>
                  <a:cubicBezTo>
                    <a:pt x="123" y="0"/>
                    <a:pt x="158" y="9"/>
                    <a:pt x="193" y="35"/>
                  </a:cubicBezTo>
                  <a:cubicBezTo>
                    <a:pt x="197" y="38"/>
                    <a:pt x="197" y="44"/>
                    <a:pt x="194" y="48"/>
                  </a:cubicBezTo>
                  <a:cubicBezTo>
                    <a:pt x="190" y="52"/>
                    <a:pt x="184" y="54"/>
                    <a:pt x="180" y="51"/>
                  </a:cubicBezTo>
                  <a:cubicBezTo>
                    <a:pt x="150" y="28"/>
                    <a:pt x="119" y="19"/>
                    <a:pt x="88" y="25"/>
                  </a:cubicBezTo>
                  <a:cubicBezTo>
                    <a:pt x="46" y="33"/>
                    <a:pt x="18" y="67"/>
                    <a:pt x="18" y="67"/>
                  </a:cubicBezTo>
                  <a:cubicBezTo>
                    <a:pt x="15" y="70"/>
                    <a:pt x="12" y="71"/>
                    <a:pt x="9" y="7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6" name="Freeform 46">
              <a:extLst>
                <a:ext uri="{FF2B5EF4-FFF2-40B4-BE49-F238E27FC236}">
                  <a16:creationId xmlns:a16="http://schemas.microsoft.com/office/drawing/2014/main" id="{4F0CC5EF-408A-89CE-E217-72AF52C1D2A3}"/>
                </a:ext>
              </a:extLst>
            </p:cNvPr>
            <p:cNvSpPr>
              <a:spLocks/>
            </p:cNvSpPr>
            <p:nvPr/>
          </p:nvSpPr>
          <p:spPr bwMode="auto">
            <a:xfrm>
              <a:off x="2257425" y="3043238"/>
              <a:ext cx="30163" cy="101600"/>
            </a:xfrm>
            <a:custGeom>
              <a:avLst/>
              <a:gdLst>
                <a:gd name="T0" fmla="*/ 51 w 63"/>
                <a:gd name="T1" fmla="*/ 208 h 208"/>
                <a:gd name="T2" fmla="*/ 44 w 63"/>
                <a:gd name="T3" fmla="*/ 204 h 208"/>
                <a:gd name="T4" fmla="*/ 0 w 63"/>
                <a:gd name="T5" fmla="*/ 11 h 208"/>
                <a:gd name="T6" fmla="*/ 9 w 63"/>
                <a:gd name="T7" fmla="*/ 0 h 208"/>
                <a:gd name="T8" fmla="*/ 19 w 63"/>
                <a:gd name="T9" fmla="*/ 8 h 208"/>
                <a:gd name="T10" fmla="*/ 61 w 63"/>
                <a:gd name="T11" fmla="*/ 193 h 208"/>
                <a:gd name="T12" fmla="*/ 57 w 63"/>
                <a:gd name="T13" fmla="*/ 206 h 208"/>
                <a:gd name="T14" fmla="*/ 51 w 63"/>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08">
                  <a:moveTo>
                    <a:pt x="51" y="208"/>
                  </a:moveTo>
                  <a:cubicBezTo>
                    <a:pt x="48" y="208"/>
                    <a:pt x="46" y="207"/>
                    <a:pt x="44" y="204"/>
                  </a:cubicBezTo>
                  <a:cubicBezTo>
                    <a:pt x="2" y="141"/>
                    <a:pt x="0" y="16"/>
                    <a:pt x="0" y="11"/>
                  </a:cubicBezTo>
                  <a:cubicBezTo>
                    <a:pt x="0" y="6"/>
                    <a:pt x="4" y="1"/>
                    <a:pt x="9" y="0"/>
                  </a:cubicBezTo>
                  <a:cubicBezTo>
                    <a:pt x="14" y="0"/>
                    <a:pt x="19" y="3"/>
                    <a:pt x="19" y="8"/>
                  </a:cubicBezTo>
                  <a:cubicBezTo>
                    <a:pt x="19" y="9"/>
                    <a:pt x="21" y="134"/>
                    <a:pt x="61" y="193"/>
                  </a:cubicBezTo>
                  <a:cubicBezTo>
                    <a:pt x="63" y="197"/>
                    <a:pt x="62" y="203"/>
                    <a:pt x="57" y="206"/>
                  </a:cubicBezTo>
                  <a:cubicBezTo>
                    <a:pt x="55" y="207"/>
                    <a:pt x="53" y="208"/>
                    <a:pt x="51" y="208"/>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7" name="Freeform 47">
              <a:extLst>
                <a:ext uri="{FF2B5EF4-FFF2-40B4-BE49-F238E27FC236}">
                  <a16:creationId xmlns:a16="http://schemas.microsoft.com/office/drawing/2014/main" id="{DFB7617C-6AC4-5D80-43F1-F369163F241F}"/>
                </a:ext>
              </a:extLst>
            </p:cNvPr>
            <p:cNvSpPr>
              <a:spLocks/>
            </p:cNvSpPr>
            <p:nvPr/>
          </p:nvSpPr>
          <p:spPr bwMode="auto">
            <a:xfrm>
              <a:off x="2163763" y="3167063"/>
              <a:ext cx="122238" cy="41275"/>
            </a:xfrm>
            <a:custGeom>
              <a:avLst/>
              <a:gdLst>
                <a:gd name="T0" fmla="*/ 143 w 249"/>
                <a:gd name="T1" fmla="*/ 85 h 85"/>
                <a:gd name="T2" fmla="*/ 3 w 249"/>
                <a:gd name="T3" fmla="*/ 16 h 85"/>
                <a:gd name="T4" fmla="*/ 5 w 249"/>
                <a:gd name="T5" fmla="*/ 3 h 85"/>
                <a:gd name="T6" fmla="*/ 18 w 249"/>
                <a:gd name="T7" fmla="*/ 4 h 85"/>
                <a:gd name="T8" fmla="*/ 233 w 249"/>
                <a:gd name="T9" fmla="*/ 41 h 85"/>
                <a:gd name="T10" fmla="*/ 246 w 249"/>
                <a:gd name="T11" fmla="*/ 42 h 85"/>
                <a:gd name="T12" fmla="*/ 243 w 249"/>
                <a:gd name="T13" fmla="*/ 55 h 85"/>
                <a:gd name="T14" fmla="*/ 143 w 249"/>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85">
                  <a:moveTo>
                    <a:pt x="143" y="85"/>
                  </a:moveTo>
                  <a:cubicBezTo>
                    <a:pt x="90" y="85"/>
                    <a:pt x="36" y="63"/>
                    <a:pt x="3" y="16"/>
                  </a:cubicBezTo>
                  <a:cubicBezTo>
                    <a:pt x="0" y="13"/>
                    <a:pt x="1" y="7"/>
                    <a:pt x="5" y="3"/>
                  </a:cubicBezTo>
                  <a:cubicBezTo>
                    <a:pt x="10" y="0"/>
                    <a:pt x="16" y="0"/>
                    <a:pt x="18" y="4"/>
                  </a:cubicBezTo>
                  <a:cubicBezTo>
                    <a:pt x="69" y="75"/>
                    <a:pt x="175" y="82"/>
                    <a:pt x="233" y="41"/>
                  </a:cubicBezTo>
                  <a:cubicBezTo>
                    <a:pt x="238" y="37"/>
                    <a:pt x="243" y="38"/>
                    <a:pt x="246" y="42"/>
                  </a:cubicBezTo>
                  <a:cubicBezTo>
                    <a:pt x="249" y="46"/>
                    <a:pt x="247" y="52"/>
                    <a:pt x="243" y="55"/>
                  </a:cubicBezTo>
                  <a:cubicBezTo>
                    <a:pt x="215" y="75"/>
                    <a:pt x="180" y="85"/>
                    <a:pt x="143" y="8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8" name="Freeform 48">
              <a:extLst>
                <a:ext uri="{FF2B5EF4-FFF2-40B4-BE49-F238E27FC236}">
                  <a16:creationId xmlns:a16="http://schemas.microsoft.com/office/drawing/2014/main" id="{28E6C7D7-BC68-018F-BFB4-058724E16D71}"/>
                </a:ext>
              </a:extLst>
            </p:cNvPr>
            <p:cNvSpPr>
              <a:spLocks/>
            </p:cNvSpPr>
            <p:nvPr/>
          </p:nvSpPr>
          <p:spPr bwMode="auto">
            <a:xfrm>
              <a:off x="2443163" y="2967038"/>
              <a:ext cx="41275" cy="77788"/>
            </a:xfrm>
            <a:custGeom>
              <a:avLst/>
              <a:gdLst>
                <a:gd name="T0" fmla="*/ 9 w 85"/>
                <a:gd name="T1" fmla="*/ 160 h 160"/>
                <a:gd name="T2" fmla="*/ 3 w 85"/>
                <a:gd name="T3" fmla="*/ 157 h 160"/>
                <a:gd name="T4" fmla="*/ 4 w 85"/>
                <a:gd name="T5" fmla="*/ 144 h 160"/>
                <a:gd name="T6" fmla="*/ 60 w 85"/>
                <a:gd name="T7" fmla="*/ 26 h 160"/>
                <a:gd name="T8" fmla="*/ 56 w 85"/>
                <a:gd name="T9" fmla="*/ 19 h 160"/>
                <a:gd name="T10" fmla="*/ 40 w 85"/>
                <a:gd name="T11" fmla="*/ 34 h 160"/>
                <a:gd name="T12" fmla="*/ 26 w 85"/>
                <a:gd name="T13" fmla="*/ 38 h 160"/>
                <a:gd name="T14" fmla="*/ 25 w 85"/>
                <a:gd name="T15" fmla="*/ 25 h 160"/>
                <a:gd name="T16" fmla="*/ 61 w 85"/>
                <a:gd name="T17" fmla="*/ 0 h 160"/>
                <a:gd name="T18" fmla="*/ 79 w 85"/>
                <a:gd name="T19" fmla="*/ 19 h 160"/>
                <a:gd name="T20" fmla="*/ 16 w 85"/>
                <a:gd name="T21" fmla="*/ 157 h 160"/>
                <a:gd name="T22" fmla="*/ 9 w 85"/>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160">
                  <a:moveTo>
                    <a:pt x="9" y="160"/>
                  </a:moveTo>
                  <a:cubicBezTo>
                    <a:pt x="7" y="160"/>
                    <a:pt x="4" y="159"/>
                    <a:pt x="3" y="157"/>
                  </a:cubicBezTo>
                  <a:cubicBezTo>
                    <a:pt x="0" y="154"/>
                    <a:pt x="0" y="148"/>
                    <a:pt x="4" y="144"/>
                  </a:cubicBezTo>
                  <a:cubicBezTo>
                    <a:pt x="52" y="100"/>
                    <a:pt x="66" y="48"/>
                    <a:pt x="60" y="26"/>
                  </a:cubicBezTo>
                  <a:cubicBezTo>
                    <a:pt x="59" y="21"/>
                    <a:pt x="57" y="19"/>
                    <a:pt x="56" y="19"/>
                  </a:cubicBezTo>
                  <a:cubicBezTo>
                    <a:pt x="55" y="19"/>
                    <a:pt x="49" y="22"/>
                    <a:pt x="40" y="34"/>
                  </a:cubicBezTo>
                  <a:cubicBezTo>
                    <a:pt x="36" y="39"/>
                    <a:pt x="30" y="40"/>
                    <a:pt x="26" y="38"/>
                  </a:cubicBezTo>
                  <a:cubicBezTo>
                    <a:pt x="22" y="35"/>
                    <a:pt x="22" y="29"/>
                    <a:pt x="25" y="25"/>
                  </a:cubicBezTo>
                  <a:cubicBezTo>
                    <a:pt x="37" y="8"/>
                    <a:pt x="50" y="0"/>
                    <a:pt x="61" y="0"/>
                  </a:cubicBezTo>
                  <a:cubicBezTo>
                    <a:pt x="66" y="1"/>
                    <a:pt x="75" y="4"/>
                    <a:pt x="79" y="19"/>
                  </a:cubicBezTo>
                  <a:cubicBezTo>
                    <a:pt x="85" y="46"/>
                    <a:pt x="70" y="106"/>
                    <a:pt x="16" y="157"/>
                  </a:cubicBezTo>
                  <a:cubicBezTo>
                    <a:pt x="14" y="159"/>
                    <a:pt x="11" y="160"/>
                    <a:pt x="9" y="160"/>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99" name="Freeform 49">
              <a:extLst>
                <a:ext uri="{FF2B5EF4-FFF2-40B4-BE49-F238E27FC236}">
                  <a16:creationId xmlns:a16="http://schemas.microsoft.com/office/drawing/2014/main" id="{DC8BEE87-8D3E-CD74-8D21-F3F25635FB29}"/>
                </a:ext>
              </a:extLst>
            </p:cNvPr>
            <p:cNvSpPr>
              <a:spLocks/>
            </p:cNvSpPr>
            <p:nvPr/>
          </p:nvSpPr>
          <p:spPr bwMode="auto">
            <a:xfrm>
              <a:off x="2000250" y="3003550"/>
              <a:ext cx="34925" cy="79375"/>
            </a:xfrm>
            <a:custGeom>
              <a:avLst/>
              <a:gdLst>
                <a:gd name="T0" fmla="*/ 52 w 70"/>
                <a:gd name="T1" fmla="*/ 161 h 161"/>
                <a:gd name="T2" fmla="*/ 46 w 70"/>
                <a:gd name="T3" fmla="*/ 159 h 161"/>
                <a:gd name="T4" fmla="*/ 11 w 70"/>
                <a:gd name="T5" fmla="*/ 21 h 161"/>
                <a:gd name="T6" fmla="*/ 29 w 70"/>
                <a:gd name="T7" fmla="*/ 2 h 161"/>
                <a:gd name="T8" fmla="*/ 67 w 70"/>
                <a:gd name="T9" fmla="*/ 30 h 161"/>
                <a:gd name="T10" fmla="*/ 64 w 70"/>
                <a:gd name="T11" fmla="*/ 43 h 161"/>
                <a:gd name="T12" fmla="*/ 51 w 70"/>
                <a:gd name="T13" fmla="*/ 41 h 161"/>
                <a:gd name="T14" fmla="*/ 31 w 70"/>
                <a:gd name="T15" fmla="*/ 21 h 161"/>
                <a:gd name="T16" fmla="*/ 31 w 70"/>
                <a:gd name="T17" fmla="*/ 21 h 161"/>
                <a:gd name="T18" fmla="*/ 27 w 70"/>
                <a:gd name="T19" fmla="*/ 39 h 161"/>
                <a:gd name="T20" fmla="*/ 60 w 70"/>
                <a:gd name="T21" fmla="*/ 144 h 161"/>
                <a:gd name="T22" fmla="*/ 59 w 70"/>
                <a:gd name="T23" fmla="*/ 157 h 161"/>
                <a:gd name="T24" fmla="*/ 52 w 70"/>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61">
                  <a:moveTo>
                    <a:pt x="52" y="161"/>
                  </a:moveTo>
                  <a:cubicBezTo>
                    <a:pt x="50" y="161"/>
                    <a:pt x="48" y="160"/>
                    <a:pt x="46" y="159"/>
                  </a:cubicBezTo>
                  <a:cubicBezTo>
                    <a:pt x="12" y="130"/>
                    <a:pt x="0" y="52"/>
                    <a:pt x="11" y="21"/>
                  </a:cubicBezTo>
                  <a:cubicBezTo>
                    <a:pt x="16" y="8"/>
                    <a:pt x="23" y="4"/>
                    <a:pt x="29" y="2"/>
                  </a:cubicBezTo>
                  <a:cubicBezTo>
                    <a:pt x="41" y="0"/>
                    <a:pt x="53" y="8"/>
                    <a:pt x="67" y="30"/>
                  </a:cubicBezTo>
                  <a:cubicBezTo>
                    <a:pt x="70" y="34"/>
                    <a:pt x="68" y="40"/>
                    <a:pt x="64" y="43"/>
                  </a:cubicBezTo>
                  <a:cubicBezTo>
                    <a:pt x="59" y="46"/>
                    <a:pt x="54" y="45"/>
                    <a:pt x="51" y="41"/>
                  </a:cubicBezTo>
                  <a:cubicBezTo>
                    <a:pt x="37" y="21"/>
                    <a:pt x="31" y="21"/>
                    <a:pt x="31" y="21"/>
                  </a:cubicBezTo>
                  <a:cubicBezTo>
                    <a:pt x="31" y="21"/>
                    <a:pt x="31" y="21"/>
                    <a:pt x="31" y="21"/>
                  </a:cubicBezTo>
                  <a:cubicBezTo>
                    <a:pt x="30" y="21"/>
                    <a:pt x="28" y="26"/>
                    <a:pt x="27" y="39"/>
                  </a:cubicBezTo>
                  <a:cubicBezTo>
                    <a:pt x="24" y="73"/>
                    <a:pt x="37" y="124"/>
                    <a:pt x="60" y="144"/>
                  </a:cubicBezTo>
                  <a:cubicBezTo>
                    <a:pt x="63" y="147"/>
                    <a:pt x="63" y="153"/>
                    <a:pt x="59" y="157"/>
                  </a:cubicBezTo>
                  <a:cubicBezTo>
                    <a:pt x="57" y="159"/>
                    <a:pt x="54" y="161"/>
                    <a:pt x="52" y="161"/>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0" name="Freeform 54">
              <a:extLst>
                <a:ext uri="{FF2B5EF4-FFF2-40B4-BE49-F238E27FC236}">
                  <a16:creationId xmlns:a16="http://schemas.microsoft.com/office/drawing/2014/main" id="{4CD25AAC-F958-389C-F0B7-A99F6D8B8F5C}"/>
                </a:ext>
              </a:extLst>
            </p:cNvPr>
            <p:cNvSpPr>
              <a:spLocks/>
            </p:cNvSpPr>
            <p:nvPr/>
          </p:nvSpPr>
          <p:spPr bwMode="auto">
            <a:xfrm>
              <a:off x="2373313" y="3248027"/>
              <a:ext cx="103188" cy="377825"/>
            </a:xfrm>
            <a:custGeom>
              <a:avLst/>
              <a:gdLst>
                <a:gd name="T0" fmla="*/ 19 w 212"/>
                <a:gd name="T1" fmla="*/ 775 h 775"/>
                <a:gd name="T2" fmla="*/ 0 w 212"/>
                <a:gd name="T3" fmla="*/ 774 h 775"/>
                <a:gd name="T4" fmla="*/ 195 w 212"/>
                <a:gd name="T5" fmla="*/ 0 h 775"/>
                <a:gd name="T6" fmla="*/ 212 w 212"/>
                <a:gd name="T7" fmla="*/ 6 h 775"/>
                <a:gd name="T8" fmla="*/ 19 w 212"/>
                <a:gd name="T9" fmla="*/ 775 h 775"/>
              </a:gdLst>
              <a:ahLst/>
              <a:cxnLst>
                <a:cxn ang="0">
                  <a:pos x="T0" y="T1"/>
                </a:cxn>
                <a:cxn ang="0">
                  <a:pos x="T2" y="T3"/>
                </a:cxn>
                <a:cxn ang="0">
                  <a:pos x="T4" y="T5"/>
                </a:cxn>
                <a:cxn ang="0">
                  <a:pos x="T6" y="T7"/>
                </a:cxn>
                <a:cxn ang="0">
                  <a:pos x="T8" y="T9"/>
                </a:cxn>
              </a:cxnLst>
              <a:rect l="0" t="0" r="r" b="b"/>
              <a:pathLst>
                <a:path w="212" h="775">
                  <a:moveTo>
                    <a:pt x="19" y="775"/>
                  </a:moveTo>
                  <a:cubicBezTo>
                    <a:pt x="0" y="774"/>
                    <a:pt x="0" y="774"/>
                    <a:pt x="0" y="774"/>
                  </a:cubicBezTo>
                  <a:cubicBezTo>
                    <a:pt x="5" y="749"/>
                    <a:pt x="114" y="179"/>
                    <a:pt x="195" y="0"/>
                  </a:cubicBezTo>
                  <a:cubicBezTo>
                    <a:pt x="212" y="6"/>
                    <a:pt x="212" y="6"/>
                    <a:pt x="212" y="6"/>
                  </a:cubicBezTo>
                  <a:cubicBezTo>
                    <a:pt x="132" y="183"/>
                    <a:pt x="20" y="769"/>
                    <a:pt x="19" y="7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1" name="Freeform 58">
              <a:extLst>
                <a:ext uri="{FF2B5EF4-FFF2-40B4-BE49-F238E27FC236}">
                  <a16:creationId xmlns:a16="http://schemas.microsoft.com/office/drawing/2014/main" id="{DA31A274-C6A7-9378-0D2A-C8ADF83D007A}"/>
                </a:ext>
              </a:extLst>
            </p:cNvPr>
            <p:cNvSpPr>
              <a:spLocks/>
            </p:cNvSpPr>
            <p:nvPr/>
          </p:nvSpPr>
          <p:spPr bwMode="auto">
            <a:xfrm>
              <a:off x="2128838" y="3011488"/>
              <a:ext cx="85725" cy="39688"/>
            </a:xfrm>
            <a:custGeom>
              <a:avLst/>
              <a:gdLst>
                <a:gd name="T0" fmla="*/ 9 w 175"/>
                <a:gd name="T1" fmla="*/ 81 h 81"/>
                <a:gd name="T2" fmla="*/ 3 w 175"/>
                <a:gd name="T3" fmla="*/ 78 h 81"/>
                <a:gd name="T4" fmla="*/ 5 w 175"/>
                <a:gd name="T5" fmla="*/ 65 h 81"/>
                <a:gd name="T6" fmla="*/ 171 w 175"/>
                <a:gd name="T7" fmla="*/ 57 h 81"/>
                <a:gd name="T8" fmla="*/ 172 w 175"/>
                <a:gd name="T9" fmla="*/ 70 h 81"/>
                <a:gd name="T10" fmla="*/ 159 w 175"/>
                <a:gd name="T11" fmla="*/ 73 h 81"/>
                <a:gd name="T12" fmla="*/ 16 w 175"/>
                <a:gd name="T13" fmla="*/ 79 h 81"/>
                <a:gd name="T14" fmla="*/ 9 w 175"/>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1">
                  <a:moveTo>
                    <a:pt x="9" y="81"/>
                  </a:moveTo>
                  <a:cubicBezTo>
                    <a:pt x="6" y="81"/>
                    <a:pt x="4" y="80"/>
                    <a:pt x="3" y="78"/>
                  </a:cubicBezTo>
                  <a:cubicBezTo>
                    <a:pt x="0" y="75"/>
                    <a:pt x="1" y="69"/>
                    <a:pt x="5" y="65"/>
                  </a:cubicBezTo>
                  <a:cubicBezTo>
                    <a:pt x="6" y="64"/>
                    <a:pt x="86" y="0"/>
                    <a:pt x="171" y="57"/>
                  </a:cubicBezTo>
                  <a:cubicBezTo>
                    <a:pt x="175" y="60"/>
                    <a:pt x="175" y="66"/>
                    <a:pt x="172" y="70"/>
                  </a:cubicBezTo>
                  <a:cubicBezTo>
                    <a:pt x="169" y="75"/>
                    <a:pt x="163" y="76"/>
                    <a:pt x="159" y="73"/>
                  </a:cubicBezTo>
                  <a:cubicBezTo>
                    <a:pt x="85" y="23"/>
                    <a:pt x="16" y="78"/>
                    <a:pt x="16" y="79"/>
                  </a:cubicBezTo>
                  <a:cubicBezTo>
                    <a:pt x="14" y="81"/>
                    <a:pt x="11" y="81"/>
                    <a:pt x="9" y="8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2" name="Freeform 59">
              <a:extLst>
                <a:ext uri="{FF2B5EF4-FFF2-40B4-BE49-F238E27FC236}">
                  <a16:creationId xmlns:a16="http://schemas.microsoft.com/office/drawing/2014/main" id="{DAE03C98-5FA3-31B7-5B40-6337441F402B}"/>
                </a:ext>
              </a:extLst>
            </p:cNvPr>
            <p:cNvSpPr>
              <a:spLocks/>
            </p:cNvSpPr>
            <p:nvPr/>
          </p:nvSpPr>
          <p:spPr bwMode="auto">
            <a:xfrm>
              <a:off x="2300288" y="3013075"/>
              <a:ext cx="82550" cy="31750"/>
            </a:xfrm>
            <a:custGeom>
              <a:avLst/>
              <a:gdLst>
                <a:gd name="T0" fmla="*/ 9 w 168"/>
                <a:gd name="T1" fmla="*/ 65 h 65"/>
                <a:gd name="T2" fmla="*/ 4 w 168"/>
                <a:gd name="T3" fmla="*/ 64 h 65"/>
                <a:gd name="T4" fmla="*/ 4 w 168"/>
                <a:gd name="T5" fmla="*/ 51 h 65"/>
                <a:gd name="T6" fmla="*/ 85 w 168"/>
                <a:gd name="T7" fmla="*/ 4 h 65"/>
                <a:gd name="T8" fmla="*/ 165 w 168"/>
                <a:gd name="T9" fmla="*/ 34 h 65"/>
                <a:gd name="T10" fmla="*/ 164 w 168"/>
                <a:gd name="T11" fmla="*/ 47 h 65"/>
                <a:gd name="T12" fmla="*/ 151 w 168"/>
                <a:gd name="T13" fmla="*/ 48 h 65"/>
                <a:gd name="T14" fmla="*/ 85 w 168"/>
                <a:gd name="T15" fmla="*/ 22 h 65"/>
                <a:gd name="T16" fmla="*/ 17 w 168"/>
                <a:gd name="T17" fmla="*/ 62 h 65"/>
                <a:gd name="T18" fmla="*/ 9 w 168"/>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65">
                  <a:moveTo>
                    <a:pt x="9" y="65"/>
                  </a:moveTo>
                  <a:cubicBezTo>
                    <a:pt x="7" y="65"/>
                    <a:pt x="6" y="65"/>
                    <a:pt x="4" y="64"/>
                  </a:cubicBezTo>
                  <a:cubicBezTo>
                    <a:pt x="0" y="61"/>
                    <a:pt x="0" y="55"/>
                    <a:pt x="4" y="51"/>
                  </a:cubicBezTo>
                  <a:cubicBezTo>
                    <a:pt x="5" y="49"/>
                    <a:pt x="39" y="9"/>
                    <a:pt x="85" y="4"/>
                  </a:cubicBezTo>
                  <a:cubicBezTo>
                    <a:pt x="114" y="0"/>
                    <a:pt x="141" y="10"/>
                    <a:pt x="165" y="34"/>
                  </a:cubicBezTo>
                  <a:cubicBezTo>
                    <a:pt x="168" y="38"/>
                    <a:pt x="168" y="43"/>
                    <a:pt x="164" y="47"/>
                  </a:cubicBezTo>
                  <a:cubicBezTo>
                    <a:pt x="160" y="51"/>
                    <a:pt x="154" y="52"/>
                    <a:pt x="151" y="48"/>
                  </a:cubicBezTo>
                  <a:cubicBezTo>
                    <a:pt x="130" y="28"/>
                    <a:pt x="108" y="19"/>
                    <a:pt x="85" y="22"/>
                  </a:cubicBezTo>
                  <a:cubicBezTo>
                    <a:pt x="47" y="27"/>
                    <a:pt x="18" y="61"/>
                    <a:pt x="17" y="62"/>
                  </a:cubicBezTo>
                  <a:cubicBezTo>
                    <a:pt x="15" y="64"/>
                    <a:pt x="12" y="65"/>
                    <a:pt x="9" y="65"/>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3" name="Freeform 60">
              <a:extLst>
                <a:ext uri="{FF2B5EF4-FFF2-40B4-BE49-F238E27FC236}">
                  <a16:creationId xmlns:a16="http://schemas.microsoft.com/office/drawing/2014/main" id="{AFA3817B-CE7C-3919-ADDF-E0F32E18106F}"/>
                </a:ext>
              </a:extLst>
            </p:cNvPr>
            <p:cNvSpPr>
              <a:spLocks/>
            </p:cNvSpPr>
            <p:nvPr/>
          </p:nvSpPr>
          <p:spPr bwMode="auto">
            <a:xfrm>
              <a:off x="2208213" y="2630488"/>
              <a:ext cx="147638" cy="46038"/>
            </a:xfrm>
            <a:custGeom>
              <a:avLst/>
              <a:gdLst>
                <a:gd name="T0" fmla="*/ 300 w 300"/>
                <a:gd name="T1" fmla="*/ 4 h 94"/>
                <a:gd name="T2" fmla="*/ 292 w 300"/>
                <a:gd name="T3" fmla="*/ 62 h 94"/>
                <a:gd name="T4" fmla="*/ 255 w 300"/>
                <a:gd name="T5" fmla="*/ 94 h 94"/>
                <a:gd name="T6" fmla="*/ 32 w 300"/>
                <a:gd name="T7" fmla="*/ 94 h 94"/>
                <a:gd name="T8" fmla="*/ 2 w 300"/>
                <a:gd name="T9" fmla="*/ 60 h 94"/>
                <a:gd name="T10" fmla="*/ 11 w 300"/>
                <a:gd name="T11" fmla="*/ 0 h 94"/>
                <a:gd name="T12" fmla="*/ 300 w 300"/>
                <a:gd name="T13" fmla="*/ 4 h 94"/>
              </a:gdLst>
              <a:ahLst/>
              <a:cxnLst>
                <a:cxn ang="0">
                  <a:pos x="T0" y="T1"/>
                </a:cxn>
                <a:cxn ang="0">
                  <a:pos x="T2" y="T3"/>
                </a:cxn>
                <a:cxn ang="0">
                  <a:pos x="T4" y="T5"/>
                </a:cxn>
                <a:cxn ang="0">
                  <a:pos x="T6" y="T7"/>
                </a:cxn>
                <a:cxn ang="0">
                  <a:pos x="T8" y="T9"/>
                </a:cxn>
                <a:cxn ang="0">
                  <a:pos x="T10" y="T11"/>
                </a:cxn>
                <a:cxn ang="0">
                  <a:pos x="T12" y="T13"/>
                </a:cxn>
              </a:cxnLst>
              <a:rect l="0" t="0" r="r" b="b"/>
              <a:pathLst>
                <a:path w="300" h="94">
                  <a:moveTo>
                    <a:pt x="300" y="4"/>
                  </a:moveTo>
                  <a:cubicBezTo>
                    <a:pt x="292" y="62"/>
                    <a:pt x="292" y="62"/>
                    <a:pt x="292" y="62"/>
                  </a:cubicBezTo>
                  <a:cubicBezTo>
                    <a:pt x="289" y="81"/>
                    <a:pt x="274" y="94"/>
                    <a:pt x="255" y="94"/>
                  </a:cubicBezTo>
                  <a:cubicBezTo>
                    <a:pt x="32" y="94"/>
                    <a:pt x="32" y="94"/>
                    <a:pt x="32" y="94"/>
                  </a:cubicBezTo>
                  <a:cubicBezTo>
                    <a:pt x="14" y="94"/>
                    <a:pt x="0" y="78"/>
                    <a:pt x="2" y="60"/>
                  </a:cubicBezTo>
                  <a:cubicBezTo>
                    <a:pt x="11" y="0"/>
                    <a:pt x="11" y="0"/>
                    <a:pt x="11" y="0"/>
                  </a:cubicBezTo>
                  <a:lnTo>
                    <a:pt x="300" y="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4" name="Freeform 36">
              <a:extLst>
                <a:ext uri="{FF2B5EF4-FFF2-40B4-BE49-F238E27FC236}">
                  <a16:creationId xmlns:a16="http://schemas.microsoft.com/office/drawing/2014/main" id="{A4802695-7AD5-A41A-BD68-015542B670F9}"/>
                </a:ext>
              </a:extLst>
            </p:cNvPr>
            <p:cNvSpPr>
              <a:spLocks/>
            </p:cNvSpPr>
            <p:nvPr/>
          </p:nvSpPr>
          <p:spPr bwMode="auto">
            <a:xfrm>
              <a:off x="1947863" y="3303588"/>
              <a:ext cx="20638" cy="252413"/>
            </a:xfrm>
            <a:custGeom>
              <a:avLst/>
              <a:gdLst>
                <a:gd name="T0" fmla="*/ 10 w 42"/>
                <a:gd name="T1" fmla="*/ 518 h 518"/>
                <a:gd name="T2" fmla="*/ 0 w 42"/>
                <a:gd name="T3" fmla="*/ 4 h 518"/>
                <a:gd name="T4" fmla="*/ 19 w 42"/>
                <a:gd name="T5" fmla="*/ 0 h 518"/>
                <a:gd name="T6" fmla="*/ 29 w 42"/>
                <a:gd name="T7" fmla="*/ 517 h 518"/>
                <a:gd name="T8" fmla="*/ 10 w 42"/>
                <a:gd name="T9" fmla="*/ 518 h 518"/>
              </a:gdLst>
              <a:ahLst/>
              <a:cxnLst>
                <a:cxn ang="0">
                  <a:pos x="T0" y="T1"/>
                </a:cxn>
                <a:cxn ang="0">
                  <a:pos x="T2" y="T3"/>
                </a:cxn>
                <a:cxn ang="0">
                  <a:pos x="T4" y="T5"/>
                </a:cxn>
                <a:cxn ang="0">
                  <a:pos x="T6" y="T7"/>
                </a:cxn>
                <a:cxn ang="0">
                  <a:pos x="T8" y="T9"/>
                </a:cxn>
              </a:cxnLst>
              <a:rect l="0" t="0" r="r" b="b"/>
              <a:pathLst>
                <a:path w="42" h="518">
                  <a:moveTo>
                    <a:pt x="10" y="518"/>
                  </a:moveTo>
                  <a:cubicBezTo>
                    <a:pt x="23" y="339"/>
                    <a:pt x="1" y="7"/>
                    <a:pt x="0" y="4"/>
                  </a:cubicBezTo>
                  <a:cubicBezTo>
                    <a:pt x="19" y="0"/>
                    <a:pt x="19" y="0"/>
                    <a:pt x="19" y="0"/>
                  </a:cubicBezTo>
                  <a:cubicBezTo>
                    <a:pt x="19" y="4"/>
                    <a:pt x="42" y="337"/>
                    <a:pt x="29" y="517"/>
                  </a:cubicBezTo>
                  <a:lnTo>
                    <a:pt x="10" y="51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5" name="Freeform 42">
              <a:extLst>
                <a:ext uri="{FF2B5EF4-FFF2-40B4-BE49-F238E27FC236}">
                  <a16:creationId xmlns:a16="http://schemas.microsoft.com/office/drawing/2014/main" id="{2B7A3DF4-7EB3-D621-4741-42432421E851}"/>
                </a:ext>
              </a:extLst>
            </p:cNvPr>
            <p:cNvSpPr>
              <a:spLocks/>
            </p:cNvSpPr>
            <p:nvPr/>
          </p:nvSpPr>
          <p:spPr bwMode="auto">
            <a:xfrm>
              <a:off x="2152650" y="3036888"/>
              <a:ext cx="30163" cy="41275"/>
            </a:xfrm>
            <a:custGeom>
              <a:avLst/>
              <a:gdLst>
                <a:gd name="T0" fmla="*/ 25 w 60"/>
                <a:gd name="T1" fmla="*/ 86 h 86"/>
                <a:gd name="T2" fmla="*/ 1 w 60"/>
                <a:gd name="T3" fmla="*/ 60 h 86"/>
                <a:gd name="T4" fmla="*/ 3 w 60"/>
                <a:gd name="T5" fmla="*/ 32 h 86"/>
                <a:gd name="T6" fmla="*/ 33 w 60"/>
                <a:gd name="T7" fmla="*/ 1 h 86"/>
                <a:gd name="T8" fmla="*/ 59 w 60"/>
                <a:gd name="T9" fmla="*/ 27 h 86"/>
                <a:gd name="T10" fmla="*/ 57 w 60"/>
                <a:gd name="T11" fmla="*/ 55 h 86"/>
                <a:gd name="T12" fmla="*/ 27 w 60"/>
                <a:gd name="T13" fmla="*/ 85 h 86"/>
                <a:gd name="T14" fmla="*/ 25 w 60"/>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86">
                  <a:moveTo>
                    <a:pt x="25" y="86"/>
                  </a:moveTo>
                  <a:cubicBezTo>
                    <a:pt x="11" y="86"/>
                    <a:pt x="0" y="74"/>
                    <a:pt x="1" y="60"/>
                  </a:cubicBezTo>
                  <a:cubicBezTo>
                    <a:pt x="3" y="32"/>
                    <a:pt x="3" y="32"/>
                    <a:pt x="3" y="32"/>
                  </a:cubicBezTo>
                  <a:cubicBezTo>
                    <a:pt x="4" y="16"/>
                    <a:pt x="17" y="3"/>
                    <a:pt x="33" y="1"/>
                  </a:cubicBezTo>
                  <a:cubicBezTo>
                    <a:pt x="48" y="0"/>
                    <a:pt x="60" y="12"/>
                    <a:pt x="59" y="27"/>
                  </a:cubicBezTo>
                  <a:cubicBezTo>
                    <a:pt x="57" y="55"/>
                    <a:pt x="57" y="55"/>
                    <a:pt x="57" y="55"/>
                  </a:cubicBezTo>
                  <a:cubicBezTo>
                    <a:pt x="56" y="71"/>
                    <a:pt x="43" y="84"/>
                    <a:pt x="27" y="85"/>
                  </a:cubicBezTo>
                  <a:cubicBezTo>
                    <a:pt x="27" y="85"/>
                    <a:pt x="26" y="86"/>
                    <a:pt x="25" y="86"/>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6" name="자유형: 도형 192">
              <a:extLst>
                <a:ext uri="{FF2B5EF4-FFF2-40B4-BE49-F238E27FC236}">
                  <a16:creationId xmlns:a16="http://schemas.microsoft.com/office/drawing/2014/main" id="{213C782E-5FDB-AFCD-4D0F-E7BC1BE1BBE0}"/>
                </a:ext>
              </a:extLst>
            </p:cNvPr>
            <p:cNvSpPr>
              <a:spLocks/>
            </p:cNvSpPr>
            <p:nvPr/>
          </p:nvSpPr>
          <p:spPr bwMode="auto">
            <a:xfrm>
              <a:off x="1884540" y="3073400"/>
              <a:ext cx="282473" cy="560388"/>
            </a:xfrm>
            <a:custGeom>
              <a:avLst/>
              <a:gdLst>
                <a:gd name="connsiteX0" fmla="*/ 161720 w 282473"/>
                <a:gd name="connsiteY0" fmla="*/ 0 h 560388"/>
                <a:gd name="connsiteX1" fmla="*/ 182760 w 282473"/>
                <a:gd name="connsiteY1" fmla="*/ 45342 h 560388"/>
                <a:gd name="connsiteX2" fmla="*/ 204288 w 282473"/>
                <a:gd name="connsiteY2" fmla="*/ 86295 h 560388"/>
                <a:gd name="connsiteX3" fmla="*/ 216520 w 282473"/>
                <a:gd name="connsiteY3" fmla="*/ 120423 h 560388"/>
                <a:gd name="connsiteX4" fmla="*/ 207224 w 282473"/>
                <a:gd name="connsiteY4" fmla="*/ 209156 h 560388"/>
                <a:gd name="connsiteX5" fmla="*/ 245877 w 282473"/>
                <a:gd name="connsiteY5" fmla="*/ 245721 h 560388"/>
                <a:gd name="connsiteX6" fmla="*/ 272788 w 282473"/>
                <a:gd name="connsiteY6" fmla="*/ 319340 h 560388"/>
                <a:gd name="connsiteX7" fmla="*/ 126507 w 282473"/>
                <a:gd name="connsiteY7" fmla="*/ 546893 h 560388"/>
                <a:gd name="connsiteX8" fmla="*/ 117633 w 282473"/>
                <a:gd name="connsiteY8" fmla="*/ 560388 h 560388"/>
                <a:gd name="connsiteX9" fmla="*/ 42855 w 282473"/>
                <a:gd name="connsiteY9" fmla="*/ 560388 h 560388"/>
                <a:gd name="connsiteX10" fmla="*/ 381 w 282473"/>
                <a:gd name="connsiteY10" fmla="*/ 512096 h 560388"/>
                <a:gd name="connsiteX11" fmla="*/ 2350 w 282473"/>
                <a:gd name="connsiteY11" fmla="*/ 498140 h 560388"/>
                <a:gd name="connsiteX12" fmla="*/ 2796 w 282473"/>
                <a:gd name="connsiteY12" fmla="*/ 494977 h 560388"/>
                <a:gd name="connsiteX13" fmla="*/ 30814 w 282473"/>
                <a:gd name="connsiteY13" fmla="*/ 463561 h 560388"/>
                <a:gd name="connsiteX14" fmla="*/ 168570 w 282473"/>
                <a:gd name="connsiteY14" fmla="*/ 309102 h 560388"/>
                <a:gd name="connsiteX15" fmla="*/ 93221 w 282473"/>
                <a:gd name="connsiteY15" fmla="*/ 259860 h 560388"/>
                <a:gd name="connsiteX16" fmla="*/ 85881 w 282473"/>
                <a:gd name="connsiteY16" fmla="*/ 147725 h 560388"/>
                <a:gd name="connsiteX17" fmla="*/ 129917 w 282473"/>
                <a:gd name="connsiteY17" fmla="*/ 11214 h 560388"/>
                <a:gd name="connsiteX18" fmla="*/ 153403 w 282473"/>
                <a:gd name="connsiteY18" fmla="*/ 33153 h 560388"/>
                <a:gd name="connsiteX19" fmla="*/ 161720 w 282473"/>
                <a:gd name="connsiteY19" fmla="*/ 0 h 5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2473" h="560388">
                  <a:moveTo>
                    <a:pt x="161720" y="0"/>
                  </a:moveTo>
                  <a:cubicBezTo>
                    <a:pt x="161720" y="0"/>
                    <a:pt x="187163" y="3900"/>
                    <a:pt x="182760" y="45342"/>
                  </a:cubicBezTo>
                  <a:cubicBezTo>
                    <a:pt x="182760" y="45342"/>
                    <a:pt x="210649" y="54117"/>
                    <a:pt x="204288" y="86295"/>
                  </a:cubicBezTo>
                  <a:cubicBezTo>
                    <a:pt x="204288" y="86295"/>
                    <a:pt x="218967" y="94096"/>
                    <a:pt x="216520" y="120423"/>
                  </a:cubicBezTo>
                  <a:cubicBezTo>
                    <a:pt x="214074" y="146750"/>
                    <a:pt x="207224" y="209156"/>
                    <a:pt x="207224" y="209156"/>
                  </a:cubicBezTo>
                  <a:cubicBezTo>
                    <a:pt x="207224" y="209156"/>
                    <a:pt x="213585" y="214519"/>
                    <a:pt x="245877" y="245721"/>
                  </a:cubicBezTo>
                  <a:cubicBezTo>
                    <a:pt x="278659" y="277412"/>
                    <a:pt x="293827" y="280824"/>
                    <a:pt x="272788" y="319340"/>
                  </a:cubicBezTo>
                  <a:cubicBezTo>
                    <a:pt x="256642" y="348227"/>
                    <a:pt x="169213" y="481875"/>
                    <a:pt x="126507" y="546893"/>
                  </a:cubicBezTo>
                  <a:lnTo>
                    <a:pt x="117633" y="560388"/>
                  </a:lnTo>
                  <a:lnTo>
                    <a:pt x="42855" y="560388"/>
                  </a:lnTo>
                  <a:cubicBezTo>
                    <a:pt x="16980" y="560388"/>
                    <a:pt x="-3036" y="537461"/>
                    <a:pt x="381" y="512096"/>
                  </a:cubicBezTo>
                  <a:cubicBezTo>
                    <a:pt x="381" y="512096"/>
                    <a:pt x="381" y="512096"/>
                    <a:pt x="2350" y="498140"/>
                  </a:cubicBezTo>
                  <a:lnTo>
                    <a:pt x="2796" y="494977"/>
                  </a:lnTo>
                  <a:lnTo>
                    <a:pt x="30814" y="463561"/>
                  </a:lnTo>
                  <a:cubicBezTo>
                    <a:pt x="64322" y="425990"/>
                    <a:pt x="109000" y="375895"/>
                    <a:pt x="168570" y="309102"/>
                  </a:cubicBezTo>
                  <a:cubicBezTo>
                    <a:pt x="168570" y="309102"/>
                    <a:pt x="107899" y="277412"/>
                    <a:pt x="93221" y="259860"/>
                  </a:cubicBezTo>
                  <a:cubicBezTo>
                    <a:pt x="78053" y="242309"/>
                    <a:pt x="70714" y="195017"/>
                    <a:pt x="85881" y="147725"/>
                  </a:cubicBezTo>
                  <a:cubicBezTo>
                    <a:pt x="101538" y="100434"/>
                    <a:pt x="129917" y="11214"/>
                    <a:pt x="129917" y="11214"/>
                  </a:cubicBezTo>
                  <a:cubicBezTo>
                    <a:pt x="151445" y="13164"/>
                    <a:pt x="153403" y="33153"/>
                    <a:pt x="153403" y="33153"/>
                  </a:cubicBezTo>
                  <a:cubicBezTo>
                    <a:pt x="153403" y="33153"/>
                    <a:pt x="153403" y="33153"/>
                    <a:pt x="161720" y="0"/>
                  </a:cubicBezTo>
                  <a:close/>
                </a:path>
              </a:pathLst>
            </a:custGeom>
            <a:solidFill>
              <a:srgbClr val="F9B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7" name="Freeform 50">
              <a:extLst>
                <a:ext uri="{FF2B5EF4-FFF2-40B4-BE49-F238E27FC236}">
                  <a16:creationId xmlns:a16="http://schemas.microsoft.com/office/drawing/2014/main" id="{E4D4FDC1-629C-9FC4-CEB9-9E035344005C}"/>
                </a:ext>
              </a:extLst>
            </p:cNvPr>
            <p:cNvSpPr>
              <a:spLocks/>
            </p:cNvSpPr>
            <p:nvPr/>
          </p:nvSpPr>
          <p:spPr bwMode="auto">
            <a:xfrm>
              <a:off x="1985963" y="3068638"/>
              <a:ext cx="96838" cy="211138"/>
            </a:xfrm>
            <a:custGeom>
              <a:avLst/>
              <a:gdLst>
                <a:gd name="T0" fmla="*/ 9 w 200"/>
                <a:gd name="T1" fmla="*/ 432 h 432"/>
                <a:gd name="T2" fmla="*/ 8 w 200"/>
                <a:gd name="T3" fmla="*/ 432 h 432"/>
                <a:gd name="T4" fmla="*/ 1 w 200"/>
                <a:gd name="T5" fmla="*/ 422 h 432"/>
                <a:gd name="T6" fmla="*/ 43 w 200"/>
                <a:gd name="T7" fmla="*/ 239 h 432"/>
                <a:gd name="T8" fmla="*/ 104 w 200"/>
                <a:gd name="T9" fmla="*/ 74 h 432"/>
                <a:gd name="T10" fmla="*/ 119 w 200"/>
                <a:gd name="T11" fmla="*/ 8 h 432"/>
                <a:gd name="T12" fmla="*/ 131 w 200"/>
                <a:gd name="T13" fmla="*/ 0 h 432"/>
                <a:gd name="T14" fmla="*/ 181 w 200"/>
                <a:gd name="T15" fmla="*/ 103 h 432"/>
                <a:gd name="T16" fmla="*/ 170 w 200"/>
                <a:gd name="T17" fmla="*/ 112 h 432"/>
                <a:gd name="T18" fmla="*/ 163 w 200"/>
                <a:gd name="T19" fmla="*/ 102 h 432"/>
                <a:gd name="T20" fmla="*/ 135 w 200"/>
                <a:gd name="T21" fmla="*/ 21 h 432"/>
                <a:gd name="T22" fmla="*/ 122 w 200"/>
                <a:gd name="T23" fmla="*/ 78 h 432"/>
                <a:gd name="T24" fmla="*/ 61 w 200"/>
                <a:gd name="T25" fmla="*/ 242 h 432"/>
                <a:gd name="T26" fmla="*/ 19 w 200"/>
                <a:gd name="T27" fmla="*/ 423 h 432"/>
                <a:gd name="T28" fmla="*/ 9 w 200"/>
                <a:gd name="T29"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432">
                  <a:moveTo>
                    <a:pt x="9" y="432"/>
                  </a:moveTo>
                  <a:cubicBezTo>
                    <a:pt x="8" y="432"/>
                    <a:pt x="8" y="432"/>
                    <a:pt x="8" y="432"/>
                  </a:cubicBezTo>
                  <a:cubicBezTo>
                    <a:pt x="3" y="432"/>
                    <a:pt x="0" y="427"/>
                    <a:pt x="1" y="422"/>
                  </a:cubicBezTo>
                  <a:cubicBezTo>
                    <a:pt x="15" y="350"/>
                    <a:pt x="32" y="275"/>
                    <a:pt x="43" y="239"/>
                  </a:cubicBezTo>
                  <a:cubicBezTo>
                    <a:pt x="53" y="206"/>
                    <a:pt x="102" y="80"/>
                    <a:pt x="104" y="74"/>
                  </a:cubicBezTo>
                  <a:cubicBezTo>
                    <a:pt x="119" y="8"/>
                    <a:pt x="119" y="8"/>
                    <a:pt x="119" y="8"/>
                  </a:cubicBezTo>
                  <a:cubicBezTo>
                    <a:pt x="121" y="3"/>
                    <a:pt x="126" y="0"/>
                    <a:pt x="131" y="0"/>
                  </a:cubicBezTo>
                  <a:cubicBezTo>
                    <a:pt x="131" y="0"/>
                    <a:pt x="200" y="7"/>
                    <a:pt x="181" y="103"/>
                  </a:cubicBezTo>
                  <a:cubicBezTo>
                    <a:pt x="180" y="108"/>
                    <a:pt x="175" y="112"/>
                    <a:pt x="170" y="112"/>
                  </a:cubicBezTo>
                  <a:cubicBezTo>
                    <a:pt x="165" y="111"/>
                    <a:pt x="162" y="107"/>
                    <a:pt x="163" y="102"/>
                  </a:cubicBezTo>
                  <a:cubicBezTo>
                    <a:pt x="174" y="43"/>
                    <a:pt x="149" y="26"/>
                    <a:pt x="135" y="21"/>
                  </a:cubicBezTo>
                  <a:cubicBezTo>
                    <a:pt x="122" y="78"/>
                    <a:pt x="122" y="78"/>
                    <a:pt x="122" y="78"/>
                  </a:cubicBezTo>
                  <a:cubicBezTo>
                    <a:pt x="121" y="80"/>
                    <a:pt x="70" y="209"/>
                    <a:pt x="61" y="242"/>
                  </a:cubicBezTo>
                  <a:cubicBezTo>
                    <a:pt x="50" y="278"/>
                    <a:pt x="33" y="352"/>
                    <a:pt x="19" y="423"/>
                  </a:cubicBezTo>
                  <a:cubicBezTo>
                    <a:pt x="18" y="428"/>
                    <a:pt x="13" y="432"/>
                    <a:pt x="9" y="432"/>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8" name="Freeform 51">
              <a:extLst>
                <a:ext uri="{FF2B5EF4-FFF2-40B4-BE49-F238E27FC236}">
                  <a16:creationId xmlns:a16="http://schemas.microsoft.com/office/drawing/2014/main" id="{B7800A25-946E-252F-3F2D-81156F32A564}"/>
                </a:ext>
              </a:extLst>
            </p:cNvPr>
            <p:cNvSpPr>
              <a:spLocks/>
            </p:cNvSpPr>
            <p:nvPr/>
          </p:nvSpPr>
          <p:spPr bwMode="auto">
            <a:xfrm>
              <a:off x="2016125" y="3113088"/>
              <a:ext cx="84138" cy="187325"/>
            </a:xfrm>
            <a:custGeom>
              <a:avLst/>
              <a:gdLst>
                <a:gd name="T0" fmla="*/ 9 w 173"/>
                <a:gd name="T1" fmla="*/ 383 h 383"/>
                <a:gd name="T2" fmla="*/ 8 w 173"/>
                <a:gd name="T3" fmla="*/ 383 h 383"/>
                <a:gd name="T4" fmla="*/ 1 w 173"/>
                <a:gd name="T5" fmla="*/ 373 h 383"/>
                <a:gd name="T6" fmla="*/ 38 w 173"/>
                <a:gd name="T7" fmla="*/ 197 h 383"/>
                <a:gd name="T8" fmla="*/ 102 w 173"/>
                <a:gd name="T9" fmla="*/ 8 h 383"/>
                <a:gd name="T10" fmla="*/ 107 w 173"/>
                <a:gd name="T11" fmla="*/ 2 h 383"/>
                <a:gd name="T12" fmla="*/ 115 w 173"/>
                <a:gd name="T13" fmla="*/ 1 h 383"/>
                <a:gd name="T14" fmla="*/ 164 w 173"/>
                <a:gd name="T15" fmla="*/ 94 h 383"/>
                <a:gd name="T16" fmla="*/ 153 w 173"/>
                <a:gd name="T17" fmla="*/ 103 h 383"/>
                <a:gd name="T18" fmla="*/ 145 w 173"/>
                <a:gd name="T19" fmla="*/ 94 h 383"/>
                <a:gd name="T20" fmla="*/ 116 w 173"/>
                <a:gd name="T21" fmla="*/ 23 h 383"/>
                <a:gd name="T22" fmla="*/ 56 w 173"/>
                <a:gd name="T23" fmla="*/ 201 h 383"/>
                <a:gd name="T24" fmla="*/ 19 w 173"/>
                <a:gd name="T25" fmla="*/ 374 h 383"/>
                <a:gd name="T26" fmla="*/ 9 w 173"/>
                <a:gd name="T27"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383">
                  <a:moveTo>
                    <a:pt x="9" y="383"/>
                  </a:moveTo>
                  <a:cubicBezTo>
                    <a:pt x="9" y="383"/>
                    <a:pt x="9" y="383"/>
                    <a:pt x="8" y="383"/>
                  </a:cubicBezTo>
                  <a:cubicBezTo>
                    <a:pt x="3" y="383"/>
                    <a:pt x="0" y="379"/>
                    <a:pt x="1" y="373"/>
                  </a:cubicBezTo>
                  <a:cubicBezTo>
                    <a:pt x="2" y="368"/>
                    <a:pt x="26" y="231"/>
                    <a:pt x="38" y="197"/>
                  </a:cubicBezTo>
                  <a:cubicBezTo>
                    <a:pt x="102" y="8"/>
                    <a:pt x="102" y="8"/>
                    <a:pt x="102" y="8"/>
                  </a:cubicBezTo>
                  <a:cubicBezTo>
                    <a:pt x="103" y="6"/>
                    <a:pt x="105" y="4"/>
                    <a:pt x="107" y="2"/>
                  </a:cubicBezTo>
                  <a:cubicBezTo>
                    <a:pt x="110" y="1"/>
                    <a:pt x="112" y="0"/>
                    <a:pt x="115" y="1"/>
                  </a:cubicBezTo>
                  <a:cubicBezTo>
                    <a:pt x="115" y="1"/>
                    <a:pt x="173" y="18"/>
                    <a:pt x="164" y="94"/>
                  </a:cubicBezTo>
                  <a:cubicBezTo>
                    <a:pt x="163" y="99"/>
                    <a:pt x="158" y="103"/>
                    <a:pt x="153" y="103"/>
                  </a:cubicBezTo>
                  <a:cubicBezTo>
                    <a:pt x="148" y="103"/>
                    <a:pt x="144" y="99"/>
                    <a:pt x="145" y="94"/>
                  </a:cubicBezTo>
                  <a:cubicBezTo>
                    <a:pt x="151" y="50"/>
                    <a:pt x="129" y="31"/>
                    <a:pt x="116" y="23"/>
                  </a:cubicBezTo>
                  <a:cubicBezTo>
                    <a:pt x="56" y="201"/>
                    <a:pt x="56" y="201"/>
                    <a:pt x="56" y="201"/>
                  </a:cubicBezTo>
                  <a:cubicBezTo>
                    <a:pt x="45" y="233"/>
                    <a:pt x="20" y="373"/>
                    <a:pt x="19" y="374"/>
                  </a:cubicBezTo>
                  <a:cubicBezTo>
                    <a:pt x="19" y="379"/>
                    <a:pt x="14" y="383"/>
                    <a:pt x="9" y="383"/>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09" name="Freeform 52">
              <a:extLst>
                <a:ext uri="{FF2B5EF4-FFF2-40B4-BE49-F238E27FC236}">
                  <a16:creationId xmlns:a16="http://schemas.microsoft.com/office/drawing/2014/main" id="{18275DB2-619C-DFEE-A412-27966ADFBFD4}"/>
                </a:ext>
              </a:extLst>
            </p:cNvPr>
            <p:cNvSpPr>
              <a:spLocks/>
            </p:cNvSpPr>
            <p:nvPr/>
          </p:nvSpPr>
          <p:spPr bwMode="auto">
            <a:xfrm>
              <a:off x="2089150" y="3276600"/>
              <a:ext cx="47625" cy="41275"/>
            </a:xfrm>
            <a:custGeom>
              <a:avLst/>
              <a:gdLst>
                <a:gd name="T0" fmla="*/ 86 w 97"/>
                <a:gd name="T1" fmla="*/ 84 h 84"/>
                <a:gd name="T2" fmla="*/ 80 w 97"/>
                <a:gd name="T3" fmla="*/ 82 h 84"/>
                <a:gd name="T4" fmla="*/ 4 w 97"/>
                <a:gd name="T5" fmla="*/ 18 h 84"/>
                <a:gd name="T6" fmla="*/ 4 w 97"/>
                <a:gd name="T7" fmla="*/ 5 h 84"/>
                <a:gd name="T8" fmla="*/ 17 w 97"/>
                <a:gd name="T9" fmla="*/ 3 h 84"/>
                <a:gd name="T10" fmla="*/ 94 w 97"/>
                <a:gd name="T11" fmla="*/ 67 h 84"/>
                <a:gd name="T12" fmla="*/ 94 w 97"/>
                <a:gd name="T13" fmla="*/ 81 h 84"/>
                <a:gd name="T14" fmla="*/ 86 w 97"/>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4">
                  <a:moveTo>
                    <a:pt x="86" y="84"/>
                  </a:moveTo>
                  <a:cubicBezTo>
                    <a:pt x="84" y="84"/>
                    <a:pt x="82" y="84"/>
                    <a:pt x="80" y="82"/>
                  </a:cubicBezTo>
                  <a:cubicBezTo>
                    <a:pt x="4" y="18"/>
                    <a:pt x="4" y="18"/>
                    <a:pt x="4" y="18"/>
                  </a:cubicBezTo>
                  <a:cubicBezTo>
                    <a:pt x="0" y="15"/>
                    <a:pt x="0" y="9"/>
                    <a:pt x="4" y="5"/>
                  </a:cubicBezTo>
                  <a:cubicBezTo>
                    <a:pt x="7" y="1"/>
                    <a:pt x="13" y="0"/>
                    <a:pt x="17" y="3"/>
                  </a:cubicBezTo>
                  <a:cubicBezTo>
                    <a:pt x="94" y="67"/>
                    <a:pt x="94" y="67"/>
                    <a:pt x="94" y="67"/>
                  </a:cubicBezTo>
                  <a:cubicBezTo>
                    <a:pt x="97" y="71"/>
                    <a:pt x="97" y="76"/>
                    <a:pt x="94" y="81"/>
                  </a:cubicBezTo>
                  <a:cubicBezTo>
                    <a:pt x="91" y="83"/>
                    <a:pt x="88" y="84"/>
                    <a:pt x="86" y="84"/>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0" name="Freeform 53">
              <a:extLst>
                <a:ext uri="{FF2B5EF4-FFF2-40B4-BE49-F238E27FC236}">
                  <a16:creationId xmlns:a16="http://schemas.microsoft.com/office/drawing/2014/main" id="{5D26E3B0-A096-809F-1F02-3FF8BA439918}"/>
                </a:ext>
              </a:extLst>
            </p:cNvPr>
            <p:cNvSpPr>
              <a:spLocks/>
            </p:cNvSpPr>
            <p:nvPr/>
          </p:nvSpPr>
          <p:spPr bwMode="auto">
            <a:xfrm>
              <a:off x="2052638" y="3378200"/>
              <a:ext cx="53975" cy="38100"/>
            </a:xfrm>
            <a:custGeom>
              <a:avLst/>
              <a:gdLst>
                <a:gd name="T0" fmla="*/ 100 w 112"/>
                <a:gd name="T1" fmla="*/ 78 h 78"/>
                <a:gd name="T2" fmla="*/ 95 w 112"/>
                <a:gd name="T3" fmla="*/ 77 h 78"/>
                <a:gd name="T4" fmla="*/ 5 w 112"/>
                <a:gd name="T5" fmla="*/ 19 h 78"/>
                <a:gd name="T6" fmla="*/ 4 w 112"/>
                <a:gd name="T7" fmla="*/ 6 h 78"/>
                <a:gd name="T8" fmla="*/ 17 w 112"/>
                <a:gd name="T9" fmla="*/ 3 h 78"/>
                <a:gd name="T10" fmla="*/ 107 w 112"/>
                <a:gd name="T11" fmla="*/ 61 h 78"/>
                <a:gd name="T12" fmla="*/ 108 w 112"/>
                <a:gd name="T13" fmla="*/ 73 h 78"/>
                <a:gd name="T14" fmla="*/ 100 w 112"/>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8">
                  <a:moveTo>
                    <a:pt x="100" y="78"/>
                  </a:moveTo>
                  <a:cubicBezTo>
                    <a:pt x="98" y="78"/>
                    <a:pt x="97" y="78"/>
                    <a:pt x="95" y="77"/>
                  </a:cubicBezTo>
                  <a:cubicBezTo>
                    <a:pt x="5" y="19"/>
                    <a:pt x="5" y="19"/>
                    <a:pt x="5" y="19"/>
                  </a:cubicBezTo>
                  <a:cubicBezTo>
                    <a:pt x="1" y="16"/>
                    <a:pt x="0" y="10"/>
                    <a:pt x="4" y="6"/>
                  </a:cubicBezTo>
                  <a:cubicBezTo>
                    <a:pt x="7" y="2"/>
                    <a:pt x="13" y="0"/>
                    <a:pt x="17" y="3"/>
                  </a:cubicBezTo>
                  <a:cubicBezTo>
                    <a:pt x="107" y="61"/>
                    <a:pt x="107" y="61"/>
                    <a:pt x="107" y="61"/>
                  </a:cubicBezTo>
                  <a:cubicBezTo>
                    <a:pt x="111" y="63"/>
                    <a:pt x="112" y="69"/>
                    <a:pt x="108" y="73"/>
                  </a:cubicBezTo>
                  <a:cubicBezTo>
                    <a:pt x="106" y="76"/>
                    <a:pt x="103" y="78"/>
                    <a:pt x="100" y="78"/>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1" name="Freeform 56">
              <a:extLst>
                <a:ext uri="{FF2B5EF4-FFF2-40B4-BE49-F238E27FC236}">
                  <a16:creationId xmlns:a16="http://schemas.microsoft.com/office/drawing/2014/main" id="{71771854-F8BD-B18E-9518-0085D992DC91}"/>
                </a:ext>
              </a:extLst>
            </p:cNvPr>
            <p:cNvSpPr>
              <a:spLocks/>
            </p:cNvSpPr>
            <p:nvPr/>
          </p:nvSpPr>
          <p:spPr bwMode="auto">
            <a:xfrm>
              <a:off x="2046288" y="3154363"/>
              <a:ext cx="65088" cy="163513"/>
            </a:xfrm>
            <a:custGeom>
              <a:avLst/>
              <a:gdLst>
                <a:gd name="T0" fmla="*/ 9 w 133"/>
                <a:gd name="T1" fmla="*/ 334 h 334"/>
                <a:gd name="T2" fmla="*/ 1 w 133"/>
                <a:gd name="T3" fmla="*/ 325 h 334"/>
                <a:gd name="T4" fmla="*/ 24 w 133"/>
                <a:gd name="T5" fmla="*/ 189 h 334"/>
                <a:gd name="T6" fmla="*/ 84 w 133"/>
                <a:gd name="T7" fmla="*/ 8 h 334"/>
                <a:gd name="T8" fmla="*/ 90 w 133"/>
                <a:gd name="T9" fmla="*/ 1 h 334"/>
                <a:gd name="T10" fmla="*/ 98 w 133"/>
                <a:gd name="T11" fmla="*/ 2 h 334"/>
                <a:gd name="T12" fmla="*/ 127 w 133"/>
                <a:gd name="T13" fmla="*/ 79 h 334"/>
                <a:gd name="T14" fmla="*/ 109 w 133"/>
                <a:gd name="T15" fmla="*/ 262 h 334"/>
                <a:gd name="T16" fmla="*/ 90 w 133"/>
                <a:gd name="T17" fmla="*/ 262 h 334"/>
                <a:gd name="T18" fmla="*/ 108 w 133"/>
                <a:gd name="T19" fmla="*/ 80 h 334"/>
                <a:gd name="T20" fmla="*/ 96 w 133"/>
                <a:gd name="T21" fmla="*/ 27 h 334"/>
                <a:gd name="T22" fmla="*/ 43 w 133"/>
                <a:gd name="T23" fmla="*/ 191 h 334"/>
                <a:gd name="T24" fmla="*/ 20 w 133"/>
                <a:gd name="T25" fmla="*/ 325 h 334"/>
                <a:gd name="T26" fmla="*/ 9 w 133"/>
                <a:gd name="T27" fmla="*/ 334 h 334"/>
                <a:gd name="T28" fmla="*/ 9 w 133"/>
                <a:gd name="T29"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334">
                  <a:moveTo>
                    <a:pt x="9" y="334"/>
                  </a:moveTo>
                  <a:cubicBezTo>
                    <a:pt x="4" y="334"/>
                    <a:pt x="0" y="330"/>
                    <a:pt x="1" y="325"/>
                  </a:cubicBezTo>
                  <a:cubicBezTo>
                    <a:pt x="2" y="321"/>
                    <a:pt x="13" y="232"/>
                    <a:pt x="24" y="189"/>
                  </a:cubicBezTo>
                  <a:cubicBezTo>
                    <a:pt x="36" y="146"/>
                    <a:pt x="82" y="13"/>
                    <a:pt x="84" y="8"/>
                  </a:cubicBezTo>
                  <a:cubicBezTo>
                    <a:pt x="85" y="5"/>
                    <a:pt x="87" y="2"/>
                    <a:pt x="90" y="1"/>
                  </a:cubicBezTo>
                  <a:cubicBezTo>
                    <a:pt x="93" y="0"/>
                    <a:pt x="96" y="0"/>
                    <a:pt x="98" y="2"/>
                  </a:cubicBezTo>
                  <a:cubicBezTo>
                    <a:pt x="100" y="2"/>
                    <a:pt x="133" y="24"/>
                    <a:pt x="127" y="79"/>
                  </a:cubicBezTo>
                  <a:cubicBezTo>
                    <a:pt x="122" y="131"/>
                    <a:pt x="109" y="262"/>
                    <a:pt x="109" y="262"/>
                  </a:cubicBezTo>
                  <a:cubicBezTo>
                    <a:pt x="90" y="262"/>
                    <a:pt x="90" y="262"/>
                    <a:pt x="90" y="262"/>
                  </a:cubicBezTo>
                  <a:cubicBezTo>
                    <a:pt x="90" y="262"/>
                    <a:pt x="103" y="131"/>
                    <a:pt x="108" y="80"/>
                  </a:cubicBezTo>
                  <a:cubicBezTo>
                    <a:pt x="111" y="53"/>
                    <a:pt x="103" y="36"/>
                    <a:pt x="96" y="27"/>
                  </a:cubicBezTo>
                  <a:cubicBezTo>
                    <a:pt x="83" y="64"/>
                    <a:pt x="52" y="158"/>
                    <a:pt x="43" y="191"/>
                  </a:cubicBezTo>
                  <a:cubicBezTo>
                    <a:pt x="31" y="233"/>
                    <a:pt x="20" y="324"/>
                    <a:pt x="20" y="325"/>
                  </a:cubicBezTo>
                  <a:cubicBezTo>
                    <a:pt x="19" y="330"/>
                    <a:pt x="15" y="334"/>
                    <a:pt x="9" y="334"/>
                  </a:cubicBezTo>
                  <a:cubicBezTo>
                    <a:pt x="9" y="334"/>
                    <a:pt x="9" y="334"/>
                    <a:pt x="9" y="334"/>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sp>
          <p:nvSpPr>
            <p:cNvPr id="112" name="Freeform 57">
              <a:extLst>
                <a:ext uri="{FF2B5EF4-FFF2-40B4-BE49-F238E27FC236}">
                  <a16:creationId xmlns:a16="http://schemas.microsoft.com/office/drawing/2014/main" id="{9A559DFA-0542-29EF-9E31-2F778FBD6DAC}"/>
                </a:ext>
              </a:extLst>
            </p:cNvPr>
            <p:cNvSpPr>
              <a:spLocks/>
            </p:cNvSpPr>
            <p:nvPr/>
          </p:nvSpPr>
          <p:spPr bwMode="auto">
            <a:xfrm>
              <a:off x="2012950" y="3078163"/>
              <a:ext cx="31750" cy="31750"/>
            </a:xfrm>
            <a:custGeom>
              <a:avLst/>
              <a:gdLst>
                <a:gd name="T0" fmla="*/ 57 w 68"/>
                <a:gd name="T1" fmla="*/ 66 h 66"/>
                <a:gd name="T2" fmla="*/ 49 w 68"/>
                <a:gd name="T3" fmla="*/ 59 h 66"/>
                <a:gd name="T4" fmla="*/ 10 w 68"/>
                <a:gd name="T5" fmla="*/ 21 h 66"/>
                <a:gd name="T6" fmla="*/ 0 w 68"/>
                <a:gd name="T7" fmla="*/ 14 h 66"/>
                <a:gd name="T8" fmla="*/ 9 w 68"/>
                <a:gd name="T9" fmla="*/ 3 h 66"/>
                <a:gd name="T10" fmla="*/ 68 w 68"/>
                <a:gd name="T11" fmla="*/ 54 h 66"/>
                <a:gd name="T12" fmla="*/ 59 w 68"/>
                <a:gd name="T13" fmla="*/ 66 h 66"/>
                <a:gd name="T14" fmla="*/ 57 w 68"/>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6">
                  <a:moveTo>
                    <a:pt x="57" y="66"/>
                  </a:moveTo>
                  <a:cubicBezTo>
                    <a:pt x="53" y="66"/>
                    <a:pt x="49" y="63"/>
                    <a:pt x="49" y="59"/>
                  </a:cubicBezTo>
                  <a:cubicBezTo>
                    <a:pt x="44" y="17"/>
                    <a:pt x="14" y="21"/>
                    <a:pt x="10" y="21"/>
                  </a:cubicBezTo>
                  <a:cubicBezTo>
                    <a:pt x="5" y="22"/>
                    <a:pt x="1" y="19"/>
                    <a:pt x="0" y="14"/>
                  </a:cubicBezTo>
                  <a:cubicBezTo>
                    <a:pt x="0" y="9"/>
                    <a:pt x="4" y="4"/>
                    <a:pt x="9" y="3"/>
                  </a:cubicBezTo>
                  <a:cubicBezTo>
                    <a:pt x="27" y="0"/>
                    <a:pt x="62" y="6"/>
                    <a:pt x="68" y="54"/>
                  </a:cubicBezTo>
                  <a:cubicBezTo>
                    <a:pt x="68" y="59"/>
                    <a:pt x="65" y="64"/>
                    <a:pt x="59" y="66"/>
                  </a:cubicBezTo>
                  <a:cubicBezTo>
                    <a:pt x="59" y="66"/>
                    <a:pt x="58" y="66"/>
                    <a:pt x="57" y="66"/>
                  </a:cubicBezTo>
                  <a:close/>
                </a:path>
              </a:pathLst>
            </a:custGeom>
            <a:solidFill>
              <a:srgbClr val="F58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181818"/>
                </a:solidFill>
                <a:effectLst/>
                <a:uLnTx/>
                <a:uFillTx/>
                <a:latin typeface="Segoe UI Light"/>
                <a:ea typeface="+mn-ea"/>
                <a:cs typeface="+mn-cs"/>
              </a:endParaRPr>
            </a:p>
          </p:txBody>
        </p:sp>
      </p:grpSp>
      <p:sp>
        <p:nvSpPr>
          <p:cNvPr id="113" name="Dia számának helye 3">
            <a:extLst>
              <a:ext uri="{FF2B5EF4-FFF2-40B4-BE49-F238E27FC236}">
                <a16:creationId xmlns:a16="http://schemas.microsoft.com/office/drawing/2014/main" id="{F194B485-F1D1-5975-93C5-F796179803AA}"/>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98</a:t>
            </a:fld>
            <a:endParaRPr lang="hu-HU">
              <a:solidFill>
                <a:schemeClr val="tx1"/>
              </a:solidFill>
            </a:endParaRPr>
          </a:p>
        </p:txBody>
      </p:sp>
      <p:pic>
        <p:nvPicPr>
          <p:cNvPr id="116" name="Picture 14">
            <a:extLst>
              <a:ext uri="{FF2B5EF4-FFF2-40B4-BE49-F238E27FC236}">
                <a16:creationId xmlns:a16="http://schemas.microsoft.com/office/drawing/2014/main" id="{FB92773B-9DF1-535B-88EB-9329D7B158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17" name="Kép 116">
            <a:extLst>
              <a:ext uri="{FF2B5EF4-FFF2-40B4-BE49-F238E27FC236}">
                <a16:creationId xmlns:a16="http://schemas.microsoft.com/office/drawing/2014/main" id="{0B183B40-D508-84CD-EE11-392E71EEFE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8" name="Kép 117" descr="A képen aláírás, rajz, étel látható&#10;&#10;Automatikusan generált leírás">
            <a:extLst>
              <a:ext uri="{FF2B5EF4-FFF2-40B4-BE49-F238E27FC236}">
                <a16:creationId xmlns:a16="http://schemas.microsoft.com/office/drawing/2014/main" id="{68EB3C8F-7225-F76C-F52E-CFFBFE0269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2677217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7854343B-FAF8-42E1-8133-DF0A4D30E6A6}"/>
              </a:ext>
            </a:extLst>
          </p:cNvPr>
          <p:cNvSpPr>
            <a:spLocks noGrp="1"/>
          </p:cNvSpPr>
          <p:nvPr>
            <p:ph type="title"/>
          </p:nvPr>
        </p:nvSpPr>
        <p:spPr>
          <a:xfrm>
            <a:off x="355695" y="204938"/>
            <a:ext cx="6973153" cy="843780"/>
          </a:xfrm>
        </p:spPr>
        <p:txBody>
          <a:bodyPr>
            <a:normAutofit fontScale="90000"/>
          </a:bodyPr>
          <a:lstStyle/>
          <a:p>
            <a:r>
              <a:rPr lang="hu-HU" sz="3200" b="1" dirty="0">
                <a:solidFill>
                  <a:srgbClr val="265373"/>
                </a:solidFill>
              </a:rPr>
              <a:t>Várható fogyasztói fogadtatás II. </a:t>
            </a:r>
            <a:r>
              <a:rPr lang="hu-HU" b="1" dirty="0">
                <a:solidFill>
                  <a:srgbClr val="265373"/>
                </a:solidFill>
              </a:rPr>
              <a:t>– nézők, nézési szokások</a:t>
            </a:r>
            <a:endParaRPr lang="en-GB" sz="3200" b="1" dirty="0">
              <a:solidFill>
                <a:srgbClr val="265373"/>
              </a:solidFill>
            </a:endParaRPr>
          </a:p>
        </p:txBody>
      </p:sp>
      <p:sp>
        <p:nvSpPr>
          <p:cNvPr id="8" name="Szövegdoboz 7">
            <a:extLst>
              <a:ext uri="{FF2B5EF4-FFF2-40B4-BE49-F238E27FC236}">
                <a16:creationId xmlns:a16="http://schemas.microsoft.com/office/drawing/2014/main" id="{88D73003-0684-3AC2-0201-F93769A7B7DB}"/>
              </a:ext>
            </a:extLst>
          </p:cNvPr>
          <p:cNvSpPr txBox="1"/>
          <p:nvPr/>
        </p:nvSpPr>
        <p:spPr>
          <a:xfrm>
            <a:off x="280618" y="1145697"/>
            <a:ext cx="7920000" cy="5353132"/>
          </a:xfrm>
          <a:prstGeom prst="rect">
            <a:avLst/>
          </a:prstGeom>
          <a:noFill/>
        </p:spPr>
        <p:txBody>
          <a:bodyPr wrap="square">
            <a:spAutoFit/>
          </a:bodyPr>
          <a:lstStyle/>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Mivel nincsenek elérhető kutatási adatok, nehéz megbecsülni, hogy kik lehetnének az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early</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adopterei</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egy ilyen szolgáltatásnak. A szakértők által vélelmezett nézői profilból kiemelhetők a következők:</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1"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STÁTUSZ TEKINTETÉBEN: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Nem a magas, de nem is az alacsony státuszúakat vélelmezik az új szolgáltatás használóinak. Előbbiek számára a tartalom nem felel meg igazán, utóbbiak pedig nem rendelkeznek megfelelő digitális képességekkel a tartalomhoz való hozzáféréshez.</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1"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ÉLETKOR TEKINTETÉBEN: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Nem fiatal (számukra ez a tartalom nem érték), de a digitális affinitás miatt nem is nagyon idős.</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1"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NÉZŐI SZOKÁSOK TEKINTETÉBEN: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Tipikusan nem vagy nem csak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prime-time-ban</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tévéző</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nézők. A főműsoridőben nagyobb verseny van a tévében (akár újonnan gyártott nagy költségvetésű műsorok által is), míg napközben a tévék nagy része inkább ismételt vagy nem prémium tartalmat ad.</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Kevésbé aktív figyelemmel néz, nem szeretné magának kiválasztani a tartalmat, csak a csatornát. </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Sok időt tölt </a:t>
            </a:r>
            <a:r>
              <a:rPr kumimoji="0" lang="hu-HU" sz="1400" b="0" i="0" u="none" strike="noStrike" kern="1200" cap="none" spc="0" normalizeH="0" baseline="0" noProof="0" dirty="0" err="1">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tévézéssel</a:t>
            </a: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 így nem koncentrál annyira arra, hogy mindig csak a számára nagyon értékes tartalmat keresse.</a:t>
            </a:r>
          </a:p>
          <a:p>
            <a:pPr marL="0" marR="0" lvl="0" indent="0" algn="just" defTabSz="914377" rtl="0" eaLnBrk="1" fontAlgn="auto" latinLnBrk="0" hangingPunct="1">
              <a:lnSpc>
                <a:spcPct val="107000"/>
              </a:lnSpc>
              <a:spcBef>
                <a:spcPts val="0"/>
              </a:spcBef>
              <a:spcAft>
                <a:spcPts val="800"/>
              </a:spcAft>
              <a:buClrTx/>
              <a:buSzTx/>
              <a:buFontTx/>
              <a:buNone/>
              <a:tabLst>
                <a:tab pos="457200" algn="l"/>
              </a:tabLst>
              <a:defRPr/>
            </a:pPr>
            <a:r>
              <a:rPr kumimoji="0" lang="hu-HU" sz="1400" b="0" i="1"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EGYÉB JELLEMZŐK TEKINTETÉBEN:</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Költségérzékeny annyira, hogy ne, vagy csak limitált mértékben fizessen elő SVOD szolgáltatásokra.</a:t>
            </a:r>
          </a:p>
          <a:p>
            <a:pPr marL="285750" marR="0" lvl="0" indent="-285750" algn="just" defTabSz="914377"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kumimoji="0" lang="hu-HU" sz="1400" b="0" i="0" u="none" strike="noStrike" kern="1200" cap="none" spc="0" normalizeH="0" baseline="0" noProof="0" dirty="0">
                <a:ln>
                  <a:noFill/>
                </a:ln>
                <a:solidFill>
                  <a:srgbClr val="344552">
                    <a:lumMod val="75000"/>
                  </a:srgbClr>
                </a:solidFill>
                <a:effectLst/>
                <a:uLnTx/>
                <a:uFillTx/>
                <a:latin typeface="Segoe UI Light" panose="020B0502040204020203" pitchFamily="34" charset="0"/>
                <a:ea typeface="Calibri" panose="020F0502020204030204" pitchFamily="34" charset="0"/>
                <a:cs typeface="Segoe UI Light" panose="020B0502040204020203" pitchFamily="34" charset="0"/>
              </a:rPr>
              <a:t>Technológiailag valamennyire fogékony, hajlandó nem csak lineáris tévét fogyasztani.</a:t>
            </a:r>
          </a:p>
        </p:txBody>
      </p:sp>
      <p:sp>
        <p:nvSpPr>
          <p:cNvPr id="3" name="Szövegdoboz 2">
            <a:extLst>
              <a:ext uri="{FF2B5EF4-FFF2-40B4-BE49-F238E27FC236}">
                <a16:creationId xmlns:a16="http://schemas.microsoft.com/office/drawing/2014/main" id="{F3F84839-63A5-1AF4-FAD6-319FCC9FCA51}"/>
              </a:ext>
            </a:extLst>
          </p:cNvPr>
          <p:cNvSpPr txBox="1"/>
          <p:nvPr/>
        </p:nvSpPr>
        <p:spPr>
          <a:xfrm>
            <a:off x="8388560" y="1145697"/>
            <a:ext cx="3240000" cy="5652000"/>
          </a:xfrm>
          <a:prstGeom prst="rect">
            <a:avLst/>
          </a:prstGeom>
          <a:solidFill>
            <a:srgbClr val="F9F9F9"/>
          </a:solid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„De én azt gondolom, hogy biztos, hogy egy ilyen 25-49-et tudok elsőre elképzelni célcsoportnak, és hát nem a szuper iskolázottakat feltétlenül”</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„Aki otthon van napközben, délután is, és a jelenlegi műsorkörnyezetben nem talál olyan tartalmat, ami neki most esetleg megfelelne”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„Szerintem biztos, hogy alacsonyabb lenne alapvetőleg a státusz, mint egy </a:t>
            </a:r>
            <a:r>
              <a:rPr kumimoji="0" lang="hu-HU" sz="1200" b="0" i="1" u="none" strike="noStrike" kern="1200" cap="none" spc="0" normalizeH="0" baseline="0" noProof="0" dirty="0" err="1">
                <a:ln>
                  <a:noFill/>
                </a:ln>
                <a:solidFill>
                  <a:srgbClr val="181818"/>
                </a:solidFill>
                <a:effectLst/>
                <a:uLnTx/>
                <a:uFillTx/>
                <a:latin typeface="Segoe UI Light"/>
                <a:ea typeface="+mn-ea"/>
                <a:cs typeface="Times New Roman" panose="02020603050405020304" pitchFamily="18" charset="0"/>
              </a:rPr>
              <a:t>Netflix</a:t>
            </a: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 esetében, nem AB státusz lenne,  hanem egy picit alacsonyabb, de nem hinném, hogy DE státusz”</a:t>
            </a:r>
          </a:p>
          <a:p>
            <a:pPr marL="0" marR="0" lvl="0" indent="0" algn="l" defTabSz="914377" rtl="0" eaLnBrk="1" fontAlgn="auto" latinLnBrk="0" hangingPunct="1">
              <a:lnSpc>
                <a:spcPct val="100000"/>
              </a:lnSpc>
              <a:spcBef>
                <a:spcPts val="0"/>
              </a:spcBef>
              <a:spcAft>
                <a:spcPts val="0"/>
              </a:spcAft>
              <a:buClrTx/>
              <a:buSzTx/>
              <a:buFontTx/>
              <a:buNone/>
              <a:tabLst/>
              <a:defRPr/>
            </a:pPr>
            <a:b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b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„inkább egy picit a fiatalabbak, és a kicsit magasabb státuszúak. Nyilván onnan fog elindulni. Ezért ez inkább egy A,B,C”</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„Szerintem azért ez jellemzően az inkább C-D-státusz, mint A-B.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rPr>
              <a:t>„Igen, tehát technikailag lehet, hogy ez egy streaming szolgáltatás, de maga a tartalom, ami ott lesz, az fogja meghatározni, hogy ki lesz, aki ezt nézi. Nem mondom azt, hogy 60 évesek, de azért inkább a 40 fölöttiek.”</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hu-HU" sz="1200" b="0" i="1" u="none" strike="noStrike" kern="1200" cap="none" spc="0" normalizeH="0" baseline="0" noProof="0" dirty="0">
              <a:ln>
                <a:noFill/>
              </a:ln>
              <a:solidFill>
                <a:srgbClr val="181818"/>
              </a:solidFill>
              <a:effectLst/>
              <a:uLnTx/>
              <a:uFillTx/>
              <a:latin typeface="Segoe UI Light"/>
              <a:ea typeface="+mn-ea"/>
              <a:cs typeface="Times New Roman" panose="02020603050405020304" pitchFamily="18" charset="0"/>
            </a:endParaRPr>
          </a:p>
        </p:txBody>
      </p:sp>
      <p:sp>
        <p:nvSpPr>
          <p:cNvPr id="6" name="Dia számának helye 3">
            <a:extLst>
              <a:ext uri="{FF2B5EF4-FFF2-40B4-BE49-F238E27FC236}">
                <a16:creationId xmlns:a16="http://schemas.microsoft.com/office/drawing/2014/main" id="{E7D3E8FE-84A6-F840-76C7-8C14CE4DE396}"/>
              </a:ext>
            </a:extLst>
          </p:cNvPr>
          <p:cNvSpPr txBox="1">
            <a:spLocks/>
          </p:cNvSpPr>
          <p:nvPr/>
        </p:nvSpPr>
        <p:spPr>
          <a:xfrm>
            <a:off x="11408249" y="6351390"/>
            <a:ext cx="765564" cy="493056"/>
          </a:xfrm>
          <a:prstGeom prst="rect">
            <a:avLst/>
          </a:prstGeom>
        </p:spPr>
        <p:txBody>
          <a:bodyPr anchor="ctr"/>
          <a:lstStyle>
            <a:defPPr>
              <a:defRPr lang="hu-HU"/>
            </a:defPPr>
            <a:lvl1pPr marL="0" algn="ctr" defTabSz="914377" rtl="0" eaLnBrk="1" latinLnBrk="0" hangingPunct="1">
              <a:defRPr sz="1200" b="1" kern="1200">
                <a:solidFill>
                  <a:schemeClr val="accent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4996493B-DA06-4E81-B5EB-AD5E79125F85}" type="slidenum">
              <a:rPr lang="hu-HU" smtClean="0">
                <a:solidFill>
                  <a:schemeClr val="tx1"/>
                </a:solidFill>
              </a:rPr>
              <a:pPr/>
              <a:t>99</a:t>
            </a:fld>
            <a:endParaRPr lang="hu-HU">
              <a:solidFill>
                <a:schemeClr val="tx1"/>
              </a:solidFill>
            </a:endParaRPr>
          </a:p>
        </p:txBody>
      </p:sp>
      <p:pic>
        <p:nvPicPr>
          <p:cNvPr id="9" name="Picture 14">
            <a:extLst>
              <a:ext uri="{FF2B5EF4-FFF2-40B4-BE49-F238E27FC236}">
                <a16:creationId xmlns:a16="http://schemas.microsoft.com/office/drawing/2014/main" id="{73F4E935-712B-BF8F-FE70-C1C3D5270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493" y="321003"/>
            <a:ext cx="1504339" cy="219299"/>
          </a:xfrm>
          <a:prstGeom prst="rect">
            <a:avLst/>
          </a:prstGeom>
          <a:noFill/>
          <a:ln>
            <a:noFill/>
          </a:ln>
        </p:spPr>
      </p:pic>
      <p:pic>
        <p:nvPicPr>
          <p:cNvPr id="10" name="Kép 9">
            <a:extLst>
              <a:ext uri="{FF2B5EF4-FFF2-40B4-BE49-F238E27FC236}">
                <a16:creationId xmlns:a16="http://schemas.microsoft.com/office/drawing/2014/main" id="{463E27E9-E851-464C-90BA-CCBFD3138D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772" t="20135" r="5840" b="32349"/>
          <a:stretch/>
        </p:blipFill>
        <p:spPr bwMode="auto">
          <a:xfrm>
            <a:off x="10007796" y="119759"/>
            <a:ext cx="946227" cy="497423"/>
          </a:xfrm>
          <a:prstGeom prst="rect">
            <a:avLst/>
          </a:prstGeom>
          <a:noFill/>
        </p:spPr>
      </p:pic>
      <p:pic>
        <p:nvPicPr>
          <p:cNvPr id="11" name="Kép 10" descr="A képen aláírás, rajz, étel látható&#10;&#10;Automatikusan generált leírás">
            <a:extLst>
              <a:ext uri="{FF2B5EF4-FFF2-40B4-BE49-F238E27FC236}">
                <a16:creationId xmlns:a16="http://schemas.microsoft.com/office/drawing/2014/main" id="{CBAAAE55-2C02-B1FD-3718-B59CB763D1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50968" y="321966"/>
            <a:ext cx="933889" cy="337634"/>
          </a:xfrm>
          <a:prstGeom prst="rect">
            <a:avLst/>
          </a:prstGeom>
        </p:spPr>
      </p:pic>
    </p:spTree>
    <p:extLst>
      <p:ext uri="{BB962C8B-B14F-4D97-AF65-F5344CB8AC3E}">
        <p14:creationId xmlns:p14="http://schemas.microsoft.com/office/powerpoint/2010/main" val="1428912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1_Office-téma">
  <a:themeElements>
    <a:clrScheme name="22. egyéni séma">
      <a:dk1>
        <a:srgbClr val="181818"/>
      </a:dk1>
      <a:lt1>
        <a:sysClr val="window" lastClr="FFFFFF"/>
      </a:lt1>
      <a:dk2>
        <a:srgbClr val="163042"/>
      </a:dk2>
      <a:lt2>
        <a:srgbClr val="F2F2F2"/>
      </a:lt2>
      <a:accent1>
        <a:srgbClr val="336F99"/>
      </a:accent1>
      <a:accent2>
        <a:srgbClr val="4C9FBA"/>
      </a:accent2>
      <a:accent3>
        <a:srgbClr val="76CCCF"/>
      </a:accent3>
      <a:accent4>
        <a:srgbClr val="BCE4E4"/>
      </a:accent4>
      <a:accent5>
        <a:srgbClr val="8ED660"/>
      </a:accent5>
      <a:accent6>
        <a:srgbClr val="344552"/>
      </a:accent6>
      <a:hlink>
        <a:srgbClr val="26333D"/>
      </a:hlink>
      <a:folHlink>
        <a:srgbClr val="FFCC66"/>
      </a:folHlink>
    </a:clrScheme>
    <a:fontScheme name="1. egyéni séma">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res_fe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513937-BDFB-4D11-A399-52070A3E1CCB}" vid="{44D13D46-9F1C-4F1E-9D77-889B174FA47B}"/>
    </a:ext>
  </a:extLst>
</a:theme>
</file>

<file path=ppt/theme/theme4.xml><?xml version="1.0" encoding="utf-8"?>
<a:theme xmlns:a="http://schemas.openxmlformats.org/drawingml/2006/main" name="Office-téma">
  <a:themeElements>
    <a:clrScheme name="25. egyéni séma">
      <a:dk1>
        <a:srgbClr val="336F99"/>
      </a:dk1>
      <a:lt1>
        <a:sysClr val="window" lastClr="FFFFFF"/>
      </a:lt1>
      <a:dk2>
        <a:srgbClr val="336F99"/>
      </a:dk2>
      <a:lt2>
        <a:srgbClr val="F2F2F2"/>
      </a:lt2>
      <a:accent1>
        <a:srgbClr val="014665"/>
      </a:accent1>
      <a:accent2>
        <a:srgbClr val="4C9FBA"/>
      </a:accent2>
      <a:accent3>
        <a:srgbClr val="76CCCF"/>
      </a:accent3>
      <a:accent4>
        <a:srgbClr val="BCE4E4"/>
      </a:accent4>
      <a:accent5>
        <a:srgbClr val="8ED660"/>
      </a:accent5>
      <a:accent6>
        <a:srgbClr val="344552"/>
      </a:accent6>
      <a:hlink>
        <a:srgbClr val="585858"/>
      </a:hlink>
      <a:folHlink>
        <a:srgbClr val="014665"/>
      </a:folHlink>
    </a:clrScheme>
    <a:fontScheme name="1. egyéni séma">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20593</Words>
  <Application>Microsoft Office PowerPoint</Application>
  <PresentationFormat>Szélesvásznú</PresentationFormat>
  <Paragraphs>1338</Paragraphs>
  <Slides>113</Slides>
  <Notes>77</Notes>
  <HiddenSlides>0</HiddenSlides>
  <MMClips>0</MMClips>
  <ScaleCrop>false</ScaleCrop>
  <HeadingPairs>
    <vt:vector size="6" baseType="variant">
      <vt:variant>
        <vt:lpstr>Használt betűtípusok</vt:lpstr>
      </vt:variant>
      <vt:variant>
        <vt:i4>14</vt:i4>
      </vt:variant>
      <vt:variant>
        <vt:lpstr>Téma</vt:lpstr>
      </vt:variant>
      <vt:variant>
        <vt:i4>5</vt:i4>
      </vt:variant>
      <vt:variant>
        <vt:lpstr>Diacímek</vt:lpstr>
      </vt:variant>
      <vt:variant>
        <vt:i4>113</vt:i4>
      </vt:variant>
    </vt:vector>
  </HeadingPairs>
  <TitlesOfParts>
    <vt:vector size="132" baseType="lpstr">
      <vt:lpstr>Arial</vt:lpstr>
      <vt:lpstr>Calibri</vt:lpstr>
      <vt:lpstr>Calibri Light</vt:lpstr>
      <vt:lpstr>Century Gothic</vt:lpstr>
      <vt:lpstr>Courier New</vt:lpstr>
      <vt:lpstr>Lato</vt:lpstr>
      <vt:lpstr>Segoe UI</vt:lpstr>
      <vt:lpstr>Segoe UI Emoji</vt:lpstr>
      <vt:lpstr>Segoe UI Light</vt:lpstr>
      <vt:lpstr>Segoe UI Semilight</vt:lpstr>
      <vt:lpstr>Source Sans Pro Light</vt:lpstr>
      <vt:lpstr>Squada One</vt:lpstr>
      <vt:lpstr>Times New Roman</vt:lpstr>
      <vt:lpstr>Wingdings</vt:lpstr>
      <vt:lpstr>1_Office-téma</vt:lpstr>
      <vt:lpstr>Egyéni tervezés</vt:lpstr>
      <vt:lpstr>ures_feher</vt:lpstr>
      <vt:lpstr>Office-téma</vt:lpstr>
      <vt:lpstr>2_Office-téma</vt:lpstr>
      <vt:lpstr>PowerPoint-bemutató</vt:lpstr>
      <vt:lpstr>PowerPoint-bemutató</vt:lpstr>
      <vt:lpstr>PowerPoint-bemutató</vt:lpstr>
      <vt:lpstr>PowerPoint-bemutató</vt:lpstr>
      <vt:lpstr>PowerPoint-bemutató</vt:lpstr>
      <vt:lpstr>Összefoglaló</vt:lpstr>
      <vt:lpstr>A kutatás módszere</vt:lpstr>
      <vt:lpstr>A kutatás módszere</vt:lpstr>
      <vt:lpstr>Jelenlegi használati szokások</vt:lpstr>
      <vt:lpstr>Használati szokások és tendenciák</vt:lpstr>
      <vt:lpstr>Az SVOD észlelt előnyei </vt:lpstr>
      <vt:lpstr>SVOD-val kapcsolatos ellenérzések </vt:lpstr>
      <vt:lpstr>A FAsT TV koncepció értékelése</vt:lpstr>
      <vt:lpstr>FAsT TV koncepció</vt:lpstr>
      <vt:lpstr>A FAsT TV koncepció megértése</vt:lpstr>
      <vt:lpstr>A koncepció bemutatása – a FAsT TV alapötlete</vt:lpstr>
      <vt:lpstr>Reklámok megjelenése</vt:lpstr>
      <vt:lpstr>Tematikus csatornák, elvárt tartalmak</vt:lpstr>
      <vt:lpstr>Nem friss tartalom</vt:lpstr>
      <vt:lpstr>A FAsT TV használatára alkalmasnak képzelt helyzetek</vt:lpstr>
      <vt:lpstr>Elképzelt célközönség</vt:lpstr>
      <vt:lpstr>Hogyan befolyásolná a jelenlegi szokásokat?</vt:lpstr>
      <vt:lpstr>Onboarding</vt:lpstr>
      <vt:lpstr>Hosszú távú FAsT TV használat</vt:lpstr>
      <vt:lpstr>Függelék</vt:lpstr>
      <vt:lpstr>FAST televíziós koncepció</vt:lpstr>
      <vt:lpstr>ViZUÁLIS STIMULUS - FAST TV az Egyesült Államokban</vt:lpstr>
      <vt:lpstr>PowerPoint-bemutató</vt:lpstr>
      <vt:lpstr>PowerPoint-bemutató</vt:lpstr>
      <vt:lpstr>PowerPoint-bemutató</vt:lpstr>
      <vt:lpstr>PowerPoint-bemutató</vt:lpstr>
      <vt:lpstr>Módszertan</vt:lpstr>
      <vt:lpstr>PowerPoint-bemutató</vt:lpstr>
      <vt:lpstr>Összefoglalás I. – tévénézési szokások</vt:lpstr>
      <vt:lpstr>Összefoglalás II. – tévé- és reklámnézési szokások</vt:lpstr>
      <vt:lpstr>Összefoglalás III. – a koncepció</vt:lpstr>
      <vt:lpstr>Összefoglalás IV. – a koncepció / piaci potenciálbecslés</vt:lpstr>
      <vt:lpstr>PowerPoint-bemutató</vt:lpstr>
      <vt:lpstr>PowerPoint-bemutató</vt:lpstr>
      <vt:lpstr>Tévé előfizetés a háztartásban</vt:lpstr>
      <vt:lpstr>Elérhető és nézett csatornák száma</vt:lpstr>
      <vt:lpstr>Tévékészülékek száma a háztartásban, a fő televízió használata</vt:lpstr>
      <vt:lpstr>Jobb képminőség választása</vt:lpstr>
      <vt:lpstr>Háztartás fő televíziójának választása</vt:lpstr>
      <vt:lpstr>Streaming szolgáltatás</vt:lpstr>
      <vt:lpstr>További online tartalmak</vt:lpstr>
      <vt:lpstr>Tartalomnézési szokások</vt:lpstr>
      <vt:lpstr>Műsornézési szokások tartalomszolgáltatók szerint</vt:lpstr>
      <vt:lpstr>Korábbi tévéelőfizetés</vt:lpstr>
      <vt:lpstr>Korábbi streaming előfizetés</vt:lpstr>
      <vt:lpstr>Streaming szolgáltatásra előfizetés indokai</vt:lpstr>
      <vt:lpstr>Szolgáltatások kezelhetősége</vt:lpstr>
      <vt:lpstr>Online szolgáltatások költsége és az árszínvonal megítélése – az előfizetők szerint</vt:lpstr>
      <vt:lpstr>Streaming szolgáltatások költsége és az árszínvonal megítélése – a szolgáltatásra elő nem fizetők szerint</vt:lpstr>
      <vt:lpstr>Szolgáltatások havi fizetése</vt:lpstr>
      <vt:lpstr>Tartalmak internetes letöltése</vt:lpstr>
      <vt:lpstr>PowerPoint-bemutató</vt:lpstr>
      <vt:lpstr>Elkapcsolás a reklámblokkról</vt:lpstr>
      <vt:lpstr>Tévé nézési attitűdök</vt:lpstr>
      <vt:lpstr>Megfelelő műsor megtalálása</vt:lpstr>
      <vt:lpstr>PowerPoint-bemutató</vt:lpstr>
      <vt:lpstr>A bemutatott szolgáltatás</vt:lpstr>
      <vt:lpstr>Koncepció: tetszés, potenciális megrendelés, regisztráció</vt:lpstr>
      <vt:lpstr>A koncepció tetsző és nem tetsző részletei</vt:lpstr>
      <vt:lpstr>A koncepció részleteinek értékelése</vt:lpstr>
      <vt:lpstr>Vélemények a koncepcióról</vt:lpstr>
      <vt:lpstr>A koncepció vonzó jellemzői</vt:lpstr>
      <vt:lpstr>Javasolt tematikák a csatornákhoz</vt:lpstr>
      <vt:lpstr>Az igénybevétel (legvalószínűbb) eszköze</vt:lpstr>
      <vt:lpstr>Az új szolgáltatás igénybevételének körülményei</vt:lpstr>
      <vt:lpstr>Az új szolgáltatás aránya a teljes tartalomnézésből (a szolgáltatás iránt érdeklődők körében)</vt:lpstr>
      <vt:lpstr>A tartalomnézési szokások átalakulása</vt:lpstr>
      <vt:lpstr>Hagyományos TV / streaming előfizetés lemondása</vt:lpstr>
      <vt:lpstr>Hétvégi ház/nyaraló</vt:lpstr>
      <vt:lpstr>Az igénybevétel gátló tényezői</vt:lpstr>
      <vt:lpstr>PowerPoint-bemutató</vt:lpstr>
      <vt:lpstr>Tetszéstől a reális piaci részesedésig</vt:lpstr>
      <vt:lpstr>Potenciál becslés: tetszéstől a reális piaci potenciálig</vt:lpstr>
      <vt:lpstr>Potenciál becslés: tetszéstől a piaci potenciálig</vt:lpstr>
      <vt:lpstr>A FAsT TV lehetőségei a nézői piacon – összefoglaló I.</vt:lpstr>
      <vt:lpstr>A FAsT TV lehetőségei a nézői piacon – összefoglaló II.</vt:lpstr>
      <vt:lpstr>PowerPoint-bemutató</vt:lpstr>
      <vt:lpstr>Háttér, módszertan</vt:lpstr>
      <vt:lpstr> Összefoglaló</vt:lpstr>
      <vt:lpstr>Összefoglaló</vt:lpstr>
      <vt:lpstr> Piaci helyzet</vt:lpstr>
      <vt:lpstr>Lineáris tévé nézettség I. - tendenciák</vt:lpstr>
      <vt:lpstr>Lineáris tévé nézettség II. - célcsoportok</vt:lpstr>
      <vt:lpstr>Lineáris tévé nézettség III. – a figyelem minősége</vt:lpstr>
      <vt:lpstr>Lineáris tévé nézettség IV. – prémium vs. más tartalom </vt:lpstr>
      <vt:lpstr> A koncepció</vt:lpstr>
      <vt:lpstr>A free ad-supported TV koncepió</vt:lpstr>
      <vt:lpstr>A free ad-supported TV koncepió</vt:lpstr>
      <vt:lpstr>Első benyomás</vt:lpstr>
      <vt:lpstr>FAsT TV a nézői piacon</vt:lpstr>
      <vt:lpstr>Ki indíthat ilyen szolgáltatást Magyarországon?</vt:lpstr>
      <vt:lpstr>Várható fogyasztói fogadtatás - előfizetések</vt:lpstr>
      <vt:lpstr>Várható fogyasztói fogadtatás I. – nézők, nézési szokások</vt:lpstr>
      <vt:lpstr>Várható fogyasztói fogadtatás II. – nézők, nézési szokások</vt:lpstr>
      <vt:lpstr>Várható fogyasztói fogadtatás III. – honnan jön a néző?</vt:lpstr>
      <vt:lpstr>Várható fogyasztói fogadtatás IV. – nézői figyelem</vt:lpstr>
      <vt:lpstr>FAsT TV a hirdetési piacon</vt:lpstr>
      <vt:lpstr>Az új felület besorolása</vt:lpstr>
      <vt:lpstr>Az új felület besorolása hirdetési szempontból.</vt:lpstr>
      <vt:lpstr>Elérhető nézői adatok</vt:lpstr>
      <vt:lpstr>A bevétel forrása – I.</vt:lpstr>
      <vt:lpstr>A bevétel forrása – II.</vt:lpstr>
      <vt:lpstr>Árazás</vt:lpstr>
      <vt:lpstr>Nézettségi minimum elvárások</vt:lpstr>
      <vt:lpstr>Kontaktusminőség, hatékonyság</vt:lpstr>
      <vt:lpstr>SVOD reklám vs. FaST TV</vt:lpstr>
      <vt:lpstr>Előnyök</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Szilvia</dc:creator>
  <cp:lastModifiedBy>Nati</cp:lastModifiedBy>
  <cp:revision>1</cp:revision>
  <dcterms:created xsi:type="dcterms:W3CDTF">2021-03-25T08:05:01Z</dcterms:created>
  <dcterms:modified xsi:type="dcterms:W3CDTF">2022-12-07T07:21:17Z</dcterms:modified>
</cp:coreProperties>
</file>